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304" r:id="rId2"/>
    <p:sldId id="327" r:id="rId3"/>
    <p:sldId id="335" r:id="rId4"/>
    <p:sldId id="332" r:id="rId5"/>
    <p:sldId id="334" r:id="rId6"/>
    <p:sldId id="330" r:id="rId7"/>
    <p:sldId id="331" r:id="rId8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4F2817F-302B-4584-9156-75D8315436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25DF3FA-6B54-40F5-AE0E-CD08E9E971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D653F947-AD52-45FE-9B06-1D20B4FECB7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AAF3D360-1121-4CBB-8F0A-9BC3C9247C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 b="0"/>
            </a:lvl1pPr>
          </a:lstStyle>
          <a:p>
            <a:pPr>
              <a:defRPr/>
            </a:pPr>
            <a:fld id="{1F5ABC77-8B8A-4C61-BD0E-5EE3E23308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8FA2C7A-96FE-4F52-BDDF-DA3240ADCC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87B9230-B0DF-4AF5-BC76-E9E9D49A1D1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02088" y="0"/>
            <a:ext cx="31035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ABCB693-F590-4672-A006-7EA918B02E6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68375" y="795338"/>
            <a:ext cx="5086350" cy="3814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8895C013-5E22-4B9E-B97A-376F19B713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4849813"/>
            <a:ext cx="51466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D3ED45BB-D9D0-4342-AB2D-7ADE9EBFA8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98038"/>
            <a:ext cx="31035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B5C63532-47C4-4967-8464-E68B37532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2088" y="9698038"/>
            <a:ext cx="3103562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 b="0"/>
            </a:lvl1pPr>
          </a:lstStyle>
          <a:p>
            <a:pPr>
              <a:defRPr/>
            </a:pPr>
            <a:fld id="{1E861305-6978-4528-9CDA-BA969E89C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C09F73E-81DF-4B6C-91A2-3A729ED8C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3429401-0D66-42F6-B658-70FED567059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6F58C6-FDF3-4531-B926-B5C934FC2F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15938" y="496888"/>
            <a:ext cx="5999162" cy="4498975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E83BA6E-7EFF-49B7-86F5-25F9FC5A1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5275263"/>
            <a:ext cx="6197600" cy="4402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96B3D50-9CD2-418B-B795-FD85556CD1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960FA42-FDDD-4030-9AB9-64D5A7E9CAA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192EC29-D8B3-44CF-96FB-3C44B230AE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7337CAA-D0EB-4DDF-8E9C-B7C3502A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321AA01-6C71-4D78-AF17-2FADC4232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C43D5F3-A72A-43B7-BDA5-E07D45BBA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F90C34-A3B2-45C8-9D43-9B0E92DC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F976A4-7D51-42C0-9C91-F39F1CB6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49A2BFDD-3A5B-4EB7-9D64-2AB34CE3F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291E36-F89B-46A5-A40A-926A315B8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52864027-739D-49FA-B8EF-BFBBC721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just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5978775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264745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253331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560889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50693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507890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58694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41404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06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07705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3656498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79F229-AE3F-4FCC-8326-A559C76DF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4A45F3-594F-4B3E-A144-44A135DC8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A2B35A8-13EB-4794-8929-B08B54F4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A88F3A-82C8-4003-98BA-9C186F23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4779475-39DB-4A81-8B87-FAB5131A5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C5F6186-D7BE-43A6-A58D-2BD9EBA1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3B078B9-BBF1-4C2F-B645-413C6A47D3CB}" type="slidenum">
              <a:rPr lang="en-US" altLang="ko-KR" sz="1400" smtClean="0">
                <a:solidFill>
                  <a:srgbClr val="EEEEEE"/>
                </a:solidFill>
                <a:latin typeface="Times New Roman" panose="02020603050405020304" pitchFamily="18" charset="0"/>
                <a:ea typeface="HY헤드라인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4A4D0230-608A-407C-8096-68C7678F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94BEC68-06D6-45DE-AB08-1D0270AC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6591B835-4FBA-40AE-9646-5CAB85162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m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Ä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C7471CAC-2112-425B-A40E-24628B613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141788"/>
            <a:ext cx="34417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2020.9.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b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최승식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EFEC1ED2-F787-42D3-9079-88C5D2842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305050"/>
            <a:ext cx="81676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컴퓨터네트워크 강의계획서</a:t>
            </a:r>
          </a:p>
        </p:txBody>
      </p:sp>
    </p:spTree>
  </p:cSld>
  <p:clrMapOvr>
    <a:masterClrMapping/>
  </p:clrMapOvr>
  <p:transition advTm="4489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A8D3E686-BFDE-4D35-A0F7-A36F2FF53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Times New Roman" pitchFamily="18" charset="0"/>
              </a:rPr>
              <a:t>강의계획서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54FC91E-1E69-4373-A0EA-07D65D527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1800" dirty="0">
                <a:latin typeface="Times New Roman" pitchFamily="18" charset="0"/>
              </a:rPr>
              <a:t>제목 </a:t>
            </a:r>
            <a:r>
              <a:rPr lang="en-US" altLang="ko-KR" sz="1800" dirty="0">
                <a:latin typeface="Times New Roman" pitchFamily="18" charset="0"/>
              </a:rPr>
              <a:t>: </a:t>
            </a:r>
            <a:r>
              <a:rPr lang="ko-KR" altLang="en-US" sz="1800" dirty="0">
                <a:latin typeface="Times New Roman" pitchFamily="18" charset="0"/>
              </a:rPr>
              <a:t>컴퓨터네트워크</a:t>
            </a:r>
          </a:p>
          <a:p>
            <a:pPr eaLnBrk="1" hangingPunct="1">
              <a:defRPr/>
            </a:pPr>
            <a:r>
              <a:rPr lang="ko-KR" altLang="en-US" sz="1800" dirty="0">
                <a:latin typeface="Times New Roman" pitchFamily="18" charset="0"/>
              </a:rPr>
              <a:t>교재</a:t>
            </a:r>
          </a:p>
          <a:p>
            <a:pPr lvl="1" eaLnBrk="1" hangingPunct="1">
              <a:defRPr/>
            </a:pPr>
            <a:r>
              <a:rPr lang="ko-KR" altLang="en-US" sz="1600" dirty="0" err="1">
                <a:latin typeface="Times New Roman" pitchFamily="18" charset="0"/>
              </a:rPr>
              <a:t>주교재</a:t>
            </a:r>
            <a:r>
              <a:rPr lang="ko-KR" altLang="en-US" sz="1600" dirty="0">
                <a:latin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</a:rPr>
              <a:t>:</a:t>
            </a:r>
            <a:r>
              <a:rPr lang="ko-KR" altLang="en-US" sz="1600" dirty="0">
                <a:latin typeface="Times New Roman" pitchFamily="18" charset="0"/>
              </a:rPr>
              <a:t>컴퓨터네트워킹</a:t>
            </a:r>
            <a:r>
              <a:rPr lang="en-US" altLang="ko-KR" sz="1600" dirty="0">
                <a:latin typeface="Times New Roman" pitchFamily="18" charset="0"/>
              </a:rPr>
              <a:t>(</a:t>
            </a:r>
            <a:r>
              <a:rPr lang="ko-KR" altLang="en-US" sz="1600" dirty="0">
                <a:latin typeface="Times New Roman" pitchFamily="18" charset="0"/>
              </a:rPr>
              <a:t>하향식접근</a:t>
            </a:r>
            <a:r>
              <a:rPr lang="en-US" altLang="ko-KR" sz="1600" dirty="0">
                <a:latin typeface="Times New Roman" pitchFamily="18" charset="0"/>
              </a:rPr>
              <a:t>)</a:t>
            </a:r>
            <a:r>
              <a:rPr lang="ko-KR" altLang="en-US" sz="1600" dirty="0">
                <a:latin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</a:rPr>
              <a:t>7</a:t>
            </a:r>
            <a:r>
              <a:rPr lang="ko-KR" altLang="en-US" sz="1600" dirty="0">
                <a:latin typeface="Times New Roman" pitchFamily="18" charset="0"/>
              </a:rPr>
              <a:t>판</a:t>
            </a:r>
            <a:r>
              <a:rPr lang="en-US" altLang="ko-KR" sz="1600" dirty="0">
                <a:latin typeface="Times New Roman" pitchFamily="18" charset="0"/>
              </a:rPr>
              <a:t>(</a:t>
            </a:r>
            <a:r>
              <a:rPr lang="ko-KR" altLang="en-US" sz="1600" dirty="0">
                <a:latin typeface="Times New Roman" pitchFamily="18" charset="0"/>
              </a:rPr>
              <a:t>최종원외 </a:t>
            </a:r>
            <a:r>
              <a:rPr lang="en-US" altLang="ko-KR" sz="1600" dirty="0">
                <a:latin typeface="Times New Roman" pitchFamily="18" charset="0"/>
              </a:rPr>
              <a:t>5</a:t>
            </a:r>
            <a:r>
              <a:rPr lang="ko-KR" altLang="en-US" sz="1600" dirty="0" err="1">
                <a:latin typeface="Times New Roman" pitchFamily="18" charset="0"/>
              </a:rPr>
              <a:t>명역</a:t>
            </a:r>
            <a:r>
              <a:rPr lang="en-US" altLang="ko-KR" sz="1600" dirty="0">
                <a:latin typeface="Times New Roman" pitchFamily="18" charset="0"/>
              </a:rPr>
              <a:t>, </a:t>
            </a:r>
            <a:r>
              <a:rPr lang="ko-KR" altLang="en-US" sz="1600" dirty="0" err="1">
                <a:latin typeface="Times New Roman" pitchFamily="18" charset="0"/>
              </a:rPr>
              <a:t>피어슨에듀케이션코리아</a:t>
            </a:r>
            <a:r>
              <a:rPr lang="en-US" altLang="ko-KR" sz="1600" dirty="0">
                <a:latin typeface="Times New Roman" pitchFamily="18" charset="0"/>
              </a:rPr>
              <a:t>)</a:t>
            </a:r>
            <a:br>
              <a:rPr lang="en-US" altLang="ko-KR" sz="1600" dirty="0">
                <a:latin typeface="Times New Roman" pitchFamily="18" charset="0"/>
              </a:rPr>
            </a:br>
            <a:r>
              <a:rPr lang="en-US" altLang="ko-KR" sz="1600" dirty="0">
                <a:latin typeface="Times New Roman" pitchFamily="18" charset="0"/>
              </a:rPr>
              <a:t>(</a:t>
            </a:r>
            <a:r>
              <a:rPr lang="ko-KR" altLang="en-US" sz="1600" dirty="0">
                <a:latin typeface="Times New Roman" pitchFamily="18" charset="0"/>
              </a:rPr>
              <a:t>원서 </a:t>
            </a:r>
            <a:r>
              <a:rPr lang="en-US" altLang="ko-KR" sz="1600" dirty="0">
                <a:latin typeface="Times New Roman" pitchFamily="18" charset="0"/>
              </a:rPr>
              <a:t>: Computer Networking  7th: A Top-Down Approach, </a:t>
            </a:r>
            <a:br>
              <a:rPr lang="en-US" altLang="ko-KR" sz="1600" dirty="0">
                <a:latin typeface="Times New Roman" pitchFamily="18" charset="0"/>
              </a:rPr>
            </a:br>
            <a:r>
              <a:rPr lang="en-US" altLang="ko-KR" sz="1600" dirty="0">
                <a:latin typeface="Times New Roman" pitchFamily="18" charset="0"/>
              </a:rPr>
              <a:t>             James F. Kurose  Keith W. Ross, Addison </a:t>
            </a:r>
            <a:r>
              <a:rPr lang="en-US" altLang="ko-KR" sz="1600" dirty="0" err="1">
                <a:latin typeface="Times New Roman" pitchFamily="18" charset="0"/>
              </a:rPr>
              <a:t>wesley</a:t>
            </a:r>
            <a:r>
              <a:rPr lang="en-US" altLang="ko-KR" sz="1600" dirty="0">
                <a:latin typeface="Times New Roman" pitchFamily="18" charset="0"/>
              </a:rPr>
              <a:t> ) 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부교재 </a:t>
            </a:r>
            <a:r>
              <a:rPr lang="en-US" altLang="ko-KR" sz="1600" dirty="0">
                <a:latin typeface="Times New Roman" pitchFamily="18" charset="0"/>
              </a:rPr>
              <a:t>:  </a:t>
            </a:r>
            <a:r>
              <a:rPr lang="ko-KR" altLang="en-US" sz="1600" dirty="0">
                <a:latin typeface="Times New Roman" pitchFamily="18" charset="0"/>
              </a:rPr>
              <a:t>데이터통신과 네트워킹 </a:t>
            </a:r>
            <a:r>
              <a:rPr lang="en-US" altLang="ko-KR" sz="1600" dirty="0">
                <a:latin typeface="Times New Roman" pitchFamily="18" charset="0"/>
              </a:rPr>
              <a:t>4</a:t>
            </a:r>
            <a:r>
              <a:rPr lang="ko-KR" altLang="en-US" sz="1600" dirty="0">
                <a:latin typeface="Times New Roman" pitchFamily="18" charset="0"/>
              </a:rPr>
              <a:t>판</a:t>
            </a:r>
            <a:r>
              <a:rPr lang="en-US" altLang="ko-KR" sz="1600" dirty="0">
                <a:latin typeface="Times New Roman" pitchFamily="18" charset="0"/>
              </a:rPr>
              <a:t>(</a:t>
            </a:r>
            <a:r>
              <a:rPr lang="ko-KR" altLang="en-US" sz="1600" dirty="0" err="1">
                <a:latin typeface="Times New Roman" pitchFamily="18" charset="0"/>
              </a:rPr>
              <a:t>이재광외</a:t>
            </a:r>
            <a:r>
              <a:rPr lang="ko-KR" altLang="en-US" sz="1600" dirty="0">
                <a:latin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</a:rPr>
              <a:t>2</a:t>
            </a:r>
            <a:r>
              <a:rPr lang="ko-KR" altLang="en-US" sz="1600" dirty="0" err="1">
                <a:latin typeface="Times New Roman" pitchFamily="18" charset="0"/>
              </a:rPr>
              <a:t>명역</a:t>
            </a:r>
            <a:r>
              <a:rPr lang="en-US" altLang="ko-KR" sz="1600" dirty="0">
                <a:latin typeface="Times New Roman" pitchFamily="18" charset="0"/>
              </a:rPr>
              <a:t>, McGraw-Hill)</a:t>
            </a:r>
            <a:br>
              <a:rPr lang="en-US" altLang="ko-KR" sz="1600" dirty="0">
                <a:latin typeface="Times New Roman" pitchFamily="18" charset="0"/>
              </a:rPr>
            </a:br>
            <a:r>
              <a:rPr lang="en-US" altLang="ko-KR" sz="1600" dirty="0">
                <a:latin typeface="Times New Roman" pitchFamily="18" charset="0"/>
              </a:rPr>
              <a:t>(</a:t>
            </a:r>
            <a:r>
              <a:rPr lang="ko-KR" altLang="en-US" sz="1600" dirty="0">
                <a:latin typeface="Times New Roman" pitchFamily="18" charset="0"/>
              </a:rPr>
              <a:t>원서 </a:t>
            </a:r>
            <a:r>
              <a:rPr lang="en-US" altLang="ko-KR" sz="1600" dirty="0">
                <a:latin typeface="Times New Roman" pitchFamily="18" charset="0"/>
              </a:rPr>
              <a:t>: Data Communications and Networking 4</a:t>
            </a:r>
            <a:r>
              <a:rPr lang="en-US" altLang="ko-KR" sz="1600" baseline="30000" dirty="0">
                <a:latin typeface="Times New Roman" pitchFamily="18" charset="0"/>
              </a:rPr>
              <a:t>th</a:t>
            </a:r>
            <a:r>
              <a:rPr lang="en-US" altLang="ko-KR" sz="1600" dirty="0">
                <a:latin typeface="Times New Roman" pitchFamily="18" charset="0"/>
              </a:rPr>
              <a:t>, </a:t>
            </a:r>
            <a:r>
              <a:rPr lang="en-US" altLang="ko-KR" sz="1600" dirty="0" err="1">
                <a:latin typeface="Times New Roman" pitchFamily="18" charset="0"/>
              </a:rPr>
              <a:t>Forouzan</a:t>
            </a:r>
            <a:r>
              <a:rPr lang="en-US" altLang="ko-KR" sz="1600" dirty="0">
                <a:latin typeface="Times New Roman" pitchFamily="18" charset="0"/>
              </a:rPr>
              <a:t>, McGraw-Hill)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</a:rPr>
              <a:t>      TCP/IP </a:t>
            </a:r>
            <a:r>
              <a:rPr lang="ko-KR" altLang="en-US" sz="1600" dirty="0">
                <a:latin typeface="Times New Roman" pitchFamily="18" charset="0"/>
              </a:rPr>
              <a:t>및 인터넷</a:t>
            </a:r>
            <a:r>
              <a:rPr lang="en-US" altLang="ko-KR" sz="1600" dirty="0">
                <a:latin typeface="Times New Roman" pitchFamily="18" charset="0"/>
              </a:rPr>
              <a:t>(</a:t>
            </a:r>
            <a:r>
              <a:rPr lang="ko-KR" altLang="en-US" sz="1600" dirty="0">
                <a:latin typeface="Times New Roman" pitchFamily="18" charset="0"/>
              </a:rPr>
              <a:t>정진욱 강현철</a:t>
            </a:r>
            <a:r>
              <a:rPr lang="en-US" altLang="ko-KR" sz="1600" dirty="0">
                <a:latin typeface="Times New Roman" pitchFamily="18" charset="0"/>
              </a:rPr>
              <a:t>, </a:t>
            </a:r>
            <a:r>
              <a:rPr lang="ko-KR" altLang="en-US" sz="1600" dirty="0" err="1">
                <a:latin typeface="Times New Roman" pitchFamily="18" charset="0"/>
              </a:rPr>
              <a:t>생능출판사</a:t>
            </a:r>
            <a:r>
              <a:rPr lang="en-US" altLang="ko-KR" sz="1600" dirty="0">
                <a:latin typeface="Times New Roman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sz="1600" dirty="0">
              <a:latin typeface="Times New Roman" pitchFamily="18" charset="0"/>
            </a:endParaRPr>
          </a:p>
        </p:txBody>
      </p:sp>
      <p:pic>
        <p:nvPicPr>
          <p:cNvPr id="17412" name="그림 2">
            <a:extLst>
              <a:ext uri="{FF2B5EF4-FFF2-40B4-BE49-F238E27FC236}">
                <a16:creationId xmlns:a16="http://schemas.microsoft.com/office/drawing/2014/main" id="{CDE2B91D-DDCF-4E36-92F3-AA4BBE555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532188"/>
            <a:ext cx="2093912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1429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A8D3E686-BFDE-4D35-A0F7-A36F2FF53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Times New Roman" pitchFamily="18" charset="0"/>
              </a:rPr>
              <a:t>강의계획서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54FC91E-1E69-4373-A0EA-07D65D527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1800" dirty="0">
                <a:latin typeface="Times New Roman" pitchFamily="18" charset="0"/>
              </a:rPr>
              <a:t>담당교수 </a:t>
            </a:r>
            <a:r>
              <a:rPr lang="en-US" altLang="ko-KR" sz="1800" dirty="0">
                <a:latin typeface="Times New Roman" pitchFamily="18" charset="0"/>
              </a:rPr>
              <a:t>: </a:t>
            </a:r>
            <a:r>
              <a:rPr lang="ko-KR" altLang="en-US" sz="1800" dirty="0">
                <a:latin typeface="Times New Roman" pitchFamily="18" charset="0"/>
              </a:rPr>
              <a:t>최승식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연구실 </a:t>
            </a:r>
            <a:r>
              <a:rPr lang="en-US" altLang="ko-KR" sz="1600" dirty="0">
                <a:latin typeface="Times New Roman" pitchFamily="18" charset="0"/>
              </a:rPr>
              <a:t>: 434</a:t>
            </a:r>
            <a:r>
              <a:rPr lang="ko-KR" altLang="en-US" sz="1600" dirty="0">
                <a:latin typeface="Times New Roman" pitchFamily="18" charset="0"/>
              </a:rPr>
              <a:t>호실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전화 </a:t>
            </a:r>
            <a:r>
              <a:rPr lang="en-US" altLang="ko-KR" sz="1600" dirty="0">
                <a:latin typeface="Times New Roman" pitchFamily="18" charset="0"/>
              </a:rPr>
              <a:t>:  032-835-8498  HP : 010-3232-8544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면회시간 </a:t>
            </a:r>
            <a:r>
              <a:rPr lang="en-US" altLang="ko-KR" sz="1600" dirty="0">
                <a:latin typeface="Times New Roman" pitchFamily="18" charset="0"/>
              </a:rPr>
              <a:t>: </a:t>
            </a:r>
            <a:r>
              <a:rPr lang="ko-KR" altLang="en-US" sz="1600" dirty="0">
                <a:latin typeface="Times New Roman" pitchFamily="18" charset="0"/>
              </a:rPr>
              <a:t>금요일 </a:t>
            </a:r>
            <a:r>
              <a:rPr lang="en-US" altLang="ko-KR" sz="1600" dirty="0">
                <a:latin typeface="Times New Roman" pitchFamily="18" charset="0"/>
              </a:rPr>
              <a:t>14:00 – 17:00 </a:t>
            </a:r>
          </a:p>
          <a:p>
            <a:pPr eaLnBrk="1" hangingPunct="1">
              <a:defRPr/>
            </a:pP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</a:rPr>
              <a:t>강의시간</a:t>
            </a:r>
            <a:endParaRPr lang="en-US" altLang="ko-KR" sz="18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ko-KR" altLang="en-US" sz="1600" dirty="0" err="1">
                <a:latin typeface="Times New Roman" pitchFamily="18" charset="0"/>
              </a:rPr>
              <a:t>월화반</a:t>
            </a:r>
            <a:r>
              <a:rPr lang="ko-KR" altLang="en-US" sz="1600" dirty="0">
                <a:latin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</a:rPr>
              <a:t>: </a:t>
            </a:r>
            <a:r>
              <a:rPr lang="ko-KR" altLang="en-US" sz="1600" dirty="0">
                <a:latin typeface="Times New Roman" pitchFamily="18" charset="0"/>
              </a:rPr>
              <a:t>월</a:t>
            </a:r>
            <a:r>
              <a:rPr lang="en-US" altLang="ko-KR" sz="1600" dirty="0">
                <a:latin typeface="Times New Roman" pitchFamily="18" charset="0"/>
              </a:rPr>
              <a:t>(7-8A)</a:t>
            </a:r>
            <a:r>
              <a:rPr lang="ko-KR" altLang="en-US" sz="1600" dirty="0">
                <a:latin typeface="Times New Roman" pitchFamily="18" charset="0"/>
              </a:rPr>
              <a:t> 화</a:t>
            </a:r>
            <a:r>
              <a:rPr lang="en-US" altLang="ko-KR" sz="1600" dirty="0">
                <a:latin typeface="Times New Roman" pitchFamily="18" charset="0"/>
              </a:rPr>
              <a:t>(1-2A)</a:t>
            </a:r>
          </a:p>
          <a:p>
            <a:pPr lvl="1" eaLnBrk="1" hangingPunct="1">
              <a:defRPr/>
            </a:pPr>
            <a:r>
              <a:rPr lang="ko-KR" altLang="en-US" sz="1600" dirty="0" err="1">
                <a:latin typeface="Times New Roman" pitchFamily="18" charset="0"/>
              </a:rPr>
              <a:t>화수반</a:t>
            </a:r>
            <a:r>
              <a:rPr lang="ko-KR" altLang="en-US" sz="1600" dirty="0">
                <a:latin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</a:rPr>
              <a:t>: </a:t>
            </a:r>
            <a:r>
              <a:rPr lang="ko-KR" altLang="en-US" sz="1600" dirty="0">
                <a:latin typeface="Times New Roman" pitchFamily="18" charset="0"/>
              </a:rPr>
              <a:t>화</a:t>
            </a:r>
            <a:r>
              <a:rPr lang="en-US" altLang="ko-KR" sz="1600" dirty="0">
                <a:latin typeface="Times New Roman" pitchFamily="18" charset="0"/>
              </a:rPr>
              <a:t>(5B-6) </a:t>
            </a:r>
            <a:r>
              <a:rPr lang="ko-KR" altLang="en-US" sz="1600" dirty="0">
                <a:latin typeface="Times New Roman" pitchFamily="18" charset="0"/>
              </a:rPr>
              <a:t>수</a:t>
            </a:r>
            <a:r>
              <a:rPr lang="en-US" altLang="ko-KR" sz="1600" dirty="0">
                <a:latin typeface="Times New Roman" pitchFamily="18" charset="0"/>
              </a:rPr>
              <a:t>(2B-3) 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야간 </a:t>
            </a:r>
            <a:r>
              <a:rPr lang="en-US" altLang="ko-KR" sz="1600" dirty="0">
                <a:latin typeface="Times New Roman" pitchFamily="18" charset="0"/>
              </a:rPr>
              <a:t>: </a:t>
            </a:r>
            <a:r>
              <a:rPr lang="ko-KR" altLang="en-US" sz="1600" dirty="0">
                <a:latin typeface="Times New Roman" pitchFamily="18" charset="0"/>
              </a:rPr>
              <a:t>월</a:t>
            </a:r>
            <a:r>
              <a:rPr lang="en-US" altLang="ko-KR" sz="1600" dirty="0">
                <a:latin typeface="Times New Roman" pitchFamily="18" charset="0"/>
              </a:rPr>
              <a:t>(</a:t>
            </a:r>
            <a:r>
              <a:rPr lang="ko-KR" altLang="en-US" sz="1600" dirty="0">
                <a:latin typeface="Times New Roman" pitchFamily="18" charset="0"/>
              </a:rPr>
              <a:t>야간</a:t>
            </a:r>
            <a:r>
              <a:rPr lang="en-US" altLang="ko-KR" sz="1600" dirty="0">
                <a:latin typeface="Times New Roman" pitchFamily="18" charset="0"/>
              </a:rPr>
              <a:t>)</a:t>
            </a:r>
            <a:r>
              <a:rPr lang="ko-KR" altLang="en-US" sz="1600" dirty="0">
                <a:latin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</a:rPr>
              <a:t>3 4 5</a:t>
            </a:r>
            <a:r>
              <a:rPr lang="ko-KR" altLang="en-US" sz="1600" dirty="0">
                <a:latin typeface="Times New Roman" pitchFamily="18" charset="0"/>
              </a:rPr>
              <a:t>교시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ko-KR" sz="1600" dirty="0">
                <a:latin typeface="Times New Roman" pitchFamily="18" charset="0"/>
              </a:rPr>
              <a:t>[</a:t>
            </a:r>
            <a:r>
              <a:rPr lang="ko-KR" altLang="en-US" sz="1600" dirty="0">
                <a:latin typeface="Times New Roman" pitchFamily="18" charset="0"/>
              </a:rPr>
              <a:t>교육대학원</a:t>
            </a:r>
            <a:r>
              <a:rPr lang="en-US" altLang="ko-KR" sz="1600" dirty="0">
                <a:latin typeface="Times New Roman" pitchFamily="18" charset="0"/>
              </a:rPr>
              <a:t>]</a:t>
            </a:r>
            <a:r>
              <a:rPr lang="ko-KR" altLang="en-US" sz="1600" dirty="0">
                <a:latin typeface="Times New Roman" pitchFamily="18" charset="0"/>
              </a:rPr>
              <a:t>컴퓨터통신네트워크 화</a:t>
            </a:r>
            <a:r>
              <a:rPr lang="en-US" altLang="ko-KR" sz="1600" dirty="0">
                <a:latin typeface="Times New Roman" pitchFamily="18" charset="0"/>
              </a:rPr>
              <a:t>(</a:t>
            </a:r>
            <a:r>
              <a:rPr lang="ko-KR" altLang="en-US" sz="1600" dirty="0">
                <a:latin typeface="Times New Roman" pitchFamily="18" charset="0"/>
              </a:rPr>
              <a:t>야간</a:t>
            </a:r>
            <a:r>
              <a:rPr lang="en-US" altLang="ko-KR" sz="1600" dirty="0">
                <a:latin typeface="Times New Roman" pitchFamily="18" charset="0"/>
              </a:rPr>
              <a:t>) 1 2</a:t>
            </a:r>
            <a:r>
              <a:rPr lang="ko-KR" altLang="en-US" sz="1600" dirty="0">
                <a:latin typeface="Times New Roman" pitchFamily="18" charset="0"/>
              </a:rPr>
              <a:t>교시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6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ko-KR" altLang="en-US" sz="2000" dirty="0">
                <a:latin typeface="Times New Roman" pitchFamily="18" charset="0"/>
              </a:rPr>
              <a:t>시험방법 </a:t>
            </a:r>
            <a:endParaRPr lang="en-US" altLang="ko-KR" sz="20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온라인 시험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시험시간 </a:t>
            </a:r>
            <a:endParaRPr lang="en-US" altLang="ko-KR" sz="1600" dirty="0">
              <a:latin typeface="Times New Roman" pitchFamily="18" charset="0"/>
            </a:endParaRPr>
          </a:p>
          <a:p>
            <a:pPr lvl="2" eaLnBrk="1" hangingPunct="1">
              <a:defRPr/>
            </a:pPr>
            <a:r>
              <a:rPr lang="ko-KR" altLang="en-US" sz="1400" dirty="0">
                <a:latin typeface="Times New Roman" pitchFamily="18" charset="0"/>
              </a:rPr>
              <a:t>중간고사 </a:t>
            </a:r>
            <a:r>
              <a:rPr lang="en-US" altLang="ko-KR" sz="1400" dirty="0">
                <a:latin typeface="Times New Roman" pitchFamily="18" charset="0"/>
              </a:rPr>
              <a:t>: 10</a:t>
            </a:r>
            <a:r>
              <a:rPr lang="ko-KR" altLang="en-US" sz="1400" dirty="0">
                <a:latin typeface="Times New Roman" pitchFamily="18" charset="0"/>
              </a:rPr>
              <a:t>월</a:t>
            </a:r>
            <a:r>
              <a:rPr lang="en-US" altLang="ko-KR" sz="1400" dirty="0">
                <a:latin typeface="Times New Roman" pitchFamily="18" charset="0"/>
              </a:rPr>
              <a:t>19</a:t>
            </a:r>
            <a:r>
              <a:rPr lang="ko-KR" altLang="en-US" sz="1400" dirty="0">
                <a:latin typeface="Times New Roman" pitchFamily="18" charset="0"/>
              </a:rPr>
              <a:t>일</a:t>
            </a:r>
            <a:r>
              <a:rPr lang="en-US" altLang="ko-KR" sz="1400" dirty="0">
                <a:latin typeface="Times New Roman" pitchFamily="18" charset="0"/>
              </a:rPr>
              <a:t>(</a:t>
            </a:r>
            <a:r>
              <a:rPr lang="ko-KR" altLang="en-US" sz="1400" dirty="0">
                <a:latin typeface="Times New Roman" pitchFamily="18" charset="0"/>
              </a:rPr>
              <a:t>월</a:t>
            </a:r>
            <a:r>
              <a:rPr lang="en-US" altLang="ko-KR" sz="1400" dirty="0">
                <a:latin typeface="Times New Roman" pitchFamily="18" charset="0"/>
              </a:rPr>
              <a:t>) </a:t>
            </a:r>
            <a:r>
              <a:rPr lang="ko-KR" altLang="en-US" sz="1400" dirty="0">
                <a:latin typeface="Times New Roman" pitchFamily="18" charset="0"/>
              </a:rPr>
              <a:t>저녁 </a:t>
            </a:r>
            <a:r>
              <a:rPr lang="en-US" altLang="ko-KR" sz="1400" dirty="0">
                <a:latin typeface="Times New Roman" pitchFamily="18" charset="0"/>
              </a:rPr>
              <a:t>8</a:t>
            </a:r>
            <a:r>
              <a:rPr lang="ko-KR" altLang="en-US" sz="1400" dirty="0">
                <a:latin typeface="Times New Roman" pitchFamily="18" charset="0"/>
              </a:rPr>
              <a:t>시</a:t>
            </a:r>
            <a:r>
              <a:rPr lang="en-US" altLang="ko-KR" sz="1400" dirty="0">
                <a:latin typeface="Times New Roman" pitchFamily="18" charset="0"/>
              </a:rPr>
              <a:t>-9</a:t>
            </a:r>
            <a:r>
              <a:rPr lang="ko-KR" altLang="en-US" sz="1400" dirty="0">
                <a:latin typeface="Times New Roman" pitchFamily="18" charset="0"/>
              </a:rPr>
              <a:t>시</a:t>
            </a:r>
            <a:endParaRPr lang="en-US" altLang="ko-KR" sz="1400" dirty="0">
              <a:latin typeface="Times New Roman" pitchFamily="18" charset="0"/>
            </a:endParaRPr>
          </a:p>
          <a:p>
            <a:pPr lvl="2" eaLnBrk="1" hangingPunct="1">
              <a:defRPr/>
            </a:pPr>
            <a:r>
              <a:rPr lang="ko-KR" altLang="en-US" sz="1400" dirty="0">
                <a:latin typeface="Times New Roman" pitchFamily="18" charset="0"/>
              </a:rPr>
              <a:t>기말고사 </a:t>
            </a:r>
            <a:r>
              <a:rPr lang="en-US" altLang="ko-KR" sz="1400" dirty="0">
                <a:latin typeface="Times New Roman" pitchFamily="18" charset="0"/>
              </a:rPr>
              <a:t>: 12</a:t>
            </a:r>
            <a:r>
              <a:rPr lang="ko-KR" altLang="en-US" sz="1400" dirty="0">
                <a:latin typeface="Times New Roman" pitchFamily="18" charset="0"/>
              </a:rPr>
              <a:t>월</a:t>
            </a:r>
            <a:r>
              <a:rPr lang="en-US" altLang="ko-KR" sz="1400" dirty="0">
                <a:latin typeface="Times New Roman" pitchFamily="18" charset="0"/>
              </a:rPr>
              <a:t>7</a:t>
            </a:r>
            <a:r>
              <a:rPr lang="ko-KR" altLang="en-US" sz="1400" dirty="0">
                <a:latin typeface="Times New Roman" pitchFamily="18" charset="0"/>
              </a:rPr>
              <a:t>일</a:t>
            </a:r>
            <a:r>
              <a:rPr lang="en-US" altLang="ko-KR" sz="1400" dirty="0">
                <a:latin typeface="Times New Roman" pitchFamily="18" charset="0"/>
              </a:rPr>
              <a:t>(</a:t>
            </a:r>
            <a:r>
              <a:rPr lang="ko-KR" altLang="en-US" sz="1400" dirty="0">
                <a:latin typeface="Times New Roman" pitchFamily="18" charset="0"/>
              </a:rPr>
              <a:t>월</a:t>
            </a:r>
            <a:r>
              <a:rPr lang="en-US" altLang="ko-KR" sz="1400" dirty="0">
                <a:latin typeface="Times New Roman" pitchFamily="18" charset="0"/>
              </a:rPr>
              <a:t>) </a:t>
            </a:r>
            <a:r>
              <a:rPr lang="ko-KR" altLang="en-US" sz="1400" dirty="0">
                <a:latin typeface="Times New Roman" pitchFamily="18" charset="0"/>
              </a:rPr>
              <a:t>저녁 </a:t>
            </a:r>
            <a:r>
              <a:rPr lang="en-US" altLang="ko-KR" sz="1400" dirty="0">
                <a:latin typeface="Times New Roman" pitchFamily="18" charset="0"/>
              </a:rPr>
              <a:t>8</a:t>
            </a:r>
            <a:r>
              <a:rPr lang="ko-KR" altLang="en-US" sz="1400" dirty="0">
                <a:latin typeface="Times New Roman" pitchFamily="18" charset="0"/>
              </a:rPr>
              <a:t>시</a:t>
            </a:r>
            <a:r>
              <a:rPr lang="en-US" altLang="ko-KR" sz="1400" dirty="0">
                <a:latin typeface="Times New Roman" pitchFamily="18" charset="0"/>
              </a:rPr>
              <a:t>-9</a:t>
            </a:r>
            <a:r>
              <a:rPr lang="ko-KR" altLang="en-US" sz="1400" dirty="0">
                <a:latin typeface="Times New Roman" pitchFamily="18" charset="0"/>
              </a:rPr>
              <a:t>시</a:t>
            </a:r>
            <a:endParaRPr lang="en-US" altLang="ko-KR" sz="1400" dirty="0">
              <a:latin typeface="Times New Roman" pitchFamily="18" charset="0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sz="1600" dirty="0">
              <a:latin typeface="Times New Roman" pitchFamily="18" charset="0"/>
            </a:endParaRPr>
          </a:p>
        </p:txBody>
      </p:sp>
    </p:spTree>
  </p:cSld>
  <p:clrMapOvr>
    <a:masterClrMapping/>
  </p:clrMapOvr>
  <p:transition advTm="11370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335BA518-2033-4D32-9658-10AC354C4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Times New Roman" pitchFamily="18" charset="0"/>
              </a:rPr>
              <a:t>강의계획서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A50561F-CE0D-4509-A12D-3B809E92C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673100"/>
            <a:ext cx="8353425" cy="562768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>
                <a:latin typeface="Times New Roman" pitchFamily="18" charset="0"/>
              </a:rPr>
              <a:t>수업진행방법</a:t>
            </a:r>
            <a:endParaRPr lang="en-US" altLang="ko-KR" sz="18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이러닝 사이트에 강의자료 및 동영상 업로드</a:t>
            </a:r>
            <a:endParaRPr lang="en-US" altLang="ko-KR" sz="1600" dirty="0">
              <a:latin typeface="Times New Roman" pitchFamily="18" charset="0"/>
            </a:endParaRPr>
          </a:p>
          <a:p>
            <a:pPr lvl="2" eaLnBrk="1" hangingPunct="1">
              <a:defRPr/>
            </a:pPr>
            <a:r>
              <a:rPr lang="en-US" altLang="ko-KR" sz="1600" dirty="0">
                <a:latin typeface="+mj-lt"/>
              </a:rPr>
              <a:t>http://cyber.inu.ac.kr </a:t>
            </a:r>
            <a:r>
              <a:rPr lang="ko-KR" altLang="en-US" sz="1600" dirty="0" err="1">
                <a:latin typeface="+mj-lt"/>
              </a:rPr>
              <a:t>내강의실</a:t>
            </a:r>
            <a:endParaRPr lang="en-US" altLang="ko-KR" sz="1600" dirty="0">
              <a:latin typeface="+mj-lt"/>
            </a:endParaRPr>
          </a:p>
          <a:p>
            <a:pPr lvl="2" eaLnBrk="1" hangingPunct="1">
              <a:defRPr/>
            </a:pPr>
            <a:r>
              <a:rPr lang="ko-KR" altLang="en-US" sz="1600" dirty="0">
                <a:latin typeface="+mj-lt"/>
              </a:rPr>
              <a:t>수요일까지 업로드 예정</a:t>
            </a:r>
            <a:endParaRPr lang="en-US" altLang="ko-KR" sz="1600" dirty="0">
              <a:latin typeface="+mj-lt"/>
            </a:endParaRPr>
          </a:p>
          <a:p>
            <a:pPr lvl="1" eaLnBrk="1" hangingPunct="1">
              <a:defRPr/>
            </a:pP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일부 실습수업은 줌을 이용할 예정 임</a:t>
            </a:r>
            <a:endParaRPr lang="en-US" altLang="ko-KR" sz="1600" dirty="0">
              <a:latin typeface="+mj-lt"/>
            </a:endParaRPr>
          </a:p>
          <a:p>
            <a:pPr lvl="2" eaLnBrk="1" hangingPunct="1">
              <a:defRPr/>
            </a:pPr>
            <a:r>
              <a:rPr lang="ko-KR" altLang="en-US" sz="1600" dirty="0">
                <a:latin typeface="+mj-lt"/>
              </a:rPr>
              <a:t>전반 후반 </a:t>
            </a:r>
            <a:r>
              <a:rPr lang="en-US" altLang="ko-KR" sz="1600" dirty="0">
                <a:latin typeface="+mj-lt"/>
              </a:rPr>
              <a:t>2</a:t>
            </a:r>
            <a:r>
              <a:rPr lang="ko-KR" altLang="en-US" sz="1600" dirty="0">
                <a:latin typeface="+mj-lt"/>
              </a:rPr>
              <a:t>번 정도 예정</a:t>
            </a:r>
            <a:endParaRPr lang="en-US" altLang="ko-KR" sz="1600" dirty="0">
              <a:latin typeface="+mj-lt"/>
            </a:endParaRPr>
          </a:p>
          <a:p>
            <a:pPr lvl="2" eaLnBrk="1" hangingPunct="1">
              <a:defRPr/>
            </a:pPr>
            <a:r>
              <a:rPr lang="ko-KR" altLang="en-US" sz="1600" dirty="0">
                <a:latin typeface="+mj-lt"/>
              </a:rPr>
              <a:t>실습수업 일주일 전에 시간 공지예정</a:t>
            </a:r>
            <a:endParaRPr lang="en-US" altLang="ko-KR" sz="1600" dirty="0">
              <a:latin typeface="+mj-lt"/>
            </a:endParaRPr>
          </a:p>
          <a:p>
            <a:pPr lvl="2" eaLnBrk="1" hangingPunct="1">
              <a:defRPr/>
            </a:pPr>
            <a:endParaRPr lang="en-US" altLang="ko-KR" sz="1600" dirty="0">
              <a:latin typeface="+mj-lt"/>
            </a:endParaRPr>
          </a:p>
          <a:p>
            <a:pPr eaLnBrk="1" hangingPunct="1">
              <a:defRPr/>
            </a:pPr>
            <a:r>
              <a:rPr lang="en-US" altLang="ko-KR" sz="1800" dirty="0">
                <a:latin typeface="Times New Roman" pitchFamily="18" charset="0"/>
              </a:rPr>
              <a:t>  </a:t>
            </a:r>
            <a:r>
              <a:rPr lang="ko-KR" altLang="en-US" sz="1800" dirty="0">
                <a:latin typeface="Times New Roman" pitchFamily="18" charset="0"/>
              </a:rPr>
              <a:t>평가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출석 </a:t>
            </a:r>
            <a:r>
              <a:rPr lang="en-US" altLang="ko-KR" sz="1600" dirty="0">
                <a:latin typeface="Times New Roman" pitchFamily="18" charset="0"/>
              </a:rPr>
              <a:t>: 15%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연습문제 </a:t>
            </a:r>
            <a:r>
              <a:rPr lang="en-US" altLang="ko-KR" sz="1600" dirty="0">
                <a:latin typeface="Times New Roman" pitchFamily="18" charset="0"/>
              </a:rPr>
              <a:t>: 10%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프로젝트</a:t>
            </a:r>
            <a:r>
              <a:rPr lang="en-US" altLang="ko-KR" sz="1600" dirty="0">
                <a:latin typeface="Times New Roman" pitchFamily="18" charset="0"/>
              </a:rPr>
              <a:t> : 10%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중간고사 </a:t>
            </a:r>
            <a:r>
              <a:rPr lang="en-US" altLang="ko-KR" sz="1600" dirty="0">
                <a:latin typeface="Times New Roman" pitchFamily="18" charset="0"/>
              </a:rPr>
              <a:t>: 30%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기말고사  </a:t>
            </a:r>
            <a:r>
              <a:rPr lang="en-US" altLang="ko-KR" sz="1600" dirty="0">
                <a:latin typeface="Times New Roman" pitchFamily="18" charset="0"/>
              </a:rPr>
              <a:t>35%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sz="16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ko-KR" altLang="en-US" sz="1800" dirty="0">
                <a:latin typeface="Times New Roman" pitchFamily="18" charset="0"/>
              </a:rPr>
              <a:t>시험방법  </a:t>
            </a:r>
            <a:r>
              <a:rPr lang="en-US" altLang="ko-KR" sz="1800" dirty="0">
                <a:latin typeface="Times New Roman" pitchFamily="18" charset="0"/>
              </a:rPr>
              <a:t>: </a:t>
            </a:r>
            <a:r>
              <a:rPr lang="ko-KR" altLang="en-US" sz="1800" dirty="0" err="1">
                <a:latin typeface="Times New Roman" pitchFamily="18" charset="0"/>
              </a:rPr>
              <a:t>이러닝사이트</a:t>
            </a:r>
            <a:r>
              <a:rPr lang="ko-KR" altLang="en-US" sz="1800" dirty="0">
                <a:latin typeface="Times New Roman" pitchFamily="18" charset="0"/>
              </a:rPr>
              <a:t> 온라인시험으로 실시</a:t>
            </a:r>
            <a:endParaRPr lang="en-US" altLang="ko-KR" sz="1800" dirty="0">
              <a:latin typeface="Times New Roman" pitchFamily="18" charset="0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ko-KR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ko-KR" dirty="0">
              <a:latin typeface="Times New Roman" pitchFamily="18" charset="0"/>
            </a:endParaRPr>
          </a:p>
        </p:txBody>
      </p:sp>
    </p:spTree>
  </p:cSld>
  <p:clrMapOvr>
    <a:masterClrMapping/>
  </p:clrMapOvr>
  <p:transition advTm="30585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650B-0341-423C-86A4-6924D0F5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강의계획서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517E8283-DA08-40B3-9FD0-7DBA89DA3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>
                <a:latin typeface="Times New Roman" panose="02020603050405020304" pitchFamily="18" charset="0"/>
              </a:rPr>
              <a:t>기타</a:t>
            </a:r>
          </a:p>
          <a:p>
            <a:pPr lvl="1" eaLnBrk="1" hangingPunct="1"/>
            <a:r>
              <a:rPr lang="ko-KR" altLang="en-US" sz="1800" dirty="0">
                <a:latin typeface="Times New Roman" panose="02020603050405020304" pitchFamily="18" charset="0"/>
              </a:rPr>
              <a:t>공지사항 </a:t>
            </a:r>
            <a:r>
              <a:rPr lang="en-US" altLang="ko-KR" sz="1800" dirty="0">
                <a:latin typeface="Times New Roman" panose="02020603050405020304" pitchFamily="18" charset="0"/>
              </a:rPr>
              <a:t>: </a:t>
            </a:r>
            <a:r>
              <a:rPr lang="ko-KR" altLang="en-US" sz="1800" dirty="0">
                <a:latin typeface="Times New Roman" panose="02020603050405020304" pitchFamily="18" charset="0"/>
              </a:rPr>
              <a:t>이러닝 사이트의 공지사항 메뉴에 공지</a:t>
            </a:r>
            <a:endParaRPr lang="en-US" altLang="ko-KR" sz="1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ko-KR" altLang="en-US" sz="1800" dirty="0">
                <a:latin typeface="Times New Roman" panose="02020603050405020304" pitchFamily="18" charset="0"/>
              </a:rPr>
              <a:t>질의응답 </a:t>
            </a:r>
            <a:r>
              <a:rPr lang="en-US" altLang="ko-KR" sz="1800" dirty="0">
                <a:latin typeface="Times New Roman" panose="02020603050405020304" pitchFamily="18" charset="0"/>
              </a:rPr>
              <a:t>: </a:t>
            </a:r>
            <a:r>
              <a:rPr lang="ko-KR" altLang="en-US" sz="1800" dirty="0">
                <a:latin typeface="Times New Roman" panose="02020603050405020304" pitchFamily="18" charset="0"/>
              </a:rPr>
              <a:t>이러닝 사이트의 질의응답 메뉴에 올려줄 것</a:t>
            </a:r>
            <a:endParaRPr lang="en-US" altLang="ko-KR" sz="18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ko-KR" altLang="en-US" sz="1600" dirty="0">
                <a:latin typeface="Times New Roman" panose="02020603050405020304" pitchFamily="18" charset="0"/>
              </a:rPr>
              <a:t>수강학생 모두가 볼 수 있도록 이러닝 게시판을 적극 활용하는 것 추천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ko-KR" altLang="en-US" sz="1600" dirty="0">
                <a:latin typeface="Times New Roman" panose="02020603050405020304" pitchFamily="18" charset="0"/>
              </a:rPr>
              <a:t>수업관련 질의사항은 질의응답 게시판 활용</a:t>
            </a:r>
          </a:p>
          <a:p>
            <a:pPr lvl="2" eaLnBrk="1" hangingPunct="1"/>
            <a:r>
              <a:rPr lang="ko-KR" altLang="en-US" sz="1600" dirty="0">
                <a:latin typeface="Times New Roman" panose="02020603050405020304" pitchFamily="18" charset="0"/>
              </a:rPr>
              <a:t>개인적인 사항은 이러닝 메시지 활용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ko-KR" altLang="en-US" sz="1600" dirty="0">
                <a:latin typeface="Times New Roman" panose="02020603050405020304" pitchFamily="18" charset="0"/>
              </a:rPr>
              <a:t>카톡 오픈채팅방</a:t>
            </a:r>
            <a:r>
              <a:rPr lang="en-US" altLang="ko-KR" sz="1600" dirty="0">
                <a:latin typeface="Times New Roman" panose="02020603050405020304" pitchFamily="18" charset="0"/>
              </a:rPr>
              <a:t>(</a:t>
            </a:r>
            <a:r>
              <a:rPr lang="ko-KR" altLang="en-US" sz="1600" dirty="0">
                <a:latin typeface="Times New Roman" panose="02020603050405020304" pitchFamily="18" charset="0"/>
              </a:rPr>
              <a:t>이름 </a:t>
            </a:r>
            <a:r>
              <a:rPr lang="en-US" altLang="ko-KR" sz="1600" dirty="0">
                <a:latin typeface="Times New Roman" panose="02020603050405020304" pitchFamily="18" charset="0"/>
              </a:rPr>
              <a:t>: INU</a:t>
            </a:r>
            <a:r>
              <a:rPr lang="ko-KR" altLang="en-US" sz="1600" dirty="0" err="1">
                <a:latin typeface="Times New Roman" panose="02020603050405020304" pitchFamily="18" charset="0"/>
              </a:rPr>
              <a:t>컴넷</a:t>
            </a:r>
            <a:r>
              <a:rPr lang="en-US" altLang="ko-KR" sz="16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ko-KR" altLang="en-US" sz="1800" dirty="0">
                <a:latin typeface="Times New Roman" panose="02020603050405020304" pitchFamily="18" charset="0"/>
              </a:rPr>
              <a:t>과제와 프로젝트는 </a:t>
            </a:r>
            <a:r>
              <a:rPr lang="ko-KR" altLang="en-US" sz="1800" dirty="0" err="1">
                <a:latin typeface="Times New Roman" panose="02020603050405020304" pitchFamily="18" charset="0"/>
              </a:rPr>
              <a:t>이러닝사이트에</a:t>
            </a:r>
            <a:r>
              <a:rPr lang="ko-KR" altLang="en-US" sz="1800" dirty="0">
                <a:latin typeface="Times New Roman" panose="02020603050405020304" pitchFamily="18" charset="0"/>
              </a:rPr>
              <a:t> 제출하며 평가는 상중하로 평가 함</a:t>
            </a:r>
            <a:endParaRPr lang="en-US" altLang="ko-KR" sz="1800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US" altLang="ko-KR" sz="18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ko-KR" sz="1800" dirty="0">
              <a:latin typeface="Times New Roman" panose="02020603050405020304" pitchFamily="18" charset="0"/>
            </a:endParaRPr>
          </a:p>
          <a:p>
            <a:pPr lvl="2" eaLnBrk="1" hangingPunct="1"/>
            <a:endParaRPr lang="en-US" altLang="ko-KR" sz="1600" dirty="0">
              <a:latin typeface="Times New Roman" panose="02020603050405020304" pitchFamily="18" charset="0"/>
            </a:endParaRPr>
          </a:p>
          <a:p>
            <a:pPr lvl="1" eaLnBrk="1" hangingPunct="1"/>
            <a:endParaRPr lang="ko-KR" altLang="en-US" sz="1600" dirty="0">
              <a:latin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 advTm="36592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CD7B0193-552E-4BDA-A787-DE8C7F9A0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Times New Roman" pitchFamily="18" charset="0"/>
              </a:rPr>
              <a:t>강의내용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43E0025-4399-4913-AF30-26CD6CD31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000" dirty="0">
                <a:latin typeface="Times New Roman" pitchFamily="18" charset="0"/>
              </a:rPr>
              <a:t>제 </a:t>
            </a:r>
            <a:r>
              <a:rPr lang="en-US" altLang="ko-KR" sz="2000" dirty="0">
                <a:latin typeface="Times New Roman" pitchFamily="18" charset="0"/>
              </a:rPr>
              <a:t>1 </a:t>
            </a:r>
            <a:r>
              <a:rPr lang="ko-KR" altLang="en-US" sz="2000" dirty="0">
                <a:latin typeface="Times New Roman" pitchFamily="18" charset="0"/>
              </a:rPr>
              <a:t>장 </a:t>
            </a:r>
            <a:r>
              <a:rPr lang="en-US" altLang="ko-KR" sz="2000" dirty="0">
                <a:latin typeface="Times New Roman" pitchFamily="18" charset="0"/>
              </a:rPr>
              <a:t>: </a:t>
            </a:r>
            <a:r>
              <a:rPr lang="ko-KR" altLang="en-US" sz="2000" dirty="0">
                <a:latin typeface="Times New Roman" pitchFamily="18" charset="0"/>
              </a:rPr>
              <a:t>컴퓨터네트워크와 인터넷</a:t>
            </a:r>
            <a:endParaRPr lang="en-US" altLang="ko-KR" sz="20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인터넷 역사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인터넷 구성요소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프로토콜 계층 및 서비스 모델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ko-KR" sz="1600" dirty="0">
                <a:latin typeface="Times New Roman" pitchFamily="18" charset="0"/>
              </a:rPr>
              <a:t>HW1</a:t>
            </a:r>
            <a:br>
              <a:rPr lang="en-US" altLang="ko-KR" sz="1600" dirty="0">
                <a:latin typeface="Times New Roman" pitchFamily="18" charset="0"/>
              </a:rPr>
            </a:br>
            <a:r>
              <a:rPr lang="ko-KR" altLang="en-US" sz="1600" dirty="0">
                <a:latin typeface="Times New Roman" pitchFamily="18" charset="0"/>
              </a:rPr>
              <a:t> </a:t>
            </a:r>
            <a:endParaRPr lang="en-US" altLang="ko-KR" sz="16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ko-KR" altLang="en-US" sz="2000" dirty="0">
                <a:latin typeface="Times New Roman" pitchFamily="18" charset="0"/>
              </a:rPr>
              <a:t>제 </a:t>
            </a:r>
            <a:r>
              <a:rPr lang="en-US" altLang="ko-KR" sz="2000" dirty="0">
                <a:latin typeface="Times New Roman" pitchFamily="18" charset="0"/>
              </a:rPr>
              <a:t>2 </a:t>
            </a:r>
            <a:r>
              <a:rPr lang="ko-KR" altLang="en-US" sz="2000" dirty="0">
                <a:latin typeface="Times New Roman" pitchFamily="18" charset="0"/>
              </a:rPr>
              <a:t>장 </a:t>
            </a:r>
            <a:r>
              <a:rPr lang="en-US" altLang="ko-KR" sz="2000" dirty="0">
                <a:latin typeface="Times New Roman" pitchFamily="18" charset="0"/>
              </a:rPr>
              <a:t>: </a:t>
            </a:r>
            <a:r>
              <a:rPr lang="ko-KR" altLang="en-US" sz="2000" dirty="0">
                <a:latin typeface="Times New Roman" pitchFamily="18" charset="0"/>
              </a:rPr>
              <a:t>애플리케이션 계층</a:t>
            </a:r>
            <a:endParaRPr lang="en-US" altLang="ko-KR" sz="20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웹과 </a:t>
            </a:r>
            <a:r>
              <a:rPr lang="en-US" altLang="ko-KR" sz="1600" dirty="0">
                <a:latin typeface="Times New Roman" pitchFamily="18" charset="0"/>
              </a:rPr>
              <a:t>HTTP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파일전송 </a:t>
            </a:r>
            <a:r>
              <a:rPr lang="en-US" altLang="ko-KR" sz="1600" dirty="0">
                <a:latin typeface="Times New Roman" pitchFamily="18" charset="0"/>
              </a:rPr>
              <a:t>FTP</a:t>
            </a: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인터넷 전자메일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ko-KR" sz="1600" dirty="0">
                <a:latin typeface="Times New Roman" pitchFamily="18" charset="0"/>
              </a:rPr>
              <a:t>TCP/UDP </a:t>
            </a:r>
            <a:r>
              <a:rPr lang="ko-KR" altLang="en-US" sz="1600" dirty="0">
                <a:latin typeface="Times New Roman" pitchFamily="18" charset="0"/>
              </a:rPr>
              <a:t>소켓프로그래밍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ko-KR" sz="1600" dirty="0">
                <a:latin typeface="Times New Roman" pitchFamily="18" charset="0"/>
              </a:rPr>
              <a:t>HW2</a:t>
            </a:r>
            <a:br>
              <a:rPr lang="en-US" altLang="ko-KR" sz="1600" dirty="0">
                <a:latin typeface="Times New Roman" pitchFamily="18" charset="0"/>
              </a:rPr>
            </a:br>
            <a:endParaRPr lang="en-US" altLang="ko-KR" sz="1600" dirty="0">
              <a:latin typeface="Times New Roman" pitchFamily="18" charset="0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Times New Roman" pitchFamily="18" charset="0"/>
              </a:rPr>
              <a:t>(</a:t>
            </a:r>
            <a:r>
              <a:rPr lang="ko-KR" altLang="en-US" sz="1800" dirty="0">
                <a:latin typeface="Times New Roman" pitchFamily="18" charset="0"/>
              </a:rPr>
              <a:t>중간고사</a:t>
            </a:r>
            <a:r>
              <a:rPr lang="en-US" altLang="ko-KR" sz="1800" dirty="0">
                <a:latin typeface="Times New Roman" pitchFamily="18" charset="0"/>
              </a:rPr>
              <a:t>) </a:t>
            </a:r>
            <a:r>
              <a:rPr lang="ko-KR" altLang="en-US" sz="1800" dirty="0">
                <a:latin typeface="Times New Roman" pitchFamily="18" charset="0"/>
              </a:rPr>
              <a:t>온라인시험</a:t>
            </a:r>
          </a:p>
        </p:txBody>
      </p:sp>
    </p:spTree>
  </p:cSld>
  <p:clrMapOvr>
    <a:masterClrMapping/>
  </p:clrMapOvr>
  <p:transition advTm="2936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76DFFBB1-D5DE-4A89-986C-512DAD09F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Times New Roman" pitchFamily="18" charset="0"/>
              </a:rPr>
              <a:t>강의내용</a:t>
            </a:r>
            <a:r>
              <a:rPr lang="en-US" altLang="ko-KR" dirty="0">
                <a:latin typeface="Times New Roman" pitchFamily="18" charset="0"/>
              </a:rPr>
              <a:t>(2)</a:t>
            </a:r>
            <a:endParaRPr lang="ko-KR" altLang="en-US" dirty="0">
              <a:latin typeface="Times New Roman" pitchFamily="18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3FF3EC0-88E1-4101-98EB-64542A993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 dirty="0">
                <a:latin typeface="Times New Roman" pitchFamily="18" charset="0"/>
              </a:rPr>
              <a:t>Project #1</a:t>
            </a:r>
          </a:p>
          <a:p>
            <a:pPr eaLnBrk="1" hangingPunct="1">
              <a:defRPr/>
            </a:pPr>
            <a:r>
              <a:rPr lang="ko-KR" altLang="en-US" sz="2000" dirty="0">
                <a:latin typeface="Times New Roman" pitchFamily="18" charset="0"/>
              </a:rPr>
              <a:t>제 </a:t>
            </a:r>
            <a:r>
              <a:rPr lang="en-US" altLang="ko-KR" sz="2000" dirty="0">
                <a:latin typeface="Times New Roman" pitchFamily="18" charset="0"/>
              </a:rPr>
              <a:t>3 </a:t>
            </a:r>
            <a:r>
              <a:rPr lang="ko-KR" altLang="en-US" sz="2000" dirty="0">
                <a:latin typeface="Times New Roman" pitchFamily="18" charset="0"/>
              </a:rPr>
              <a:t>장 </a:t>
            </a:r>
            <a:r>
              <a:rPr lang="en-US" altLang="ko-KR" sz="2000" dirty="0">
                <a:latin typeface="Times New Roman" pitchFamily="18" charset="0"/>
              </a:rPr>
              <a:t>: </a:t>
            </a:r>
            <a:r>
              <a:rPr lang="ko-KR" altLang="en-US" sz="2000" dirty="0">
                <a:latin typeface="Times New Roman" pitchFamily="18" charset="0"/>
              </a:rPr>
              <a:t>트랜스포트 계층</a:t>
            </a:r>
            <a:endParaRPr lang="en-US" altLang="ko-KR" sz="20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다중화와 </a:t>
            </a:r>
            <a:r>
              <a:rPr lang="ko-KR" altLang="en-US" sz="1600" dirty="0" err="1">
                <a:latin typeface="Times New Roman" pitchFamily="18" charset="0"/>
              </a:rPr>
              <a:t>역다중화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ko-KR" sz="1600" dirty="0">
                <a:latin typeface="Times New Roman" pitchFamily="18" charset="0"/>
              </a:rPr>
              <a:t>UDP/TCP </a:t>
            </a:r>
            <a:r>
              <a:rPr lang="ko-KR" altLang="en-US" sz="1600" dirty="0">
                <a:latin typeface="Times New Roman" pitchFamily="18" charset="0"/>
              </a:rPr>
              <a:t>데이터전송의 원리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혼잡제어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ko-KR" sz="1600" dirty="0">
                <a:latin typeface="Times New Roman" pitchFamily="18" charset="0"/>
              </a:rPr>
              <a:t>HW3</a:t>
            </a:r>
          </a:p>
          <a:p>
            <a:pPr lvl="1" eaLnBrk="1" hangingPunct="1">
              <a:defRPr/>
            </a:pPr>
            <a:endParaRPr lang="en-US" altLang="ko-KR" sz="16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ko-KR" sz="2000" dirty="0">
                <a:latin typeface="Times New Roman" pitchFamily="18" charset="0"/>
              </a:rPr>
              <a:t>Project #2</a:t>
            </a:r>
          </a:p>
          <a:p>
            <a:pPr eaLnBrk="1" hangingPunct="1">
              <a:defRPr/>
            </a:pPr>
            <a:r>
              <a:rPr lang="ko-KR" altLang="en-US" sz="2000" dirty="0">
                <a:latin typeface="Times New Roman" pitchFamily="18" charset="0"/>
              </a:rPr>
              <a:t>제 </a:t>
            </a:r>
            <a:r>
              <a:rPr lang="en-US" altLang="ko-KR" sz="2000" dirty="0">
                <a:latin typeface="Times New Roman" pitchFamily="18" charset="0"/>
              </a:rPr>
              <a:t>4 </a:t>
            </a:r>
            <a:r>
              <a:rPr lang="ko-KR" altLang="en-US" sz="2000" dirty="0">
                <a:latin typeface="Times New Roman" pitchFamily="18" charset="0"/>
              </a:rPr>
              <a:t>장 </a:t>
            </a:r>
            <a:r>
              <a:rPr lang="en-US" altLang="ko-KR" sz="2000" dirty="0">
                <a:latin typeface="Times New Roman" pitchFamily="18" charset="0"/>
              </a:rPr>
              <a:t>: </a:t>
            </a:r>
            <a:r>
              <a:rPr lang="ko-KR" altLang="en-US" sz="2000" dirty="0">
                <a:latin typeface="Times New Roman" pitchFamily="18" charset="0"/>
              </a:rPr>
              <a:t>네트워크 계층</a:t>
            </a:r>
            <a:endParaRPr lang="en-US" altLang="ko-KR" sz="20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ko-KR" altLang="en-US" sz="1600" dirty="0">
                <a:latin typeface="Times New Roman" pitchFamily="18" charset="0"/>
              </a:rPr>
              <a:t>인터넷프로토콜</a:t>
            </a:r>
            <a:r>
              <a:rPr lang="en-US" altLang="ko-KR" sz="1600" dirty="0">
                <a:latin typeface="Times New Roman" pitchFamily="18" charset="0"/>
              </a:rPr>
              <a:t>(IP)</a:t>
            </a:r>
          </a:p>
          <a:p>
            <a:pPr lvl="1" eaLnBrk="1" hangingPunct="1">
              <a:defRPr/>
            </a:pP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ko-KR" altLang="en-US" sz="1600" dirty="0" err="1">
                <a:latin typeface="Times New Roman" pitchFamily="18" charset="0"/>
              </a:rPr>
              <a:t>라우팅알고리즘</a:t>
            </a:r>
            <a:endParaRPr lang="en-US" altLang="ko-KR" sz="16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ko-KR" sz="1600" dirty="0">
                <a:latin typeface="Times New Roman" pitchFamily="18" charset="0"/>
              </a:rPr>
              <a:t>HW4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ko-KR" altLang="en-US" sz="2000" dirty="0">
                <a:latin typeface="Times New Roman" pitchFamily="18" charset="0"/>
              </a:rPr>
              <a:t>기말고사</a:t>
            </a:r>
            <a:r>
              <a:rPr lang="en-US" altLang="ko-KR" sz="2000" dirty="0">
                <a:latin typeface="Times New Roman" pitchFamily="18" charset="0"/>
              </a:rPr>
              <a:t>) </a:t>
            </a:r>
            <a:r>
              <a:rPr lang="ko-KR" altLang="en-US" sz="2000" dirty="0">
                <a:latin typeface="Times New Roman" pitchFamily="18" charset="0"/>
              </a:rPr>
              <a:t>온라인시험</a:t>
            </a:r>
            <a:endParaRPr lang="en-US" altLang="ko-KR" sz="2000" dirty="0">
              <a:latin typeface="Times New Roman" pitchFamily="18" charset="0"/>
            </a:endParaRPr>
          </a:p>
        </p:txBody>
      </p:sp>
    </p:spTree>
  </p:cSld>
  <p:clrMapOvr>
    <a:masterClrMapping/>
  </p:clrMapOvr>
  <p:transition advTm="390937"/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4771</TotalTime>
  <Words>392</Words>
  <Application>Microsoft Office PowerPoint</Application>
  <PresentationFormat>화면 슬라이드 쇼(4:3)</PresentationFormat>
  <Paragraphs>85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Tahoma</vt:lpstr>
      <vt:lpstr>굴림</vt:lpstr>
      <vt:lpstr>Arial</vt:lpstr>
      <vt:lpstr>Wingdings</vt:lpstr>
      <vt:lpstr>Times New Roman</vt:lpstr>
      <vt:lpstr>HY헤드라인M</vt:lpstr>
      <vt:lpstr>HY견고딕</vt:lpstr>
      <vt:lpstr>기본 디자인</vt:lpstr>
      <vt:lpstr>PowerPoint 프레젠테이션</vt:lpstr>
      <vt:lpstr>강의계획서</vt:lpstr>
      <vt:lpstr>강의계획서</vt:lpstr>
      <vt:lpstr>강의계획서</vt:lpstr>
      <vt:lpstr>강의계획서</vt:lpstr>
      <vt:lpstr>강의내용</vt:lpstr>
      <vt:lpstr>강의내용(2)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최승식</cp:lastModifiedBy>
  <cp:revision>295</cp:revision>
  <dcterms:created xsi:type="dcterms:W3CDTF">2002-03-23T01:01:44Z</dcterms:created>
  <dcterms:modified xsi:type="dcterms:W3CDTF">2020-09-02T07:04:36Z</dcterms:modified>
</cp:coreProperties>
</file>