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304" r:id="rId2"/>
    <p:sldId id="334" r:id="rId3"/>
    <p:sldId id="335" r:id="rId4"/>
    <p:sldId id="345" r:id="rId5"/>
    <p:sldId id="382" r:id="rId6"/>
    <p:sldId id="383" r:id="rId7"/>
    <p:sldId id="384" r:id="rId8"/>
    <p:sldId id="336" r:id="rId9"/>
    <p:sldId id="386" r:id="rId10"/>
    <p:sldId id="387" r:id="rId11"/>
    <p:sldId id="388" r:id="rId12"/>
    <p:sldId id="389" r:id="rId13"/>
    <p:sldId id="390" r:id="rId14"/>
    <p:sldId id="392" r:id="rId15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905" autoAdjust="0"/>
  </p:normalViewPr>
  <p:slideViewPr>
    <p:cSldViewPr snapToGrid="0">
      <p:cViewPr varScale="1">
        <p:scale>
          <a:sx n="111" d="100"/>
          <a:sy n="111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8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6400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323"/>
            <a:ext cx="2946400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3323"/>
            <a:ext cx="2946400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F92465F0-A9A5-4335-80F3-7273218391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19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4689"/>
            <a:ext cx="4927600" cy="447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376"/>
            <a:ext cx="2971800" cy="54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9376"/>
            <a:ext cx="2971800" cy="54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98B6133A-9B57-4ACE-AC9B-BAB66773D7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96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0E5DAFFD-005A-4B1F-9B09-7C65F947E9A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8164"/>
            <a:ext cx="5934075" cy="4270459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245E36AE-199C-4900-95C6-37482D251A60}" type="slidenum">
              <a:rPr lang="en-US" altLang="ko-KR" smtClean="0"/>
              <a:pPr defTabSz="927100"/>
              <a:t>2</a:t>
            </a:fld>
            <a:endParaRPr lang="en-US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5864"/>
            <a:ext cx="4984750" cy="446841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E47F8871-B895-400A-AC44-F77827DFD4EF}" type="slidenum">
              <a:rPr lang="en-US" altLang="ko-KR" smtClean="0"/>
              <a:pPr defTabSz="927100"/>
              <a:t>3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5864"/>
            <a:ext cx="4984750" cy="446841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63A8A9C3-76CE-4CB9-AD05-8C9610CEE65A}" type="slidenum">
              <a:rPr lang="en-US" altLang="ko-KR" smtClean="0"/>
              <a:pPr defTabSz="927100"/>
              <a:t>4</a:t>
            </a:fld>
            <a:endParaRPr lang="en-US" altLang="ko-K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5864"/>
            <a:ext cx="4984750" cy="446841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6133A-9B57-4ACE-AC9B-BAB66773D72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3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A34580E-469D-4160-A12E-9EFC8FA8E9DE}" type="slidenum">
              <a:rPr lang="en-US" altLang="ko-KR" smtClean="0"/>
              <a:pPr defTabSz="927100"/>
              <a:t>8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5864"/>
            <a:ext cx="4984750" cy="446841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61913"/>
            <a:ext cx="8064500" cy="5191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1351179F-2539-4255-AD70-C7EF03750089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2.  Application Layer(3)</a:t>
            </a:r>
          </a:p>
        </p:txBody>
      </p:sp>
    </p:spTree>
  </p:cSld>
  <p:clrMapOvr>
    <a:masterClrMapping/>
  </p:clrMapOvr>
  <p:transition advTm="778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ChangeArrowheads="1"/>
          </p:cNvSpPr>
          <p:nvPr/>
        </p:nvSpPr>
        <p:spPr bwMode="auto">
          <a:xfrm>
            <a:off x="827088" y="-263525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Example app: TCP client</a:t>
            </a:r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2430360" y="1406556"/>
            <a:ext cx="5705408" cy="508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ko-KR" sz="1800" dirty="0"/>
              <a:t>from socket import *</a:t>
            </a:r>
          </a:p>
          <a:p>
            <a:pPr>
              <a:lnSpc>
                <a:spcPts val="2800"/>
              </a:lnSpc>
            </a:pPr>
            <a:endParaRPr lang="en-US" altLang="ko-KR" sz="1800" dirty="0"/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serverName</a:t>
            </a:r>
            <a:r>
              <a:rPr lang="en-US" altLang="ko-KR" sz="1800" dirty="0"/>
              <a:t> = </a:t>
            </a:r>
            <a:r>
              <a:rPr lang="en-US" altLang="en-US" sz="1800" dirty="0"/>
              <a:t>’</a:t>
            </a:r>
            <a:r>
              <a:rPr lang="en-US" altLang="ja-JP" sz="1800" dirty="0" err="1"/>
              <a:t>servername</a:t>
            </a:r>
            <a:r>
              <a:rPr lang="en-US" altLang="en-US" sz="1800" dirty="0"/>
              <a:t>’</a:t>
            </a:r>
            <a:endParaRPr lang="en-US" altLang="ja-JP" sz="1800" dirty="0"/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serverPort</a:t>
            </a:r>
            <a:r>
              <a:rPr lang="en-US" altLang="ko-KR" sz="1800" dirty="0"/>
              <a:t> = 12000</a:t>
            </a:r>
          </a:p>
          <a:p>
            <a:pPr>
              <a:lnSpc>
                <a:spcPts val="2800"/>
              </a:lnSpc>
            </a:pPr>
            <a:endParaRPr lang="en-US" altLang="ko-KR" sz="1800" dirty="0"/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clientSocket</a:t>
            </a:r>
            <a:r>
              <a:rPr lang="en-US" altLang="ko-KR" sz="1800" dirty="0"/>
              <a:t> = socket(AF_INET, SOCK_STREAM)</a:t>
            </a:r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clientSocket.connect</a:t>
            </a:r>
            <a:r>
              <a:rPr lang="en-US" altLang="ko-KR" sz="1800" dirty="0"/>
              <a:t>((</a:t>
            </a:r>
            <a:r>
              <a:rPr lang="en-US" altLang="ko-KR" sz="1800" dirty="0" err="1"/>
              <a:t>serverName,serverPort</a:t>
            </a:r>
            <a:r>
              <a:rPr lang="en-US" altLang="ko-KR" sz="1800" dirty="0"/>
              <a:t>))</a:t>
            </a:r>
          </a:p>
          <a:p>
            <a:pPr>
              <a:lnSpc>
                <a:spcPts val="2800"/>
              </a:lnSpc>
            </a:pPr>
            <a:endParaRPr lang="en-US" altLang="ko-KR" sz="1800" dirty="0"/>
          </a:p>
          <a:p>
            <a:pPr>
              <a:lnSpc>
                <a:spcPts val="2800"/>
              </a:lnSpc>
            </a:pPr>
            <a:r>
              <a:rPr lang="en-US" altLang="ko-KR" sz="1800" dirty="0"/>
              <a:t>sentence = </a:t>
            </a:r>
            <a:r>
              <a:rPr lang="en-US" altLang="ko-KR" sz="1800" dirty="0" err="1"/>
              <a:t>raw_input</a:t>
            </a:r>
            <a:r>
              <a:rPr lang="en-US" altLang="ko-KR" sz="1800" dirty="0"/>
              <a:t>(</a:t>
            </a:r>
            <a:r>
              <a:rPr lang="en-US" altLang="en-US" sz="1800" dirty="0"/>
              <a:t>‘</a:t>
            </a:r>
            <a:r>
              <a:rPr lang="en-US" altLang="ko-KR" sz="1800" dirty="0"/>
              <a:t>Input lowercase sentence:</a:t>
            </a:r>
            <a:r>
              <a:rPr lang="en-US" altLang="en-US" sz="1800" dirty="0"/>
              <a:t>’</a:t>
            </a:r>
            <a:r>
              <a:rPr lang="en-US" altLang="ko-KR" sz="1800" dirty="0"/>
              <a:t>)</a:t>
            </a:r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clientSocket.send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sentence.encode</a:t>
            </a:r>
            <a:r>
              <a:rPr lang="en-US" altLang="ko-KR" sz="1800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modifiedSentence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clientSocket.recv</a:t>
            </a:r>
            <a:r>
              <a:rPr lang="en-US" altLang="ko-KR" sz="1800" dirty="0"/>
              <a:t>(1024)</a:t>
            </a:r>
          </a:p>
          <a:p>
            <a:pPr>
              <a:lnSpc>
                <a:spcPts val="2800"/>
              </a:lnSpc>
            </a:pPr>
            <a:endParaRPr lang="en-US" altLang="ko-KR" sz="1800" dirty="0"/>
          </a:p>
          <a:p>
            <a:pPr>
              <a:lnSpc>
                <a:spcPts val="2800"/>
              </a:lnSpc>
            </a:pPr>
            <a:r>
              <a:rPr lang="en-US" altLang="ko-KR" sz="1800" dirty="0"/>
              <a:t>print (</a:t>
            </a:r>
            <a:r>
              <a:rPr lang="en-US" altLang="en-US" sz="1800" dirty="0"/>
              <a:t>‘</a:t>
            </a:r>
            <a:r>
              <a:rPr lang="en-US" altLang="ko-KR" sz="1800" dirty="0"/>
              <a:t>From Server:</a:t>
            </a:r>
            <a:r>
              <a:rPr lang="en-US" altLang="en-US" sz="1800" dirty="0"/>
              <a:t>’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modifiedSentence.decode</a:t>
            </a:r>
            <a:r>
              <a:rPr lang="en-US" altLang="ko-KR" sz="1800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ko-KR" sz="1800" dirty="0" err="1"/>
              <a:t>clientSocket.close</a:t>
            </a:r>
            <a:r>
              <a:rPr lang="en-US" altLang="ko-KR" sz="1800" dirty="0"/>
              <a:t>()</a:t>
            </a:r>
          </a:p>
        </p:txBody>
      </p:sp>
      <p:sp>
        <p:nvSpPr>
          <p:cNvPr id="120838" name="TextBox 2"/>
          <p:cNvSpPr txBox="1">
            <a:spLocks noChangeArrowheads="1"/>
          </p:cNvSpPr>
          <p:nvPr/>
        </p:nvSpPr>
        <p:spPr bwMode="auto">
          <a:xfrm>
            <a:off x="2430360" y="855231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i="1" dirty="0">
                <a:solidFill>
                  <a:srgbClr val="CC0000"/>
                </a:solidFill>
              </a:rPr>
              <a:t>Python </a:t>
            </a:r>
            <a:r>
              <a:rPr lang="en-US" altLang="ko-KR" sz="2400" i="1" dirty="0" err="1">
                <a:solidFill>
                  <a:srgbClr val="CC0000"/>
                </a:solidFill>
              </a:rPr>
              <a:t>TCPClient</a:t>
            </a:r>
            <a:endParaRPr lang="en-US" altLang="ko-KR" sz="2400" i="1" dirty="0">
              <a:solidFill>
                <a:srgbClr val="CC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-16771" y="3045790"/>
            <a:ext cx="2561664" cy="523875"/>
            <a:chOff x="-46046" y="3291919"/>
            <a:chExt cx="2561994" cy="523220"/>
          </a:xfrm>
        </p:grpSpPr>
        <p:sp>
          <p:nvSpPr>
            <p:cNvPr id="120845" name="TextBox 31"/>
            <p:cNvSpPr txBox="1">
              <a:spLocks noChangeArrowheads="1"/>
            </p:cNvSpPr>
            <p:nvPr/>
          </p:nvSpPr>
          <p:spPr bwMode="auto">
            <a:xfrm>
              <a:off x="-46046" y="3291919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create TCP socket for server, remote port 12000</a:t>
              </a:r>
            </a:p>
          </p:txBody>
        </p:sp>
        <p:cxnSp>
          <p:nvCxnSpPr>
            <p:cNvPr id="120846" name="Straight Connector 32"/>
            <p:cNvCxnSpPr>
              <a:cxnSpLocks noChangeShapeType="1"/>
            </p:cNvCxnSpPr>
            <p:nvPr/>
          </p:nvCxnSpPr>
          <p:spPr bwMode="auto">
            <a:xfrm>
              <a:off x="1788419" y="3667308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94134" y="4550741"/>
            <a:ext cx="2450759" cy="523875"/>
            <a:chOff x="54373" y="3310244"/>
            <a:chExt cx="2451602" cy="522566"/>
          </a:xfrm>
        </p:grpSpPr>
        <p:sp>
          <p:nvSpPr>
            <p:cNvPr id="120843" name="TextBox 31"/>
            <p:cNvSpPr txBox="1">
              <a:spLocks noChangeArrowheads="1"/>
            </p:cNvSpPr>
            <p:nvPr/>
          </p:nvSpPr>
          <p:spPr bwMode="auto">
            <a:xfrm>
              <a:off x="54373" y="3310244"/>
              <a:ext cx="2271818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No need to attach server name, port </a:t>
              </a:r>
            </a:p>
          </p:txBody>
        </p:sp>
        <p:cxnSp>
          <p:nvCxnSpPr>
            <p:cNvPr id="120844" name="Straight Connector 32"/>
            <p:cNvCxnSpPr>
              <a:cxnSpLocks noChangeShapeType="1"/>
            </p:cNvCxnSpPr>
            <p:nvPr/>
          </p:nvCxnSpPr>
          <p:spPr bwMode="auto">
            <a:xfrm>
              <a:off x="1778446" y="359940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3536853"/>
      </p:ext>
    </p:extLst>
  </p:cSld>
  <p:clrMapOvr>
    <a:masterClrMapping/>
  </p:clrMapOvr>
  <p:transition advTm="2337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ChangeArrowheads="1"/>
          </p:cNvSpPr>
          <p:nvPr/>
        </p:nvSpPr>
        <p:spPr bwMode="auto">
          <a:xfrm>
            <a:off x="751459" y="-265303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Example app: TCP server</a:t>
            </a:r>
          </a:p>
        </p:txBody>
      </p:sp>
      <p:sp>
        <p:nvSpPr>
          <p:cNvPr id="121861" name="TextBox 1"/>
          <p:cNvSpPr txBox="1">
            <a:spLocks noChangeArrowheads="1"/>
          </p:cNvSpPr>
          <p:nvPr/>
        </p:nvSpPr>
        <p:spPr bwMode="auto">
          <a:xfrm>
            <a:off x="2717800" y="1439863"/>
            <a:ext cx="5987537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sz="1800" dirty="0"/>
              <a:t>from socket import *</a:t>
            </a:r>
          </a:p>
          <a:p>
            <a:r>
              <a:rPr lang="en-US" altLang="ko-KR" sz="1800" dirty="0" err="1"/>
              <a:t>serverPort</a:t>
            </a:r>
            <a:r>
              <a:rPr lang="en-US" altLang="ko-KR" sz="1800" dirty="0"/>
              <a:t> = 12000</a:t>
            </a:r>
          </a:p>
          <a:p>
            <a:r>
              <a:rPr lang="en-US" altLang="ko-KR" sz="1800" dirty="0" err="1"/>
              <a:t>serverSocket</a:t>
            </a:r>
            <a:r>
              <a:rPr lang="en-US" altLang="ko-KR" sz="1800" dirty="0"/>
              <a:t> = socket(AF_INET,SOCK_STREAM)</a:t>
            </a:r>
          </a:p>
          <a:p>
            <a:r>
              <a:rPr lang="en-US" altLang="ko-KR" sz="1800" dirty="0" err="1"/>
              <a:t>serverSocket.bind</a:t>
            </a:r>
            <a:r>
              <a:rPr lang="en-US" altLang="ko-KR" sz="1800" dirty="0"/>
              <a:t>((</a:t>
            </a:r>
            <a:r>
              <a:rPr lang="en-US" altLang="en-US" sz="1800" dirty="0"/>
              <a:t>‘’</a:t>
            </a:r>
            <a:r>
              <a:rPr lang="en-US" altLang="ko-KR" sz="1800" dirty="0"/>
              <a:t>,</a:t>
            </a:r>
            <a:r>
              <a:rPr lang="en-US" altLang="ko-KR" sz="1800" dirty="0" err="1"/>
              <a:t>serverPort</a:t>
            </a:r>
            <a:r>
              <a:rPr lang="en-US" altLang="ko-KR" sz="1800" dirty="0"/>
              <a:t>))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serverSocket.listen</a:t>
            </a:r>
            <a:r>
              <a:rPr lang="en-US" altLang="ko-KR" sz="1800" dirty="0"/>
              <a:t>(1)</a:t>
            </a:r>
          </a:p>
          <a:p>
            <a:r>
              <a:rPr lang="en-US" altLang="ko-KR" sz="1800" dirty="0"/>
              <a:t>print (</a:t>
            </a:r>
            <a:r>
              <a:rPr lang="en-US" altLang="en-US" sz="1800" dirty="0"/>
              <a:t>‘</a:t>
            </a:r>
            <a:r>
              <a:rPr lang="en-US" altLang="ko-KR" sz="1800" dirty="0"/>
              <a:t>The server is ready to receive</a:t>
            </a:r>
            <a:r>
              <a:rPr lang="en-US" altLang="en-US" sz="1800" dirty="0"/>
              <a:t>’)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while True:</a:t>
            </a:r>
          </a:p>
          <a:p>
            <a:r>
              <a:rPr lang="en-US" altLang="ko-KR" sz="1800" dirty="0"/>
              <a:t>     </a:t>
            </a:r>
            <a:r>
              <a:rPr lang="en-US" altLang="ko-KR" sz="1800" dirty="0" err="1"/>
              <a:t>connectionSocket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addr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serverSocket.accept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    </a:t>
            </a:r>
          </a:p>
          <a:p>
            <a:r>
              <a:rPr lang="en-US" altLang="ko-KR" sz="1800" dirty="0"/>
              <a:t>     sentence = </a:t>
            </a:r>
            <a:r>
              <a:rPr lang="en-US" altLang="ko-KR" sz="1800" dirty="0" err="1"/>
              <a:t>connectionSocket.recv</a:t>
            </a:r>
            <a:r>
              <a:rPr lang="en-US" altLang="ko-KR" sz="1800" dirty="0"/>
              <a:t>(1024).decode()</a:t>
            </a:r>
          </a:p>
          <a:p>
            <a:r>
              <a:rPr lang="en-US" altLang="ko-KR" sz="1800" dirty="0"/>
              <a:t>     </a:t>
            </a:r>
            <a:r>
              <a:rPr lang="en-US" altLang="ko-KR" sz="1800" dirty="0" err="1"/>
              <a:t>capitalizedSentence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sentence.upper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    </a:t>
            </a:r>
            <a:r>
              <a:rPr lang="en-US" altLang="ko-KR" sz="1800" dirty="0" err="1"/>
              <a:t>connectionSocket.send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capitalizedSentence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                                                         encode())</a:t>
            </a:r>
          </a:p>
          <a:p>
            <a:r>
              <a:rPr lang="en-US" altLang="ko-KR" sz="1800" dirty="0"/>
              <a:t>     </a:t>
            </a:r>
            <a:r>
              <a:rPr lang="en-US" altLang="ko-KR" sz="1800" dirty="0" err="1"/>
              <a:t>connectionSocket.close</a:t>
            </a:r>
            <a:r>
              <a:rPr lang="en-US" altLang="ko-KR" sz="1800" dirty="0"/>
              <a:t>()</a:t>
            </a:r>
          </a:p>
        </p:txBody>
      </p:sp>
      <p:sp>
        <p:nvSpPr>
          <p:cNvPr id="121862" name="TextBox 2"/>
          <p:cNvSpPr txBox="1">
            <a:spLocks noChangeArrowheads="1"/>
          </p:cNvSpPr>
          <p:nvPr/>
        </p:nvSpPr>
        <p:spPr bwMode="auto">
          <a:xfrm>
            <a:off x="2717800" y="957263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i="1">
                <a:solidFill>
                  <a:srgbClr val="CC0000"/>
                </a:solidFill>
              </a:rPr>
              <a:t>Python TCPServer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0604" y="1806420"/>
            <a:ext cx="2559050" cy="566738"/>
            <a:chOff x="151614" y="2173972"/>
            <a:chExt cx="2559082" cy="566309"/>
          </a:xfrm>
        </p:grpSpPr>
        <p:sp>
          <p:nvSpPr>
            <p:cNvPr id="121880" name="TextBox 31"/>
            <p:cNvSpPr txBox="1">
              <a:spLocks noChangeArrowheads="1"/>
            </p:cNvSpPr>
            <p:nvPr/>
          </p:nvSpPr>
          <p:spPr bwMode="auto">
            <a:xfrm>
              <a:off x="151614" y="2173972"/>
              <a:ext cx="2559082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create TCP welcoming</a:t>
              </a:r>
            </a:p>
            <a:p>
              <a:r>
                <a:rPr lang="en-US" altLang="ko-KR" sz="1400" dirty="0">
                  <a:solidFill>
                    <a:srgbClr val="000099"/>
                  </a:solidFill>
                </a:rPr>
                <a:t>socket</a:t>
              </a:r>
            </a:p>
          </p:txBody>
        </p:sp>
        <p:cxnSp>
          <p:nvCxnSpPr>
            <p:cNvPr id="121881" name="Straight Connector 32"/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7800" y="2741380"/>
            <a:ext cx="2540000" cy="523875"/>
            <a:chOff x="169076" y="2884812"/>
            <a:chExt cx="2541127" cy="523220"/>
          </a:xfrm>
        </p:grpSpPr>
        <p:sp>
          <p:nvSpPr>
            <p:cNvPr id="121878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server begins listening for  incoming TCP requests</a:t>
              </a:r>
            </a:p>
          </p:txBody>
        </p:sp>
        <p:cxnSp>
          <p:nvCxnSpPr>
            <p:cNvPr id="121879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9387" y="3567880"/>
            <a:ext cx="2560267" cy="298450"/>
            <a:chOff x="148669" y="3749816"/>
            <a:chExt cx="2561987" cy="299227"/>
          </a:xfrm>
        </p:grpSpPr>
        <p:sp>
          <p:nvSpPr>
            <p:cNvPr id="121876" name="TextBox 34"/>
            <p:cNvSpPr txBox="1">
              <a:spLocks noChangeArrowheads="1"/>
            </p:cNvSpPr>
            <p:nvPr/>
          </p:nvSpPr>
          <p:spPr bwMode="auto">
            <a:xfrm>
              <a:off x="148669" y="3749816"/>
              <a:ext cx="1444625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400" dirty="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121877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2369" y="3942275"/>
            <a:ext cx="2813050" cy="752475"/>
            <a:chOff x="380319" y="3965998"/>
            <a:chExt cx="2392469" cy="752685"/>
          </a:xfrm>
        </p:grpSpPr>
        <p:sp>
          <p:nvSpPr>
            <p:cNvPr id="121874" name="TextBox 36"/>
            <p:cNvSpPr txBox="1">
              <a:spLocks noChangeArrowheads="1"/>
            </p:cNvSpPr>
            <p:nvPr/>
          </p:nvSpPr>
          <p:spPr bwMode="auto">
            <a:xfrm>
              <a:off x="380319" y="3965998"/>
              <a:ext cx="2184910" cy="75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server waits on accept()</a:t>
              </a:r>
            </a:p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for incoming requests, new socket created on return</a:t>
              </a:r>
            </a:p>
          </p:txBody>
        </p:sp>
        <p:cxnSp>
          <p:nvCxnSpPr>
            <p:cNvPr id="121875" name="Straight Connector 39"/>
            <p:cNvCxnSpPr>
              <a:cxnSpLocks noChangeShapeType="1"/>
            </p:cNvCxnSpPr>
            <p:nvPr/>
          </p:nvCxnSpPr>
          <p:spPr bwMode="auto">
            <a:xfrm flipV="1">
              <a:off x="2231565" y="4229808"/>
              <a:ext cx="541223" cy="58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33350" y="4657957"/>
            <a:ext cx="2860675" cy="523875"/>
            <a:chOff x="316741" y="4661874"/>
            <a:chExt cx="2859521" cy="524153"/>
          </a:xfrm>
        </p:grpSpPr>
        <p:sp>
          <p:nvSpPr>
            <p:cNvPr id="121872" name="TextBox 61"/>
            <p:cNvSpPr txBox="1">
              <a:spLocks noChangeArrowheads="1"/>
            </p:cNvSpPr>
            <p:nvPr/>
          </p:nvSpPr>
          <p:spPr bwMode="auto">
            <a:xfrm>
              <a:off x="316741" y="4661874"/>
              <a:ext cx="2349500" cy="524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read bytes from socket (but not address as in UDP)</a:t>
              </a:r>
            </a:p>
          </p:txBody>
        </p:sp>
        <p:cxnSp>
          <p:nvCxnSpPr>
            <p:cNvPr id="121873" name="Straight Connector 62"/>
            <p:cNvCxnSpPr>
              <a:cxnSpLocks noChangeShapeType="1"/>
            </p:cNvCxnSpPr>
            <p:nvPr/>
          </p:nvCxnSpPr>
          <p:spPr bwMode="auto">
            <a:xfrm>
              <a:off x="1875609" y="4682209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57473" y="5632172"/>
            <a:ext cx="2878138" cy="738187"/>
            <a:chOff x="162014" y="4686636"/>
            <a:chExt cx="2878315" cy="738664"/>
          </a:xfrm>
        </p:grpSpPr>
        <p:sp>
          <p:nvSpPr>
            <p:cNvPr id="121870" name="TextBox 29"/>
            <p:cNvSpPr txBox="1">
              <a:spLocks noChangeArrowheads="1"/>
            </p:cNvSpPr>
            <p:nvPr/>
          </p:nvSpPr>
          <p:spPr bwMode="auto">
            <a:xfrm>
              <a:off x="162014" y="4686636"/>
              <a:ext cx="23495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close connection to this client (but </a:t>
              </a:r>
              <a:r>
                <a:rPr lang="en-US" altLang="ko-KR" sz="1400" i="1" dirty="0">
                  <a:solidFill>
                    <a:srgbClr val="000099"/>
                  </a:solidFill>
                </a:rPr>
                <a:t>not</a:t>
              </a:r>
              <a:r>
                <a:rPr lang="en-US" altLang="ko-KR" sz="1400" dirty="0">
                  <a:solidFill>
                    <a:srgbClr val="000099"/>
                  </a:solidFill>
                </a:rPr>
                <a:t> welcoming socket)</a:t>
              </a:r>
            </a:p>
          </p:txBody>
        </p:sp>
        <p:cxnSp>
          <p:nvCxnSpPr>
            <p:cNvPr id="121871" name="Straight Connector 33"/>
            <p:cNvCxnSpPr>
              <a:cxnSpLocks noChangeShapeType="1"/>
            </p:cNvCxnSpPr>
            <p:nvPr/>
          </p:nvCxnSpPr>
          <p:spPr bwMode="auto">
            <a:xfrm>
              <a:off x="2184198" y="4843734"/>
              <a:ext cx="856131" cy="22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4454202"/>
      </p:ext>
    </p:extLst>
  </p:cSld>
  <p:clrMapOvr>
    <a:masterClrMapping/>
  </p:clrMapOvr>
  <p:transition advTm="3666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Webserver Example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4BF98-E888-4248-BFC8-2EF319A60F3D}"/>
              </a:ext>
            </a:extLst>
          </p:cNvPr>
          <p:cNvSpPr txBox="1"/>
          <p:nvPr/>
        </p:nvSpPr>
        <p:spPr>
          <a:xfrm>
            <a:off x="488991" y="581025"/>
            <a:ext cx="716574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 Import socket module</a:t>
            </a:r>
          </a:p>
          <a:p>
            <a:r>
              <a:rPr lang="en-US" altLang="ko-KR" sz="1400" dirty="0"/>
              <a:t>from socket import * </a:t>
            </a:r>
          </a:p>
          <a:p>
            <a:r>
              <a:rPr lang="en-US" altLang="ko-KR" sz="1400" dirty="0"/>
              <a:t>import sys # In order to terminate the program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serverSocket</a:t>
            </a:r>
            <a:r>
              <a:rPr lang="en-US" altLang="ko-KR" sz="1400" dirty="0"/>
              <a:t> = socket(AF_INET, SOCK_STREAM)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Assign a port number</a:t>
            </a:r>
          </a:p>
          <a:p>
            <a:r>
              <a:rPr lang="en-US" altLang="ko-KR" sz="1400" dirty="0" err="1"/>
              <a:t>serverPort</a:t>
            </a:r>
            <a:r>
              <a:rPr lang="en-US" altLang="ko-KR" sz="1400" dirty="0"/>
              <a:t> = 6789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Bind the socket to server address and server port</a:t>
            </a:r>
          </a:p>
          <a:p>
            <a:r>
              <a:rPr lang="en-US" altLang="ko-KR" sz="1400" dirty="0" err="1"/>
              <a:t>serverSocket.bind</a:t>
            </a:r>
            <a:r>
              <a:rPr lang="en-US" altLang="ko-KR" sz="1400" dirty="0"/>
              <a:t>(('', </a:t>
            </a:r>
            <a:r>
              <a:rPr lang="en-US" altLang="ko-KR" sz="1400" dirty="0" err="1"/>
              <a:t>serverPort</a:t>
            </a:r>
            <a:r>
              <a:rPr lang="en-US" altLang="ko-KR" sz="1400" dirty="0"/>
              <a:t>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Listen to at most 1 connection at a time</a:t>
            </a:r>
          </a:p>
          <a:p>
            <a:r>
              <a:rPr lang="en-US" altLang="ko-KR" sz="1400" dirty="0" err="1"/>
              <a:t>serverSocket.listen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Server should be up and running and listening to the incoming connections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r>
              <a:rPr lang="en-US" altLang="ko-KR" sz="1400" dirty="0"/>
              <a:t>        print('The server is ready to receive')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# Set up a new connection from the client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connectionSocket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serverSocket.accept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try: </a:t>
            </a:r>
          </a:p>
          <a:p>
            <a:r>
              <a:rPr lang="en-US" altLang="ko-KR" sz="1400" dirty="0"/>
              <a:t>                # Receives the request message from the client</a:t>
            </a:r>
          </a:p>
          <a:p>
            <a:r>
              <a:rPr lang="en-US" altLang="ko-KR" sz="1400" dirty="0"/>
              <a:t>                message = </a:t>
            </a:r>
            <a:r>
              <a:rPr lang="en-US" altLang="ko-KR" sz="1400" dirty="0" err="1"/>
              <a:t>connectionSocket.recv</a:t>
            </a:r>
            <a:r>
              <a:rPr lang="en-US" altLang="ko-KR" sz="1400" dirty="0"/>
              <a:t>(2048).decode()</a:t>
            </a:r>
          </a:p>
          <a:p>
            <a:r>
              <a:rPr lang="en-US" altLang="ko-KR" sz="1400" dirty="0"/>
              <a:t>                print(message)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9704041"/>
      </p:ext>
    </p:extLst>
  </p:cSld>
  <p:clrMapOvr>
    <a:masterClrMapping/>
  </p:clrMapOvr>
  <p:transition advTm="27895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Webserver Example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5291-C91A-4139-9700-39635776D27E}"/>
              </a:ext>
            </a:extLst>
          </p:cNvPr>
          <p:cNvSpPr txBox="1"/>
          <p:nvPr/>
        </p:nvSpPr>
        <p:spPr>
          <a:xfrm>
            <a:off x="593360" y="581025"/>
            <a:ext cx="685315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    try: </a:t>
            </a:r>
          </a:p>
          <a:p>
            <a:r>
              <a:rPr lang="en-US" altLang="ko-KR" sz="1400" dirty="0"/>
              <a:t>                # Receives the request message from the client</a:t>
            </a:r>
          </a:p>
          <a:p>
            <a:r>
              <a:rPr lang="en-US" altLang="ko-KR" sz="1400" dirty="0"/>
              <a:t>                message = </a:t>
            </a:r>
            <a:r>
              <a:rPr lang="en-US" altLang="ko-KR" sz="1400" dirty="0" err="1"/>
              <a:t>connectionSocket.recv</a:t>
            </a:r>
            <a:r>
              <a:rPr lang="en-US" altLang="ko-KR" sz="1400" dirty="0"/>
              <a:t>(2048).decode()</a:t>
            </a:r>
          </a:p>
          <a:p>
            <a:r>
              <a:rPr lang="en-US" altLang="ko-KR" sz="1400" dirty="0"/>
              <a:t>                print(message)filename = </a:t>
            </a:r>
            <a:r>
              <a:rPr lang="en-US" altLang="ko-KR" sz="1400" dirty="0" err="1"/>
              <a:t>message.split</a:t>
            </a:r>
            <a:r>
              <a:rPr lang="en-US" altLang="ko-KR" sz="1400" dirty="0"/>
              <a:t>()[1]</a:t>
            </a:r>
          </a:p>
          <a:p>
            <a:r>
              <a:rPr lang="en-US" altLang="ko-KR" sz="1400" dirty="0"/>
              <a:t>                print(filename)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myfile</a:t>
            </a:r>
            <a:r>
              <a:rPr lang="en-US" altLang="ko-KR" sz="1400" dirty="0"/>
              <a:t> = open(filename[1:],'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                response = </a:t>
            </a:r>
            <a:r>
              <a:rPr lang="en-US" altLang="ko-KR" sz="1400" dirty="0" err="1"/>
              <a:t>myfile.read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myfile.close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# Send the HTTP response header line to the connection socket</a:t>
            </a:r>
          </a:p>
          <a:p>
            <a:r>
              <a:rPr lang="en-US" altLang="ko-KR" sz="1400" dirty="0"/>
              <a:t>                header = 'HTTP/1.1 200 OK\n'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if(</a:t>
            </a:r>
            <a:r>
              <a:rPr lang="en-US" altLang="ko-KR" sz="1400" dirty="0" err="1"/>
              <a:t>filename.endswith</a:t>
            </a:r>
            <a:r>
              <a:rPr lang="en-US" altLang="ko-KR" sz="1400" dirty="0"/>
              <a:t>(".jpg")):</a:t>
            </a:r>
          </a:p>
          <a:p>
            <a:r>
              <a:rPr lang="en-US" altLang="ko-KR" sz="1400" dirty="0"/>
              <a:t>                        filetype = 'image/jpg'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filename.endswith</a:t>
            </a:r>
            <a:r>
              <a:rPr lang="en-US" altLang="ko-KR" sz="1400" dirty="0"/>
              <a:t>(".mp4")):</a:t>
            </a:r>
          </a:p>
          <a:p>
            <a:r>
              <a:rPr lang="en-US" altLang="ko-KR" sz="1400" dirty="0"/>
              <a:t>                        filetype = 'video/mp4'</a:t>
            </a:r>
          </a:p>
          <a:p>
            <a:r>
              <a:rPr lang="en-US" altLang="ko-KR" sz="1400" dirty="0"/>
              <a:t>                else:</a:t>
            </a:r>
          </a:p>
          <a:p>
            <a:r>
              <a:rPr lang="en-US" altLang="ko-KR" sz="1400" dirty="0"/>
              <a:t>                        filetype = 'text/html'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header += 'Content-Type: '+str(filetype)+'\n\n'</a:t>
            </a:r>
          </a:p>
          <a:p>
            <a:r>
              <a:rPr lang="en-US" altLang="ko-KR" sz="1400" dirty="0"/>
              <a:t>                print(header)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connectionSocket.send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header.encode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connectionSocket.send</a:t>
            </a:r>
            <a:r>
              <a:rPr lang="en-US" altLang="ko-KR" sz="1400" dirty="0"/>
              <a:t>(response)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connectionSocket.close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02627001"/>
      </p:ext>
    </p:extLst>
  </p:cSld>
  <p:clrMapOvr>
    <a:masterClrMapping/>
  </p:clrMapOvr>
  <p:transition advTm="31465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Webserver Example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5291-C91A-4139-9700-39635776D27E}"/>
              </a:ext>
            </a:extLst>
          </p:cNvPr>
          <p:cNvSpPr txBox="1"/>
          <p:nvPr/>
        </p:nvSpPr>
        <p:spPr>
          <a:xfrm>
            <a:off x="593360" y="581025"/>
            <a:ext cx="836318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    except </a:t>
            </a:r>
            <a:r>
              <a:rPr lang="en-US" altLang="ko-KR" sz="1400" dirty="0" err="1"/>
              <a:t>IOError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    header = 'HTTP/1.1 404 Not Found\n\n'</a:t>
            </a:r>
          </a:p>
          <a:p>
            <a:r>
              <a:rPr lang="en-US" altLang="ko-KR" sz="1400" dirty="0"/>
              <a:t>                response = '&lt;html&gt;&lt;body&gt;&lt;center&gt;&lt;h3&gt;Error 404: File not found&lt;/h3&gt;</a:t>
            </a:r>
          </a:p>
          <a:p>
            <a:r>
              <a:rPr lang="en-US" altLang="ko-KR" sz="1400" dirty="0"/>
              <a:t>		&lt;p&gt;Python HTTP Server&lt;/p&gt;&lt;/center&gt;&lt;/body&gt;&lt;/html&gt;'.encode()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print(header)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connectionSocket.send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header.encode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connectionSocket.send</a:t>
            </a:r>
            <a:r>
              <a:rPr lang="en-US" altLang="ko-KR" sz="1400" dirty="0"/>
              <a:t>(response)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connectionSocket.close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 err="1"/>
              <a:t>serverSocket.close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sys.exit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43507091"/>
      </p:ext>
    </p:extLst>
  </p:cSld>
  <p:clrMapOvr>
    <a:masterClrMapping/>
  </p:clrMapOvr>
  <p:transition advTm="10483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9850"/>
            <a:ext cx="8064500" cy="390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Socket programming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590675"/>
            <a:ext cx="4259263" cy="4403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Socket API</a:t>
            </a:r>
            <a:endParaRPr lang="en-US" altLang="ko-KR" sz="2000" dirty="0"/>
          </a:p>
          <a:p>
            <a:pPr eaLnBrk="1" hangingPunct="1"/>
            <a:r>
              <a:rPr lang="en-US" altLang="ko-KR" sz="1800" dirty="0"/>
              <a:t>1981</a:t>
            </a:r>
            <a:r>
              <a:rPr lang="ko-KR" altLang="en-US" sz="1800" dirty="0"/>
              <a:t>년 </a:t>
            </a:r>
            <a:r>
              <a:rPr lang="en-US" altLang="ko-KR" sz="1800" dirty="0"/>
              <a:t>BSD4.1 UNIX</a:t>
            </a:r>
            <a:r>
              <a:rPr lang="ko-KR" altLang="en-US" sz="1800" dirty="0"/>
              <a:t>에서</a:t>
            </a:r>
            <a:r>
              <a:rPr lang="en-US" altLang="ko-KR" sz="1800" dirty="0"/>
              <a:t> </a:t>
            </a:r>
            <a:r>
              <a:rPr lang="ko-KR" altLang="en-US" sz="1800" dirty="0"/>
              <a:t>소개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응용에 의해 생성되고 </a:t>
            </a:r>
            <a:r>
              <a:rPr lang="ko-KR" altLang="en-US" sz="1800" dirty="0" err="1"/>
              <a:t>사용후</a:t>
            </a:r>
            <a:r>
              <a:rPr lang="ko-KR" altLang="en-US" sz="1800" dirty="0"/>
              <a:t> 해지</a:t>
            </a:r>
            <a:r>
              <a:rPr lang="en-US" altLang="ko-KR" sz="1800" dirty="0"/>
              <a:t> </a:t>
            </a:r>
          </a:p>
          <a:p>
            <a:pPr eaLnBrk="1" hangingPunct="1"/>
            <a:r>
              <a:rPr lang="ko-KR" altLang="en-US" sz="1800" dirty="0"/>
              <a:t>클라이언트</a:t>
            </a:r>
            <a:r>
              <a:rPr lang="en-US" altLang="ko-KR" sz="1800" dirty="0"/>
              <a:t>/</a:t>
            </a:r>
            <a:r>
              <a:rPr lang="ko-KR" altLang="en-US" sz="1800" dirty="0"/>
              <a:t>서버 패러다임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소켓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2</a:t>
            </a:r>
            <a:r>
              <a:rPr lang="ko-KR" altLang="en-US" sz="1800" dirty="0"/>
              <a:t>종류의 트랜스포트 서비스 이용</a:t>
            </a:r>
            <a:r>
              <a:rPr lang="en-US" altLang="ko-KR" sz="1800" dirty="0"/>
              <a:t>: </a:t>
            </a:r>
          </a:p>
          <a:p>
            <a:pPr lvl="1" eaLnBrk="1" hangingPunct="1"/>
            <a:r>
              <a:rPr lang="en-US" altLang="ko-KR" sz="1800" dirty="0"/>
              <a:t>unreliable datagram(UDP) </a:t>
            </a:r>
          </a:p>
          <a:p>
            <a:pPr lvl="1" eaLnBrk="1" hangingPunct="1"/>
            <a:r>
              <a:rPr lang="en-US" altLang="ko-KR" sz="1800" dirty="0"/>
              <a:t>reliable, byte stream-oriented(TCP) 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276225" y="654050"/>
            <a:ext cx="8162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5000"/>
              </a:spcBef>
              <a:buFont typeface="Wingdings" pitchFamily="2" charset="2"/>
              <a:buNone/>
            </a:pPr>
            <a:r>
              <a:rPr lang="en-US" altLang="ko-KR" sz="2000" u="sng" dirty="0">
                <a:solidFill>
                  <a:srgbClr val="FF0000"/>
                </a:solidFill>
                <a:latin typeface="굴림" charset="-127"/>
              </a:rPr>
              <a:t>Goal:</a:t>
            </a:r>
            <a:r>
              <a:rPr lang="en-US" altLang="ko-KR" sz="2000" dirty="0">
                <a:latin typeface="굴림" charset="-127"/>
              </a:rPr>
              <a:t> </a:t>
            </a:r>
            <a:r>
              <a:rPr lang="ko-KR" altLang="en-US" sz="2000" dirty="0">
                <a:latin typeface="굴림" charset="-127"/>
              </a:rPr>
              <a:t>소켓을 이용하여 클라이언트</a:t>
            </a:r>
            <a:r>
              <a:rPr lang="en-US" altLang="ko-KR" sz="2000" dirty="0">
                <a:latin typeface="굴림" charset="-127"/>
              </a:rPr>
              <a:t>/</a:t>
            </a:r>
            <a:r>
              <a:rPr lang="ko-KR" altLang="en-US" sz="2000" dirty="0">
                <a:latin typeface="굴림" charset="-127"/>
              </a:rPr>
              <a:t>서버응용 프로그램을 작성 함</a:t>
            </a:r>
            <a:r>
              <a:rPr lang="en-US" altLang="ko-KR" sz="2000" dirty="0">
                <a:latin typeface="굴림" charset="-127"/>
              </a:rPr>
              <a:t> </a:t>
            </a:r>
            <a:endParaRPr lang="en-US" altLang="ko-KR" sz="1800" dirty="0">
              <a:latin typeface="굴림" charset="-127"/>
            </a:endParaRPr>
          </a:p>
        </p:txBody>
      </p:sp>
    </p:spTree>
  </p:cSld>
  <p:clrMapOvr>
    <a:masterClrMapping/>
  </p:clrMapOvr>
  <p:transition advTm="1500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90636"/>
            <a:ext cx="8064500" cy="4616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TCP</a:t>
            </a:r>
            <a:r>
              <a:rPr lang="ko-KR" altLang="en-US" sz="2400" dirty="0"/>
              <a:t>를 이용한 소켓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프로그래밍</a:t>
            </a:r>
            <a:endParaRPr lang="en-US" altLang="ko-KR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27125"/>
            <a:ext cx="7772400" cy="1533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u="sng" dirty="0">
                <a:solidFill>
                  <a:srgbClr val="FF0000"/>
                </a:solidFill>
              </a:rPr>
              <a:t>Socket:</a:t>
            </a:r>
            <a:r>
              <a:rPr lang="en-US" altLang="ko-KR" sz="2000" dirty="0"/>
              <a:t> </a:t>
            </a:r>
            <a:r>
              <a:rPr lang="ko-KR" altLang="en-US" sz="2000" dirty="0"/>
              <a:t>응용 프로세스와 종단간 트랜스포트 프로토콜 사이의 도어 역할과 유사</a:t>
            </a: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u="sng" dirty="0">
                <a:solidFill>
                  <a:srgbClr val="FF0000"/>
                </a:solidFill>
              </a:rPr>
              <a:t>TCP service:</a:t>
            </a:r>
            <a:r>
              <a:rPr lang="en-US" altLang="ko-KR" sz="2000" dirty="0"/>
              <a:t>  </a:t>
            </a:r>
            <a:r>
              <a:rPr lang="ko-KR" altLang="en-US" sz="2000" dirty="0"/>
              <a:t>프로세스간 신뢰성 있는 데이터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전달 </a:t>
            </a:r>
            <a:r>
              <a:rPr lang="en-US" altLang="ko-KR" sz="2000" dirty="0"/>
              <a:t> </a:t>
            </a:r>
            <a:endParaRPr lang="en-US" altLang="ko-KR" dirty="0"/>
          </a:p>
        </p:txBody>
      </p:sp>
      <p:grpSp>
        <p:nvGrpSpPr>
          <p:cNvPr id="37" name="Group 60"/>
          <p:cNvGrpSpPr>
            <a:grpSpLocks/>
          </p:cNvGrpSpPr>
          <p:nvPr/>
        </p:nvGrpSpPr>
        <p:grpSpPr bwMode="auto">
          <a:xfrm>
            <a:off x="296863" y="3335338"/>
            <a:ext cx="8208962" cy="2536825"/>
            <a:chOff x="358775" y="3459163"/>
            <a:chExt cx="8208963" cy="2536825"/>
          </a:xfrm>
        </p:grpSpPr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3778250" y="4897438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CC0000"/>
                  </a:solidFill>
                </a:rPr>
                <a:t>controlled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CC0000"/>
                  </a:solidFill>
                </a:rPr>
                <a:t>by OS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CC0000"/>
                  </a:solidFill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57" name="Group 63"/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87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68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69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70" name="Group 81"/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75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7" name="Group 93"/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81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78" name="Group 96"/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79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advTm="6118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0636"/>
            <a:ext cx="8064500" cy="4616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UDP</a:t>
            </a:r>
            <a:r>
              <a:rPr lang="ko-KR" altLang="en-US" sz="2400" dirty="0"/>
              <a:t>를 이용한 소켓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프로그래밍</a:t>
            </a:r>
            <a:endParaRPr lang="en-US" altLang="ko-K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485063" cy="5538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UDP:  </a:t>
            </a:r>
            <a:r>
              <a:rPr lang="ko-KR" altLang="en-US" sz="1800" dirty="0">
                <a:solidFill>
                  <a:srgbClr val="FF0000"/>
                </a:solidFill>
              </a:rPr>
              <a:t>클라이언트와 </a:t>
            </a:r>
            <a:r>
              <a:rPr lang="ko-KR" altLang="en-US" sz="1800" dirty="0" err="1">
                <a:solidFill>
                  <a:srgbClr val="FF0000"/>
                </a:solidFill>
              </a:rPr>
              <a:t>서버사이에</a:t>
            </a:r>
            <a:r>
              <a:rPr lang="ko-KR" altLang="en-US" sz="1800" dirty="0">
                <a:solidFill>
                  <a:srgbClr val="FF0000"/>
                </a:solidFill>
              </a:rPr>
              <a:t> 연결 </a:t>
            </a:r>
            <a:r>
              <a:rPr lang="ko-KR" altLang="en-US" sz="1800" dirty="0" err="1">
                <a:solidFill>
                  <a:srgbClr val="FF0000"/>
                </a:solidFill>
              </a:rPr>
              <a:t>없슴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 err="1">
                <a:solidFill>
                  <a:srgbClr val="FF0000"/>
                </a:solidFill>
              </a:rPr>
              <a:t>비연결형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endParaRPr lang="en-US" altLang="ko-KR" sz="1800" dirty="0"/>
          </a:p>
          <a:p>
            <a:pPr eaLnBrk="1" hangingPunct="1"/>
            <a:r>
              <a:rPr lang="ko-KR" altLang="en-US" sz="1800" dirty="0" err="1"/>
              <a:t>핸드세이크</a:t>
            </a:r>
            <a:r>
              <a:rPr lang="ko-KR" altLang="en-US" sz="1800" dirty="0"/>
              <a:t> 과정이 </a:t>
            </a:r>
            <a:r>
              <a:rPr lang="ko-KR" altLang="en-US" sz="1800" dirty="0" err="1"/>
              <a:t>없슴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송신호스트는 </a:t>
            </a:r>
            <a:r>
              <a:rPr lang="en-US" altLang="ko-KR" sz="1800" dirty="0"/>
              <a:t> </a:t>
            </a:r>
            <a:r>
              <a:rPr lang="ko-KR" altLang="en-US" sz="1800" dirty="0"/>
              <a:t>송신하는 각 바이트 묶음에 </a:t>
            </a:r>
            <a:r>
              <a:rPr lang="en-US" altLang="ko-KR" sz="1800" dirty="0"/>
              <a:t>IP</a:t>
            </a:r>
            <a:r>
              <a:rPr lang="ko-KR" altLang="en-US" sz="1800" dirty="0"/>
              <a:t>주소와 포트번호를 붙여서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서버호스트는 수신된 </a:t>
            </a:r>
            <a:r>
              <a:rPr lang="ko-KR" altLang="en-US" sz="1800" dirty="0" err="1"/>
              <a:t>패킷으로부터</a:t>
            </a:r>
            <a:r>
              <a:rPr lang="ko-KR" altLang="en-US" sz="1800" dirty="0"/>
              <a:t> </a:t>
            </a:r>
            <a:r>
              <a:rPr lang="en-US" altLang="ko-KR" sz="1800" dirty="0"/>
              <a:t>IP</a:t>
            </a:r>
            <a:r>
              <a:rPr lang="ko-KR" altLang="en-US" sz="1800" dirty="0"/>
              <a:t>어드레스와 포트 추출</a:t>
            </a:r>
            <a:r>
              <a:rPr lang="en-US" altLang="ko-KR" sz="1800" dirty="0"/>
              <a:t> </a:t>
            </a:r>
          </a:p>
          <a:p>
            <a:pPr eaLnBrk="1" hangingPunct="1"/>
            <a:endParaRPr lang="en-US" altLang="ko-KR" sz="18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UDP: </a:t>
            </a:r>
            <a:r>
              <a:rPr lang="ko-KR" altLang="en-US" sz="1800" dirty="0">
                <a:solidFill>
                  <a:srgbClr val="FF0000"/>
                </a:solidFill>
              </a:rPr>
              <a:t>전송된 데이터가 손실될 수 </a:t>
            </a:r>
            <a:r>
              <a:rPr lang="ko-KR" altLang="en-US" sz="1800" dirty="0" err="1">
                <a:solidFill>
                  <a:srgbClr val="FF0000"/>
                </a:solidFill>
              </a:rPr>
              <a:t>있슴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endParaRPr lang="en-US" altLang="ko-KR" sz="1800" dirty="0"/>
          </a:p>
        </p:txBody>
      </p:sp>
    </p:spTree>
  </p:cSld>
  <p:clrMapOvr>
    <a:masterClrMapping/>
  </p:clrMapOvr>
  <p:transition advTm="11697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73" y="-8870"/>
            <a:ext cx="7772400" cy="52322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3221" y="3857625"/>
            <a:ext cx="2211387" cy="2111375"/>
            <a:chOff x="3485" y="2550"/>
            <a:chExt cx="1393" cy="1330"/>
          </a:xfrm>
        </p:grpSpPr>
        <p:grpSp>
          <p:nvGrpSpPr>
            <p:cNvPr id="115739" name="Group 5"/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115741" name="Text Box 6"/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CC0000"/>
                    </a:solidFill>
                  </a:rPr>
                  <a:t>clientSocke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t</a:t>
                </a:r>
                <a:endParaRPr lang="en-US" altLang="ko-KR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742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5743" name="Text Box 8"/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000000"/>
                    </a:solidFill>
                  </a:rPr>
                  <a:t>read datagram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CC0000"/>
                    </a:solidFill>
                  </a:rPr>
                  <a:t>clientSocket</a:t>
                </a:r>
                <a:endParaRPr lang="en-US" altLang="ko-KR" sz="18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5740" name="Line 9"/>
            <p:cNvSpPr>
              <a:spLocks noChangeShapeType="1"/>
            </p:cNvSpPr>
            <p:nvPr/>
          </p:nvSpPr>
          <p:spPr bwMode="auto">
            <a:xfrm>
              <a:off x="3864" y="2550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83383" y="1109662"/>
            <a:ext cx="6203950" cy="2690813"/>
            <a:chOff x="1890" y="840"/>
            <a:chExt cx="3908" cy="1695"/>
          </a:xfrm>
        </p:grpSpPr>
        <p:grpSp>
          <p:nvGrpSpPr>
            <p:cNvPr id="115732" name="Group 11"/>
            <p:cNvGrpSpPr>
              <a:grpSpLocks/>
            </p:cNvGrpSpPr>
            <p:nvPr/>
          </p:nvGrpSpPr>
          <p:grpSpPr bwMode="auto"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115737" name="Text Box 12"/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000000"/>
                    </a:solidFill>
                  </a:rPr>
                  <a:t>create socket: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738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ko-KR" sz="1800">
                    <a:solidFill>
                      <a:srgbClr val="CC0000"/>
                    </a:solidFill>
                  </a:rPr>
                  <a:t>clientSocket =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ko-KR" sz="1800">
                    <a:solidFill>
                      <a:srgbClr val="CC0000"/>
                    </a:solidFill>
                  </a:rPr>
                  <a:t>socket(AF_INET,SOCK_DGRAM)</a:t>
                </a:r>
                <a:endParaRPr lang="en-US" altLang="ko-KR" sz="18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5733" name="Text Box 14"/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34" name="Text Box 15"/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Create datagram with server IP 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port=x; send datagram via</a:t>
              </a:r>
              <a:br>
                <a:rPr lang="en-US" altLang="ko-KR" sz="1800">
                  <a:solidFill>
                    <a:srgbClr val="CC0000"/>
                  </a:solidFill>
                </a:rPr>
              </a:br>
              <a:r>
                <a:rPr lang="en-US" altLang="ko-KR" sz="1800">
                  <a:solidFill>
                    <a:srgbClr val="CC0000"/>
                  </a:solidFill>
                </a:rPr>
                <a:t>clientSocket</a:t>
              </a:r>
              <a:endParaRPr lang="en-US" altLang="ko-KR" sz="18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35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5736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5717" name="Text Box 18"/>
          <p:cNvSpPr txBox="1">
            <a:spLocks noChangeArrowheads="1"/>
          </p:cNvSpPr>
          <p:nvPr/>
        </p:nvSpPr>
        <p:spPr bwMode="auto">
          <a:xfrm>
            <a:off x="503746" y="196373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</a:rPr>
              <a:t>create socket, port= x:</a:t>
            </a:r>
            <a:endParaRPr lang="en-US" altLang="ko-KR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8" name="Text Box 19"/>
          <p:cNvSpPr txBox="1">
            <a:spLocks noChangeArrowheads="1"/>
          </p:cNvSpPr>
          <p:nvPr/>
        </p:nvSpPr>
        <p:spPr bwMode="auto">
          <a:xfrm>
            <a:off x="516446" y="225901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ko-KR" sz="1800">
                <a:solidFill>
                  <a:srgbClr val="CC0000"/>
                </a:solidFill>
              </a:rPr>
              <a:t>serverSocket =</a:t>
            </a:r>
          </a:p>
          <a:p>
            <a:pPr>
              <a:lnSpc>
                <a:spcPts val="2000"/>
              </a:lnSpc>
            </a:pPr>
            <a:r>
              <a:rPr lang="en-US" altLang="ko-KR" sz="1800">
                <a:solidFill>
                  <a:srgbClr val="CC0000"/>
                </a:solidFill>
              </a:rPr>
              <a:t>socket(AF_INET,SOCK_DGRAM)</a:t>
            </a:r>
            <a:endParaRPr lang="en-US" altLang="ko-KR" sz="1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9046" y="2922587"/>
            <a:ext cx="2211387" cy="1122363"/>
            <a:chOff x="885" y="1982"/>
            <a:chExt cx="1393" cy="707"/>
          </a:xfrm>
        </p:grpSpPr>
        <p:sp>
          <p:nvSpPr>
            <p:cNvPr id="115730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5731" name="Text Box 22"/>
            <p:cNvSpPr txBox="1">
              <a:spLocks noChangeArrowheads="1"/>
            </p:cNvSpPr>
            <p:nvPr/>
          </p:nvSpPr>
          <p:spPr bwMode="auto">
            <a:xfrm>
              <a:off x="885" y="2282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read datagram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CC0000"/>
                  </a:solidFill>
                </a:rPr>
                <a:t>serverSocke</a:t>
              </a:r>
              <a:r>
                <a:rPr lang="en-US" altLang="ko-KR" sz="1800">
                  <a:solidFill>
                    <a:srgbClr val="FF0000"/>
                  </a:solidFill>
                </a:rPr>
                <a:t>t</a:t>
              </a:r>
              <a:endParaRPr lang="en-US" altLang="ko-KR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021271" y="4071937"/>
            <a:ext cx="3973512" cy="1660525"/>
            <a:chOff x="899" y="2720"/>
            <a:chExt cx="2503" cy="1046"/>
          </a:xfrm>
        </p:grpSpPr>
        <p:sp>
          <p:nvSpPr>
            <p:cNvPr id="115727" name="Text Box 24"/>
            <p:cNvSpPr txBox="1">
              <a:spLocks noChangeArrowheads="1"/>
            </p:cNvSpPr>
            <p:nvPr/>
          </p:nvSpPr>
          <p:spPr bwMode="auto">
            <a:xfrm>
              <a:off x="899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CC0000"/>
                  </a:solidFill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specifying </a:t>
              </a:r>
              <a:br>
                <a:rPr lang="en-US" altLang="ko-KR" sz="1800">
                  <a:solidFill>
                    <a:srgbClr val="000000"/>
                  </a:solidFill>
                </a:rPr>
              </a:br>
              <a:r>
                <a:rPr lang="en-US" altLang="ko-KR" sz="1800">
                  <a:solidFill>
                    <a:srgbClr val="000000"/>
                  </a:solidFill>
                </a:rPr>
                <a:t>client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port number</a:t>
              </a:r>
              <a:endParaRPr lang="en-US" altLang="ko-KR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8" name="Line 25"/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5729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5723" name="Text Box 22"/>
          <p:cNvSpPr txBox="1">
            <a:spLocks noChangeArrowheads="1"/>
          </p:cNvSpPr>
          <p:nvPr/>
        </p:nvSpPr>
        <p:spPr bwMode="auto">
          <a:xfrm>
            <a:off x="330708" y="1081087"/>
            <a:ext cx="3686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latin typeface="Gill Sans MT" panose="020B0502020104020203" pitchFamily="34" charset="0"/>
              </a:rPr>
              <a:t>server</a:t>
            </a:r>
            <a:r>
              <a:rPr lang="en-US" altLang="ko-KR" sz="2400">
                <a:solidFill>
                  <a:srgbClr val="000000"/>
                </a:solidFill>
                <a:latin typeface="Gill Sans MT" panose="020B0502020104020203" pitchFamily="34" charset="0"/>
              </a:rPr>
              <a:t> (running</a:t>
            </a:r>
            <a:r>
              <a:rPr lang="en-US" altLang="ko-KR">
                <a:solidFill>
                  <a:srgbClr val="000000"/>
                </a:solidFill>
                <a:latin typeface="Gill Sans MT" panose="020B0502020104020203" pitchFamily="34" charset="0"/>
              </a:rPr>
              <a:t> on</a:t>
            </a:r>
            <a:r>
              <a:rPr lang="en-US" altLang="ko-KR" sz="1800">
                <a:solidFill>
                  <a:srgbClr val="000000"/>
                </a:solidFill>
                <a:latin typeface="Comic Sans MS" panose="030F0702030302020204" pitchFamily="66" charset="0"/>
              </a:rPr>
              <a:t> serverIP</a:t>
            </a:r>
            <a:r>
              <a:rPr lang="en-US" altLang="ko-KR" sz="240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15724" name="Text Box 23"/>
          <p:cNvSpPr txBox="1">
            <a:spLocks noChangeArrowheads="1"/>
          </p:cNvSpPr>
          <p:nvPr/>
        </p:nvSpPr>
        <p:spPr bwMode="auto">
          <a:xfrm>
            <a:off x="5094796" y="1077912"/>
            <a:ext cx="96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latin typeface="Gill Sans MT" panose="020B0502020104020203" pitchFamily="34" charset="0"/>
              </a:rPr>
              <a:t>client</a:t>
            </a:r>
          </a:p>
        </p:txBody>
      </p:sp>
      <p:sp>
        <p:nvSpPr>
          <p:cNvPr id="115725" name="Line 35"/>
          <p:cNvSpPr>
            <a:spLocks noChangeShapeType="1"/>
          </p:cNvSpPr>
          <p:nvPr/>
        </p:nvSpPr>
        <p:spPr bwMode="auto">
          <a:xfrm>
            <a:off x="487871" y="1531937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726" name="Line 36"/>
          <p:cNvSpPr>
            <a:spLocks noChangeShapeType="1"/>
          </p:cNvSpPr>
          <p:nvPr/>
        </p:nvSpPr>
        <p:spPr bwMode="auto">
          <a:xfrm>
            <a:off x="5228146" y="1543050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225126"/>
      </p:ext>
    </p:extLst>
  </p:cSld>
  <p:clrMapOvr>
    <a:masterClrMapping/>
  </p:clrMapOvr>
  <p:transition advTm="158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827088" y="-226552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Example app: UDP client</a:t>
            </a:r>
          </a:p>
        </p:txBody>
      </p:sp>
      <p:sp>
        <p:nvSpPr>
          <p:cNvPr id="116741" name="TextBox 1"/>
          <p:cNvSpPr txBox="1">
            <a:spLocks noChangeArrowheads="1"/>
          </p:cNvSpPr>
          <p:nvPr/>
        </p:nvSpPr>
        <p:spPr bwMode="auto">
          <a:xfrm>
            <a:off x="2705100" y="1289130"/>
            <a:ext cx="7045482" cy="461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ko-KR" sz="1600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serverName</a:t>
            </a:r>
            <a:r>
              <a:rPr lang="en-US" altLang="ko-KR" sz="1600" dirty="0"/>
              <a:t> = </a:t>
            </a:r>
            <a:r>
              <a:rPr lang="en-US" altLang="en-US" sz="1600" dirty="0"/>
              <a:t>‘</a:t>
            </a:r>
            <a:r>
              <a:rPr lang="en-US" altLang="ko-KR" sz="1600" dirty="0"/>
              <a:t>hostname</a:t>
            </a:r>
            <a:r>
              <a:rPr lang="en-US" altLang="en-US" sz="1600" dirty="0"/>
              <a:t>’</a:t>
            </a:r>
            <a:endParaRPr lang="en-US" altLang="ko-KR" sz="1600" dirty="0"/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serverPort</a:t>
            </a:r>
            <a:r>
              <a:rPr lang="en-US" altLang="ko-KR" sz="1600" dirty="0"/>
              <a:t> = 12000</a:t>
            </a:r>
          </a:p>
          <a:p>
            <a:pPr>
              <a:lnSpc>
                <a:spcPts val="2400"/>
              </a:lnSpc>
            </a:pPr>
            <a:endParaRPr lang="en-US" altLang="ko-KR" sz="1600" dirty="0"/>
          </a:p>
          <a:p>
            <a:pPr>
              <a:lnSpc>
                <a:spcPts val="2400"/>
              </a:lnSpc>
            </a:pPr>
            <a:r>
              <a:rPr lang="en-US" altLang="ko-KR" sz="1600" dirty="0" err="1"/>
              <a:t>clientSocket</a:t>
            </a:r>
            <a:r>
              <a:rPr lang="en-US" altLang="ko-KR" sz="1600" dirty="0"/>
              <a:t> = socket(AF_INET,  SOCK_DGRAM)</a:t>
            </a:r>
          </a:p>
          <a:p>
            <a:pPr>
              <a:lnSpc>
                <a:spcPts val="2800"/>
              </a:lnSpc>
            </a:pPr>
            <a:endParaRPr lang="en-US" altLang="ko-KR" sz="1600" dirty="0"/>
          </a:p>
          <a:p>
            <a:pPr>
              <a:lnSpc>
                <a:spcPts val="2800"/>
              </a:lnSpc>
            </a:pPr>
            <a:r>
              <a:rPr lang="en-US" altLang="ko-KR" sz="1600" dirty="0"/>
              <a:t>message = </a:t>
            </a:r>
            <a:r>
              <a:rPr lang="en-US" altLang="ko-KR" sz="1600" dirty="0" err="1"/>
              <a:t>raw_input</a:t>
            </a:r>
            <a:r>
              <a:rPr lang="en-US" altLang="ko-KR" sz="1600" dirty="0"/>
              <a:t>(</a:t>
            </a:r>
            <a:r>
              <a:rPr lang="en-US" altLang="en-US" sz="1600" dirty="0"/>
              <a:t>’</a:t>
            </a:r>
            <a:r>
              <a:rPr lang="en-US" altLang="ko-KR" sz="1600" dirty="0"/>
              <a:t>Input lowercase sentence:</a:t>
            </a:r>
            <a:r>
              <a:rPr lang="en-US" altLang="en-US" sz="1600" dirty="0"/>
              <a:t>’</a:t>
            </a:r>
            <a:r>
              <a:rPr lang="en-US" altLang="ko-KR" sz="1600" dirty="0"/>
              <a:t>)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clientSocket.sendto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message.encode</a:t>
            </a:r>
            <a:r>
              <a:rPr lang="en-US" altLang="ko-KR" sz="1600" dirty="0"/>
              <a:t>(),</a:t>
            </a:r>
          </a:p>
          <a:p>
            <a:pPr>
              <a:lnSpc>
                <a:spcPts val="2800"/>
              </a:lnSpc>
            </a:pPr>
            <a:r>
              <a:rPr lang="en-US" altLang="ko-KR" sz="1600" dirty="0"/>
              <a:t>                                      (</a:t>
            </a:r>
            <a:r>
              <a:rPr lang="en-US" altLang="ko-KR" sz="1600" dirty="0" err="1"/>
              <a:t>serverName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serverPort</a:t>
            </a:r>
            <a:r>
              <a:rPr lang="en-US" altLang="ko-KR" sz="1600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modifiedMessage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serverAddress</a:t>
            </a:r>
            <a:r>
              <a:rPr lang="en-US" altLang="ko-KR" sz="1600" dirty="0"/>
              <a:t> = </a:t>
            </a:r>
          </a:p>
          <a:p>
            <a:pPr>
              <a:lnSpc>
                <a:spcPts val="2800"/>
              </a:lnSpc>
            </a:pPr>
            <a:r>
              <a:rPr lang="en-US" altLang="ko-KR" sz="1600" dirty="0"/>
              <a:t>                                   </a:t>
            </a:r>
            <a:r>
              <a:rPr lang="en-US" altLang="ko-KR" sz="1600" dirty="0" err="1"/>
              <a:t>clientSocket.recvfrom</a:t>
            </a:r>
            <a:r>
              <a:rPr lang="en-US" altLang="ko-KR" sz="1600" dirty="0"/>
              <a:t>(2048)</a:t>
            </a:r>
          </a:p>
          <a:p>
            <a:pPr>
              <a:lnSpc>
                <a:spcPts val="2800"/>
              </a:lnSpc>
            </a:pPr>
            <a:r>
              <a:rPr lang="en-US" altLang="ko-KR" sz="1600" dirty="0"/>
              <a:t>print </a:t>
            </a:r>
            <a:r>
              <a:rPr lang="en-US" altLang="ko-KR" sz="1600" dirty="0" err="1"/>
              <a:t>modifiedMessage.decode</a:t>
            </a:r>
            <a:r>
              <a:rPr lang="en-US" altLang="ko-KR" sz="1600" dirty="0"/>
              <a:t>()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clientSocket.close</a:t>
            </a:r>
            <a:r>
              <a:rPr lang="en-US" altLang="ko-KR" sz="1600" dirty="0"/>
              <a:t>()</a:t>
            </a:r>
          </a:p>
        </p:txBody>
      </p:sp>
      <p:sp>
        <p:nvSpPr>
          <p:cNvPr id="116742" name="TextBox 2"/>
          <p:cNvSpPr txBox="1">
            <a:spLocks noChangeArrowheads="1"/>
          </p:cNvSpPr>
          <p:nvPr/>
        </p:nvSpPr>
        <p:spPr bwMode="auto">
          <a:xfrm>
            <a:off x="2697162" y="721186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i="1">
                <a:solidFill>
                  <a:srgbClr val="CC0000"/>
                </a:solidFill>
              </a:rPr>
              <a:t>Python UDPClient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07962" y="1159336"/>
            <a:ext cx="2451100" cy="546100"/>
            <a:chOff x="228727" y="1605758"/>
            <a:chExt cx="2450973" cy="547500"/>
          </a:xfrm>
        </p:grpSpPr>
        <p:sp>
          <p:nvSpPr>
            <p:cNvPr id="116761" name="TextBox 3"/>
            <p:cNvSpPr txBox="1">
              <a:spLocks noChangeArrowheads="1"/>
            </p:cNvSpPr>
            <p:nvPr/>
          </p:nvSpPr>
          <p:spPr bwMode="auto">
            <a:xfrm>
              <a:off x="228727" y="1605758"/>
              <a:ext cx="2057612" cy="54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include Python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altLang="ko-KR" sz="1400">
                  <a:solidFill>
                    <a:srgbClr val="000099"/>
                  </a:solidFill>
                </a:rPr>
                <a:t>s socket </a:t>
              </a:r>
            </a:p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library</a:t>
              </a:r>
            </a:p>
          </p:txBody>
        </p:sp>
        <p:cxnSp>
          <p:nvCxnSpPr>
            <p:cNvPr id="116762" name="Straight Connector 10"/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73947" y="2623505"/>
            <a:ext cx="2608134" cy="523875"/>
            <a:chOff x="169202" y="2952732"/>
            <a:chExt cx="2608470" cy="523220"/>
          </a:xfrm>
        </p:grpSpPr>
        <p:sp>
          <p:nvSpPr>
            <p:cNvPr id="116759" name="TextBox 31"/>
            <p:cNvSpPr txBox="1">
              <a:spLocks noChangeArrowheads="1"/>
            </p:cNvSpPr>
            <p:nvPr/>
          </p:nvSpPr>
          <p:spPr bwMode="auto">
            <a:xfrm>
              <a:off x="169202" y="295273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create UDP socket for server</a:t>
              </a:r>
            </a:p>
          </p:txBody>
        </p:sp>
        <p:cxnSp>
          <p:nvCxnSpPr>
            <p:cNvPr id="116760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34018" y="3124644"/>
            <a:ext cx="2505075" cy="547688"/>
            <a:chOff x="215900" y="3530600"/>
            <a:chExt cx="2505529" cy="547500"/>
          </a:xfrm>
        </p:grpSpPr>
        <p:sp>
          <p:nvSpPr>
            <p:cNvPr id="116757" name="TextBox 34"/>
            <p:cNvSpPr txBox="1">
              <a:spLocks noChangeArrowheads="1"/>
            </p:cNvSpPr>
            <p:nvPr/>
          </p:nvSpPr>
          <p:spPr bwMode="auto">
            <a:xfrm>
              <a:off x="215900" y="3530600"/>
              <a:ext cx="1621833" cy="54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get user keyboard</a:t>
              </a:r>
            </a:p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input </a:t>
              </a:r>
            </a:p>
          </p:txBody>
        </p:sp>
        <p:cxnSp>
          <p:nvCxnSpPr>
            <p:cNvPr id="116758" name="Straight Connector 35"/>
            <p:cNvCxnSpPr>
              <a:cxnSpLocks noChangeShapeType="1"/>
            </p:cNvCxnSpPr>
            <p:nvPr/>
          </p:nvCxnSpPr>
          <p:spPr bwMode="auto">
            <a:xfrm flipV="1">
              <a:off x="762000" y="3968752"/>
              <a:ext cx="1959429" cy="453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4913" y="3686911"/>
            <a:ext cx="2568575" cy="523875"/>
            <a:chOff x="166472" y="4064002"/>
            <a:chExt cx="2568858" cy="522566"/>
          </a:xfrm>
        </p:grpSpPr>
        <p:sp>
          <p:nvSpPr>
            <p:cNvPr id="116755" name="TextBox 36"/>
            <p:cNvSpPr txBox="1">
              <a:spLocks noChangeArrowheads="1"/>
            </p:cNvSpPr>
            <p:nvPr/>
          </p:nvSpPr>
          <p:spPr bwMode="auto">
            <a:xfrm>
              <a:off x="166472" y="4064002"/>
              <a:ext cx="2349500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Attach server name, port to message; send into socket</a:t>
              </a:r>
            </a:p>
          </p:txBody>
        </p:sp>
        <p:cxnSp>
          <p:nvCxnSpPr>
            <p:cNvPr id="116756" name="Straight Connector 39"/>
            <p:cNvCxnSpPr>
              <a:cxnSpLocks noChangeShapeType="1"/>
            </p:cNvCxnSpPr>
            <p:nvPr/>
          </p:nvCxnSpPr>
          <p:spPr bwMode="auto">
            <a:xfrm flipV="1">
              <a:off x="2373914" y="4336506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91316" y="5195193"/>
            <a:ext cx="2511425" cy="523875"/>
            <a:chOff x="214386" y="5472277"/>
            <a:chExt cx="2511708" cy="523220"/>
          </a:xfrm>
        </p:grpSpPr>
        <p:sp>
          <p:nvSpPr>
            <p:cNvPr id="116753" name="TextBox 61"/>
            <p:cNvSpPr txBox="1">
              <a:spLocks noChangeArrowheads="1"/>
            </p:cNvSpPr>
            <p:nvPr/>
          </p:nvSpPr>
          <p:spPr bwMode="auto">
            <a:xfrm>
              <a:off x="214386" y="5472277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 dirty="0">
                  <a:solidFill>
                    <a:srgbClr val="000099"/>
                  </a:solidFill>
                </a:rPr>
                <a:t>print out received string and close socket</a:t>
              </a:r>
            </a:p>
          </p:txBody>
        </p:sp>
        <p:cxnSp>
          <p:nvCxnSpPr>
            <p:cNvPr id="116754" name="Straight Connector 62"/>
            <p:cNvCxnSpPr>
              <a:cxnSpLocks noChangeShapeType="1"/>
            </p:cNvCxnSpPr>
            <p:nvPr/>
          </p:nvCxnSpPr>
          <p:spPr bwMode="auto">
            <a:xfrm>
              <a:off x="2230329" y="5657589"/>
              <a:ext cx="495765" cy="24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-177801" y="4354974"/>
            <a:ext cx="2900363" cy="677862"/>
            <a:chOff x="-157119" y="4530536"/>
            <a:chExt cx="2900123" cy="678317"/>
          </a:xfrm>
        </p:grpSpPr>
        <p:sp>
          <p:nvSpPr>
            <p:cNvPr id="116750" name="TextBox 56"/>
            <p:cNvSpPr txBox="1">
              <a:spLocks noChangeArrowheads="1"/>
            </p:cNvSpPr>
            <p:nvPr/>
          </p:nvSpPr>
          <p:spPr bwMode="auto">
            <a:xfrm>
              <a:off x="192835" y="4642544"/>
              <a:ext cx="2349500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>
                  <a:solidFill>
                    <a:srgbClr val="000099"/>
                  </a:solidFill>
                </a:rPr>
                <a:t>read reply characters from</a:t>
              </a:r>
            </a:p>
            <a:p>
              <a:r>
                <a:rPr lang="en-US" altLang="ko-KR" sz="1400">
                  <a:solidFill>
                    <a:srgbClr val="000099"/>
                  </a:solidFill>
                </a:rPr>
                <a:t>socket into string</a:t>
              </a:r>
            </a:p>
          </p:txBody>
        </p:sp>
        <p:cxnSp>
          <p:nvCxnSpPr>
            <p:cNvPr id="116751" name="Straight Connector 59"/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52" name="TextBox 53"/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9147497"/>
      </p:ext>
    </p:extLst>
  </p:cSld>
  <p:clrMapOvr>
    <a:masterClrMapping/>
  </p:clrMapOvr>
  <p:transition advTm="3400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779757" y="-21994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Example app: UDP server</a:t>
            </a:r>
          </a:p>
        </p:txBody>
      </p:sp>
      <p:sp>
        <p:nvSpPr>
          <p:cNvPr id="117765" name="TextBox 1"/>
          <p:cNvSpPr txBox="1">
            <a:spLocks noChangeArrowheads="1"/>
          </p:cNvSpPr>
          <p:nvPr/>
        </p:nvSpPr>
        <p:spPr bwMode="auto">
          <a:xfrm>
            <a:off x="2717800" y="1443736"/>
            <a:ext cx="5816016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ko-KR" sz="1600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serverPort</a:t>
            </a:r>
            <a:r>
              <a:rPr lang="en-US" altLang="ko-KR" sz="1600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serverSocket</a:t>
            </a:r>
            <a:r>
              <a:rPr lang="en-US" altLang="ko-KR" sz="1600" dirty="0"/>
              <a:t> = socket(AF_INET, SOCK_DGRAM)</a:t>
            </a:r>
          </a:p>
          <a:p>
            <a:pPr>
              <a:lnSpc>
                <a:spcPts val="2800"/>
              </a:lnSpc>
            </a:pPr>
            <a:r>
              <a:rPr lang="en-US" altLang="ko-KR" sz="1600" dirty="0" err="1"/>
              <a:t>serverSocket.bind</a:t>
            </a:r>
            <a:r>
              <a:rPr lang="en-US" altLang="ko-KR" sz="1600" dirty="0"/>
              <a:t>((</a:t>
            </a:r>
            <a:r>
              <a:rPr lang="fr-FR" altLang="ko-KR" sz="1600" dirty="0"/>
              <a:t>''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serverPort</a:t>
            </a:r>
            <a:r>
              <a:rPr lang="en-US" altLang="ko-KR" sz="1600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ko-KR" sz="1600" dirty="0"/>
              <a:t>print (</a:t>
            </a:r>
            <a:r>
              <a:rPr lang="ja-JP" altLang="en-US" sz="1600" dirty="0"/>
              <a:t>“</a:t>
            </a:r>
            <a:r>
              <a:rPr lang="en-US" altLang="ja-JP" sz="1600" i="1" dirty="0"/>
              <a:t>The server is ready to receive</a:t>
            </a:r>
            <a:r>
              <a:rPr lang="en-US" altLang="en-US" sz="1600" dirty="0"/>
              <a:t>”</a:t>
            </a:r>
            <a:r>
              <a:rPr lang="en-US" altLang="ja-JP" sz="1600" dirty="0"/>
              <a:t>)</a:t>
            </a:r>
          </a:p>
          <a:p>
            <a:pPr>
              <a:lnSpc>
                <a:spcPts val="2800"/>
              </a:lnSpc>
            </a:pPr>
            <a:r>
              <a:rPr lang="en-US" altLang="ko-KR" sz="1600" dirty="0"/>
              <a:t>while True: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 message, </a:t>
            </a:r>
            <a:r>
              <a:rPr lang="en-US" altLang="ko-KR" sz="1600" dirty="0" err="1"/>
              <a:t>clientAddress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serverSocket.recvfrom</a:t>
            </a:r>
            <a:r>
              <a:rPr lang="en-US" altLang="ko-KR" sz="1600" dirty="0"/>
              <a:t>(2048)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modifiedMessage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message.decode</a:t>
            </a:r>
            <a:r>
              <a:rPr lang="en-US" altLang="ko-KR" sz="1600" dirty="0"/>
              <a:t>().upper()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serverSocket.sendto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modifiedMessage.encode</a:t>
            </a:r>
            <a:r>
              <a:rPr lang="en-US" altLang="ko-KR" sz="1600" dirty="0"/>
              <a:t>(),</a:t>
            </a:r>
          </a:p>
          <a:p>
            <a:pPr>
              <a:lnSpc>
                <a:spcPts val="2400"/>
              </a:lnSpc>
            </a:pPr>
            <a:r>
              <a:rPr lang="en-US" altLang="ko-KR" sz="1600" dirty="0"/>
              <a:t>                                      </a:t>
            </a:r>
            <a:r>
              <a:rPr lang="en-US" altLang="ko-KR" sz="1600" dirty="0" err="1"/>
              <a:t>clientAddress</a:t>
            </a:r>
            <a:r>
              <a:rPr lang="en-US" altLang="ko-KR" sz="1600" dirty="0"/>
              <a:t>)</a:t>
            </a:r>
          </a:p>
        </p:txBody>
      </p:sp>
      <p:sp>
        <p:nvSpPr>
          <p:cNvPr id="117766" name="TextBox 2"/>
          <p:cNvSpPr txBox="1">
            <a:spLocks noChangeArrowheads="1"/>
          </p:cNvSpPr>
          <p:nvPr/>
        </p:nvSpPr>
        <p:spPr bwMode="auto">
          <a:xfrm>
            <a:off x="2717800" y="961136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i="1">
                <a:solidFill>
                  <a:srgbClr val="CC0000"/>
                </a:solidFill>
              </a:rPr>
              <a:t>Python UDPServer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9863" y="2178749"/>
            <a:ext cx="2587625" cy="307975"/>
            <a:chOff x="164314" y="2554972"/>
            <a:chExt cx="2587958" cy="307777"/>
          </a:xfrm>
        </p:grpSpPr>
        <p:sp>
          <p:nvSpPr>
            <p:cNvPr id="117781" name="TextBox 31"/>
            <p:cNvSpPr txBox="1">
              <a:spLocks noChangeArrowheads="1"/>
            </p:cNvSpPr>
            <p:nvPr/>
          </p:nvSpPr>
          <p:spPr bwMode="auto">
            <a:xfrm>
              <a:off x="164314" y="2554972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>
                  <a:solidFill>
                    <a:srgbClr val="000099"/>
                  </a:solidFill>
                </a:rPr>
                <a:t>create UDP socket</a:t>
              </a:r>
            </a:p>
          </p:txBody>
        </p:sp>
        <p:cxnSp>
          <p:nvCxnSpPr>
            <p:cNvPr id="117782" name="Straight Connector 32"/>
            <p:cNvCxnSpPr>
              <a:cxnSpLocks noChangeShapeType="1"/>
            </p:cNvCxnSpPr>
            <p:nvPr/>
          </p:nvCxnSpPr>
          <p:spPr bwMode="auto">
            <a:xfrm>
              <a:off x="1822045" y="27484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9863" y="2489120"/>
            <a:ext cx="2540000" cy="523875"/>
            <a:chOff x="169076" y="2884812"/>
            <a:chExt cx="2541127" cy="523220"/>
          </a:xfrm>
        </p:grpSpPr>
        <p:sp>
          <p:nvSpPr>
            <p:cNvPr id="117779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>
                  <a:solidFill>
                    <a:srgbClr val="000099"/>
                  </a:solidFill>
                </a:rPr>
                <a:t>bind socket to local port number 12000</a:t>
              </a:r>
            </a:p>
          </p:txBody>
        </p:sp>
        <p:cxnSp>
          <p:nvCxnSpPr>
            <p:cNvPr id="117780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0500" y="3269442"/>
            <a:ext cx="2527300" cy="298450"/>
            <a:chOff x="182564" y="3788573"/>
            <a:chExt cx="2528092" cy="299227"/>
          </a:xfrm>
        </p:grpSpPr>
        <p:sp>
          <p:nvSpPr>
            <p:cNvPr id="117777" name="TextBox 34"/>
            <p:cNvSpPr txBox="1">
              <a:spLocks noChangeArrowheads="1"/>
            </p:cNvSpPr>
            <p:nvPr/>
          </p:nvSpPr>
          <p:spPr bwMode="auto">
            <a:xfrm>
              <a:off x="182564" y="3788573"/>
              <a:ext cx="1637394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400" dirty="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117778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0500" y="3551711"/>
            <a:ext cx="2743200" cy="708025"/>
            <a:chOff x="176621" y="4151971"/>
            <a:chExt cx="2743174" cy="707869"/>
          </a:xfrm>
        </p:grpSpPr>
        <p:sp>
          <p:nvSpPr>
            <p:cNvPr id="117775" name="TextBox 36"/>
            <p:cNvSpPr txBox="1">
              <a:spLocks noChangeArrowheads="1"/>
            </p:cNvSpPr>
            <p:nvPr/>
          </p:nvSpPr>
          <p:spPr bwMode="auto">
            <a:xfrm>
              <a:off x="176621" y="4151971"/>
              <a:ext cx="2349500" cy="707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400">
                  <a:solidFill>
                    <a:srgbClr val="000099"/>
                  </a:solidFill>
                </a:rPr>
                <a:t>Read from UDP socket into message, getting client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altLang="ko-KR" sz="1400">
                  <a:solidFill>
                    <a:srgbClr val="000099"/>
                  </a:solidFill>
                </a:rPr>
                <a:t>s address (client IP and port)</a:t>
              </a:r>
            </a:p>
          </p:txBody>
        </p:sp>
        <p:cxnSp>
          <p:nvCxnSpPr>
            <p:cNvPr id="117776" name="Straight Connector 39"/>
            <p:cNvCxnSpPr>
              <a:cxnSpLocks noChangeShapeType="1"/>
            </p:cNvCxnSpPr>
            <p:nvPr/>
          </p:nvCxnSpPr>
          <p:spPr bwMode="auto">
            <a:xfrm flipV="1">
              <a:off x="1981317" y="4399595"/>
              <a:ext cx="938478" cy="126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69863" y="4361300"/>
            <a:ext cx="2695575" cy="523875"/>
            <a:chOff x="212916" y="4997129"/>
            <a:chExt cx="2696483" cy="523220"/>
          </a:xfrm>
        </p:grpSpPr>
        <p:sp>
          <p:nvSpPr>
            <p:cNvPr id="117773" name="TextBox 61"/>
            <p:cNvSpPr txBox="1">
              <a:spLocks noChangeArrowheads="1"/>
            </p:cNvSpPr>
            <p:nvPr/>
          </p:nvSpPr>
          <p:spPr bwMode="auto">
            <a:xfrm>
              <a:off x="212916" y="4997129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sz="1400">
                  <a:solidFill>
                    <a:srgbClr val="000099"/>
                  </a:solidFill>
                </a:rPr>
                <a:t>send upper case string back to this client</a:t>
              </a:r>
            </a:p>
          </p:txBody>
        </p:sp>
        <p:cxnSp>
          <p:nvCxnSpPr>
            <p:cNvPr id="117774" name="Straight Connector 62"/>
            <p:cNvCxnSpPr>
              <a:cxnSpLocks noChangeShapeType="1"/>
            </p:cNvCxnSpPr>
            <p:nvPr/>
          </p:nvCxnSpPr>
          <p:spPr bwMode="auto">
            <a:xfrm>
              <a:off x="2147293" y="5106673"/>
              <a:ext cx="762106" cy="120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5334278"/>
      </p:ext>
    </p:extLst>
  </p:cSld>
  <p:clrMapOvr>
    <a:masterClrMapping/>
  </p:clrMapOvr>
  <p:transition advTm="2836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0636"/>
            <a:ext cx="8064500" cy="4616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TCP</a:t>
            </a:r>
            <a:r>
              <a:rPr lang="ko-KR" altLang="en-US" sz="2400" dirty="0"/>
              <a:t>를 이용한 소켓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프로그래밍</a:t>
            </a:r>
            <a:endParaRPr lang="en-US" altLang="ko-K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895350"/>
            <a:ext cx="77470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서버 준비</a:t>
            </a:r>
            <a:endParaRPr lang="en-US" altLang="ko-KR" sz="2000" dirty="0"/>
          </a:p>
          <a:p>
            <a:pPr eaLnBrk="1" hangingPunct="1"/>
            <a:r>
              <a:rPr lang="ko-KR" altLang="en-US" sz="1800" dirty="0"/>
              <a:t>서버 프로세스가 먼저 실행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서버는 클라이언트로 </a:t>
            </a:r>
            <a:r>
              <a:rPr lang="ko-KR" altLang="en-US" sz="1800" dirty="0" err="1"/>
              <a:t>부터</a:t>
            </a:r>
            <a:r>
              <a:rPr lang="ko-KR" altLang="en-US" sz="1800" dirty="0"/>
              <a:t> 초기접속을 처리하는 소켓을 가져야 함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서버소켓</a:t>
            </a:r>
            <a:r>
              <a:rPr lang="en-US" altLang="ko-KR" sz="1800" dirty="0"/>
              <a:t>)</a:t>
            </a:r>
            <a:endParaRPr lang="en-US" altLang="ko-KR" sz="20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클라이언트 프로세스는 서버에게 </a:t>
            </a:r>
            <a:r>
              <a:rPr lang="en-US" altLang="ko-KR" sz="1800" dirty="0">
                <a:solidFill>
                  <a:srgbClr val="FF0000"/>
                </a:solidFill>
              </a:rPr>
              <a:t>TCP</a:t>
            </a:r>
            <a:r>
              <a:rPr lang="ko-KR" altLang="en-US" sz="1800" dirty="0">
                <a:solidFill>
                  <a:srgbClr val="FF0000"/>
                </a:solidFill>
              </a:rPr>
              <a:t>연결 시작</a:t>
            </a:r>
            <a:endParaRPr lang="en-US" altLang="ko-KR" sz="2000" dirty="0"/>
          </a:p>
          <a:p>
            <a:pPr eaLnBrk="1" hangingPunct="1"/>
            <a:r>
              <a:rPr lang="ko-KR" altLang="en-US" sz="1800" dirty="0"/>
              <a:t>클라이언트는 소켓 객체를 생성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소켓객체를 생성시 서버의 </a:t>
            </a:r>
            <a:r>
              <a:rPr lang="en-US" altLang="ko-KR" sz="1800" dirty="0"/>
              <a:t>IP</a:t>
            </a:r>
            <a:r>
              <a:rPr lang="ko-KR" altLang="en-US" sz="1800" dirty="0"/>
              <a:t>주소와 프로세스의 포트번호를 명시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클라이언트가 소켓을 생성시  클라이언트 </a:t>
            </a:r>
            <a:r>
              <a:rPr lang="en-US" altLang="ko-KR" sz="1800" dirty="0"/>
              <a:t>TCP</a:t>
            </a:r>
            <a:r>
              <a:rPr lang="ko-KR" altLang="en-US" sz="1800" dirty="0"/>
              <a:t>는 서버 </a:t>
            </a:r>
            <a:r>
              <a:rPr lang="en-US" altLang="ko-KR" sz="1800" dirty="0"/>
              <a:t>TCP</a:t>
            </a:r>
            <a:r>
              <a:rPr lang="ko-KR" altLang="en-US" sz="1800" dirty="0"/>
              <a:t>와  </a:t>
            </a:r>
            <a:r>
              <a:rPr lang="en-US" altLang="ko-KR" sz="1800" dirty="0"/>
              <a:t>3</a:t>
            </a:r>
            <a:r>
              <a:rPr lang="ko-KR" altLang="en-US" sz="1800" dirty="0"/>
              <a:t>방향 </a:t>
            </a:r>
            <a:r>
              <a:rPr lang="ko-KR" altLang="en-US" sz="1800" dirty="0" err="1"/>
              <a:t>핸드세이크로</a:t>
            </a:r>
            <a:r>
              <a:rPr lang="ko-KR" altLang="en-US" sz="1800" dirty="0"/>
              <a:t> 연결을 설정함 </a:t>
            </a:r>
            <a:r>
              <a:rPr lang="en-US" altLang="ko-KR" sz="1800" dirty="0"/>
              <a:t> 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4654550"/>
            <a:ext cx="7772400" cy="1692275"/>
          </a:xfrm>
        </p:spPr>
        <p:txBody>
          <a:bodyPr/>
          <a:lstStyle/>
          <a:p>
            <a:pPr eaLnBrk="1" hangingPunct="1"/>
            <a:r>
              <a:rPr lang="ko-KR" altLang="en-US" sz="1800" dirty="0"/>
              <a:t>서버는 클라이언트가  연결을  요청하면 서버는 클라이언트와의 통신을 위한 새로운 소켓을  생성함</a:t>
            </a:r>
            <a:r>
              <a:rPr lang="en-US" altLang="ko-KR" sz="1800" dirty="0"/>
              <a:t>(</a:t>
            </a:r>
            <a:r>
              <a:rPr lang="ko-KR" altLang="en-US" sz="1800" dirty="0"/>
              <a:t>연결소켓</a:t>
            </a:r>
            <a:r>
              <a:rPr lang="en-US" altLang="ko-KR" sz="1800" dirty="0"/>
              <a:t>)</a:t>
            </a:r>
          </a:p>
        </p:txBody>
      </p:sp>
    </p:spTree>
  </p:cSld>
  <p:clrMapOvr>
    <a:masterClrMapping/>
  </p:clrMapOvr>
  <p:transition advTm="32094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20637"/>
            <a:ext cx="7772400" cy="52322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4305" y="2760218"/>
            <a:ext cx="1931987" cy="930275"/>
            <a:chOff x="827" y="2027"/>
            <a:chExt cx="1217" cy="586"/>
          </a:xfrm>
        </p:grpSpPr>
        <p:sp>
          <p:nvSpPr>
            <p:cNvPr id="119850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connection request</a:t>
              </a:r>
              <a:endParaRPr lang="en-US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51" name="Text Box 5"/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CC0000"/>
                  </a:solidFill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CC0000"/>
                  </a:solidFill>
                </a:rPr>
                <a:t>serverSocket.accept()</a:t>
              </a:r>
              <a:endParaRPr lang="en-US" altLang="ko-KR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55255" y="1520381"/>
            <a:ext cx="2357437" cy="1317625"/>
            <a:chOff x="821" y="1246"/>
            <a:chExt cx="1485" cy="830"/>
          </a:xfrm>
        </p:grpSpPr>
        <p:grpSp>
          <p:nvGrpSpPr>
            <p:cNvPr id="119846" name="Group 7"/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19848" name="Text Box 8"/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</a:rPr>
                  <a:t>port=</a:t>
                </a:r>
                <a:r>
                  <a:rPr lang="en-US" altLang="ko-KR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ko-KR" sz="1400">
                    <a:solidFill>
                      <a:srgbClr val="000000"/>
                    </a:solidFill>
                  </a:rPr>
                  <a:t>, for incoming request:</a:t>
                </a:r>
                <a:endParaRPr lang="en-US" altLang="ko-K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849" name="Text Box 9"/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ko-KR" sz="1400">
                    <a:solidFill>
                      <a:srgbClr val="CC0000"/>
                    </a:solidFill>
                  </a:rPr>
                  <a:t>serverSocket = socket()</a:t>
                </a:r>
                <a:endParaRPr lang="en-US" altLang="ko-KR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9847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452555" y="2764981"/>
            <a:ext cx="2357437" cy="731837"/>
            <a:chOff x="3333" y="1202"/>
            <a:chExt cx="1485" cy="461"/>
          </a:xfrm>
        </p:grpSpPr>
        <p:sp>
          <p:nvSpPr>
            <p:cNvPr id="119844" name="Text Box 12"/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connect to </a:t>
              </a:r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altLang="ko-KR" sz="1400">
                  <a:solidFill>
                    <a:srgbClr val="000000"/>
                  </a:solidFill>
                </a:rPr>
                <a:t>, port=</a:t>
              </a:r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45" name="Text Box 13"/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CC0000"/>
                  </a:solidFill>
                </a:rPr>
                <a:t>clientSocket = socket()</a:t>
              </a:r>
              <a:endParaRPr lang="en-US" altLang="ko-KR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9816" name="Text Box 22"/>
          <p:cNvSpPr txBox="1">
            <a:spLocks noChangeArrowheads="1"/>
          </p:cNvSpPr>
          <p:nvPr/>
        </p:nvSpPr>
        <p:spPr bwMode="auto">
          <a:xfrm>
            <a:off x="1020255" y="882206"/>
            <a:ext cx="3575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latin typeface="Gill Sans MT" panose="020B0502020104020203" pitchFamily="34" charset="0"/>
              </a:rPr>
              <a:t>server</a:t>
            </a:r>
            <a:r>
              <a:rPr lang="en-US" altLang="ko-KR" sz="2400">
                <a:solidFill>
                  <a:srgbClr val="000000"/>
                </a:solidFill>
                <a:latin typeface="Gill Sans MT" panose="020B0502020104020203" pitchFamily="34" charset="0"/>
              </a:rPr>
              <a:t> (running</a:t>
            </a:r>
            <a:r>
              <a:rPr lang="en-US" altLang="ko-KR">
                <a:solidFill>
                  <a:srgbClr val="000000"/>
                </a:solidFill>
                <a:latin typeface="Gill Sans MT" panose="020B0502020104020203" pitchFamily="34" charset="0"/>
              </a:rPr>
              <a:t> on</a:t>
            </a:r>
            <a:r>
              <a:rPr lang="en-US" altLang="ko-KR" sz="1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altLang="ko-KR" sz="240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19817" name="Text Box 23"/>
          <p:cNvSpPr txBox="1">
            <a:spLocks noChangeArrowheads="1"/>
          </p:cNvSpPr>
          <p:nvPr/>
        </p:nvSpPr>
        <p:spPr bwMode="auto">
          <a:xfrm>
            <a:off x="5728780" y="879031"/>
            <a:ext cx="96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latin typeface="Gill Sans MT" panose="020B0502020104020203" pitchFamily="34" charset="0"/>
              </a:rPr>
              <a:t>client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295142" y="3552381"/>
            <a:ext cx="4062413" cy="1371600"/>
            <a:chOff x="1848" y="2526"/>
            <a:chExt cx="2559" cy="864"/>
          </a:xfrm>
        </p:grpSpPr>
        <p:sp>
          <p:nvSpPr>
            <p:cNvPr id="119839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19840" name="Group 26"/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9841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CC0000"/>
                    </a:solidFill>
                  </a:rPr>
                  <a:t>clientSocket</a:t>
                </a:r>
                <a:endParaRPr lang="en-US" altLang="ko-KR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842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9843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664780" y="3647631"/>
            <a:ext cx="4097337" cy="1490662"/>
            <a:chOff x="821" y="2586"/>
            <a:chExt cx="2581" cy="939"/>
          </a:xfrm>
        </p:grpSpPr>
        <p:sp>
          <p:nvSpPr>
            <p:cNvPr id="119834" name="Text Box 31"/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CC0000"/>
                  </a:solidFill>
                </a:rPr>
                <a:t>connectionSocke</a:t>
              </a:r>
              <a:r>
                <a:rPr lang="en-US" altLang="ko-KR" sz="1400">
                  <a:solidFill>
                    <a:srgbClr val="FF0000"/>
                  </a:solidFill>
                </a:rPr>
                <a:t>t</a:t>
              </a:r>
              <a:endParaRPr lang="en-US" altLang="ko-K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5" name="Text Box 32"/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CC0000"/>
                  </a:solidFill>
                </a:rPr>
                <a:t>connectionSocket</a:t>
              </a:r>
              <a:endParaRPr lang="en-US" altLang="ko-KR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6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9837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9838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9821" name="Line 49"/>
          <p:cNvSpPr>
            <a:spLocks noChangeShapeType="1"/>
          </p:cNvSpPr>
          <p:nvPr/>
        </p:nvSpPr>
        <p:spPr bwMode="auto">
          <a:xfrm>
            <a:off x="1121855" y="1333056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3284030" y="2847531"/>
            <a:ext cx="2200275" cy="587375"/>
            <a:chOff x="3043" y="1189"/>
            <a:chExt cx="1386" cy="370"/>
          </a:xfrm>
        </p:grpSpPr>
        <p:sp>
          <p:nvSpPr>
            <p:cNvPr id="119832" name="Line 37"/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9833" name="Text Box 38"/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CC0000"/>
                  </a:solidFill>
                </a:rPr>
                <a:t>connection setup</a:t>
              </a:r>
              <a:endParaRPr lang="en-US" altLang="ko-KR" sz="2400">
                <a:solidFill>
                  <a:srgbClr val="CC0000"/>
                </a:solidFill>
              </a:endParaRPr>
            </a:p>
          </p:txBody>
        </p:sp>
      </p:grpSp>
      <p:sp>
        <p:nvSpPr>
          <p:cNvPr id="119823" name="Line 50"/>
          <p:cNvSpPr>
            <a:spLocks noChangeShapeType="1"/>
          </p:cNvSpPr>
          <p:nvPr/>
        </p:nvSpPr>
        <p:spPr bwMode="auto">
          <a:xfrm>
            <a:off x="5862130" y="1344168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615567" y="3995293"/>
            <a:ext cx="5457825" cy="1954213"/>
            <a:chOff x="832" y="2713"/>
            <a:chExt cx="3438" cy="1231"/>
          </a:xfrm>
        </p:grpSpPr>
        <p:sp>
          <p:nvSpPr>
            <p:cNvPr id="119825" name="Text Box 15"/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CC0000"/>
                  </a:solidFill>
                </a:rPr>
                <a:t>connectionSocket</a:t>
              </a:r>
              <a:endParaRPr lang="en-US" altLang="ko-KR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26" name="Line 16"/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9827" name="Freeform 17"/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19828" name="Group 18"/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19829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CC0000"/>
                    </a:solidFill>
                  </a:rPr>
                  <a:t>clientSocket</a:t>
                </a:r>
                <a:endParaRPr lang="en-US" altLang="ko-KR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830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solidFill>
                      <a:srgbClr val="CC0000"/>
                    </a:solidFill>
                  </a:rPr>
                  <a:t>clientSocket</a:t>
                </a:r>
                <a:endParaRPr lang="en-US" altLang="ko-KR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831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1348339"/>
      </p:ext>
    </p:extLst>
  </p:cSld>
  <p:clrMapOvr>
    <a:masterClrMapping/>
  </p:clrMapOvr>
  <p:transition advTm="1759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72|22.3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3.3|2.6|0.6|0.7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8.4|1.7|0.7|0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4.4|43.2|12.7|29.2|17.9|2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0.9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1.7|0.5|0.9|0.7|0.8|0.8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</TotalTime>
  <Words>1266</Words>
  <Application>Microsoft Office PowerPoint</Application>
  <PresentationFormat>화면 슬라이드 쇼(4:3)</PresentationFormat>
  <Paragraphs>261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HY헤드라인M</vt:lpstr>
      <vt:lpstr>굴림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기본 디자인</vt:lpstr>
      <vt:lpstr>PowerPoint 프레젠테이션</vt:lpstr>
      <vt:lpstr>Socket programming</vt:lpstr>
      <vt:lpstr>TCP를 이용한 소켓 프로그래밍</vt:lpstr>
      <vt:lpstr>UDP를 이용한 소켓 프로그래밍</vt:lpstr>
      <vt:lpstr>Client/server socket interaction: UDP</vt:lpstr>
      <vt:lpstr>PowerPoint 프레젠테이션</vt:lpstr>
      <vt:lpstr>PowerPoint 프레젠테이션</vt:lpstr>
      <vt:lpstr>TCP를 이용한 소켓 프로그래밍</vt:lpstr>
      <vt:lpstr>Client/server socket interaction: TCP</vt:lpstr>
      <vt:lpstr>PowerPoint 프레젠테이션</vt:lpstr>
      <vt:lpstr>PowerPoint 프레젠테이션</vt:lpstr>
      <vt:lpstr>Webserver Example</vt:lpstr>
      <vt:lpstr>Webserver Example</vt:lpstr>
      <vt:lpstr>Webserver Example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292</cp:revision>
  <cp:lastPrinted>2017-10-19T00:09:24Z</cp:lastPrinted>
  <dcterms:created xsi:type="dcterms:W3CDTF">2002-03-23T01:01:44Z</dcterms:created>
  <dcterms:modified xsi:type="dcterms:W3CDTF">2021-03-22T07:19:45Z</dcterms:modified>
</cp:coreProperties>
</file>