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71"/>
  </p:notesMasterIdLst>
  <p:sldIdLst>
    <p:sldId id="272" r:id="rId2"/>
    <p:sldId id="413" r:id="rId3"/>
    <p:sldId id="419" r:id="rId4"/>
    <p:sldId id="352" r:id="rId5"/>
    <p:sldId id="353" r:id="rId6"/>
    <p:sldId id="371" r:id="rId7"/>
    <p:sldId id="372" r:id="rId8"/>
    <p:sldId id="354" r:id="rId9"/>
    <p:sldId id="351" r:id="rId10"/>
    <p:sldId id="355" r:id="rId11"/>
    <p:sldId id="418" r:id="rId12"/>
    <p:sldId id="350" r:id="rId13"/>
    <p:sldId id="356" r:id="rId14"/>
    <p:sldId id="357" r:id="rId15"/>
    <p:sldId id="358" r:id="rId16"/>
    <p:sldId id="359" r:id="rId17"/>
    <p:sldId id="361" r:id="rId18"/>
    <p:sldId id="362" r:id="rId19"/>
    <p:sldId id="363" r:id="rId20"/>
    <p:sldId id="364" r:id="rId21"/>
    <p:sldId id="365" r:id="rId22"/>
    <p:sldId id="377" r:id="rId23"/>
    <p:sldId id="366" r:id="rId24"/>
    <p:sldId id="349" r:id="rId25"/>
    <p:sldId id="367" r:id="rId26"/>
    <p:sldId id="368" r:id="rId27"/>
    <p:sldId id="369" r:id="rId28"/>
    <p:sldId id="370" r:id="rId29"/>
    <p:sldId id="392" r:id="rId30"/>
    <p:sldId id="373" r:id="rId31"/>
    <p:sldId id="374" r:id="rId32"/>
    <p:sldId id="388" r:id="rId33"/>
    <p:sldId id="389" r:id="rId34"/>
    <p:sldId id="390" r:id="rId35"/>
    <p:sldId id="376" r:id="rId36"/>
    <p:sldId id="378" r:id="rId37"/>
    <p:sldId id="393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94" r:id="rId48"/>
    <p:sldId id="395" r:id="rId49"/>
    <p:sldId id="396" r:id="rId50"/>
    <p:sldId id="399" r:id="rId51"/>
    <p:sldId id="397" r:id="rId52"/>
    <p:sldId id="398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4" r:id="rId67"/>
    <p:sldId id="415" r:id="rId68"/>
    <p:sldId id="416" r:id="rId69"/>
    <p:sldId id="417" r:id="rId7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111" d="100"/>
          <a:sy n="111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r.mathworks.com/help/matlab/function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 </a:t>
            </a:r>
            <a:r>
              <a:rPr lang="en-US" altLang="ko-KR" dirty="0" smtClean="0">
                <a:ea typeface="ＭＳ Ｐゴシック" pitchFamily="34" charset="-128"/>
              </a:rPr>
              <a:t>(2017)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명렬어</a:t>
            </a:r>
            <a:r>
              <a:rPr lang="ko-KR" altLang="en-US" sz="2400" dirty="0" smtClean="0"/>
              <a:t> 끝에 붙는 세미 콜론의 의미는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r>
              <a:rPr lang="ko-KR" altLang="en-US" sz="2400" dirty="0" smtClean="0"/>
              <a:t>수식 </a:t>
            </a:r>
            <a:r>
              <a:rPr lang="ko-KR" altLang="en-US" sz="2400" dirty="0" smtClean="0"/>
              <a:t>계산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&gt;&gt; x=8+3*5</a:t>
            </a:r>
          </a:p>
          <a:p>
            <a:pPr marL="0" indent="0">
              <a:buNone/>
            </a:pPr>
            <a:r>
              <a:rPr lang="en-US" altLang="ko-KR" sz="2400" dirty="0" smtClean="0"/>
              <a:t>x=23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&gt;&gt; x=8+3*5;</a:t>
            </a:r>
          </a:p>
          <a:p>
            <a:pPr marL="0" indent="0">
              <a:buNone/>
            </a:pPr>
            <a:r>
              <a:rPr lang="ko-KR" altLang="en-US" sz="2400" dirty="0" smtClean="0"/>
              <a:t>차이는 무엇인가</a:t>
            </a:r>
            <a:r>
              <a:rPr lang="en-US" altLang="ko-KR" sz="2400" dirty="0" smtClean="0"/>
              <a:t>?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96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명령창에서</a:t>
            </a:r>
            <a:r>
              <a:rPr lang="ko-KR" altLang="en-US" dirty="0"/>
              <a:t> 명령어 </a:t>
            </a:r>
            <a:r>
              <a:rPr lang="en-US" altLang="ko-KR" dirty="0"/>
              <a:t>(</a:t>
            </a:r>
            <a:r>
              <a:rPr lang="ko-KR" altLang="en-US" dirty="0"/>
              <a:t>혹은 수식</a:t>
            </a:r>
            <a:r>
              <a:rPr lang="en-US" altLang="ko-KR" dirty="0"/>
              <a:t>) </a:t>
            </a:r>
            <a:r>
              <a:rPr lang="ko-KR" altLang="en-US" dirty="0" err="1"/>
              <a:t>입력시</a:t>
            </a:r>
            <a:r>
              <a:rPr lang="ko-KR" altLang="en-US" dirty="0"/>
              <a:t> 끝에 </a:t>
            </a:r>
            <a:r>
              <a:rPr lang="en-US" altLang="ko-KR" dirty="0"/>
              <a:t>‘;’ </a:t>
            </a:r>
            <a:r>
              <a:rPr lang="ko-KR" altLang="en-US" dirty="0"/>
              <a:t>세미 콜론을 입력하면 결과가 보이지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작업 공간에는 저장 된다 </a:t>
            </a:r>
            <a:endParaRPr lang="en-US" altLang="ko-KR" dirty="0"/>
          </a:p>
          <a:p>
            <a:r>
              <a:rPr lang="ko-KR" altLang="en-US" dirty="0" smtClean="0"/>
              <a:t>그렇다면 언제 세미콜론을 붙이고 언제 붙이지 말아야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94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반지름이 </a:t>
            </a:r>
            <a:r>
              <a:rPr lang="en-US" altLang="ko-KR" dirty="0" smtClean="0"/>
              <a:t>2.5</a:t>
            </a:r>
            <a:r>
              <a:rPr lang="ko-KR" altLang="en-US" dirty="0" smtClean="0"/>
              <a:t>인 원의 면적을 </a:t>
            </a:r>
            <a:r>
              <a:rPr lang="ko-KR" altLang="en-US" dirty="0" err="1" smtClean="0"/>
              <a:t>명령창에서</a:t>
            </a:r>
            <a:r>
              <a:rPr lang="ko-KR" altLang="en-US" dirty="0" smtClean="0"/>
              <a:t> 구해보고자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두 코드의 </a:t>
            </a:r>
            <a:r>
              <a:rPr lang="ko-KR" altLang="en-US" dirty="0" smtClean="0"/>
              <a:t>차이를 확인해 보자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&gt;&gt; area=pi*2.5^2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&gt;&gt; area=pi*2.5^2;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28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2819400"/>
          <a:ext cx="8343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/>
                <a:gridCol w="2085975"/>
                <a:gridCol w="2085975"/>
                <a:gridCol w="2085975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Matlab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a=4, b=3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덧셈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a+b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4+3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뺄셈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a-b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4-3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a*b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4*3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나눗셈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a/b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4/3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승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a^b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4^3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3400" y="1447800"/>
            <a:ext cx="8343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ko-KR" altLang="en-US" sz="2400" kern="0" dirty="0" smtClean="0"/>
              <a:t>산술 연산자 </a:t>
            </a:r>
            <a:endParaRPr lang="en-US" altLang="ko-K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76857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Matlab</a:t>
                </a:r>
                <a:r>
                  <a:rPr lang="ko-KR" altLang="en-US" dirty="0"/>
                  <a:t>에서의 간단한 수학 연산 예</a:t>
                </a:r>
                <a:endParaRPr lang="en-US" altLang="ko-KR" dirty="0"/>
              </a:p>
              <a:p>
                <a:r>
                  <a:rPr lang="ko-KR" altLang="en-US" dirty="0"/>
                  <a:t>수식          </a:t>
                </a:r>
                <a:r>
                  <a:rPr lang="en-US" altLang="ko-KR" dirty="0"/>
                  <a:t>:  </a:t>
                </a:r>
                <a:r>
                  <a:rPr lang="en-US" altLang="ko-KR" dirty="0" err="1"/>
                  <a:t>Matlab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문법</a:t>
                </a:r>
                <a:endParaRPr lang="en-US" altLang="ko-KR" dirty="0"/>
              </a:p>
              <a:p>
                <a:r>
                  <a:rPr lang="en-US" altLang="ko-KR" dirty="0"/>
                  <a:t>1. cos(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/>
                  <a:t>)  :  &gt;&gt; cos(pi)</a:t>
                </a:r>
              </a:p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        :  &gt;&gt; 5^2    (</a:t>
                </a:r>
                <a:r>
                  <a:rPr lang="ko-KR" altLang="en-US" dirty="0" err="1"/>
                  <a:t>지수승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몇 승 연산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3.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  <m:r>
                      <a:rPr lang="en-US" altLang="ko-KR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ko-KR" altLang="en-US" dirty="0"/>
                  <a:t>      </a:t>
                </a:r>
                <a:r>
                  <a:rPr lang="en-US" altLang="ko-KR" dirty="0"/>
                  <a:t>:  &gt;&gt; </a:t>
                </a:r>
                <a:r>
                  <a:rPr lang="en-US" altLang="ko-KR" dirty="0" err="1"/>
                  <a:t>sqrt</a:t>
                </a:r>
                <a:r>
                  <a:rPr lang="en-US" altLang="ko-KR" dirty="0"/>
                  <a:t>(5)   </a:t>
                </a:r>
                <a:endParaRPr lang="ko-KR" altLang="en-US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1" t="-2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07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예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1. 5+2</a:t>
            </a:r>
          </a:p>
          <a:p>
            <a:r>
              <a:rPr lang="en-US" altLang="ko-KR" sz="2400" dirty="0" smtClean="0"/>
              <a:t>2. 5*2</a:t>
            </a:r>
          </a:p>
          <a:p>
            <a:r>
              <a:rPr lang="en-US" altLang="ko-KR" sz="2400" dirty="0" smtClean="0"/>
              <a:t>3. 3+2*(4+3)</a:t>
            </a:r>
          </a:p>
          <a:p>
            <a:r>
              <a:rPr lang="en-US" altLang="ko-KR" sz="2400" dirty="0" smtClean="0"/>
              <a:t>4. 3.6^2</a:t>
            </a:r>
          </a:p>
          <a:p>
            <a:r>
              <a:rPr lang="en-US" altLang="ko-KR" sz="2400" dirty="0" smtClean="0"/>
              <a:t>5. 1+2^(-1)</a:t>
            </a:r>
          </a:p>
          <a:p>
            <a:r>
              <a:rPr lang="en-US" altLang="ko-KR" sz="2400" dirty="0" smtClean="0"/>
              <a:t>6. </a:t>
            </a:r>
            <a:r>
              <a:rPr lang="en-US" altLang="ko-KR" sz="2400" dirty="0" err="1" smtClean="0"/>
              <a:t>sqrt</a:t>
            </a:r>
            <a:r>
              <a:rPr lang="en-US" altLang="ko-KR" sz="2400" dirty="0" smtClean="0"/>
              <a:t>(6)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9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이외에 자주 사용되는 수학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4"/>
              <p:cNvGraphicFramePr>
                <a:graphicFrameLocks/>
              </p:cNvGraphicFramePr>
              <p:nvPr>
                <p:extLst/>
              </p:nvPr>
            </p:nvGraphicFramePr>
            <p:xfrm>
              <a:off x="609600" y="2209800"/>
              <a:ext cx="8343900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/>
                    <a:gridCol w="1809750"/>
                    <a:gridCol w="2085975"/>
                    <a:gridCol w="2085975"/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연산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Matlab</a:t>
                          </a:r>
                          <a:r>
                            <a:rPr lang="en-US" altLang="ko-KR" dirty="0" smtClean="0"/>
                            <a:t> </a:t>
                          </a:r>
                          <a:r>
                            <a:rPr lang="ko-KR" altLang="en-US" dirty="0" smtClean="0"/>
                            <a:t>표현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rgbClr val="FF0000"/>
                              </a:solidFill>
                            </a:rPr>
                            <a:t>예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실행 결과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Exponential,</a:t>
                          </a:r>
                          <a:r>
                            <a:rPr lang="en-US" altLang="ko-KR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en-US" altLang="ko-K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exp</a:t>
                          </a:r>
                          <a:r>
                            <a:rPr lang="en-US" altLang="ko-KR" dirty="0" smtClean="0"/>
                            <a:t>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rgbClr val="FF0000"/>
                              </a:solidFill>
                            </a:rPr>
                            <a:t>exp</a:t>
                          </a:r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(3)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20.0855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절대값</a:t>
                          </a:r>
                          <a:r>
                            <a:rPr lang="en-US" altLang="ko-KR" dirty="0" smtClean="0"/>
                            <a:t>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abs(x)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abs(-3)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자연로그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ln 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log(x)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log(1000)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6.9078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밑수</a:t>
                          </a:r>
                          <a:r>
                            <a:rPr lang="en-US" altLang="ko-KR" dirty="0" smtClean="0"/>
                            <a:t>10 </a:t>
                          </a:r>
                          <a:r>
                            <a:rPr lang="ko-KR" altLang="en-US" dirty="0" smtClean="0"/>
                            <a:t>로그</a:t>
                          </a:r>
                          <a:r>
                            <a:rPr lang="en-US" altLang="ko-KR" dirty="0" smtClean="0"/>
                            <a:t>, log</a:t>
                          </a:r>
                          <a:r>
                            <a:rPr lang="en-US" altLang="ko-KR" baseline="-25000" dirty="0" smtClean="0"/>
                            <a:t>10</a:t>
                          </a:r>
                          <a:r>
                            <a:rPr lang="en-US" altLang="ko-KR" baseline="0" dirty="0" smtClean="0"/>
                            <a:t> 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log10(x)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log10(1000)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sin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sin(x)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sin(pi/6)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0.5000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cos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cos(x)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cos(pi/6)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?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1725962"/>
                  </p:ext>
                </p:extLst>
              </p:nvPr>
            </p:nvGraphicFramePr>
            <p:xfrm>
              <a:off x="609600" y="2209800"/>
              <a:ext cx="8343900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2200"/>
                    <a:gridCol w="1809750"/>
                    <a:gridCol w="2085975"/>
                    <a:gridCol w="2085975"/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연산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Matlab</a:t>
                          </a:r>
                          <a:r>
                            <a:rPr lang="en-US" altLang="ko-KR" dirty="0" smtClean="0"/>
                            <a:t> </a:t>
                          </a:r>
                          <a:r>
                            <a:rPr lang="ko-KR" altLang="en-US" dirty="0" smtClean="0"/>
                            <a:t>표현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solidFill>
                                <a:srgbClr val="FF0000"/>
                              </a:solidFill>
                            </a:rPr>
                            <a:t>예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실행 결과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108197" r="-25386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exp</a:t>
                          </a:r>
                          <a:r>
                            <a:rPr lang="en-US" altLang="ko-KR" dirty="0" smtClean="0"/>
                            <a:t>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>
                              <a:solidFill>
                                <a:srgbClr val="FF0000"/>
                              </a:solidFill>
                            </a:rPr>
                            <a:t>exp</a:t>
                          </a:r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(3)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20.0855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208197" r="-25386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abs(x)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abs(-3)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자연로그</a:t>
                          </a:r>
                          <a:r>
                            <a:rPr lang="en-US" altLang="ko-KR" dirty="0" smtClean="0"/>
                            <a:t>,</a:t>
                          </a:r>
                          <a:r>
                            <a:rPr lang="en-US" altLang="ko-KR" baseline="0" dirty="0" smtClean="0"/>
                            <a:t> ln 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log(x)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log(1000)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6.9078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dirty="0" smtClean="0"/>
                            <a:t>밑수</a:t>
                          </a:r>
                          <a:r>
                            <a:rPr lang="en-US" altLang="ko-KR" dirty="0" smtClean="0"/>
                            <a:t>10 </a:t>
                          </a:r>
                          <a:r>
                            <a:rPr lang="ko-KR" altLang="en-US" dirty="0" smtClean="0"/>
                            <a:t>로그</a:t>
                          </a:r>
                          <a:r>
                            <a:rPr lang="en-US" altLang="ko-KR" dirty="0" smtClean="0"/>
                            <a:t>, log</a:t>
                          </a:r>
                          <a:r>
                            <a:rPr lang="en-US" altLang="ko-KR" baseline="-25000" dirty="0" smtClean="0"/>
                            <a:t>10</a:t>
                          </a:r>
                          <a:r>
                            <a:rPr lang="en-US" altLang="ko-KR" baseline="0" dirty="0" smtClean="0"/>
                            <a:t> 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log10(x)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log10(1000)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sin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sin(x)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sin(pi/6)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0.5000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 smtClean="0"/>
                            <a:t> cos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cos(x)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cos(pi/6)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?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945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에서의 특별한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∞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5/0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(infinity)</a:t>
            </a:r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(-1)</a:t>
            </a:r>
          </a:p>
          <a:p>
            <a:r>
              <a:rPr lang="ko-KR" altLang="en-US" dirty="0" smtClean="0"/>
              <a:t>허수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49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중요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에서 가장 최근에 계산한 결과는 </a:t>
            </a:r>
            <a:r>
              <a:rPr lang="en-US" altLang="ko-KR" sz="2800" dirty="0" smtClean="0"/>
              <a:t>‘</a:t>
            </a:r>
            <a:r>
              <a:rPr lang="en-US" altLang="ko-KR" sz="2800" dirty="0" err="1" smtClean="0"/>
              <a:t>ans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라는 변수에 자동으로 저장된다</a:t>
            </a:r>
            <a:endParaRPr lang="en-US" altLang="ko-KR" sz="2800" dirty="0"/>
          </a:p>
          <a:p>
            <a:r>
              <a:rPr lang="ko-KR" altLang="en-US" sz="2800" dirty="0" smtClean="0"/>
              <a:t>이 </a:t>
            </a:r>
            <a:r>
              <a:rPr lang="en-US" altLang="ko-KR" sz="2800" dirty="0" smtClean="0"/>
              <a:t>‘</a:t>
            </a:r>
            <a:r>
              <a:rPr lang="en-US" altLang="ko-KR" sz="2800" dirty="0" err="1" smtClean="0"/>
              <a:t>ans</a:t>
            </a:r>
            <a:r>
              <a:rPr lang="en-US" altLang="ko-KR" sz="2800" dirty="0" smtClean="0"/>
              <a:t>’ </a:t>
            </a:r>
            <a:r>
              <a:rPr lang="ko-KR" altLang="en-US" sz="2800" dirty="0" smtClean="0"/>
              <a:t>변수를 이용해 다음 명령어에 사용 가능 하다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2249"/>
            <a:ext cx="1466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에서의 작업공간 관리</a:t>
            </a:r>
            <a:endParaRPr lang="en-US" altLang="ko-KR" sz="2400" dirty="0" smtClean="0"/>
          </a:p>
          <a:p>
            <a:r>
              <a:rPr lang="ko-KR" altLang="en-US" sz="2400" dirty="0" smtClean="0"/>
              <a:t>변수에 어떤 값을 저장하면 작업 공간에 변수 이름과 연산 결과가 자동으로 저장 된다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12533"/>
            <a:ext cx="6606540" cy="3670300"/>
          </a:xfrm>
          <a:prstGeom prst="rect">
            <a:avLst/>
          </a:prstGeom>
        </p:spPr>
      </p:pic>
      <p:sp>
        <p:nvSpPr>
          <p:cNvPr id="6" name="슬라이드 번호 개체 틀 3"/>
          <p:cNvSpPr txBox="1">
            <a:spLocks/>
          </p:cNvSpPr>
          <p:nvPr/>
        </p:nvSpPr>
        <p:spPr bwMode="auto">
          <a:xfrm>
            <a:off x="7022686" y="6180364"/>
            <a:ext cx="1753014" cy="25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n"/>
              <a:defRPr sz="3200" b="1" i="1" kern="1200" baseline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5000"/>
              <a:buFont typeface="Times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itchFamily="2" charset="2"/>
              <a:buChar char="—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Times" charset="0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»"/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sz="2000" b="0" smtClean="0"/>
              <a:t> </a:t>
            </a:r>
            <a:fld id="{0914DC43-65BD-422A-94F3-9A54DF6E7F78}" type="slidenum">
              <a:rPr lang="en-US" altLang="ko-KR" sz="2000" b="0" smtClean="0"/>
              <a:pPr>
                <a:buFontTx/>
                <a:buNone/>
              </a:pPr>
              <a:t>19</a:t>
            </a:fld>
            <a:endParaRPr lang="en-US" altLang="ko-KR" sz="2000" b="0" smtClean="0"/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4222716" y="1597780"/>
            <a:ext cx="1339884" cy="459619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3320076" y="3043162"/>
            <a:ext cx="870924" cy="91923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6293421" y="3886200"/>
            <a:ext cx="2545779" cy="919238"/>
          </a:xfrm>
          <a:prstGeom prst="wedgeEllipseCallout">
            <a:avLst>
              <a:gd name="adj1" fmla="val 3858"/>
              <a:gd name="adj2" fmla="val -78174"/>
            </a:avLst>
          </a:prstGeom>
          <a:solidFill>
            <a:srgbClr val="FFA70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작업 공간</a:t>
            </a:r>
            <a:r>
              <a:rPr lang="en-US" altLang="ko-KR" sz="1600" dirty="0" smtClean="0">
                <a:latin typeface="Arial" pitchFamily="-65" charset="0"/>
              </a:rPr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변수이름</a:t>
            </a:r>
            <a:r>
              <a:rPr lang="en-US" altLang="ko-KR" sz="1600" dirty="0" smtClean="0">
                <a:latin typeface="Arial" pitchFamily="-65" charset="0"/>
              </a:rPr>
              <a:t>,</a:t>
            </a:r>
            <a:r>
              <a:rPr lang="ko-KR" altLang="en-US" sz="1600" dirty="0" smtClean="0">
                <a:latin typeface="Arial" pitchFamily="-65" charset="0"/>
              </a:rPr>
              <a:t>결과 저장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8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기본적인 사용법 및 문법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63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에서 메모리에 저장된 변수 데이터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값포함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지우기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clear a 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clear b</a:t>
            </a:r>
            <a:endParaRPr lang="en-US" altLang="ko-KR" sz="2800" dirty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6" y="2397257"/>
            <a:ext cx="7052094" cy="23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메모리에 올라간 </a:t>
            </a:r>
            <a:r>
              <a:rPr lang="ko-KR" altLang="en-US" dirty="0" err="1" smtClean="0"/>
              <a:t>데이터및</a:t>
            </a:r>
            <a:r>
              <a:rPr lang="ko-KR" altLang="en-US" dirty="0" smtClean="0"/>
              <a:t> 변수 한꺼번에 지우기 </a:t>
            </a:r>
            <a:r>
              <a:rPr lang="en-US" altLang="ko-KR" dirty="0" smtClean="0"/>
              <a:t>(clear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clear all)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a=2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b=3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clear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00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명령창에</a:t>
            </a:r>
            <a:r>
              <a:rPr lang="ko-KR" altLang="en-US" dirty="0" smtClean="0"/>
              <a:t>  많은 명령어를 입력하다 보면 지저분해 보일 수 있다</a:t>
            </a:r>
            <a:endParaRPr lang="en-US" altLang="ko-KR" dirty="0" smtClean="0"/>
          </a:p>
          <a:p>
            <a:r>
              <a:rPr lang="ko-KR" altLang="en-US" dirty="0" err="1" smtClean="0"/>
              <a:t>명령창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부분을 깨끗이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</a:t>
            </a:r>
            <a:r>
              <a:rPr lang="en-US" altLang="ko-KR" dirty="0" err="1" smtClean="0"/>
              <a:t>clc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22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</p:spPr>
            <p:txBody>
              <a:bodyPr/>
              <a:lstStyle/>
              <a:p>
                <a:r>
                  <a:rPr lang="ko-KR" altLang="en-US" sz="2800" dirty="0" smtClean="0"/>
                  <a:t>주의 </a:t>
                </a:r>
                <a:r>
                  <a:rPr lang="en-US" altLang="ko-KR" sz="2800" dirty="0" err="1" smtClean="0"/>
                  <a:t>Matlab</a:t>
                </a:r>
                <a:r>
                  <a:rPr lang="ko-KR" altLang="en-US" sz="2800" dirty="0" smtClean="0"/>
                  <a:t>도 다른 프로그래밍 언어처럼 수식 </a:t>
                </a:r>
                <a:r>
                  <a:rPr lang="ko-KR" altLang="en-US" sz="2800" dirty="0" err="1" smtClean="0"/>
                  <a:t>연산시</a:t>
                </a:r>
                <a:r>
                  <a:rPr lang="ko-KR" altLang="en-US" sz="2800" dirty="0" smtClean="0"/>
                  <a:t> 괄호 </a:t>
                </a:r>
                <a:r>
                  <a:rPr lang="en-US" altLang="ko-KR" sz="2800" dirty="0" smtClean="0"/>
                  <a:t>( ) </a:t>
                </a:r>
                <a:r>
                  <a:rPr lang="ko-KR" altLang="en-US" sz="2800" dirty="0" smtClean="0"/>
                  <a:t>부터 연산을 한다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&gt;&gt; 4*(2+3)</a:t>
                </a:r>
              </a:p>
              <a:p>
                <a:pPr marL="0" indent="0">
                  <a:buNone/>
                </a:pPr>
                <a:r>
                  <a:rPr lang="ko-KR" altLang="en-US" sz="2800" dirty="0" smtClean="0"/>
                  <a:t>연습</a:t>
                </a:r>
                <a:r>
                  <a:rPr lang="en-US" altLang="ko-KR" sz="2800" dirty="0" smtClean="0"/>
                  <a:t>: </a:t>
                </a:r>
                <a:r>
                  <a:rPr lang="en-US" altLang="ko-KR" sz="2800" dirty="0" err="1" smtClean="0"/>
                  <a:t>Matlab</a:t>
                </a:r>
                <a:r>
                  <a:rPr lang="ko-KR" altLang="en-US" sz="2800" dirty="0" smtClean="0"/>
                  <a:t>의 </a:t>
                </a:r>
                <a:r>
                  <a:rPr lang="ko-KR" altLang="en-US" sz="2800" dirty="0" err="1" smtClean="0"/>
                  <a:t>명령창을</a:t>
                </a:r>
                <a:r>
                  <a:rPr lang="ko-KR" altLang="en-US" sz="2800" dirty="0" smtClean="0"/>
                  <a:t> 이용 다음 식을 계산해 보자 </a:t>
                </a:r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𝟕</m:t>
                    </m:r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𝟐𝟕</m:t>
                        </m:r>
                      </m:num>
                      <m:den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 smtClean="0"/>
              </a:p>
              <a:p>
                <a:pPr marL="0" indent="0">
                  <a:buNone/>
                </a:pPr>
                <a:r>
                  <a:rPr lang="en-US" altLang="ko-KR" sz="2800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𝟖</m:t>
                    </m:r>
                    <m:d>
                      <m:d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𝟒𝟖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𝟐𝟕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610600" cy="4152900"/>
              </a:xfrm>
              <a:blipFill rotWithShape="0">
                <a:blip r:embed="rId2"/>
                <a:stretch>
                  <a:fillRect l="-1487" t="-1615" r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84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벡터 </a:t>
            </a:r>
            <a:r>
              <a:rPr lang="en-US" altLang="ko-KR" dirty="0" smtClean="0"/>
              <a:t>(vector)</a:t>
            </a:r>
            <a:r>
              <a:rPr lang="ko-KR" altLang="en-US" dirty="0" smtClean="0"/>
              <a:t>와 행렬 </a:t>
            </a:r>
            <a:r>
              <a:rPr lang="en-US" altLang="ko-KR" dirty="0" smtClean="0"/>
              <a:t>(matrix)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70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>
                    <a:solidFill>
                      <a:srgbClr val="FF0000"/>
                    </a:solidFill>
                  </a:rPr>
                  <a:t>스칼라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(scalar),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벡터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(vector), </a:t>
                </a:r>
                <a:r>
                  <a:rPr lang="ko-KR" altLang="en-US" sz="2400" dirty="0" smtClean="0">
                    <a:solidFill>
                      <a:srgbClr val="FF0000"/>
                    </a:solidFill>
                  </a:rPr>
                  <a:t>행렬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(matrix)</a:t>
                </a:r>
                <a:endParaRPr lang="en-US" altLang="ko-KR" sz="2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2400" dirty="0" smtClean="0"/>
                  <a:t>스칼라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값 한 개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예</a:t>
                </a:r>
                <a:r>
                  <a:rPr lang="en-US" altLang="ko-KR" sz="2400" dirty="0" smtClean="0"/>
                  <a:t>: 3.4)</a:t>
                </a:r>
              </a:p>
              <a:p>
                <a:r>
                  <a:rPr lang="ko-KR" altLang="en-US" sz="2400" dirty="0" smtClean="0"/>
                  <a:t>벡터</a:t>
                </a:r>
                <a:r>
                  <a:rPr lang="en-US" altLang="ko-KR" sz="2400" dirty="0" smtClean="0"/>
                  <a:t>: 1</a:t>
                </a:r>
                <a:r>
                  <a:rPr lang="ko-KR" altLang="en-US" sz="2400" dirty="0" smtClean="0"/>
                  <a:t>차원 배열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예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altLang="ko-KR" sz="2400" dirty="0" smtClean="0"/>
                  <a:t>)</a:t>
                </a:r>
              </a:p>
              <a:p>
                <a:r>
                  <a:rPr lang="ko-KR" altLang="en-US" sz="2400" dirty="0" err="1" smtClean="0"/>
                  <a:t>행벡터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행이 하나인 벡터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err="1" smtClean="0"/>
                  <a:t>열벡터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열이 하나인 벡터 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행렬</a:t>
                </a:r>
                <a:r>
                  <a:rPr lang="en-US" altLang="ko-KR" sz="2400" dirty="0" smtClean="0"/>
                  <a:t>: 2</a:t>
                </a:r>
                <a:r>
                  <a:rPr lang="ko-KR" altLang="en-US" sz="2400" dirty="0" smtClean="0"/>
                  <a:t>차원</a:t>
                </a:r>
                <a:r>
                  <a:rPr lang="en-US" altLang="ko-KR" sz="2400" dirty="0"/>
                  <a:t> </a:t>
                </a:r>
                <a:r>
                  <a:rPr lang="ko-KR" altLang="en-US" sz="2400" dirty="0" smtClean="0"/>
                  <a:t>배열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혹은 </a:t>
                </a:r>
                <a:r>
                  <a:rPr lang="en-US" altLang="ko-KR" sz="2400" dirty="0" smtClean="0"/>
                  <a:t>3</a:t>
                </a:r>
                <a:r>
                  <a:rPr lang="ko-KR" altLang="en-US" sz="2400" dirty="0" smtClean="0"/>
                  <a:t>차원</a:t>
                </a:r>
                <a:r>
                  <a:rPr lang="en-US" altLang="ko-KR" sz="2400" dirty="0" smtClean="0"/>
                  <a:t>, 4</a:t>
                </a:r>
                <a:r>
                  <a:rPr lang="ko-KR" altLang="en-US" sz="2400" dirty="0" smtClean="0"/>
                  <a:t>차원</a:t>
                </a:r>
                <a:r>
                  <a:rPr lang="en-US" altLang="ko-KR" sz="2400" dirty="0" smtClean="0"/>
                  <a:t>.. </a:t>
                </a:r>
                <a:r>
                  <a:rPr lang="ko-KR" altLang="en-US" sz="2400" dirty="0" smtClean="0"/>
                  <a:t>배열</a:t>
                </a:r>
                <a:r>
                  <a:rPr lang="en-US" altLang="ko-KR" sz="2400" dirty="0" smtClean="0"/>
                  <a:t>)</a:t>
                </a:r>
              </a:p>
              <a:p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예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 smtClean="0"/>
                  <a:t>)</a:t>
                </a:r>
              </a:p>
              <a:p>
                <a:r>
                  <a:rPr lang="en-US" altLang="ko-KR" sz="2400" dirty="0" err="1" smtClean="0"/>
                  <a:t>Matlab</a:t>
                </a:r>
                <a:r>
                  <a:rPr lang="ko-KR" altLang="en-US" sz="2400" dirty="0" smtClean="0"/>
                  <a:t>에서 벡터와 행렬을 </a:t>
                </a:r>
                <a:r>
                  <a:rPr lang="ko-KR" altLang="en-US" sz="2400" dirty="0" err="1" smtClean="0"/>
                  <a:t>만들때에는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[ ] </a:t>
                </a:r>
                <a:r>
                  <a:rPr lang="ko-KR" altLang="en-US" sz="2400" dirty="0" smtClean="0"/>
                  <a:t>기호를 사용한다 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2" t="-1175" b="-19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28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에서 벡터와 행렬 만들기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모든 원소는 최상위 행부터 나열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한 행에 있는 </a:t>
            </a:r>
            <a:r>
              <a:rPr lang="ko-KR" altLang="en-US" sz="2800" dirty="0" err="1" smtClean="0"/>
              <a:t>원소값은</a:t>
            </a:r>
            <a:r>
              <a:rPr lang="ko-KR" altLang="en-US" sz="2800" dirty="0" smtClean="0"/>
              <a:t> 공백이나 콤마로 구분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각 행들은 세미콜론으로 구별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2800" dirty="0">
                <a:solidFill>
                  <a:srgbClr val="FF0000"/>
                </a:solidFill>
              </a:rPr>
              <a:t>a= [2 , 4, 10]</a:t>
            </a:r>
          </a:p>
          <a:p>
            <a:pPr marL="0" indent="0"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2800" dirty="0">
                <a:solidFill>
                  <a:srgbClr val="FF0000"/>
                </a:solidFill>
              </a:rPr>
              <a:t>b=[3; 7; 9]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0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err="1"/>
              <a:t>열짜리</a:t>
            </a:r>
            <a:r>
              <a:rPr lang="ko-KR" altLang="en-US" dirty="0"/>
              <a:t> 행렬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en-US" altLang="ko-KR" dirty="0">
                <a:solidFill>
                  <a:srgbClr val="FF0000"/>
                </a:solidFill>
              </a:rPr>
              <a:t>B=[1, 2, 3, 4]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Comma </a:t>
            </a:r>
            <a:r>
              <a:rPr lang="ko-KR" altLang="en-US" dirty="0"/>
              <a:t>를 빼고 입력해도 결과는 같다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90927588-5291-4D11-B563-41905E05F84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11087"/>
            <a:ext cx="2464004" cy="122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5105400"/>
            <a:ext cx="2809647" cy="15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4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차원 행렬</a:t>
            </a:r>
            <a:r>
              <a:rPr lang="ko-KR" altLang="en-US" dirty="0" smtClean="0"/>
              <a:t>도 같은 방식으로 만들 수 있다</a:t>
            </a:r>
            <a:endParaRPr lang="en-US" altLang="ko-KR" dirty="0" smtClean="0"/>
          </a:p>
          <a:p>
            <a:r>
              <a:rPr lang="ko-KR" altLang="en-US" dirty="0" smtClean="0"/>
              <a:t>행렬의 행 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구분할 때에는 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  <a:r>
              <a:rPr lang="ko-KR" altLang="en-US" dirty="0" smtClean="0">
                <a:solidFill>
                  <a:srgbClr val="FF0000"/>
                </a:solidFill>
              </a:rPr>
              <a:t>를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C=[1 2 3;4 5 6;7 8 9]       =&gt; 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열 행렬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98" y="3733800"/>
            <a:ext cx="3187802" cy="22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행렬안의</a:t>
            </a:r>
            <a:r>
              <a:rPr lang="ko-KR" altLang="en-US" dirty="0" smtClean="0"/>
              <a:t> 특정 원소를 가리키는 </a:t>
            </a:r>
            <a:r>
              <a:rPr lang="ko-KR" altLang="en-US" dirty="0" smtClean="0"/>
              <a:t>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( ) </a:t>
            </a:r>
            <a:r>
              <a:rPr lang="ko-KR" altLang="en-US" dirty="0" smtClean="0"/>
              <a:t>사용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32532"/>
            <a:ext cx="3490913" cy="48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실행화면 의 기본적인 구성</a:t>
            </a:r>
            <a:endParaRPr lang="en-US" altLang="ko-KR" dirty="0" smtClean="0"/>
          </a:p>
          <a:p>
            <a:r>
              <a:rPr lang="ko-KR" altLang="en-US" dirty="0" err="1" smtClean="0"/>
              <a:t>명령창</a:t>
            </a:r>
            <a:r>
              <a:rPr lang="ko-KR" altLang="en-US" dirty="0" smtClean="0"/>
              <a:t> 사용법 </a:t>
            </a:r>
            <a:endParaRPr lang="en-US" altLang="ko-KR" dirty="0" smtClean="0"/>
          </a:p>
          <a:p>
            <a:r>
              <a:rPr lang="ko-KR" altLang="en-US" dirty="0" err="1" smtClean="0"/>
              <a:t>명령창을</a:t>
            </a:r>
            <a:r>
              <a:rPr lang="ko-KR" altLang="en-US" dirty="0" smtClean="0"/>
              <a:t> 이용한 수식 연산과 내장 함수</a:t>
            </a:r>
            <a:endParaRPr lang="en-US" altLang="ko-KR" dirty="0" smtClean="0"/>
          </a:p>
          <a:p>
            <a:r>
              <a:rPr lang="ko-KR" altLang="en-US" dirty="0" smtClean="0"/>
              <a:t>에 대해서 배워 본다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54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 행렬을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주의사항</a:t>
            </a:r>
            <a:endParaRPr lang="en-US" altLang="ko-KR" dirty="0" smtClean="0"/>
          </a:p>
          <a:p>
            <a:r>
              <a:rPr lang="ko-KR" altLang="en-US" dirty="0" smtClean="0"/>
              <a:t>각 행의 원소 수는 같아야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74840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2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벡터나 행렬을 초기화 </a:t>
            </a:r>
            <a:r>
              <a:rPr lang="ko-KR" altLang="en-US" sz="2800" dirty="0" err="1" smtClean="0"/>
              <a:t>할때</a:t>
            </a:r>
            <a:r>
              <a:rPr lang="ko-KR" altLang="en-US" sz="2800" dirty="0" smtClean="0"/>
              <a:t> 대수적 연산이나 이전에 선언된 배열 전체 또는 일부를 포함시킬 수 있다</a:t>
            </a:r>
            <a:endParaRPr lang="en-US" altLang="ko-KR" sz="2800" dirty="0" smtClean="0"/>
          </a:p>
          <a:p>
            <a:r>
              <a:rPr lang="ko-KR" altLang="en-US" sz="2800" dirty="0" smtClean="0"/>
              <a:t>아래 결과를 확인해 보자 </a:t>
            </a:r>
            <a:endParaRPr lang="en-US" altLang="ko-KR" sz="2800" dirty="0" smtClean="0"/>
          </a:p>
          <a:p>
            <a:r>
              <a:rPr lang="ko-KR" altLang="en-US" sz="2800" dirty="0" smtClean="0"/>
              <a:t>예</a:t>
            </a:r>
            <a:r>
              <a:rPr lang="en-US" altLang="ko-KR" sz="2800" dirty="0" smtClean="0"/>
              <a:t>)   &gt;&gt; a=[0 1+7</a:t>
            </a:r>
            <a:r>
              <a:rPr lang="en-US" altLang="ko-KR" sz="2800" dirty="0" smtClean="0"/>
              <a:t>]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&gt;&gt;  b=[a(2) 7 a ]</a:t>
            </a:r>
          </a:p>
          <a:p>
            <a:r>
              <a:rPr lang="en-US" altLang="ko-KR" sz="2800" dirty="0" smtClean="0"/>
              <a:t>         &gt;&gt; c=[a b]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561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4458322" cy="301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4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6"/>
          <a:stretch>
            <a:fillRect/>
          </a:stretch>
        </p:blipFill>
        <p:spPr bwMode="auto">
          <a:xfrm>
            <a:off x="2633663" y="1795463"/>
            <a:ext cx="4841875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1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행렬의 특정  위치에 원소를 추가할 수도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62388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459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벡터나 행렬을 처음 </a:t>
            </a:r>
            <a:r>
              <a:rPr lang="ko-KR" altLang="en-US" sz="2400" dirty="0" err="1" smtClean="0"/>
              <a:t>만들때</a:t>
            </a:r>
            <a:r>
              <a:rPr lang="ko-KR" altLang="en-US" sz="2400" dirty="0" smtClean="0"/>
              <a:t> 원소를 모두 정의하지 않아도 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벡터나 행렬의 특정 원소를 정의하면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아직 정의되지 않은 이전 행이나 열의 원소들이 자동으로 만들어지면서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초기화 된다</a:t>
            </a:r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 &gt;&gt; clear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&gt;&gt; c(2,3)=5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970792"/>
            <a:ext cx="2143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6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배열의 자동 확장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&gt;&gt; clear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&gt;&gt; d=[1 2]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d(4)=4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1" y="4703762"/>
            <a:ext cx="3200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연습</a:t>
                </a:r>
                <a:endParaRPr lang="en-US" altLang="ko-KR" sz="2800" dirty="0"/>
              </a:p>
              <a:p>
                <a:r>
                  <a:rPr lang="en-US" altLang="ko-KR" sz="2800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/>
                  <a:t>,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/>
                  <a:t>, c=[12 18 5 2]</a:t>
                </a:r>
              </a:p>
              <a:p>
                <a:r>
                  <a:rPr lang="en-US" altLang="ko-KR" sz="2800" dirty="0"/>
                  <a:t>(a) </a:t>
                </a:r>
                <a:r>
                  <a:rPr lang="ko-KR" altLang="en-US" sz="2800" dirty="0"/>
                  <a:t>행렬 </a:t>
                </a:r>
                <a:r>
                  <a:rPr lang="en-US" altLang="ko-KR" sz="2800" dirty="0"/>
                  <a:t>a </a:t>
                </a:r>
                <a:r>
                  <a:rPr lang="ko-KR" altLang="en-US" sz="2800" dirty="0"/>
                  <a:t>의 </a:t>
                </a:r>
                <a:r>
                  <a:rPr lang="en-US" altLang="ko-KR" sz="2800" dirty="0"/>
                  <a:t>3</a:t>
                </a:r>
                <a:r>
                  <a:rPr lang="ko-KR" altLang="en-US" sz="2800" dirty="0"/>
                  <a:t>번째 열을 뽑아내어 </a:t>
                </a:r>
                <a:r>
                  <a:rPr lang="ko-KR" altLang="en-US" sz="2800" dirty="0" smtClean="0"/>
                  <a:t>행렬</a:t>
                </a:r>
                <a:r>
                  <a:rPr lang="en-US" altLang="ko-KR" sz="2800" dirty="0" smtClean="0"/>
                  <a:t>(</a:t>
                </a:r>
                <a:r>
                  <a:rPr lang="ko-KR" altLang="en-US" sz="2800" dirty="0" smtClean="0"/>
                  <a:t>벡터</a:t>
                </a:r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 </a:t>
                </a:r>
                <a:r>
                  <a:rPr lang="en-US" altLang="ko-KR" sz="2800" dirty="0"/>
                  <a:t>d</a:t>
                </a:r>
                <a:r>
                  <a:rPr lang="ko-KR" altLang="en-US" sz="2800" dirty="0"/>
                  <a:t>를 만들어라</a:t>
                </a:r>
                <a:endParaRPr lang="en-US" altLang="ko-KR" sz="2800" dirty="0"/>
              </a:p>
              <a:p>
                <a:r>
                  <a:rPr lang="en-US" altLang="ko-KR" sz="2800" dirty="0"/>
                  <a:t>(b) </a:t>
                </a:r>
                <a:r>
                  <a:rPr lang="ko-KR" altLang="en-US" sz="2800" dirty="0"/>
                  <a:t>행렬 </a:t>
                </a:r>
                <a:r>
                  <a:rPr lang="en-US" altLang="ko-KR" sz="2800" dirty="0"/>
                  <a:t>b</a:t>
                </a:r>
                <a:r>
                  <a:rPr lang="ko-KR" altLang="en-US" sz="2800" dirty="0"/>
                  <a:t>와 행렬 </a:t>
                </a:r>
                <a:r>
                  <a:rPr lang="en-US" altLang="ko-KR" sz="2800" dirty="0"/>
                  <a:t>d</a:t>
                </a:r>
                <a:r>
                  <a:rPr lang="ko-KR" altLang="en-US" sz="2800" dirty="0"/>
                  <a:t>를 결합하여 행이 </a:t>
                </a:r>
                <a:r>
                  <a:rPr lang="en-US" altLang="ko-KR" sz="2800" dirty="0"/>
                  <a:t>3</a:t>
                </a:r>
                <a:r>
                  <a:rPr lang="ko-KR" altLang="en-US" sz="2800" dirty="0"/>
                  <a:t>개이고 열이 </a:t>
                </a:r>
                <a:r>
                  <a:rPr lang="en-US" altLang="ko-KR" sz="2800" dirty="0"/>
                  <a:t>2</a:t>
                </a:r>
                <a:r>
                  <a:rPr lang="ko-KR" altLang="en-US" sz="2800" dirty="0"/>
                  <a:t>개인 </a:t>
                </a:r>
                <a:r>
                  <a:rPr lang="en-US" altLang="ko-KR" sz="2800" dirty="0"/>
                  <a:t>2</a:t>
                </a:r>
                <a:r>
                  <a:rPr lang="ko-KR" altLang="en-US" sz="2800" dirty="0"/>
                  <a:t>차원 행렬 </a:t>
                </a:r>
                <a:r>
                  <a:rPr lang="en-US" altLang="ko-KR" sz="2800" dirty="0"/>
                  <a:t>e</a:t>
                </a:r>
                <a:r>
                  <a:rPr lang="ko-KR" altLang="en-US" sz="2800" dirty="0"/>
                  <a:t>를 만들어라</a:t>
                </a:r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2" t="-1615" r="-804" b="-8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140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단축식을</a:t>
            </a:r>
            <a:r>
              <a:rPr lang="ko-KR" altLang="en-US" dirty="0" smtClean="0"/>
              <a:t> 활용한 배열 초기화 방법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8949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콜론 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연산자를 사용한 배열 초기화 </a:t>
            </a:r>
            <a:endParaRPr lang="en-US" altLang="ko-KR" dirty="0" smtClean="0"/>
          </a:p>
          <a:p>
            <a:r>
              <a:rPr lang="ko-KR" altLang="en-US" dirty="0">
                <a:ea typeface="ＭＳ Ｐゴシック" pitchFamily="34" charset="-128"/>
              </a:rPr>
              <a:t>예</a:t>
            </a:r>
            <a:r>
              <a:rPr lang="en-US" altLang="ko-KR" dirty="0">
                <a:ea typeface="ＭＳ Ｐゴシック" pitchFamily="34" charset="-128"/>
              </a:rPr>
              <a:t>) &gt;&gt; 2:5</a:t>
            </a:r>
          </a:p>
          <a:p>
            <a:r>
              <a:rPr lang="en-US" altLang="ko-KR" dirty="0" err="1">
                <a:ea typeface="ＭＳ Ｐゴシック" pitchFamily="34" charset="-128"/>
              </a:rPr>
              <a:t>ans</a:t>
            </a:r>
            <a:r>
              <a:rPr lang="en-US" altLang="ko-KR" dirty="0">
                <a:ea typeface="ＭＳ Ｐゴシック" pitchFamily="34" charset="-128"/>
              </a:rPr>
              <a:t> = 2 3 4 5</a:t>
            </a:r>
          </a:p>
          <a:p>
            <a:r>
              <a:rPr lang="ko-KR" altLang="en-US" dirty="0">
                <a:ea typeface="ＭＳ Ｐゴシック" pitchFamily="34" charset="-128"/>
              </a:rPr>
              <a:t>예</a:t>
            </a:r>
            <a:r>
              <a:rPr lang="en-US" altLang="ko-KR" dirty="0">
                <a:ea typeface="ＭＳ Ｐゴシック" pitchFamily="34" charset="-128"/>
              </a:rPr>
              <a:t>) &gt;&gt; 1:1:7</a:t>
            </a:r>
          </a:p>
          <a:p>
            <a:r>
              <a:rPr lang="en-US" altLang="ko-KR" dirty="0" err="1">
                <a:ea typeface="ＭＳ Ｐゴシック" pitchFamily="34" charset="-128"/>
              </a:rPr>
              <a:t>ans</a:t>
            </a:r>
            <a:r>
              <a:rPr lang="en-US" altLang="ko-KR" dirty="0">
                <a:ea typeface="ＭＳ Ｐゴシック" pitchFamily="34" charset="-128"/>
              </a:rPr>
              <a:t> =  1     2     3     4     5     6     </a:t>
            </a:r>
            <a:r>
              <a:rPr lang="en-US" altLang="ko-KR" dirty="0" smtClean="0">
                <a:ea typeface="ＭＳ Ｐゴシック" pitchFamily="34" charset="-128"/>
              </a:rPr>
              <a:t>7</a:t>
            </a:r>
            <a:endParaRPr lang="en-US" altLang="ko-KR" dirty="0" smtClean="0"/>
          </a:p>
          <a:p>
            <a:r>
              <a:rPr lang="ko-KR" altLang="en-US" dirty="0" smtClean="0">
                <a:ea typeface="ＭＳ Ｐゴシック" pitchFamily="34" charset="-128"/>
              </a:rPr>
              <a:t>예</a:t>
            </a:r>
            <a:r>
              <a:rPr lang="en-US" altLang="ko-KR" dirty="0" smtClean="0">
                <a:ea typeface="ＭＳ Ｐゴシック" pitchFamily="34" charset="-128"/>
              </a:rPr>
              <a:t>) &gt;&gt; 1:2:10 </a:t>
            </a:r>
          </a:p>
          <a:p>
            <a:endParaRPr lang="ko-KR" altLang="en-US" dirty="0">
              <a:ea typeface="ＭＳ Ｐゴシック" pitchFamily="34" charset="-128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00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실행 방법 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2015a </a:t>
            </a:r>
            <a:r>
              <a:rPr lang="ko-KR" altLang="en-US" sz="2600" dirty="0" smtClean="0"/>
              <a:t>기준</a:t>
            </a:r>
            <a:r>
              <a:rPr lang="en-US" altLang="ko-KR" sz="2600" dirty="0" smtClean="0"/>
              <a:t>)</a:t>
            </a:r>
          </a:p>
          <a:p>
            <a:r>
              <a:rPr lang="en-US" altLang="ko-KR" sz="2600" dirty="0" smtClean="0"/>
              <a:t>1. 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단축 아이콘           더블 클릭</a:t>
            </a:r>
            <a:endParaRPr lang="en-US" altLang="ko-KR" sz="2600" dirty="0" smtClean="0"/>
          </a:p>
          <a:p>
            <a:r>
              <a:rPr lang="en-US" altLang="ko-KR" sz="2600" dirty="0" smtClean="0"/>
              <a:t>2. </a:t>
            </a:r>
            <a:r>
              <a:rPr lang="ko-KR" altLang="en-US" sz="2600" dirty="0" smtClean="0"/>
              <a:t>시작</a:t>
            </a:r>
            <a:r>
              <a:rPr lang="en-US" altLang="ko-KR" sz="2600" dirty="0" smtClean="0"/>
              <a:t>-&gt;</a:t>
            </a:r>
            <a:r>
              <a:rPr lang="ko-KR" altLang="en-US" sz="2600" dirty="0" smtClean="0"/>
              <a:t>프로그램</a:t>
            </a:r>
            <a:r>
              <a:rPr lang="en-US" altLang="ko-KR" sz="2600" dirty="0" smtClean="0"/>
              <a:t>-&gt; 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2015a </a:t>
            </a:r>
            <a:r>
              <a:rPr lang="ko-KR" altLang="en-US" sz="2600" dirty="0" smtClean="0"/>
              <a:t>클릭</a:t>
            </a:r>
            <a:endParaRPr lang="en-US" altLang="ko-KR" sz="2600" dirty="0" smtClean="0"/>
          </a:p>
          <a:p>
            <a:r>
              <a:rPr lang="en-US" altLang="ko-KR" sz="2600" dirty="0" smtClean="0"/>
              <a:t>3. </a:t>
            </a:r>
            <a:r>
              <a:rPr lang="en-US" altLang="ko-KR" sz="2600" dirty="0" err="1" smtClean="0"/>
              <a:t>Matlab</a:t>
            </a:r>
            <a:r>
              <a:rPr lang="ko-KR" altLang="en-US" sz="2600" dirty="0" smtClean="0"/>
              <a:t>이 설치된 </a:t>
            </a:r>
            <a:r>
              <a:rPr lang="ko-KR" altLang="en-US" sz="2600" dirty="0" err="1" smtClean="0"/>
              <a:t>디렉토리에서</a:t>
            </a:r>
            <a:r>
              <a:rPr lang="ko-KR" altLang="en-US" sz="2600" dirty="0" smtClean="0"/>
              <a:t> </a:t>
            </a:r>
            <a:r>
              <a:rPr lang="en-US" altLang="ko-KR" sz="2600" dirty="0" err="1" smtClean="0"/>
              <a:t>Matlab</a:t>
            </a:r>
            <a:r>
              <a:rPr lang="en-US" altLang="ko-KR" sz="2600" dirty="0" smtClean="0"/>
              <a:t> 2015a </a:t>
            </a:r>
            <a:r>
              <a:rPr lang="ko-KR" altLang="en-US" sz="2600" dirty="0" smtClean="0"/>
              <a:t>클릭      </a:t>
            </a: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34126"/>
            <a:ext cx="75247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72" y="3934903"/>
            <a:ext cx="6011719" cy="23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6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2938"/>
            <a:ext cx="6229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192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ＭＳ Ｐゴシック" pitchFamily="34" charset="-128"/>
            </a:endParaRP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ＭＳ Ｐゴシック" pitchFamily="34" charset="-128"/>
              </a:rPr>
              <a:t>예</a:t>
            </a:r>
            <a:r>
              <a:rPr lang="en-US" altLang="ko-KR" dirty="0" smtClean="0">
                <a:ea typeface="ＭＳ Ｐゴシック" pitchFamily="34" charset="-128"/>
              </a:rPr>
              <a:t>) &gt;&gt; 1:8</a:t>
            </a:r>
          </a:p>
          <a:p>
            <a:r>
              <a:rPr lang="ko-KR" altLang="en-US" dirty="0" smtClean="0">
                <a:ea typeface="ＭＳ Ｐゴシック" pitchFamily="34" charset="-128"/>
              </a:rPr>
              <a:t>예</a:t>
            </a:r>
            <a:r>
              <a:rPr lang="en-US" altLang="ko-KR" dirty="0" smtClean="0">
                <a:ea typeface="ＭＳ Ｐゴシック" pitchFamily="34" charset="-128"/>
              </a:rPr>
              <a:t>) &gt;&gt; 1:2:7 ?</a:t>
            </a:r>
          </a:p>
          <a:p>
            <a:endParaRPr lang="en-US" altLang="ko-KR" dirty="0" smtClean="0">
              <a:ea typeface="ＭＳ Ｐゴシック" pitchFamily="34" charset="-128"/>
            </a:endParaRPr>
          </a:p>
          <a:p>
            <a:r>
              <a:rPr lang="en-US" altLang="ko-KR" dirty="0" smtClean="0">
                <a:ea typeface="ＭＳ Ｐゴシック" pitchFamily="34" charset="-128"/>
              </a:rPr>
              <a:t> </a:t>
            </a:r>
            <a:r>
              <a:rPr lang="ko-KR" altLang="en-US" dirty="0" smtClean="0">
                <a:ea typeface="ＭＳ Ｐゴシック" pitchFamily="34" charset="-128"/>
              </a:rPr>
              <a:t>예</a:t>
            </a:r>
            <a:r>
              <a:rPr lang="en-US" altLang="ko-KR" dirty="0" smtClean="0">
                <a:ea typeface="ＭＳ Ｐゴシック" pitchFamily="34" charset="-128"/>
              </a:rPr>
              <a:t>) &gt;&gt; 7:-1:1 ?</a:t>
            </a:r>
            <a:endParaRPr lang="ko-KR" altLang="en-US" dirty="0" smtClean="0">
              <a:ea typeface="ＭＳ Ｐゴシック" pitchFamily="34" charset="-128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Aft>
                <a:spcPct val="0"/>
              </a:spcAft>
              <a:buChar char="n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—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ko-KR" sz="2000" b="0" smtClean="0"/>
              <a:t> </a:t>
            </a:r>
            <a:fld id="{D06EF76A-79A5-49CA-8160-D465DD825284}" type="slidenum">
              <a:rPr lang="en-US" altLang="ko-KR" sz="2000" b="0" smtClean="0"/>
              <a:pPr>
                <a:buFontTx/>
                <a:buNone/>
              </a:pPr>
              <a:t>41</a:t>
            </a:fld>
            <a:endParaRPr lang="en-US" altLang="ko-KR" sz="2000" b="0" smtClean="0"/>
          </a:p>
        </p:txBody>
      </p:sp>
    </p:spTree>
    <p:extLst>
      <p:ext uri="{BB962C8B-B14F-4D97-AF65-F5344CB8AC3E}">
        <p14:creationId xmlns:p14="http://schemas.microsoft.com/office/powerpoint/2010/main" val="130386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의 내장 함수를 이용한 배열 초기화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1) zeros(n)  :  n</a:t>
            </a:r>
            <a:r>
              <a:rPr lang="ko-KR" altLang="en-US" sz="2400" dirty="0" smtClean="0"/>
              <a:t>행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열 크기의 </a:t>
            </a:r>
            <a:r>
              <a:rPr lang="ko-KR" altLang="en-US" sz="2400" dirty="0" err="1" smtClean="0"/>
              <a:t>영행렬</a:t>
            </a:r>
            <a:r>
              <a:rPr lang="ko-KR" altLang="en-US" sz="2400" dirty="0" smtClean="0"/>
              <a:t> 만든다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&gt;&gt; zeros(2)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2) zeros(</a:t>
            </a:r>
            <a:r>
              <a:rPr lang="en-US" altLang="ko-KR" sz="2400" dirty="0" err="1" smtClean="0"/>
              <a:t>n,m</a:t>
            </a:r>
            <a:r>
              <a:rPr lang="en-US" altLang="ko-KR" sz="2400" dirty="0" smtClean="0"/>
              <a:t>) : n</a:t>
            </a:r>
            <a:r>
              <a:rPr lang="ko-KR" altLang="en-US" sz="2400" dirty="0" smtClean="0"/>
              <a:t>행 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열 크기의 </a:t>
            </a:r>
            <a:r>
              <a:rPr lang="ko-KR" altLang="en-US" sz="2400" dirty="0" err="1" smtClean="0"/>
              <a:t>영행렬을</a:t>
            </a:r>
            <a:r>
              <a:rPr lang="ko-KR" altLang="en-US" sz="2400" dirty="0" smtClean="0"/>
              <a:t> 만든다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&gt;&gt; zeros(2,3)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511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3) &gt;&gt;help size</a:t>
            </a:r>
          </a:p>
          <a:p>
            <a:pPr marL="0" indent="0">
              <a:buNone/>
            </a:pPr>
            <a:r>
              <a:rPr lang="en-US" altLang="ko-KR" dirty="0" smtClean="0"/>
              <a:t> &gt;&gt; c=[1 2; 3 4];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&gt;&gt; size(c)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&gt;&gt; d=zeros(size(c))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608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4) ones(n): </a:t>
            </a:r>
            <a:r>
              <a:rPr lang="ko-KR" altLang="en-US" sz="2400" dirty="0" smtClean="0"/>
              <a:t>모든 원소가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행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열 </a:t>
            </a:r>
            <a:r>
              <a:rPr lang="ko-KR" altLang="en-US" sz="2400" dirty="0" err="1" smtClean="0"/>
              <a:t>만듬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ones(</a:t>
            </a:r>
            <a:r>
              <a:rPr lang="en-US" altLang="ko-KR" sz="2400" dirty="0" err="1" smtClean="0"/>
              <a:t>n,m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모든 원소가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행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열 </a:t>
            </a:r>
            <a:r>
              <a:rPr lang="ko-KR" altLang="en-US" sz="2400" dirty="0" err="1" smtClean="0"/>
              <a:t>만듬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&gt;&gt; ones(3)</a:t>
            </a:r>
          </a:p>
          <a:p>
            <a:pPr marL="0" indent="0">
              <a:buNone/>
            </a:pPr>
            <a:r>
              <a:rPr lang="en-US" altLang="ko-KR" sz="2400" dirty="0" smtClean="0"/>
              <a:t>&gt;&gt; ones(2,3)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331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5) eye(n) : n</a:t>
            </a:r>
            <a:r>
              <a:rPr lang="ko-KR" altLang="en-US" sz="2800" dirty="0" smtClean="0"/>
              <a:t>행</a:t>
            </a:r>
            <a:r>
              <a:rPr lang="en-US" altLang="ko-KR" sz="2800" dirty="0" smtClean="0"/>
              <a:t>n</a:t>
            </a:r>
            <a:r>
              <a:rPr lang="ko-KR" altLang="en-US" sz="2800" dirty="0" smtClean="0"/>
              <a:t>열인 단위행렬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항등행렬</a:t>
            </a:r>
            <a:r>
              <a:rPr lang="en-US" altLang="ko-KR" sz="2800" dirty="0" smtClean="0"/>
              <a:t>) </a:t>
            </a:r>
            <a:r>
              <a:rPr lang="ko-KR" altLang="en-US" sz="2800" dirty="0" err="1" smtClean="0"/>
              <a:t>만듬</a:t>
            </a:r>
            <a:endParaRPr lang="en-US" altLang="ko-KR" sz="2800" dirty="0" smtClean="0"/>
          </a:p>
          <a:p>
            <a:r>
              <a:rPr lang="en-US" altLang="ko-KR" sz="2800" dirty="0" smtClean="0"/>
              <a:t>&gt;&gt; eye(3)</a:t>
            </a:r>
          </a:p>
          <a:p>
            <a:r>
              <a:rPr lang="en-US" altLang="ko-KR" sz="2800" dirty="0" smtClean="0"/>
              <a:t>&gt;&gt; 2*eye(2)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869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% </a:t>
            </a:r>
            <a:r>
              <a:rPr lang="ko-KR" altLang="en-US" dirty="0" smtClean="0"/>
              <a:t>벡터인 경우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함수 대신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로 벡터의 길이 알 수 있음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a=[1 2 3 4 ]</a:t>
            </a:r>
          </a:p>
          <a:p>
            <a:r>
              <a:rPr lang="en-US" altLang="ko-KR" dirty="0" smtClean="0"/>
              <a:t>&gt;&gt; length(a)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389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 배열 </a:t>
            </a:r>
            <a:r>
              <a:rPr lang="en-US" altLang="ko-KR" dirty="0" smtClean="0"/>
              <a:t>(subarray)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5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벡터에서 특정 부분을 뽑아내는 법을 배워보자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a=[1   -2  3  -4  5]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a(3)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a([1 4])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&gt;&gt; a(1:2:5)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67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주어진 </a:t>
            </a:r>
            <a:r>
              <a:rPr lang="ko-KR" altLang="en-US" sz="2400" dirty="0" smtClean="0"/>
              <a:t>행렬에서 </a:t>
            </a:r>
            <a:r>
              <a:rPr lang="ko-KR" altLang="en-US" sz="2400" dirty="0"/>
              <a:t>특정 부분을 뽑아내는 법을 </a:t>
            </a:r>
            <a:r>
              <a:rPr lang="ko-KR" altLang="en-US" sz="2400" dirty="0" smtClean="0"/>
              <a:t>배워보자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ko-KR" altLang="en-US" sz="2400" dirty="0" smtClean="0"/>
              <a:t>행렬에서 어떤 첨자위치에 콜론을 사용하면 그 첨자의 모든 값에 해당하는 원소를 선택한다는 의미이다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&gt;&gt; a=[1 2 ;3 4]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&gt;&gt; a(1,:) 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&gt;&gt; a(:,2)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02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409700"/>
            <a:ext cx="8641080" cy="4800600"/>
          </a:xfrm>
          <a:prstGeom prst="rect">
            <a:avLst/>
          </a:prstGeom>
        </p:spPr>
      </p:pic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ＭＳ Ｐゴシック" pitchFamily="34" charset="-128"/>
              </a:rPr>
              <a:t>Matlab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ko-KR" altLang="en-US" dirty="0">
                <a:ea typeface="ＭＳ Ｐゴシック" pitchFamily="34" charset="-128"/>
              </a:rPr>
              <a:t>실행화면 </a:t>
            </a:r>
            <a:endParaRPr lang="ko-KR" altLang="en-US" dirty="0" smtClean="0">
              <a:ea typeface="ＭＳ Ｐゴシック" pitchFamily="34" charset="-128"/>
            </a:endParaRP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Aft>
                <a:spcPct val="0"/>
              </a:spcAft>
              <a:buChar char="n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—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ko-KR" sz="2000" b="0" smtClean="0"/>
              <a:t> </a:t>
            </a:r>
            <a:fld id="{0914DC43-65BD-422A-94F3-9A54DF6E7F78}" type="slidenum">
              <a:rPr lang="en-US" altLang="ko-KR" sz="2000" b="0" smtClean="0"/>
              <a:pPr>
                <a:buFontTx/>
                <a:buNone/>
              </a:pPr>
              <a:t>5</a:t>
            </a:fld>
            <a:endParaRPr lang="en-US" altLang="ko-KR" sz="2000" b="0" smtClean="0"/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4038600" y="1447800"/>
            <a:ext cx="1524000" cy="609600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3" name="타원형 설명선 2"/>
          <p:cNvSpPr/>
          <p:nvPr/>
        </p:nvSpPr>
        <p:spPr bwMode="auto">
          <a:xfrm>
            <a:off x="657225" y="3799112"/>
            <a:ext cx="2463800" cy="1219200"/>
          </a:xfrm>
          <a:prstGeom prst="wedgeEllipseCallout">
            <a:avLst>
              <a:gd name="adj1" fmla="val -36284"/>
              <a:gd name="adj2" fmla="val -59866"/>
            </a:avLst>
          </a:prstGeom>
          <a:solidFill>
            <a:srgbClr val="FFA70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현재 폴더에 있는 파일들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" name="타원형 설명선 3"/>
          <p:cNvSpPr/>
          <p:nvPr/>
        </p:nvSpPr>
        <p:spPr bwMode="auto">
          <a:xfrm>
            <a:off x="3200400" y="2743200"/>
            <a:ext cx="990600" cy="1219200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3041650" y="2993366"/>
            <a:ext cx="1835150" cy="969034"/>
          </a:xfrm>
          <a:prstGeom prst="wedgeEllipseCallout">
            <a:avLst>
              <a:gd name="adj1" fmla="val -75110"/>
              <a:gd name="adj2" fmla="val -73775"/>
            </a:avLst>
          </a:prstGeom>
          <a:solidFill>
            <a:srgbClr val="FFA70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err="1" smtClean="0">
                <a:latin typeface="Arial" pitchFamily="-65" charset="0"/>
              </a:rPr>
              <a:t>명령창</a:t>
            </a:r>
            <a:r>
              <a:rPr lang="en-US" altLang="ko-KR" sz="1600" dirty="0" smtClean="0">
                <a:latin typeface="Arial" pitchFamily="-65" charset="0"/>
              </a:rPr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명령어 입력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6248400" y="2971800"/>
            <a:ext cx="2895600" cy="1219200"/>
          </a:xfrm>
          <a:prstGeom prst="wedgeEllipseCallout">
            <a:avLst>
              <a:gd name="adj1" fmla="val 3858"/>
              <a:gd name="adj2" fmla="val -78174"/>
            </a:avLst>
          </a:prstGeom>
          <a:solidFill>
            <a:srgbClr val="FFA70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작업 공간</a:t>
            </a:r>
            <a:r>
              <a:rPr lang="en-US" altLang="ko-KR" sz="1600" dirty="0" smtClean="0">
                <a:latin typeface="Arial" pitchFamily="-65" charset="0"/>
              </a:rPr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변수이름</a:t>
            </a:r>
            <a:r>
              <a:rPr lang="en-US" altLang="ko-KR" sz="1600" dirty="0" smtClean="0">
                <a:latin typeface="Arial" pitchFamily="-65" charset="0"/>
              </a:rPr>
              <a:t>,</a:t>
            </a:r>
            <a:r>
              <a:rPr lang="ko-KR" altLang="en-US" sz="1600" dirty="0" smtClean="0">
                <a:latin typeface="Arial" pitchFamily="-65" charset="0"/>
              </a:rPr>
              <a:t>결과 저장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2863850" y="1866900"/>
            <a:ext cx="2463800" cy="609600"/>
          </a:xfrm>
          <a:prstGeom prst="wedgeEllipseCallout">
            <a:avLst>
              <a:gd name="adj1" fmla="val -36284"/>
              <a:gd name="adj2" fmla="val -59866"/>
            </a:avLst>
          </a:prstGeom>
          <a:solidFill>
            <a:srgbClr val="FFA70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None/>
              <a:tabLst/>
            </a:pPr>
            <a:r>
              <a:rPr lang="ko-KR" altLang="en-US" sz="1600" dirty="0" smtClean="0">
                <a:latin typeface="Arial" pitchFamily="-65" charset="0"/>
              </a:rPr>
              <a:t>현재 폴더 위치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44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&gt;&gt; b=[1 2 3;-2 -3 -4;3 4 5]</a:t>
            </a:r>
          </a:p>
          <a:p>
            <a:pPr marL="0" indent="0">
              <a:buNone/>
            </a:pPr>
            <a:r>
              <a:rPr lang="en-US" altLang="ko-KR" dirty="0" smtClean="0"/>
              <a:t> &gt;&gt; b(1,:)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&gt;&gt; b(:, 1:2:3)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204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행이나 열을 뽑아내는 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51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62175"/>
            <a:ext cx="62293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538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행이나 열을 뽑아내는 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52</a:t>
            </a:fld>
            <a:endParaRPr lang="en-US" altLang="ko-K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22487"/>
            <a:ext cx="62293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545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end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077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배열안의</a:t>
            </a:r>
            <a:r>
              <a:rPr lang="ko-KR" altLang="en-US" sz="2400" dirty="0" smtClean="0"/>
              <a:t> 특정 부분을 </a:t>
            </a:r>
            <a:r>
              <a:rPr lang="ko-KR" altLang="en-US" sz="2400" dirty="0" err="1" smtClean="0"/>
              <a:t>선택할때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end</a:t>
            </a:r>
            <a:r>
              <a:rPr lang="ko-KR" altLang="en-US" sz="2400" dirty="0" smtClean="0"/>
              <a:t>라는 함수를 제공한다</a:t>
            </a:r>
            <a:endParaRPr lang="en-US" altLang="ko-KR" sz="2400" dirty="0" smtClean="0"/>
          </a:p>
          <a:p>
            <a:r>
              <a:rPr lang="ko-KR" altLang="en-US" sz="2400" dirty="0" smtClean="0"/>
              <a:t>이 </a:t>
            </a:r>
            <a:r>
              <a:rPr lang="en-US" altLang="ko-KR" sz="2400" dirty="0" smtClean="0"/>
              <a:t>end</a:t>
            </a:r>
            <a:r>
              <a:rPr lang="ko-KR" altLang="en-US" sz="2400" dirty="0" smtClean="0"/>
              <a:t>란 그 첨자가 취할 수 있는 최대값을 </a:t>
            </a:r>
            <a:r>
              <a:rPr lang="en-US" altLang="ko-KR" sz="2400" dirty="0" smtClean="0"/>
              <a:t>return </a:t>
            </a:r>
            <a:r>
              <a:rPr lang="ko-KR" altLang="en-US" sz="2400" dirty="0" smtClean="0"/>
              <a:t>한다</a:t>
            </a:r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&gt;&gt; a=[1 2 3 4 5 6 7 8]</a:t>
            </a:r>
          </a:p>
          <a:p>
            <a:r>
              <a:rPr lang="en-US" altLang="ko-KR" sz="2400" dirty="0" smtClean="0"/>
              <a:t>&gt;&gt; a(5:end)</a:t>
            </a:r>
          </a:p>
          <a:p>
            <a:r>
              <a:rPr lang="en-US" altLang="ko-KR" sz="2400" dirty="0" smtClean="0"/>
              <a:t>&gt;&gt;a(end)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796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a=[1 2 3 4;5 6 7 8;9 10 11 12]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 a(2:end, 2:end)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650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대입문의 좌변에 부분 배열 사용하기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304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배열의 일부분의 </a:t>
            </a:r>
            <a:r>
              <a:rPr lang="ko-KR" altLang="en-US" dirty="0" err="1" smtClean="0"/>
              <a:t>원소값들을</a:t>
            </a:r>
            <a:r>
              <a:rPr lang="ko-KR" altLang="en-US" dirty="0" smtClean="0"/>
              <a:t> 바꾸는 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&gt;&gt; a=[1 2 3 4; 5 6 7 8;9 10 11 12]</a:t>
            </a:r>
          </a:p>
          <a:p>
            <a:pPr marL="0" indent="0">
              <a:buNone/>
            </a:pPr>
            <a:r>
              <a:rPr lang="en-US" altLang="ko-KR" dirty="0" smtClean="0"/>
              <a:t>&gt;&gt; a(1:2, [1 4]) = [20 20;22 23]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078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배열의 일부분의 </a:t>
            </a:r>
            <a:r>
              <a:rPr lang="ko-KR" altLang="en-US" dirty="0" err="1"/>
              <a:t>원소값들을</a:t>
            </a:r>
            <a:r>
              <a:rPr lang="ko-KR" altLang="en-US" dirty="0"/>
              <a:t> 바꾸는 법 </a:t>
            </a:r>
            <a:endParaRPr lang="en-US" altLang="ko-KR" dirty="0"/>
          </a:p>
          <a:p>
            <a:r>
              <a:rPr lang="en-US" altLang="ko-KR" dirty="0"/>
              <a:t>&gt;&gt; a=[1 2 3 4; 5 6 7 8;9 10 11 12]</a:t>
            </a:r>
          </a:p>
          <a:p>
            <a:r>
              <a:rPr lang="en-US" altLang="ko-KR" dirty="0" smtClean="0"/>
              <a:t>&gt;&gt; a(1:2, 1:2) = 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157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연습 </a:t>
                </a:r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배열 </a:t>
                </a:r>
                <a:r>
                  <a:rPr lang="en-US" altLang="ko-KR" sz="2400" dirty="0" smtClean="0"/>
                  <a:t>c</a:t>
                </a:r>
                <a:r>
                  <a:rPr lang="ko-KR" altLang="en-US" sz="2400" dirty="0" smtClean="0"/>
                  <a:t>를 정의해 보고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아래 결과를 구해보자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 smtClean="0"/>
              </a:p>
              <a:p>
                <a:pPr marL="457200" indent="-457200">
                  <a:buAutoNum type="alphaLcParenBoth"/>
                </a:pPr>
                <a:r>
                  <a:rPr lang="en-US" altLang="ko-KR" sz="2400" dirty="0" smtClean="0"/>
                  <a:t>c(2,:)</a:t>
                </a:r>
              </a:p>
              <a:p>
                <a:pPr marL="457200" indent="-457200">
                  <a:buAutoNum type="alphaLcParenBoth"/>
                </a:pPr>
                <a:r>
                  <a:rPr lang="en-US" altLang="ko-KR" sz="2400" dirty="0" smtClean="0"/>
                  <a:t>c(:, end)</a:t>
                </a:r>
              </a:p>
              <a:p>
                <a:pPr marL="457200" indent="-457200">
                  <a:buAutoNum type="alphaLcParenBoth"/>
                </a:pPr>
                <a:r>
                  <a:rPr lang="en-US" altLang="ko-KR" sz="2400" dirty="0" smtClean="0"/>
                  <a:t>c(1:2, 2:4)</a:t>
                </a:r>
              </a:p>
              <a:p>
                <a:pPr marL="457200" indent="-457200">
                  <a:buAutoNum type="alphaLcParenBoth"/>
                </a:pPr>
                <a:r>
                  <a:rPr lang="en-US" altLang="ko-KR" sz="2400" dirty="0" smtClean="0"/>
                  <a:t>c([1 3], 2)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2" t="-1175" b="-2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689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명령창에는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리눅스</a:t>
            </a:r>
            <a:r>
              <a:rPr lang="ko-KR" altLang="en-US" sz="2800" dirty="0" smtClean="0"/>
              <a:t> 터미널에서 쓰는 명령어들도 몇몇 사용 가능하다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Matlab</a:t>
            </a:r>
            <a:r>
              <a:rPr lang="ko-KR" altLang="en-US" sz="2800" dirty="0" smtClean="0"/>
              <a:t>의 현재 폴더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디렉토리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위치를 </a:t>
            </a:r>
            <a:r>
              <a:rPr lang="ko-KR" altLang="en-US" sz="2800" dirty="0" err="1" smtClean="0"/>
              <a:t>명령창에</a:t>
            </a:r>
            <a:r>
              <a:rPr lang="ko-KR" altLang="en-US" sz="2800" dirty="0" smtClean="0"/>
              <a:t> 명령어로도 확인 가능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&gt;&gt;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pwd</a:t>
            </a:r>
            <a:r>
              <a:rPr lang="en-US" altLang="ko-KR" sz="2800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ko-KR" altLang="en-US" sz="2800" dirty="0" err="1" smtClean="0"/>
              <a:t>리눅스</a:t>
            </a:r>
            <a:r>
              <a:rPr lang="ko-KR" altLang="en-US" sz="2800" dirty="0" smtClean="0"/>
              <a:t> 명령어와 동일</a:t>
            </a:r>
            <a:endParaRPr lang="en-US" altLang="ko-KR" sz="2800" dirty="0" smtClean="0"/>
          </a:p>
          <a:p>
            <a:r>
              <a:rPr lang="ko-KR" altLang="en-US" sz="2800" dirty="0" smtClean="0"/>
              <a:t>현재 폴더의 상위 폴더로 이동</a:t>
            </a:r>
            <a:endParaRPr lang="en-US" altLang="ko-KR" sz="2800" dirty="0" smtClean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&gt;&gt; cd 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116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출력 데이터 표시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0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에서는 수를 </a:t>
            </a:r>
            <a:r>
              <a:rPr lang="ko-KR" altLang="en-US" dirty="0" err="1" smtClean="0"/>
              <a:t>명령창에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표시할때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소수점뒤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네자리까지만</a:t>
            </a:r>
            <a:r>
              <a:rPr lang="ko-KR" altLang="en-US" dirty="0" smtClean="0"/>
              <a:t> 보여준다 </a:t>
            </a:r>
            <a:endParaRPr lang="en-US" altLang="ko-KR" dirty="0" smtClean="0"/>
          </a:p>
          <a:p>
            <a:r>
              <a:rPr lang="ko-KR" altLang="en-US" dirty="0" smtClean="0"/>
              <a:t>값이 너무 크거나 작은 경우에는 지수를 사용하는 </a:t>
            </a:r>
            <a:r>
              <a:rPr lang="en-US" altLang="ko-KR" dirty="0" smtClean="0"/>
              <a:t>scientific notation</a:t>
            </a:r>
            <a:r>
              <a:rPr lang="ko-KR" altLang="en-US" dirty="0" smtClean="0"/>
              <a:t>으로 출력한다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06975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Scientific notation (</a:t>
                </a:r>
                <a:r>
                  <a:rPr lang="ko-KR" altLang="en-US" sz="2800" dirty="0" err="1"/>
                  <a:t>밑수가</a:t>
                </a:r>
                <a:r>
                  <a:rPr lang="ko-KR" altLang="en-US" sz="2800" dirty="0"/>
                  <a:t> 항상 </a:t>
                </a:r>
                <a:r>
                  <a:rPr lang="en-US" altLang="ko-KR" sz="2800" dirty="0"/>
                  <a:t>10) </a:t>
                </a:r>
              </a:p>
              <a:p>
                <a:r>
                  <a:rPr lang="ko-KR" altLang="en-US" dirty="0"/>
                  <a:t>모든 수를 </a:t>
                </a:r>
                <a:r>
                  <a:rPr lang="en-US" altLang="ko-KR" dirty="0"/>
                  <a:t>a x 10</a:t>
                </a:r>
                <a:r>
                  <a:rPr lang="en-US" altLang="ko-KR" baseline="30000" dirty="0"/>
                  <a:t>b </a:t>
                </a:r>
                <a:r>
                  <a:rPr lang="ko-KR" altLang="en-US" dirty="0"/>
                  <a:t>로 표현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 </a:t>
                </a:r>
                <a:r>
                  <a:rPr lang="en-US" altLang="ko-KR" dirty="0" smtClean="0"/>
                  <a:t>a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0, a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보다 크고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보다 작게 표현</a:t>
                </a:r>
                <a:endParaRPr lang="en-US" altLang="ko-KR" baseline="30000" dirty="0"/>
              </a:p>
              <a:p>
                <a:pPr lvl="1"/>
                <a:r>
                  <a:rPr lang="en-US" altLang="ko-KR" dirty="0"/>
                  <a:t>2347 = 2.347 x 10</a:t>
                </a:r>
                <a:r>
                  <a:rPr lang="en-US" altLang="ko-KR" baseline="30000" dirty="0"/>
                  <a:t>3       </a:t>
                </a:r>
              </a:p>
              <a:p>
                <a:pPr lvl="1"/>
                <a:r>
                  <a:rPr lang="en-US" altLang="ko-KR" dirty="0"/>
                  <a:t>0.0007396 = 7.396 x </a:t>
                </a:r>
                <a:r>
                  <a:rPr lang="en-US" altLang="ko-KR" dirty="0" smtClean="0"/>
                  <a:t>10</a:t>
                </a:r>
                <a:r>
                  <a:rPr lang="en-US" altLang="ko-KR" baseline="30000" dirty="0" smtClean="0"/>
                  <a:t>-4</a:t>
                </a:r>
              </a:p>
              <a:p>
                <a:r>
                  <a:rPr lang="en-US" altLang="ko-KR" sz="2800" dirty="0" smtClean="0"/>
                  <a:t>300 </a:t>
                </a:r>
                <a:r>
                  <a:rPr lang="ko-KR" altLang="en-US" sz="2800" dirty="0" smtClean="0"/>
                  <a:t>을 </a:t>
                </a:r>
                <a:r>
                  <a:rPr lang="en-US" altLang="ko-KR" sz="2800" dirty="0" smtClean="0"/>
                  <a:t>scientific notation</a:t>
                </a:r>
                <a:r>
                  <a:rPr lang="ko-KR" altLang="en-US" sz="2800" dirty="0" smtClean="0"/>
                  <a:t>으로 표현하면</a:t>
                </a:r>
                <a:r>
                  <a:rPr lang="en-US" altLang="ko-KR" sz="2800" dirty="0" smtClean="0"/>
                  <a:t>?</a:t>
                </a:r>
              </a:p>
              <a:p>
                <a:r>
                  <a:rPr lang="en-US" altLang="ko-KR" sz="2800" dirty="0" smtClean="0"/>
                  <a:t>0.2</a:t>
                </a:r>
                <a:r>
                  <a:rPr lang="ko-KR" altLang="en-US" sz="2800" dirty="0" smtClean="0"/>
                  <a:t>를 </a:t>
                </a:r>
                <a:r>
                  <a:rPr lang="en-US" altLang="ko-KR" sz="2800" dirty="0" smtClean="0"/>
                  <a:t>scientific notation</a:t>
                </a:r>
                <a:r>
                  <a:rPr lang="ko-KR" altLang="en-US" sz="2800" dirty="0" smtClean="0"/>
                  <a:t>으로 표현하면</a:t>
                </a:r>
                <a:r>
                  <a:rPr lang="en-US" altLang="ko-KR" sz="2800" dirty="0" smtClean="0"/>
                  <a:t>?</a:t>
                </a:r>
                <a:endParaRPr lang="en-US" altLang="ko-KR" sz="2800" dirty="0"/>
              </a:p>
              <a:p>
                <a:r>
                  <a:rPr lang="en-US" altLang="ko-KR" sz="2800" dirty="0"/>
                  <a:t> </a:t>
                </a:r>
                <a:r>
                  <a:rPr lang="en-US" altLang="ko-KR" sz="2800" dirty="0" err="1"/>
                  <a:t>Matlab</a:t>
                </a:r>
                <a:r>
                  <a:rPr lang="en-US" altLang="ko-KR" sz="2800" dirty="0"/>
                  <a:t> : scientific notation </a:t>
                </a:r>
                <a:r>
                  <a:rPr lang="ko-KR" altLang="en-US" sz="2800" dirty="0"/>
                  <a:t>사용함</a:t>
                </a:r>
                <a:r>
                  <a:rPr lang="en-US" altLang="ko-KR" sz="2800" dirty="0"/>
                  <a:t>. 2e-03 (e</a:t>
                </a:r>
                <a:r>
                  <a:rPr lang="ko-KR" altLang="en-US" sz="2800" dirty="0"/>
                  <a:t>가 </a:t>
                </a:r>
                <a:r>
                  <a:rPr lang="en-US" altLang="ko-KR" sz="2800" dirty="0"/>
                  <a:t>10</a:t>
                </a:r>
                <a:r>
                  <a:rPr lang="ko-KR" altLang="en-US" sz="2800" dirty="0"/>
                  <a:t>의 의미로 사용</a:t>
                </a:r>
                <a:r>
                  <a:rPr lang="en-US" altLang="ko-KR" sz="2800" dirty="0"/>
                  <a:t>)</a:t>
                </a:r>
                <a:endParaRPr lang="ko-KR" altLang="en-US" sz="2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1" t="-1909" b="-16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EDCC50F-522A-4E9E-B0F5-B42C255A358D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436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&gt;&gt;100.11</a:t>
            </a:r>
          </a:p>
          <a:p>
            <a:r>
              <a:rPr lang="en-US" altLang="ko-KR" dirty="0" smtClean="0"/>
              <a:t>&gt;&gt;0.00010011</a:t>
            </a:r>
          </a:p>
          <a:p>
            <a:r>
              <a:rPr lang="en-US" altLang="ko-KR" dirty="0" smtClean="0"/>
              <a:t>&gt;&gt;100110000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076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에서의 출력표시 조정방법</a:t>
            </a:r>
            <a:endParaRPr lang="en-US" altLang="ko-KR" sz="2400" dirty="0" smtClean="0"/>
          </a:p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기본설정 </a:t>
            </a:r>
            <a:r>
              <a:rPr lang="en-US" altLang="ko-KR" sz="2400" dirty="0" smtClean="0"/>
              <a:t>=&gt; </a:t>
            </a:r>
            <a:r>
              <a:rPr lang="ko-KR" altLang="en-US" sz="2400" dirty="0" err="1" smtClean="0"/>
              <a:t>명령창</a:t>
            </a:r>
            <a:r>
              <a:rPr lang="ko-KR" altLang="en-US" sz="2400" dirty="0" smtClean="0"/>
              <a:t> 기본설정 </a:t>
            </a:r>
            <a:endParaRPr lang="en-US" altLang="ko-KR" sz="2400" dirty="0"/>
          </a:p>
          <a:p>
            <a:r>
              <a:rPr lang="ko-KR" altLang="en-US" sz="2400" dirty="0" smtClean="0"/>
              <a:t>수치 형식 </a:t>
            </a:r>
            <a:r>
              <a:rPr lang="en-US" altLang="ko-KR" sz="2400" dirty="0" smtClean="0"/>
              <a:t>=&gt; long (</a:t>
            </a:r>
            <a:r>
              <a:rPr lang="ko-KR" altLang="en-US" sz="2400" dirty="0" smtClean="0"/>
              <a:t>소수점 아래 </a:t>
            </a:r>
            <a:r>
              <a:rPr lang="en-US" altLang="ko-KR" sz="2400" dirty="0" smtClean="0"/>
              <a:t>14</a:t>
            </a:r>
            <a:r>
              <a:rPr lang="ko-KR" altLang="en-US" sz="2400" dirty="0" smtClean="0"/>
              <a:t>자리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명령창에서</a:t>
            </a:r>
            <a:r>
              <a:rPr lang="ko-KR" altLang="en-US" sz="2400" dirty="0" smtClean="0"/>
              <a:t> 설정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&gt;&gt; format long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원래대로 돌아가고 싶다면</a:t>
            </a:r>
            <a:r>
              <a:rPr lang="en-US" altLang="ko-KR" sz="2400" dirty="0" smtClean="0"/>
              <a:t>? </a:t>
            </a:r>
            <a:endParaRPr lang="en-US" altLang="ko-KR" sz="2400" dirty="0"/>
          </a:p>
          <a:p>
            <a:r>
              <a:rPr lang="en-US" altLang="ko-KR" sz="2400" dirty="0" smtClean="0"/>
              <a:t>  &gt;&gt; format short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234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에서의 행렬 연산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311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배열연산은 </a:t>
            </a:r>
            <a:r>
              <a:rPr lang="ko-KR" altLang="en-US" sz="2000" dirty="0" err="1" smtClean="0"/>
              <a:t>배열안의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원소별로</a:t>
            </a:r>
            <a:r>
              <a:rPr lang="ko-KR" altLang="en-US" sz="2000" dirty="0" smtClean="0"/>
              <a:t> 차례차례 수행하는 연산이다</a:t>
            </a:r>
            <a:endParaRPr lang="en-US" altLang="ko-KR" sz="2000" dirty="0" smtClean="0"/>
          </a:p>
          <a:p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배열에서 </a:t>
            </a:r>
            <a:r>
              <a:rPr lang="ko-KR" altLang="en-US" sz="2000" dirty="0" smtClean="0">
                <a:solidFill>
                  <a:srgbClr val="FF0000"/>
                </a:solidFill>
              </a:rPr>
              <a:t>같은 위치에 있는 원소끼리</a:t>
            </a:r>
            <a:r>
              <a:rPr lang="ko-KR" altLang="en-US" sz="2000" dirty="0" smtClean="0"/>
              <a:t> 짝을 지어 수행하는 연산이다 </a:t>
            </a:r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&gt;&gt; a=[1  2; 3 4]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&gt;&gt;b=[-1 3;-2 1]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&gt;&gt;</a:t>
            </a:r>
            <a:r>
              <a:rPr lang="en-US" altLang="ko-KR" sz="2000" dirty="0" err="1" smtClean="0"/>
              <a:t>a+b</a:t>
            </a:r>
            <a:r>
              <a:rPr lang="en-US" altLang="ko-KR" sz="2000" dirty="0" smtClean="0"/>
              <a:t>      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배열 연산은 배열과 스칼라 간에도 일어날 수 있다</a:t>
            </a:r>
            <a:endParaRPr lang="en-US" altLang="ko-KR" sz="2000" dirty="0"/>
          </a:p>
          <a:p>
            <a:r>
              <a:rPr lang="en-US" altLang="ko-KR" sz="2400" dirty="0"/>
              <a:t>&gt;&gt; a=[1 2 ;3 4]</a:t>
            </a:r>
          </a:p>
          <a:p>
            <a:r>
              <a:rPr lang="en-US" altLang="ko-KR" sz="2400" dirty="0"/>
              <a:t>&gt;&gt; a+4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023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반면에 행렬 연산은 선형 대수의 일반 규칙을 따른다</a:t>
            </a:r>
            <a:endParaRPr lang="en-US" altLang="ko-KR" dirty="0" smtClean="0"/>
          </a:p>
          <a:p>
            <a:r>
              <a:rPr lang="en-US" altLang="ko-KR" dirty="0" smtClean="0"/>
              <a:t>&gt;&gt; a=[1 2 ;3 4]</a:t>
            </a:r>
          </a:p>
          <a:p>
            <a:r>
              <a:rPr lang="en-US" altLang="ko-KR" dirty="0" smtClean="0"/>
              <a:t>&gt;&gt; b=[-1 3;-2 1]</a:t>
            </a:r>
          </a:p>
          <a:p>
            <a:r>
              <a:rPr lang="en-US" altLang="ko-KR" dirty="0" smtClean="0"/>
              <a:t>&gt;&gt; a*b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645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그렇다면 배열 연산과 행렬 연산은 어떻게 구분 하나</a:t>
            </a:r>
            <a:r>
              <a:rPr lang="en-US" altLang="ko-KR" sz="2800" dirty="0" smtClean="0"/>
              <a:t>? (</a:t>
            </a:r>
            <a:r>
              <a:rPr lang="ko-KR" altLang="en-US" sz="2800" dirty="0" smtClean="0"/>
              <a:t>특히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곱셈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나눗셈의 경우</a:t>
            </a:r>
            <a:r>
              <a:rPr lang="en-US" altLang="ko-KR" sz="2800" dirty="0" smtClean="0"/>
              <a:t>)</a:t>
            </a:r>
          </a:p>
          <a:p>
            <a:r>
              <a:rPr lang="ko-KR" altLang="en-US" sz="2800" dirty="0" smtClean="0"/>
              <a:t>배열 연산의 경우 연산자 앞에 마침표를 찍는다 </a:t>
            </a:r>
            <a:endParaRPr lang="en-US" altLang="ko-KR" sz="2800" dirty="0" smtClean="0"/>
          </a:p>
          <a:p>
            <a:r>
              <a:rPr lang="en-US" altLang="ko-KR" sz="2800" dirty="0"/>
              <a:t>&gt;&gt; a=[1 2 ;3 4]</a:t>
            </a:r>
          </a:p>
          <a:p>
            <a:r>
              <a:rPr lang="en-US" altLang="ko-KR" sz="2800" dirty="0"/>
              <a:t>&gt;&gt; b=[-1 3;-2 1]</a:t>
            </a:r>
          </a:p>
          <a:p>
            <a:r>
              <a:rPr lang="en-US" altLang="ko-KR" sz="2800" dirty="0"/>
              <a:t>&gt;&gt; </a:t>
            </a:r>
            <a:r>
              <a:rPr lang="en-US" altLang="ko-KR" sz="2800" dirty="0" smtClean="0"/>
              <a:t>a.*</a:t>
            </a:r>
            <a:r>
              <a:rPr lang="en-US" altLang="ko-KR" sz="2800" dirty="0"/>
              <a:t>b</a:t>
            </a:r>
            <a:endParaRPr lang="ko-KR" altLang="en-US" sz="2800" dirty="0"/>
          </a:p>
          <a:p>
            <a:r>
              <a:rPr lang="en-US" altLang="ko-KR" sz="2800" dirty="0" smtClean="0"/>
              <a:t>&gt;&gt; a./b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181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예</a:t>
                </a:r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변수 </a:t>
                </a:r>
                <a:r>
                  <a:rPr lang="en-US" altLang="ko-KR" sz="2400" dirty="0" smtClean="0"/>
                  <a:t>a, b, c, d</a:t>
                </a:r>
                <a:r>
                  <a:rPr lang="ko-KR" altLang="en-US" sz="2400" dirty="0" smtClean="0"/>
                  <a:t>를 </a:t>
                </a:r>
                <a:r>
                  <a:rPr lang="en-US" altLang="ko-KR" sz="2400" dirty="0" err="1" smtClean="0"/>
                  <a:t>Matlab</a:t>
                </a:r>
                <a:r>
                  <a:rPr lang="ko-KR" altLang="en-US" sz="2400" dirty="0" smtClean="0"/>
                  <a:t>에서 정의해보고 각 연산의 결과를 예상해 보자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 smtClean="0"/>
                  <a:t>, d=5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(a)  </a:t>
                </a:r>
                <a:r>
                  <a:rPr lang="en-US" altLang="ko-KR" sz="2400" dirty="0" err="1" smtClean="0"/>
                  <a:t>a+b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400" dirty="0" smtClean="0"/>
                  <a:t>(b) a*b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(c) a.*b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(d) a.*d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(e) a*c</a:t>
                </a:r>
              </a:p>
              <a:p>
                <a:pPr marL="0" indent="0">
                  <a:buNone/>
                </a:pPr>
                <a:r>
                  <a:rPr lang="en-US" altLang="ko-KR" sz="2400"/>
                  <a:t> </a:t>
                </a:r>
                <a:r>
                  <a:rPr lang="en-US" altLang="ko-KR" sz="2400" smtClean="0"/>
                  <a:t>(f)    a*d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0" t="-1175" b="-24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6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 현재 폴더에 있는 파일들 확인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&gt;&gt; ls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200400"/>
            <a:ext cx="7781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명령창</a:t>
            </a:r>
            <a:r>
              <a:rPr lang="ko-KR" altLang="en-US" sz="2400" dirty="0" smtClean="0"/>
              <a:t> 부분 </a:t>
            </a:r>
            <a:r>
              <a:rPr lang="en-US" altLang="ko-KR" sz="2400" dirty="0" smtClean="0"/>
              <a:t>(&gt;&gt;)</a:t>
            </a:r>
            <a:r>
              <a:rPr lang="ko-KR" altLang="en-US" sz="2400" dirty="0"/>
              <a:t>은</a:t>
            </a:r>
            <a:r>
              <a:rPr lang="ko-KR" altLang="en-US" sz="2400" dirty="0" smtClean="0"/>
              <a:t> 계산기 처럼 사용가능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명령어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수식</a:t>
            </a:r>
            <a:r>
              <a:rPr lang="en-US" altLang="ko-KR" sz="2400" dirty="0" smtClean="0"/>
              <a:t>) </a:t>
            </a:r>
            <a:r>
              <a:rPr lang="ko-KR" altLang="en-US" sz="2400" dirty="0" err="1" smtClean="0"/>
              <a:t>입력후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엔터키</a:t>
            </a:r>
            <a:r>
              <a:rPr lang="ko-KR" altLang="en-US" sz="2400" dirty="0" smtClean="0"/>
              <a:t> 누르면 결과 나옴 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pi </a:t>
            </a:r>
          </a:p>
          <a:p>
            <a:r>
              <a:rPr lang="en-US" altLang="ko-KR" sz="2400" dirty="0" smtClean="0"/>
              <a:t>‘pi’</a:t>
            </a:r>
            <a:r>
              <a:rPr lang="ko-KR" altLang="en-US" sz="2400" dirty="0" smtClean="0"/>
              <a:t>와 같이 미리 </a:t>
            </a:r>
            <a:r>
              <a:rPr lang="en-US" altLang="ko-KR" sz="2400" dirty="0" err="1" smtClean="0"/>
              <a:t>Matlab</a:t>
            </a:r>
            <a:r>
              <a:rPr lang="ko-KR" altLang="en-US" sz="2400" dirty="0" smtClean="0"/>
              <a:t>에</a:t>
            </a:r>
            <a:endParaRPr lang="en-US" altLang="ko-KR" sz="2400" dirty="0" smtClean="0"/>
          </a:p>
          <a:p>
            <a:r>
              <a:rPr lang="ko-KR" altLang="en-US" sz="2400" dirty="0" smtClean="0"/>
              <a:t>저장된 함수를 </a:t>
            </a:r>
            <a:r>
              <a:rPr lang="ko-KR" altLang="en-US" sz="2400" dirty="0" smtClean="0">
                <a:solidFill>
                  <a:srgbClr val="FF0000"/>
                </a:solidFill>
              </a:rPr>
              <a:t>내장 함수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(built-in function)</a:t>
            </a:r>
            <a:r>
              <a:rPr lang="ko-KR" altLang="en-US" sz="2400" dirty="0" smtClean="0"/>
              <a:t>라 한다</a:t>
            </a:r>
            <a:endParaRPr lang="en-US" altLang="ko-KR" sz="2400" dirty="0" smtClean="0"/>
          </a:p>
          <a:p>
            <a:r>
              <a:rPr lang="ko-KR" altLang="en-US" sz="2400" dirty="0" smtClean="0"/>
              <a:t>내장 함수에 대한 설명은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&gt;&gt;help pi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727710"/>
            <a:ext cx="2038350" cy="33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수많은 내장함수들 </a:t>
            </a:r>
            <a:r>
              <a:rPr lang="en-US" altLang="ko-KR" dirty="0" smtClean="0"/>
              <a:t>list</a:t>
            </a:r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kr.mathworks.com/help/matlab/functionlist.html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이것이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이 편리한 이유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3035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5049</TotalTime>
  <Words>1778</Words>
  <Application>Microsoft Office PowerPoint</Application>
  <PresentationFormat>화면 슬라이드 쇼(4:3)</PresentationFormat>
  <Paragraphs>409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ＭＳ Ｐゴシック</vt:lpstr>
      <vt:lpstr>굴림</vt:lpstr>
      <vt:lpstr>Arial</vt:lpstr>
      <vt:lpstr>Cambria Math</vt:lpstr>
      <vt:lpstr>Times</vt:lpstr>
      <vt:lpstr>Wingdings</vt:lpstr>
      <vt:lpstr>Edge</vt:lpstr>
      <vt:lpstr>시뮬레이션 기초 및 실습 (2017)</vt:lpstr>
      <vt:lpstr>PowerPoint 프레젠테이션</vt:lpstr>
      <vt:lpstr>PowerPoint 프레젠테이션</vt:lpstr>
      <vt:lpstr>PowerPoint 프레젠테이션</vt:lpstr>
      <vt:lpstr>Matlab 실행화면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463</cp:revision>
  <dcterms:created xsi:type="dcterms:W3CDTF">2007-04-05T20:26:21Z</dcterms:created>
  <dcterms:modified xsi:type="dcterms:W3CDTF">2017-03-07T01:09:18Z</dcterms:modified>
</cp:coreProperties>
</file>