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63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0" r:id="rId12"/>
    <p:sldId id="281" r:id="rId13"/>
    <p:sldId id="287" r:id="rId14"/>
    <p:sldId id="325" r:id="rId15"/>
    <p:sldId id="322" r:id="rId16"/>
    <p:sldId id="323" r:id="rId17"/>
    <p:sldId id="324" r:id="rId18"/>
    <p:sldId id="341" r:id="rId19"/>
    <p:sldId id="321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26" r:id="rId29"/>
    <p:sldId id="327" r:id="rId30"/>
    <p:sldId id="338" r:id="rId31"/>
    <p:sldId id="339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40" r:id="rId46"/>
    <p:sldId id="314" r:id="rId47"/>
    <p:sldId id="315" r:id="rId48"/>
    <p:sldId id="316" r:id="rId49"/>
    <p:sldId id="319" r:id="rId50"/>
    <p:sldId id="318" r:id="rId51"/>
    <p:sldId id="320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111" d="100"/>
          <a:sy n="111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A30692BA-A9DB-49DC-90F7-B7A0E1DF05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9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9890ED-CB2A-4A27-9DC2-3238957E8ACC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22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CD4CA70A-ADA3-48E6-9EF2-F6CBA43EC0B8}" type="slidenum">
              <a:rPr lang="en-US" altLang="ko-KR" smtClean="0"/>
              <a:pPr eaLnBrk="1" hangingPunct="1"/>
              <a:t>42</a:t>
            </a:fld>
            <a:endParaRPr lang="en-US" altLang="ko-K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3325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FF71B129-E28A-4B45-8BD0-86BE0EA56E4D}" type="slidenum">
              <a:rPr lang="en-US" altLang="ko-KR" smtClean="0"/>
              <a:pPr eaLnBrk="1" hangingPunct="1"/>
              <a:t>43</a:t>
            </a:fld>
            <a:endParaRPr lang="en-US" altLang="ko-KR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1164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8C7E245F-CB5E-4255-996C-681B29F42839}" type="slidenum">
              <a:rPr lang="en-US" altLang="ko-KR" smtClean="0"/>
              <a:pPr eaLnBrk="1" hangingPunct="1"/>
              <a:t>46</a:t>
            </a:fld>
            <a:endParaRPr lang="en-US" altLang="ko-KR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1527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75C541AD-68BE-485C-A06B-2E925D6A3308}" type="slidenum">
              <a:rPr lang="en-US" altLang="ko-KR" smtClean="0"/>
              <a:pPr eaLnBrk="1" hangingPunct="1"/>
              <a:t>47</a:t>
            </a:fld>
            <a:endParaRPr lang="en-US" altLang="ko-KR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8766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EFB1422B-7EDE-4437-AC1A-9EAC172B6CCE}" type="slidenum">
              <a:rPr lang="en-US" altLang="ko-KR" smtClean="0"/>
              <a:pPr eaLnBrk="1" hangingPunct="1"/>
              <a:t>48</a:t>
            </a:fld>
            <a:endParaRPr lang="en-US" altLang="ko-KR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2306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BDC0934E-EAEF-463A-BEC9-D92778A78311}" type="slidenum">
              <a:rPr lang="en-US" altLang="ko-KR" smtClean="0"/>
              <a:pPr eaLnBrk="1" hangingPunct="1"/>
              <a:t>53</a:t>
            </a:fld>
            <a:endParaRPr lang="en-US" altLang="ko-KR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4551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E5854DF5-626E-40C1-8363-9FFB7D07DD10}" type="slidenum">
              <a:rPr lang="en-US" altLang="ko-KR" smtClean="0"/>
              <a:pPr eaLnBrk="1" hangingPunct="1"/>
              <a:t>54</a:t>
            </a:fld>
            <a:endParaRPr lang="en-US" altLang="ko-KR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2533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35F9BE69-5983-404A-8A1B-E4779A85A117}" type="slidenum">
              <a:rPr lang="en-US" altLang="ko-KR" smtClean="0"/>
              <a:pPr eaLnBrk="1" hangingPunct="1"/>
              <a:t>55</a:t>
            </a:fld>
            <a:endParaRPr lang="en-US" altLang="ko-KR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7925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r>
              <a:rPr lang="en-US" altLang="ko-KR"/>
              <a:t> </a:t>
            </a:r>
            <a:fld id="{F60F145A-CD25-4184-B7E2-DEE91A91F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77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9F20005-B8B2-4583-868C-90F9C3ECAA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373A990-D3FF-4B35-A3CD-A07F771A65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67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-1 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1F0A6F-DD01-4143-8E2E-F4F0DCD2BD5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908720"/>
            <a:ext cx="91503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153400" cy="5040560"/>
          </a:xfrm>
        </p:spPr>
        <p:txBody>
          <a:bodyPr/>
          <a:lstStyle>
            <a:lvl1pPr marL="342900" indent="-342900">
              <a:defRPr kumimoji="0"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>
              <a:lnSpc>
                <a:spcPct val="100000"/>
              </a:lnSpc>
              <a:defRPr kumimoji="0"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85750">
              <a:defRPr kumimoji="0" lang="ko-KR" altLang="en-US" sz="1800" kern="1200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428750" indent="-285750">
              <a:defRPr kumimoji="0" lang="ko-KR" altLang="en-US" sz="1400" kern="1200" dirty="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943100" indent="-342900"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 smtClean="0"/>
              <a:t>마스터 텍스트 스타일을 편집합니다</a:t>
            </a:r>
          </a:p>
          <a:p>
            <a:pPr marL="640080" lvl="1" indent="-27432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ko-KR" altLang="en-US" dirty="0" smtClean="0"/>
              <a:t>둘째 수준</a:t>
            </a:r>
          </a:p>
          <a:p>
            <a:pPr marL="914400" lvl="2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</a:pPr>
            <a:r>
              <a:rPr lang="ko-KR" altLang="en-US" dirty="0" smtClean="0"/>
              <a:t>셋째 수준</a:t>
            </a:r>
          </a:p>
          <a:p>
            <a:pPr marL="1371600" lvl="3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</a:pPr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193807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58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F8FBBB9-C4ED-4124-A5D1-6333F3A7AF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09B4BF81-9EEE-4B0E-853F-AB206DE59C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8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52B9CF6-E77F-436B-B96A-4BA50CA67C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3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644FA20-EA53-43D8-8B2E-C6E3F4800E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9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37E8A0A-3BDF-4885-A533-EC30C9E664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3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B9253064-5B1A-4310-9879-1C473550AB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6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48C23ADF-27AB-4DEF-B078-07B51F0D30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9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 smtClean="0"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27CDAE0-637C-410C-B4E0-1F1ADF06C2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9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0DFEE651-DE8C-4A4F-8D9A-E7AE454BBB2B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7171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ＭＳ Ｐゴシック" panose="020B0600070205080204" pitchFamily="34" charset="-128"/>
              </a:rPr>
              <a:t>시뮬레이션 기초 및 실습 </a:t>
            </a:r>
            <a:r>
              <a:rPr lang="en-US" altLang="ko-KR" smtClean="0">
                <a:ea typeface="ＭＳ Ｐゴシック" panose="020B0600070205080204" pitchFamily="34" charset="-128"/>
              </a:rPr>
              <a:t>(2017)</a:t>
            </a:r>
            <a:endParaRPr lang="ko-KR" altLang="ko-KR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anose="020B0600070205080204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(x):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,   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(x): </a:t>
            </a:r>
            <a:r>
              <a:rPr lang="ko-KR" altLang="en-US" dirty="0" smtClean="0"/>
              <a:t>표준편차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38375"/>
            <a:ext cx="2895600" cy="4182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93098"/>
            <a:ext cx="3040902" cy="30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배열을 인수로 하는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4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Matlab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함수의 </a:t>
            </a:r>
            <a:r>
              <a:rPr lang="ko-KR" altLang="en-US" sz="2800" dirty="0" err="1" smtClean="0"/>
              <a:t>입력값이</a:t>
            </a:r>
            <a:r>
              <a:rPr lang="ko-KR" altLang="en-US" sz="2800" dirty="0" smtClean="0"/>
              <a:t> 스칼라가 아닌 배열로 이루어져 있다면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함수의 출력 결과도 역시 배열 형태로 나오게 된다 </a:t>
            </a:r>
            <a:endParaRPr lang="en-US" altLang="ko-KR" sz="2800" dirty="0" smtClean="0"/>
          </a:p>
          <a:p>
            <a:r>
              <a:rPr lang="ko-KR" altLang="en-US" sz="2800" dirty="0" smtClean="0"/>
              <a:t>예</a:t>
            </a:r>
            <a:r>
              <a:rPr lang="en-US" altLang="ko-KR" sz="2800" dirty="0" smtClean="0"/>
              <a:t>) </a:t>
            </a:r>
          </a:p>
          <a:p>
            <a:r>
              <a:rPr lang="en-US" altLang="ko-KR" sz="2800" dirty="0" smtClean="0"/>
              <a:t>&gt;&gt;x=[0 pi/2 pi 3*pi/2 2*pi]</a:t>
            </a:r>
          </a:p>
          <a:p>
            <a:r>
              <a:rPr lang="en-US" altLang="ko-KR" sz="2800" dirty="0" smtClean="0"/>
              <a:t>&gt;&gt;y=sin(x)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4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지금까지 </a:t>
            </a:r>
            <a:r>
              <a:rPr lang="ko-KR" altLang="en-US" sz="2400" dirty="0" err="1" smtClean="0"/>
              <a:t>배운것을</a:t>
            </a:r>
            <a:r>
              <a:rPr lang="ko-KR" altLang="en-US" sz="2400" dirty="0" smtClean="0"/>
              <a:t> 토대로 다음 결과값을 예측해보자</a:t>
            </a:r>
            <a:endParaRPr lang="en-US" altLang="ko-KR" sz="2400" dirty="0" smtClean="0"/>
          </a:p>
          <a:p>
            <a:r>
              <a:rPr lang="en-US" altLang="ko-KR" sz="2400" dirty="0" smtClean="0"/>
              <a:t>1. &gt;&gt;v1=2:5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&gt;&gt; v2=[33 11 5 1]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&gt;&gt; v1+v2</a:t>
            </a:r>
          </a:p>
          <a:p>
            <a:r>
              <a:rPr lang="en-US" altLang="ko-KR" sz="2400" dirty="0" smtClean="0"/>
              <a:t>2. &gt;&gt;x=[1 2 3]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&gt;&gt;y=[1 2 3]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&gt;&gt; x.*y</a:t>
            </a:r>
          </a:p>
          <a:p>
            <a:r>
              <a:rPr lang="en-US" altLang="ko-KR" sz="2400" dirty="0" smtClean="0"/>
              <a:t>3.  &gt;&gt; vec1=2:5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&gt;&gt; sum(vec1)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67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스크립트 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를 이용한 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84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800" dirty="0" smtClean="0"/>
              <a:t>간단한 명령어나 계산은 </a:t>
            </a:r>
            <a:r>
              <a:rPr lang="ko-KR" altLang="en-US" sz="2800" dirty="0" err="1" smtClean="0"/>
              <a:t>명령창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(&gt;&gt;)</a:t>
            </a:r>
            <a:r>
              <a:rPr lang="ko-KR" altLang="en-US" sz="2800" dirty="0" smtClean="0"/>
              <a:t>입력 만으로 충분하다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하지만 긴 코드를 </a:t>
            </a:r>
            <a:r>
              <a:rPr lang="ko-KR" altLang="en-US" sz="2800" dirty="0" err="1" smtClean="0"/>
              <a:t>짤때에는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스크립트를 이용해 </a:t>
            </a:r>
            <a:r>
              <a:rPr lang="ko-KR" altLang="en-US" sz="2800" dirty="0" err="1" smtClean="0"/>
              <a:t>코딩할수</a:t>
            </a:r>
            <a:r>
              <a:rPr lang="ko-KR" altLang="en-US" sz="2800" dirty="0" smtClean="0"/>
              <a:t> 있다</a:t>
            </a:r>
            <a:endParaRPr lang="en-US" altLang="ko-KR" sz="2800" dirty="0" smtClean="0"/>
          </a:p>
          <a:p>
            <a:r>
              <a:rPr lang="en-US" altLang="ko-KR" sz="2800" dirty="0" err="1" smtClean="0">
                <a:solidFill>
                  <a:srgbClr val="FF0000"/>
                </a:solidFill>
              </a:rPr>
              <a:t>Matlab</a:t>
            </a:r>
            <a:r>
              <a:rPr lang="ko-KR" altLang="en-US" sz="2800" dirty="0" smtClean="0">
                <a:solidFill>
                  <a:srgbClr val="FF0000"/>
                </a:solidFill>
              </a:rPr>
              <a:t>의 스크립트 </a:t>
            </a:r>
            <a:r>
              <a:rPr lang="en-US" altLang="ko-KR" sz="2800" dirty="0" smtClean="0">
                <a:solidFill>
                  <a:srgbClr val="FF0000"/>
                </a:solidFill>
              </a:rPr>
              <a:t>(script)</a:t>
            </a:r>
            <a:r>
              <a:rPr lang="ko-KR" altLang="en-US" sz="2800" dirty="0" smtClean="0">
                <a:solidFill>
                  <a:srgbClr val="FF0000"/>
                </a:solidFill>
              </a:rPr>
              <a:t>를 이용해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코딩하기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/>
              <a:t>           </a:t>
            </a:r>
            <a:r>
              <a:rPr lang="ko-KR" altLang="en-US" sz="2800" dirty="0" smtClean="0"/>
              <a:t>클릭</a:t>
            </a:r>
            <a:endParaRPr lang="en-US" altLang="ko-KR" sz="2800" dirty="0" smtClean="0"/>
          </a:p>
          <a:p>
            <a:r>
              <a:rPr lang="ko-KR" altLang="en-US" sz="2800" dirty="0" smtClean="0"/>
              <a:t>코드 적음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코드 작성 완료 후</a:t>
            </a:r>
            <a:endParaRPr lang="en-US" altLang="ko-KR" sz="2800" dirty="0" smtClean="0"/>
          </a:p>
          <a:p>
            <a:r>
              <a:rPr lang="ko-KR" altLang="en-US" sz="2800" dirty="0" smtClean="0"/>
              <a:t>실행은                 위 메뉴의 초록색 실행 버튼 클릭 </a:t>
            </a:r>
            <a:endParaRPr lang="en-US" altLang="ko-KR" sz="2800" dirty="0" smtClean="0"/>
          </a:p>
          <a:p>
            <a:r>
              <a:rPr lang="ko-KR" altLang="en-US" sz="2800" dirty="0" smtClean="0"/>
              <a:t>코드 실행 결과는 </a:t>
            </a:r>
            <a:r>
              <a:rPr lang="ko-KR" altLang="en-US" sz="2800" dirty="0" err="1" smtClean="0"/>
              <a:t>명령창</a:t>
            </a:r>
            <a:r>
              <a:rPr lang="ko-KR" altLang="en-US" sz="2800" dirty="0" smtClean="0"/>
              <a:t> 에서 확인  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24250"/>
            <a:ext cx="58102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744528"/>
            <a:ext cx="447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3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편집기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창이 작으면 마우스로 드래그 해서 밖으로 빼도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03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6024562" cy="45764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이용한 간단한 계산 연산 실행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723350" y="3528563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스크립트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코딩 하는 곳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5050" y="5929279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명령창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결과 확인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0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작성시</a:t>
            </a:r>
            <a:endParaRPr lang="en-US" altLang="ko-KR" dirty="0" smtClean="0"/>
          </a:p>
          <a:p>
            <a:r>
              <a:rPr lang="ko-KR" altLang="en-US" dirty="0" smtClean="0"/>
              <a:t>주석은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표시로 넣을 수 있다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% </a:t>
            </a:r>
            <a:r>
              <a:rPr lang="ko-KR" altLang="en-US" dirty="0" smtClean="0"/>
              <a:t>코드 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a=1;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b=2;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64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 데이터 파일 읽기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69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18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다음은 </a:t>
            </a:r>
            <a:r>
              <a:rPr lang="en-US" altLang="ko-KR" sz="2800" dirty="0" err="1" smtClean="0"/>
              <a:t>Matlab</a:t>
            </a:r>
            <a:r>
              <a:rPr lang="ko-KR" altLang="en-US" sz="2800" dirty="0"/>
              <a:t>에서 </a:t>
            </a:r>
            <a:r>
              <a:rPr lang="en-US" altLang="ko-KR" sz="2800" dirty="0"/>
              <a:t>2d </a:t>
            </a:r>
            <a:r>
              <a:rPr lang="ko-KR" altLang="en-US" sz="2800" dirty="0"/>
              <a:t>데이터 파일 </a:t>
            </a:r>
            <a:r>
              <a:rPr lang="en-US" altLang="ko-KR" sz="2800" dirty="0"/>
              <a:t>(*.</a:t>
            </a:r>
            <a:r>
              <a:rPr lang="en-US" altLang="ko-KR" sz="2800" dirty="0" err="1"/>
              <a:t>xls</a:t>
            </a:r>
            <a:r>
              <a:rPr lang="en-US" altLang="ko-KR" sz="2800" dirty="0"/>
              <a:t>, *.csv *.txt </a:t>
            </a:r>
            <a:r>
              <a:rPr lang="ko-KR" altLang="en-US" sz="2800" dirty="0"/>
              <a:t>등등</a:t>
            </a:r>
            <a:r>
              <a:rPr lang="en-US" altLang="ko-KR" sz="2800" dirty="0"/>
              <a:t>)</a:t>
            </a:r>
            <a:r>
              <a:rPr lang="ko-KR" altLang="en-US" sz="2800" dirty="0"/>
              <a:t>을 명령어 입력 없이</a:t>
            </a:r>
            <a:r>
              <a:rPr lang="en-US" altLang="ko-KR" sz="2800" dirty="0"/>
              <a:t> </a:t>
            </a:r>
            <a:r>
              <a:rPr lang="ko-KR" altLang="en-US" sz="2800" dirty="0" err="1" smtClean="0"/>
              <a:t>클릭만으로쉽게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읽는 법을 배워 </a:t>
            </a:r>
            <a:r>
              <a:rPr lang="ko-KR" altLang="en-US" sz="2800" dirty="0" smtClean="0"/>
              <a:t>보자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ko-KR" altLang="en-US" sz="2800" dirty="0" smtClean="0"/>
              <a:t>이 점도 </a:t>
            </a:r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장점중</a:t>
            </a:r>
            <a:r>
              <a:rPr lang="ko-KR" altLang="en-US" sz="2800" dirty="0" smtClean="0"/>
              <a:t> 한가지 이다 </a:t>
            </a:r>
            <a:endParaRPr lang="en-US" altLang="ko-KR" sz="2800" dirty="0" smtClean="0"/>
          </a:p>
          <a:p>
            <a:r>
              <a:rPr lang="ko-KR" altLang="en-US" sz="2800" dirty="0" smtClean="0"/>
              <a:t>예</a:t>
            </a:r>
            <a:r>
              <a:rPr lang="en-US" altLang="ko-KR" sz="2800" dirty="0" smtClean="0"/>
              <a:t>) 2d </a:t>
            </a:r>
            <a:r>
              <a:rPr lang="ko-KR" altLang="en-US" sz="2800" dirty="0" smtClean="0"/>
              <a:t>데이터 파일 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 행렬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43400"/>
            <a:ext cx="61912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csv </a:t>
            </a:r>
            <a:r>
              <a:rPr lang="ko-KR" altLang="en-US" sz="2800" dirty="0" smtClean="0"/>
              <a:t>파일 형식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데이터가 콤마로 구분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/>
              <a:t>https://ko.wikipedia.org/wiki/CSV_(%ED%8C%8C%EC%9D%BC_%ED%98%95%EC%8B%9D)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88204"/>
            <a:ext cx="494245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 smtClean="0"/>
              <a:t>이러닝</a:t>
            </a:r>
            <a:r>
              <a:rPr lang="ko-KR" altLang="en-US" sz="2800" dirty="0" smtClean="0"/>
              <a:t> 자료실에 가면 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sihum.xlsx</a:t>
            </a:r>
            <a:r>
              <a:rPr lang="en-US" altLang="ko-KR" sz="2800" dirty="0" smtClean="0"/>
              <a:t>   </a:t>
            </a:r>
          </a:p>
          <a:p>
            <a:r>
              <a:rPr lang="ko-KR" altLang="en-US" sz="2800" dirty="0" smtClean="0"/>
              <a:t>라는 이름의 </a:t>
            </a:r>
            <a:r>
              <a:rPr lang="en-US" altLang="ko-KR" sz="2800" dirty="0" smtClean="0"/>
              <a:t>2d </a:t>
            </a:r>
            <a:r>
              <a:rPr lang="ko-KR" altLang="en-US" sz="2800" dirty="0" smtClean="0"/>
              <a:t>데이터가 있다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이를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Matlab</a:t>
            </a:r>
            <a:r>
              <a:rPr lang="ko-KR" altLang="en-US" sz="2800" dirty="0" smtClean="0">
                <a:solidFill>
                  <a:srgbClr val="FF0000"/>
                </a:solidFill>
              </a:rPr>
              <a:t>이 현재 실행되는 디렉터리 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폴더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/>
              <a:t>로 옮겨 보자 </a:t>
            </a:r>
            <a:endParaRPr lang="en-US" altLang="ko-KR" sz="2800" dirty="0"/>
          </a:p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현재폴더는 실행화면 위에서 확인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114745"/>
            <a:ext cx="4552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데이터 읽기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Matlab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위쪽 메뉴에서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         </a:t>
            </a:r>
            <a:r>
              <a:rPr lang="ko-KR" altLang="en-US" sz="2800" dirty="0" smtClean="0">
                <a:solidFill>
                  <a:srgbClr val="FF0000"/>
                </a:solidFill>
              </a:rPr>
              <a:t>를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클릭 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파일 선택</a:t>
            </a:r>
            <a:r>
              <a:rPr lang="en-US" altLang="ko-KR" sz="2800" dirty="0" smtClean="0">
                <a:solidFill>
                  <a:srgbClr val="FF0000"/>
                </a:solidFill>
              </a:rPr>
              <a:t>:  sihum.xlsx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숫자형</a:t>
            </a:r>
            <a:r>
              <a:rPr lang="ko-KR" altLang="en-US" sz="2800" dirty="0" smtClean="0"/>
              <a:t> 행렬 선택</a:t>
            </a:r>
            <a:endParaRPr lang="en-US" altLang="ko-KR" sz="2800" dirty="0" smtClean="0"/>
          </a:p>
          <a:p>
            <a:r>
              <a:rPr lang="ko-KR" altLang="en-US" sz="2800" dirty="0" smtClean="0"/>
              <a:t>           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sihum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행렬 생성 </a:t>
            </a:r>
            <a:endParaRPr lang="en-US" altLang="ko-KR" sz="2800" dirty="0" smtClean="0"/>
          </a:p>
          <a:p>
            <a:r>
              <a:rPr lang="ko-KR" altLang="en-US" sz="2800" dirty="0" smtClean="0"/>
              <a:t>작업 공간에 확인 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552450" cy="79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8" y="3913337"/>
            <a:ext cx="723900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3276600"/>
            <a:ext cx="1238250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74" y="5380037"/>
            <a:ext cx="2266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4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파일 가져오기 완료 확인</a:t>
            </a:r>
            <a:endParaRPr lang="en-US" altLang="ko-KR" dirty="0" smtClean="0"/>
          </a:p>
          <a:p>
            <a:r>
              <a:rPr lang="ko-KR" altLang="en-US" dirty="0" err="1" smtClean="0"/>
              <a:t>명령창에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&gt;&gt; </a:t>
            </a:r>
            <a:r>
              <a:rPr lang="en-US" altLang="ko-KR" dirty="0" err="1" smtClean="0">
                <a:solidFill>
                  <a:srgbClr val="FF0000"/>
                </a:solidFill>
              </a:rPr>
              <a:t>sihum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86000"/>
            <a:ext cx="2743200" cy="40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400" dirty="0" smtClean="0"/>
              <a:t>이 </a:t>
            </a:r>
            <a:r>
              <a:rPr lang="en-US" altLang="ko-KR" sz="2400" dirty="0" smtClean="0"/>
              <a:t>2d </a:t>
            </a:r>
            <a:r>
              <a:rPr lang="ko-KR" altLang="en-US" sz="2400" dirty="0" smtClean="0"/>
              <a:t>데이터는 </a:t>
            </a:r>
            <a:r>
              <a:rPr lang="ko-KR" altLang="en-US" sz="2400" dirty="0" err="1" smtClean="0"/>
              <a:t>첫번째</a:t>
            </a:r>
            <a:r>
              <a:rPr lang="ko-KR" altLang="en-US" sz="2400" dirty="0" smtClean="0"/>
              <a:t> 열이 학생 번호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명의 학생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번째 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시험</a:t>
            </a:r>
            <a:r>
              <a:rPr lang="en-US" altLang="ko-KR" sz="2400" dirty="0" smtClean="0"/>
              <a:t>1), 3</a:t>
            </a:r>
            <a:r>
              <a:rPr lang="ko-KR" altLang="en-US" sz="2400" dirty="0" smtClean="0"/>
              <a:t>번째 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시험 </a:t>
            </a:r>
            <a:r>
              <a:rPr lang="en-US" altLang="ko-KR" sz="2400" dirty="0" smtClean="0"/>
              <a:t>2), 4</a:t>
            </a:r>
            <a:r>
              <a:rPr lang="ko-KR" altLang="en-US" sz="2400" dirty="0" smtClean="0"/>
              <a:t>번째 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시험 </a:t>
            </a:r>
            <a:r>
              <a:rPr lang="en-US" altLang="ko-KR" sz="2400" dirty="0" smtClean="0"/>
              <a:t>3) </a:t>
            </a:r>
            <a:r>
              <a:rPr lang="ko-KR" altLang="en-US" sz="2400" dirty="0" smtClean="0"/>
              <a:t>이다</a:t>
            </a:r>
            <a:endParaRPr lang="en-US" altLang="ko-KR" sz="2400" dirty="0" smtClean="0"/>
          </a:p>
          <a:p>
            <a:r>
              <a:rPr lang="ko-KR" altLang="en-US" sz="2400" dirty="0" smtClean="0"/>
              <a:t>총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행은 학생 번호이다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번의 시험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343275"/>
            <a:ext cx="3733800" cy="3095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>
            <a:off x="3755929" y="3356754"/>
            <a:ext cx="2667000" cy="0"/>
          </a:xfrm>
          <a:prstGeom prst="straightConnector1">
            <a:avLst/>
          </a:prstGeom>
          <a:noFill/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705350" y="2931662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2495280" y="4533900"/>
            <a:ext cx="19050" cy="1905000"/>
          </a:xfrm>
          <a:prstGeom prst="straightConnector1">
            <a:avLst/>
          </a:prstGeom>
          <a:noFill/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57609" y="497199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 번호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85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1. 5</a:t>
            </a:r>
            <a:r>
              <a:rPr lang="ko-KR" altLang="en-US" sz="2400" dirty="0" smtClean="0"/>
              <a:t>번 학생의 학생번호와 점수를 뽑아내어 </a:t>
            </a:r>
            <a:r>
              <a:rPr lang="en-US" altLang="ko-KR" sz="2400" dirty="0" smtClean="0">
                <a:solidFill>
                  <a:srgbClr val="FF0000"/>
                </a:solidFill>
              </a:rPr>
              <a:t>student_5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이름의 </a:t>
            </a:r>
            <a:r>
              <a:rPr lang="ko-KR" altLang="en-US" sz="2400" dirty="0" err="1" smtClean="0"/>
              <a:t>행벡터를</a:t>
            </a:r>
            <a:r>
              <a:rPr lang="ko-KR" altLang="en-US" sz="2400" dirty="0" smtClean="0"/>
              <a:t> 만들어보자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2. 5</a:t>
            </a:r>
            <a:r>
              <a:rPr lang="ko-KR" altLang="en-US" sz="2400" dirty="0" smtClean="0"/>
              <a:t>번 학생의 시험 점수 평균을  </a:t>
            </a:r>
            <a:r>
              <a:rPr lang="en-US" altLang="ko-KR" sz="2400" dirty="0" smtClean="0"/>
              <a:t>‘mean’</a:t>
            </a:r>
            <a:r>
              <a:rPr lang="ko-KR" altLang="en-US" sz="2400" dirty="0" smtClean="0"/>
              <a:t>함수를 이용하여 계산하고 </a:t>
            </a:r>
            <a:r>
              <a:rPr lang="en-US" altLang="ko-KR" sz="2400" dirty="0" smtClean="0">
                <a:solidFill>
                  <a:srgbClr val="FF0000"/>
                </a:solidFill>
              </a:rPr>
              <a:t>avg_student_5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변수에 저장해 보자 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2400" dirty="0" smtClean="0">
                <a:solidFill>
                  <a:srgbClr val="FF0000"/>
                </a:solidFill>
              </a:rPr>
              <a:t>: </a:t>
            </a:r>
            <a:r>
              <a:rPr lang="ko-KR" altLang="en-US" sz="2400" dirty="0" smtClean="0">
                <a:solidFill>
                  <a:srgbClr val="FF0000"/>
                </a:solidFill>
              </a:rPr>
              <a:t>학생 번호를 제외하고 콜론 연산자 사용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2667000" cy="1343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19725"/>
            <a:ext cx="18002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각 시험의 평균점수를 </a:t>
            </a:r>
            <a:r>
              <a:rPr lang="en-US" altLang="ko-KR" sz="2800" dirty="0" smtClean="0"/>
              <a:t>‘mean’</a:t>
            </a:r>
            <a:r>
              <a:rPr lang="ko-KR" altLang="en-US" sz="2800" dirty="0" smtClean="0"/>
              <a:t>함수를 이용해 계산해 보고 이를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avg_sihum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변수에 저장해 보자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(hint: mean </a:t>
            </a:r>
            <a:r>
              <a:rPr lang="ko-KR" altLang="en-US" sz="2800" dirty="0"/>
              <a:t>함수는 행렬의 열의 평균을 구한다</a:t>
            </a:r>
            <a:r>
              <a:rPr lang="en-US" altLang="ko-KR" sz="2800" dirty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24250"/>
            <a:ext cx="459999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에서의 전치행렬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어떤 행렬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의 전치행렬</a:t>
            </a:r>
            <a:r>
              <a:rPr lang="en-US" altLang="ko-KR" sz="2400" dirty="0" smtClean="0"/>
              <a:t>: A’)</a:t>
            </a:r>
          </a:p>
          <a:p>
            <a:r>
              <a:rPr lang="ko-KR" altLang="en-US" sz="2400" dirty="0"/>
              <a:t>전치행렬</a:t>
            </a:r>
            <a:r>
              <a:rPr lang="en-US" altLang="ko-KR" sz="2400" dirty="0"/>
              <a:t>: m</a:t>
            </a:r>
            <a:r>
              <a:rPr lang="ko-KR" altLang="en-US" sz="2400" dirty="0"/>
              <a:t>행 </a:t>
            </a:r>
            <a:r>
              <a:rPr lang="en-US" altLang="ko-KR" sz="2400" dirty="0"/>
              <a:t>n</a:t>
            </a:r>
            <a:r>
              <a:rPr lang="ko-KR" altLang="en-US" sz="2400" dirty="0"/>
              <a:t>열에 있던 원소 </a:t>
            </a:r>
            <a:r>
              <a:rPr lang="en-US" altLang="ko-KR" sz="2400" dirty="0"/>
              <a:t>=&gt; n</a:t>
            </a:r>
            <a:r>
              <a:rPr lang="ko-KR" altLang="en-US" sz="2400" dirty="0"/>
              <a:t>행 </a:t>
            </a:r>
            <a:r>
              <a:rPr lang="en-US" altLang="ko-KR" sz="2400" dirty="0"/>
              <a:t>m</a:t>
            </a:r>
            <a:r>
              <a:rPr lang="ko-KR" altLang="en-US" sz="2400" dirty="0"/>
              <a:t>열로 이동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95574"/>
            <a:ext cx="2819400" cy="3934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695574"/>
            <a:ext cx="3004670" cy="40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각 학생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</a:t>
            </a:r>
            <a:r>
              <a:rPr lang="en-US" altLang="ko-KR" dirty="0"/>
              <a:t>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시험 평균 점수를 </a:t>
            </a:r>
            <a:r>
              <a:rPr lang="en-US" altLang="ko-KR" dirty="0" err="1" smtClean="0">
                <a:solidFill>
                  <a:srgbClr val="FF0000"/>
                </a:solidFill>
              </a:rPr>
              <a:t>avg_student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저장해 보자</a:t>
            </a:r>
            <a:endParaRPr lang="en-US" altLang="ko-KR" dirty="0" smtClean="0"/>
          </a:p>
          <a:p>
            <a:r>
              <a:rPr lang="en-US" altLang="ko-KR" dirty="0" smtClean="0"/>
              <a:t>(hint: </a:t>
            </a:r>
            <a:r>
              <a:rPr lang="ko-KR" altLang="en-US" dirty="0" smtClean="0"/>
              <a:t>전치행렬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21375"/>
            <a:ext cx="8243623" cy="20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내장 함수 </a:t>
            </a:r>
            <a:r>
              <a:rPr lang="en-US" altLang="ko-KR" dirty="0" smtClean="0"/>
              <a:t>(built-in function)</a:t>
            </a:r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 이미 짜여진 함수들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대부분 수학 관련 함수들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abs, sin, cos,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, log </a:t>
            </a:r>
            <a:r>
              <a:rPr lang="ko-KR" altLang="en-US" dirty="0" smtClean="0"/>
              <a:t>등등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087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각 시험에서 가장 높은 점수를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max_sihum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변수에 저장하고 그 학생의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를 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max_ID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변수에 저장해 보자 </a:t>
            </a:r>
            <a:r>
              <a:rPr lang="en-US" altLang="ko-KR" sz="2800" dirty="0" smtClean="0"/>
              <a:t>(hint: max</a:t>
            </a:r>
            <a:r>
              <a:rPr lang="ko-KR" altLang="en-US" sz="2800" dirty="0" smtClean="0"/>
              <a:t>함수 사용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95650"/>
            <a:ext cx="2238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6. </a:t>
            </a:r>
            <a:r>
              <a:rPr lang="ko-KR" altLang="en-US" sz="2800" dirty="0"/>
              <a:t>각 시험에서 가장 </a:t>
            </a:r>
            <a:r>
              <a:rPr lang="ko-KR" altLang="en-US" sz="2800" dirty="0" smtClean="0"/>
              <a:t>낮은 </a:t>
            </a:r>
            <a:r>
              <a:rPr lang="ko-KR" altLang="en-US" sz="2800" dirty="0"/>
              <a:t>점수를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min_sihum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변수에 저장하고 그 학생의 </a:t>
            </a:r>
            <a:r>
              <a:rPr lang="en-US" altLang="ko-KR" sz="2800" dirty="0"/>
              <a:t>ID</a:t>
            </a:r>
            <a:r>
              <a:rPr lang="ko-KR" altLang="en-US" sz="2800" dirty="0"/>
              <a:t>를 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min_ID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변수에 저장해 보자 </a:t>
            </a:r>
            <a:r>
              <a:rPr lang="en-US" altLang="ko-KR" sz="2800" dirty="0"/>
              <a:t>(hint: </a:t>
            </a:r>
            <a:r>
              <a:rPr lang="en-US" altLang="ko-KR" sz="2800" dirty="0" smtClean="0"/>
              <a:t>min</a:t>
            </a:r>
            <a:r>
              <a:rPr lang="ko-KR" altLang="en-US" sz="2800" dirty="0" smtClean="0"/>
              <a:t>함수 </a:t>
            </a:r>
            <a:r>
              <a:rPr lang="ko-KR" altLang="en-US" sz="2800" dirty="0"/>
              <a:t>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381375"/>
            <a:ext cx="2152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2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그래프 그리기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2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공학에서 가장 많이 사용하는 그래프는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그래프 이다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그래프를 그리려면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평면 위의 점을 나타내는 순서쌍 들이 필요하다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 (x1,y1), (x2,y2),….(</a:t>
            </a:r>
            <a:r>
              <a:rPr lang="en-US" altLang="ko-KR" dirty="0" err="1" smtClean="0"/>
              <a:t>xn,yn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그래프를 </a:t>
            </a:r>
            <a:r>
              <a:rPr lang="ko-KR" altLang="en-US" dirty="0" err="1" smtClean="0"/>
              <a:t>그릴때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plot </a:t>
            </a:r>
            <a:r>
              <a:rPr lang="ko-KR" altLang="en-US" dirty="0" smtClean="0">
                <a:solidFill>
                  <a:srgbClr val="FF0000"/>
                </a:solidFill>
              </a:rPr>
              <a:t>함수를 </a:t>
            </a:r>
            <a:r>
              <a:rPr lang="ko-KR" altLang="en-US" dirty="0" smtClean="0"/>
              <a:t>사용 한다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64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&gt;&gt; x=[1 2 3 4];</a:t>
            </a:r>
          </a:p>
          <a:p>
            <a:pPr marL="0" indent="0">
              <a:buNone/>
            </a:pPr>
            <a:r>
              <a:rPr lang="en-US" altLang="ko-KR" dirty="0" smtClean="0"/>
              <a:t>&gt;&gt; y=[2 3 4 10];</a:t>
            </a:r>
          </a:p>
          <a:p>
            <a:pPr marL="0" indent="0">
              <a:buNone/>
            </a:pPr>
            <a:r>
              <a:rPr lang="en-US" altLang="ko-KR" dirty="0" smtClean="0"/>
              <a:t>&gt;&gt;plot(x, y);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01524"/>
            <a:ext cx="4438650" cy="40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0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&gt;&gt; x=[1 2 3 4];</a:t>
            </a:r>
          </a:p>
          <a:p>
            <a:pPr marL="0" indent="0">
              <a:buNone/>
            </a:pPr>
            <a:r>
              <a:rPr lang="en-US" altLang="ko-KR" dirty="0" smtClean="0"/>
              <a:t>&gt;&gt; y=[2 3 4 10];</a:t>
            </a:r>
          </a:p>
          <a:p>
            <a:pPr marL="0" indent="0">
              <a:buNone/>
            </a:pPr>
            <a:r>
              <a:rPr lang="en-US" altLang="ko-KR" dirty="0" smtClean="0"/>
              <a:t>&gt;&gt;plot(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코드는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(1,2), (2,3), (3,4), (4,10).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그린다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47800"/>
            <a:ext cx="3746750" cy="338007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 bwMode="auto">
          <a:xfrm>
            <a:off x="1752600" y="1371600"/>
            <a:ext cx="381000" cy="1524000"/>
          </a:xfrm>
          <a:prstGeom prst="ellips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057400" y="1371600"/>
            <a:ext cx="381000" cy="1524000"/>
          </a:xfrm>
          <a:prstGeom prst="ellips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438400" y="1371600"/>
            <a:ext cx="381000" cy="1524000"/>
          </a:xfrm>
          <a:prstGeom prst="ellips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19400" y="1371600"/>
            <a:ext cx="533400" cy="1524000"/>
          </a:xfrm>
          <a:prstGeom prst="ellips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54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 </a:t>
            </a:r>
            <a:r>
              <a:rPr lang="ko-KR" altLang="en-US" dirty="0" err="1" smtClean="0"/>
              <a:t>할점</a:t>
            </a:r>
            <a:r>
              <a:rPr lang="en-US" altLang="ko-KR" dirty="0" smtClean="0"/>
              <a:t>: plot </a:t>
            </a:r>
            <a:r>
              <a:rPr lang="ko-KR" altLang="en-US" dirty="0" smtClean="0"/>
              <a:t>함수를 사용할 때에는 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축의 데이터 개수와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데이터 개수가 동일해야 한다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 </a:t>
            </a:r>
          </a:p>
          <a:p>
            <a:r>
              <a:rPr lang="en-US" altLang="ko-KR" dirty="0" smtClean="0"/>
              <a:t>&gt;&gt;length(x)</a:t>
            </a:r>
          </a:p>
          <a:p>
            <a:r>
              <a:rPr lang="en-US" altLang="ko-KR" dirty="0" smtClean="0"/>
              <a:t>&gt;&gt;length(y)</a:t>
            </a:r>
          </a:p>
          <a:p>
            <a:r>
              <a:rPr lang="ko-KR" altLang="en-US" dirty="0" smtClean="0"/>
              <a:t>가 동일해야 된다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그래야 순서쌍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521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다음 데이터는 각 시간에 따른 거리의 변화를 나타내는 데이터 이다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: x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), y</a:t>
            </a:r>
            <a:r>
              <a:rPr lang="ko-KR" altLang="en-US" sz="2400" dirty="0" smtClean="0"/>
              <a:t>축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거리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plot </a:t>
            </a:r>
            <a:r>
              <a:rPr lang="ko-KR" altLang="en-US" sz="2400" dirty="0" smtClean="0"/>
              <a:t>함수를 이용해 </a:t>
            </a:r>
            <a:endParaRPr lang="en-US" altLang="ko-KR" sz="2400" dirty="0" smtClean="0"/>
          </a:p>
          <a:p>
            <a:r>
              <a:rPr lang="ko-KR" altLang="en-US" sz="2400" dirty="0" smtClean="0"/>
              <a:t>그래프를 그려보자 </a:t>
            </a:r>
            <a:endParaRPr lang="en-US" altLang="ko-KR" sz="2400" dirty="0" smtClean="0"/>
          </a:p>
          <a:p>
            <a:r>
              <a:rPr lang="en-US" altLang="ko-KR" sz="2400" dirty="0" smtClean="0"/>
              <a:t>(hint: </a:t>
            </a:r>
            <a:r>
              <a:rPr lang="ko-KR" altLang="en-US" sz="2400" dirty="0" smtClean="0"/>
              <a:t>시간은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초씩 규칙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적으로 증가</a:t>
            </a:r>
            <a:r>
              <a:rPr lang="en-US" altLang="ko-KR" sz="2400" dirty="0" smtClean="0"/>
              <a:t>!)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981200"/>
            <a:ext cx="4110037" cy="437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46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9723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35399"/>
            <a:ext cx="312278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7010400" y="2057400"/>
            <a:ext cx="533400" cy="6096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83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 x</a:t>
                </a:r>
                <a:r>
                  <a:rPr lang="ko-KR" altLang="en-US" dirty="0" smtClean="0"/>
                  <a:t>의 범위가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사이이고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0.1</a:t>
                </a:r>
                <a:r>
                  <a:rPr lang="ko-KR" altLang="en-US" dirty="0" smtClean="0"/>
                  <a:t>씩 증가시키면서 그래프를 그려보자</a:t>
                </a:r>
                <a:endParaRPr lang="en-US" altLang="ko-KR" dirty="0" smtClean="0"/>
              </a:p>
              <a:p>
                <a:r>
                  <a:rPr lang="en-US" altLang="ko-KR" dirty="0" smtClean="0"/>
                  <a:t>(a)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 sin(x)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0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152900"/>
          </a:xfrm>
        </p:spPr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의 내장 함수의 특징</a:t>
            </a:r>
            <a:endParaRPr lang="en-US" altLang="ko-KR" sz="2400" dirty="0" smtClean="0"/>
          </a:p>
          <a:p>
            <a:r>
              <a:rPr lang="ko-KR" altLang="en-US" sz="2400" dirty="0" smtClean="0"/>
              <a:t>함수의 </a:t>
            </a:r>
            <a:r>
              <a:rPr lang="en-US" altLang="ko-KR" sz="2400" dirty="0" smtClean="0"/>
              <a:t>return</a:t>
            </a:r>
            <a:r>
              <a:rPr lang="ko-KR" altLang="en-US" sz="2400" dirty="0" smtClean="0"/>
              <a:t>시 하나 이상의 결과를 </a:t>
            </a:r>
            <a:r>
              <a:rPr lang="en-US" altLang="ko-KR" sz="2400" dirty="0" smtClean="0"/>
              <a:t>return</a:t>
            </a:r>
            <a:r>
              <a:rPr lang="ko-KR" altLang="en-US" sz="2400" dirty="0" smtClean="0"/>
              <a:t>할 수 있다</a:t>
            </a:r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 </a:t>
            </a:r>
            <a:r>
              <a:rPr lang="ko-KR" altLang="en-US" sz="2400" dirty="0" smtClean="0"/>
              <a:t>아래 두 명령문의 차이를 살펴보자 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help max</a:t>
            </a:r>
          </a:p>
          <a:p>
            <a:r>
              <a:rPr lang="en-US" altLang="ko-KR" sz="2400" dirty="0" smtClean="0"/>
              <a:t>&gt;&gt; </a:t>
            </a:r>
            <a:r>
              <a:rPr lang="en-US" altLang="ko-KR" sz="2400" dirty="0" err="1" smtClean="0"/>
              <a:t>maxval</a:t>
            </a:r>
            <a:r>
              <a:rPr lang="en-US" altLang="ko-KR" sz="2400" dirty="0" smtClean="0"/>
              <a:t>=max([1 -5 6 -3])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&gt;&gt; [</a:t>
            </a:r>
            <a:r>
              <a:rPr lang="en-US" altLang="ko-KR" sz="2400" dirty="0" err="1" smtClean="0"/>
              <a:t>maxval</a:t>
            </a:r>
            <a:r>
              <a:rPr lang="en-US" altLang="ko-KR" sz="2400" dirty="0" smtClean="0"/>
              <a:t>, index] = max ([1 -5 6 -3])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5592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800" dirty="0" smtClean="0"/>
              <a:t>title: </a:t>
            </a:r>
            <a:r>
              <a:rPr lang="ko-KR" altLang="en-US" sz="2800" dirty="0" smtClean="0"/>
              <a:t>제목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xlabel</a:t>
            </a:r>
            <a:r>
              <a:rPr lang="en-US" altLang="ko-KR" sz="2800" dirty="0" smtClean="0"/>
              <a:t>: x</a:t>
            </a:r>
            <a:r>
              <a:rPr lang="ko-KR" altLang="en-US" sz="2800" dirty="0" smtClean="0"/>
              <a:t>축 레이블 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ylabel</a:t>
            </a:r>
            <a:r>
              <a:rPr lang="en-US" altLang="ko-KR" sz="2800" dirty="0" smtClean="0"/>
              <a:t>: y</a:t>
            </a:r>
            <a:r>
              <a:rPr lang="ko-KR" altLang="en-US" sz="2800" dirty="0" smtClean="0"/>
              <a:t>축 레이블</a:t>
            </a:r>
            <a:endParaRPr lang="en-US" altLang="ko-KR" sz="2800" dirty="0" smtClean="0"/>
          </a:p>
          <a:p>
            <a:r>
              <a:rPr lang="en-US" altLang="ko-KR" sz="2800" dirty="0" smtClean="0"/>
              <a:t>grid on: </a:t>
            </a:r>
            <a:r>
              <a:rPr lang="ko-KR" altLang="en-US" sz="2800" dirty="0" smtClean="0"/>
              <a:t>그래프 배경에 눈금 </a:t>
            </a:r>
            <a:r>
              <a:rPr lang="en-US" altLang="ko-KR" sz="2800" dirty="0" smtClean="0"/>
              <a:t>(grid) </a:t>
            </a:r>
            <a:r>
              <a:rPr lang="ko-KR" altLang="en-US" sz="2800" dirty="0" smtClean="0"/>
              <a:t>넣음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4637"/>
            <a:ext cx="259238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34856"/>
            <a:ext cx="4311466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5677694" y="2814637"/>
            <a:ext cx="953294" cy="3048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7694" y="6065628"/>
            <a:ext cx="953294" cy="3048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 rot="16200000">
            <a:off x="3561953" y="4416006"/>
            <a:ext cx="953294" cy="3048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7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그래프에 여러 개의 선을 그리는 방법은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ko-KR" dirty="0"/>
              <a:t>hold on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ko-KR" altLang="en-US" dirty="0"/>
              <a:t>현재 그래프를 유지시키므로 나중에 그린 그래프를 겹쳐 그릴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ko-KR" altLang="en-US" dirty="0"/>
              <a:t>이 방법을 사용하면 먼저 그래프와 나중 그래프 선의 색이 기본설정 색인 파란색으로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4485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571875"/>
            <a:ext cx="3619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85875"/>
            <a:ext cx="69723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4433888" y="2047875"/>
            <a:ext cx="3505200" cy="3698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그래프의 선은 파란색이다</a:t>
            </a:r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9556-8170-4735-9665-4441F0E4914F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37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19213"/>
            <a:ext cx="69723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71813"/>
            <a:ext cx="4343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11"/>
          <p:cNvGrpSpPr>
            <a:grpSpLocks/>
          </p:cNvGrpSpPr>
          <p:nvPr/>
        </p:nvGrpSpPr>
        <p:grpSpPr bwMode="auto">
          <a:xfrm>
            <a:off x="2743200" y="2081213"/>
            <a:ext cx="4267200" cy="762000"/>
            <a:chOff x="2208" y="672"/>
            <a:chExt cx="2688" cy="480"/>
          </a:xfrm>
        </p:grpSpPr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3168" y="672"/>
              <a:ext cx="1728" cy="40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FF0000"/>
                  </a:solidFill>
                  <a:latin typeface="+mn-ea"/>
                  <a:ea typeface="+mn-ea"/>
                </a:rPr>
                <a:t>hold on </a:t>
              </a:r>
              <a:r>
                <a:rPr lang="ko-KR" altLang="en-US" dirty="0">
                  <a:solidFill>
                    <a:srgbClr val="FF0000"/>
                  </a:solidFill>
                  <a:latin typeface="+mn-ea"/>
                  <a:ea typeface="+mn-ea"/>
                </a:rPr>
                <a:t>명령으로 이미 그린 그래프가 유지된다</a:t>
              </a:r>
              <a:r>
                <a:rPr lang="en-US" altLang="ko-KR" dirty="0">
                  <a:solidFill>
                    <a:srgbClr val="FF0000"/>
                  </a:solidFill>
                  <a:latin typeface="+mn-ea"/>
                  <a:ea typeface="+mn-ea"/>
                </a:rPr>
                <a:t>. </a:t>
              </a:r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 flipH="1">
              <a:off x="2208" y="960"/>
              <a:ext cx="100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1043608" y="4214813"/>
            <a:ext cx="2166317" cy="120015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두 번째로 그린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 그래프는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겹쳐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  그려진다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선 색은 파란색으로 같다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428625" y="5715000"/>
            <a:ext cx="2933700" cy="9239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hold off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명령을 사용하면 그래프는 더 이상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유지   되지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않는다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6CBC4-B760-4602-A3DA-A5335D9C5061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929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그래프에 여러 선을 그리는 또 다른 방법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5" y="1908158"/>
            <a:ext cx="52149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3608" y="4000500"/>
            <a:ext cx="2952328" cy="6461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각 순서쌍마다 선을 하나씩 그리게 된다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8938"/>
            <a:ext cx="42291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806669" y="2928938"/>
            <a:ext cx="403131" cy="3048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18206" y="2928938"/>
            <a:ext cx="403131" cy="3048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54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이렇게 한 화면에 동시에 여러 개의 그래프를 그리는 경우</a:t>
            </a:r>
            <a:endParaRPr lang="en-US" altLang="ko-KR" dirty="0" smtClean="0"/>
          </a:p>
          <a:p>
            <a:r>
              <a:rPr lang="ko-KR" altLang="en-US" dirty="0" smtClean="0"/>
              <a:t>범례 </a:t>
            </a:r>
            <a:r>
              <a:rPr lang="en-US" altLang="ko-KR" dirty="0" smtClean="0"/>
              <a:t>(legend)</a:t>
            </a:r>
            <a:r>
              <a:rPr lang="ko-KR" altLang="en-US" dirty="0" smtClean="0"/>
              <a:t>를 이용하면 각  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들을 구별하기 좋다</a:t>
            </a:r>
            <a:endParaRPr lang="en-US" altLang="ko-KR" dirty="0" smtClean="0"/>
          </a:p>
          <a:p>
            <a:r>
              <a:rPr lang="en-US" altLang="ko-KR" dirty="0"/>
              <a:t>x=0:pi/100:2*pi;</a:t>
            </a:r>
            <a:endParaRPr lang="en-US" altLang="ko-KR" b="0" dirty="0"/>
          </a:p>
          <a:p>
            <a:r>
              <a:rPr lang="en-US" altLang="ko-KR" dirty="0"/>
              <a:t>y1=cos(x*4);</a:t>
            </a:r>
            <a:endParaRPr lang="en-US" altLang="ko-KR" b="0" dirty="0"/>
          </a:p>
          <a:p>
            <a:r>
              <a:rPr lang="en-US" altLang="ko-KR" dirty="0"/>
              <a:t>y2=sin(x);</a:t>
            </a:r>
            <a:endParaRPr lang="en-US" altLang="ko-KR" b="0" dirty="0"/>
          </a:p>
          <a:p>
            <a:r>
              <a:rPr lang="en-US" altLang="ko-KR" dirty="0"/>
              <a:t>plot(x,y1,x,y2);</a:t>
            </a:r>
            <a:endParaRPr lang="en-US" altLang="ko-KR" b="0" dirty="0"/>
          </a:p>
          <a:p>
            <a:r>
              <a:rPr lang="en-US" altLang="ko-KR" dirty="0">
                <a:solidFill>
                  <a:srgbClr val="FF0000"/>
                </a:solidFill>
              </a:rPr>
              <a:t>legend('y1=cos(4x)', 'y2=sin(x)')</a:t>
            </a:r>
            <a:endParaRPr lang="en-US" altLang="ko-KR" b="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667000"/>
            <a:ext cx="3475116" cy="26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7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6DA64-8144-4A2D-AB29-E18018011CFC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마크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색상 종류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6" name="Picture 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6676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673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4CE0C-A708-4337-B62F-5E892F8FD59D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399" y="2438400"/>
            <a:ext cx="5439001" cy="4082400"/>
          </a:xfrm>
          <a:prstGeom prst="rect">
            <a:avLst/>
          </a:prstGeom>
        </p:spPr>
      </p:pic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6524399" y="4495800"/>
            <a:ext cx="1633538" cy="1323439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점선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원모양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마커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검은색선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869" name="Line 8"/>
          <p:cNvSpPr>
            <a:spLocks noChangeShapeType="1"/>
          </p:cNvSpPr>
          <p:nvPr/>
        </p:nvSpPr>
        <p:spPr bwMode="auto">
          <a:xfrm flipV="1">
            <a:off x="6956199" y="3271837"/>
            <a:ext cx="9144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153400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% </a:t>
            </a:r>
            <a:r>
              <a:rPr lang="ko-KR" altLang="en-US" dirty="0" smtClean="0"/>
              <a:t>선 모양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원형 </a:t>
            </a:r>
            <a:r>
              <a:rPr lang="ko-KR" altLang="en-US" dirty="0" err="1" smtClean="0"/>
              <a:t>마커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마커는</a:t>
            </a:r>
            <a:r>
              <a:rPr lang="ko-KR" altLang="en-US" dirty="0" smtClean="0"/>
              <a:t> 검정색 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en-US" altLang="ko-KR" dirty="0"/>
              <a:t>=[1:10];</a:t>
            </a:r>
            <a:endParaRPr lang="en-US" altLang="ko-KR" b="0" dirty="0"/>
          </a:p>
          <a:p>
            <a:r>
              <a:rPr lang="es-ES" altLang="ko-KR" dirty="0"/>
              <a:t>y=[58.5, 63.8 64.2 67.3 71.5 88.3 90.1 90.6 89.5 90.4];</a:t>
            </a:r>
            <a:endParaRPr lang="es-ES" altLang="ko-KR" b="0" dirty="0"/>
          </a:p>
          <a:p>
            <a:r>
              <a:rPr lang="en-US" altLang="ko-KR" dirty="0"/>
              <a:t>plot(x, y, ':ok')</a:t>
            </a:r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774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533400" y="1447800"/>
            <a:ext cx="5022850" cy="2092881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여려 개의 선에 대하여 선과 마크와 색상종류를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선택할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경우에는 각 데이터 쌍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  다음에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종류를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지정하는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문자열을 써주면 된다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또한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, legend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로 각 선들을 범례로 표시해 주는 것이 좋다 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A5B1E-2779-4BDB-A392-480BE06E5EAE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84" y="1141459"/>
            <a:ext cx="3555310" cy="2668541"/>
          </a:xfrm>
          <a:prstGeom prst="rect">
            <a:avLst/>
          </a:prstGeom>
        </p:spPr>
      </p:pic>
      <p:sp>
        <p:nvSpPr>
          <p:cNvPr id="7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3810000"/>
            <a:ext cx="8153400" cy="24993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x=[1:10];y=[58.5, 63.8 64.2 67.3 71.5 88.3 90.1 90.6 89.5 90.4</a:t>
            </a:r>
            <a:r>
              <a:rPr lang="en-US" altLang="ko-KR" sz="2000" dirty="0" smtClean="0"/>
              <a:t>];</a:t>
            </a:r>
          </a:p>
          <a:p>
            <a:pPr marL="0" indent="0">
              <a:buNone/>
            </a:pPr>
            <a:r>
              <a:rPr lang="en-US" altLang="ko-KR" sz="2000" dirty="0" smtClean="0"/>
              <a:t>plot(x</a:t>
            </a:r>
            <a:r>
              <a:rPr lang="en-US" altLang="ko-KR" sz="2000" dirty="0"/>
              <a:t>, y, ':ok', x, y*2, '--</a:t>
            </a:r>
            <a:r>
              <a:rPr lang="en-US" altLang="ko-KR" sz="2000" dirty="0" err="1"/>
              <a:t>xr</a:t>
            </a:r>
            <a:r>
              <a:rPr lang="en-US" altLang="ko-KR" sz="2000" dirty="0"/>
              <a:t>', x, y/2, '-b</a:t>
            </a:r>
            <a:r>
              <a:rPr lang="en-US" altLang="ko-KR" sz="2000" dirty="0" smtClean="0"/>
              <a:t>')</a:t>
            </a:r>
          </a:p>
          <a:p>
            <a:pPr marL="0" indent="0">
              <a:buNone/>
            </a:pPr>
            <a:r>
              <a:rPr lang="en-US" altLang="ko-KR" sz="2000" dirty="0" smtClean="0"/>
              <a:t>legend</a:t>
            </a:r>
            <a:r>
              <a:rPr lang="en-US" altLang="ko-KR" sz="2000" dirty="0"/>
              <a:t>('</a:t>
            </a:r>
            <a:r>
              <a:rPr lang="ko-KR" altLang="en-US" sz="2000" dirty="0"/>
              <a:t>그래프</a:t>
            </a:r>
            <a:r>
              <a:rPr lang="en-US" altLang="ko-KR" sz="2000" dirty="0"/>
              <a:t>1' , '</a:t>
            </a:r>
            <a:r>
              <a:rPr lang="ko-KR" altLang="en-US" sz="2000" dirty="0"/>
              <a:t>그래프</a:t>
            </a:r>
            <a:r>
              <a:rPr lang="en-US" altLang="ko-KR" sz="2000" dirty="0"/>
              <a:t>2' ,'</a:t>
            </a:r>
            <a:r>
              <a:rPr lang="ko-KR" altLang="en-US" sz="2000" dirty="0"/>
              <a:t>그래프</a:t>
            </a:r>
            <a:r>
              <a:rPr lang="en-US" altLang="ko-KR" sz="2000" dirty="0"/>
              <a:t>3')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3115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532440" cy="5040560"/>
          </a:xfrm>
        </p:spPr>
        <p:txBody>
          <a:bodyPr/>
          <a:lstStyle/>
          <a:p>
            <a:r>
              <a:rPr lang="ko-KR" altLang="en-US" sz="2000" dirty="0" smtClean="0"/>
              <a:t>연습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이러닝</a:t>
            </a:r>
            <a:r>
              <a:rPr lang="ko-KR" altLang="en-US" sz="2000" dirty="0" smtClean="0"/>
              <a:t> 자료실에서 </a:t>
            </a:r>
            <a:r>
              <a:rPr lang="en-US" altLang="ko-KR" sz="2000" dirty="0" smtClean="0">
                <a:solidFill>
                  <a:srgbClr val="FF0000"/>
                </a:solidFill>
              </a:rPr>
              <a:t>‘temperature.xlsx’ </a:t>
            </a:r>
            <a:r>
              <a:rPr lang="ko-KR" altLang="en-US" sz="2000" dirty="0" smtClean="0"/>
              <a:t>파일을 </a:t>
            </a:r>
            <a:r>
              <a:rPr lang="ko-KR" altLang="en-US" sz="2000" dirty="0" err="1" smtClean="0"/>
              <a:t>받은후</a:t>
            </a:r>
            <a:r>
              <a:rPr lang="ko-KR" altLang="en-US" sz="2000" dirty="0" smtClean="0"/>
              <a:t> 앞에서 배운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데이터 가져오기</a:t>
            </a:r>
            <a:r>
              <a:rPr lang="en-US" altLang="ko-KR" sz="2000" dirty="0" smtClean="0"/>
              <a:t>’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기능을 이용 데이터 파일을 읽어보자</a:t>
            </a:r>
            <a:endParaRPr lang="en-US" altLang="ko-KR" sz="2000" dirty="0"/>
          </a:p>
          <a:p>
            <a:r>
              <a:rPr lang="ko-KR" altLang="en-US" sz="2000" dirty="0" smtClean="0"/>
              <a:t>읽은 데이터의 첫 행은 시간 </a:t>
            </a:r>
            <a:r>
              <a:rPr lang="en-US" altLang="ko-KR" sz="2000" dirty="0" smtClean="0"/>
              <a:t>(time), </a:t>
            </a:r>
            <a:r>
              <a:rPr lang="ko-KR" altLang="en-US" sz="2000" dirty="0" smtClean="0"/>
              <a:t>두 번째 행은 온도 </a:t>
            </a:r>
            <a:r>
              <a:rPr lang="en-US" altLang="ko-KR" sz="2000" dirty="0" smtClean="0"/>
              <a:t>(temperature)</a:t>
            </a:r>
            <a:r>
              <a:rPr lang="ko-KR" altLang="en-US" sz="2000" dirty="0" smtClean="0"/>
              <a:t>이다</a:t>
            </a:r>
            <a:endParaRPr lang="en-US" altLang="ko-KR" sz="2000" dirty="0" smtClean="0"/>
          </a:p>
          <a:p>
            <a:r>
              <a:rPr lang="ko-KR" altLang="en-US" sz="2000" dirty="0" smtClean="0"/>
              <a:t>시간 변화에 따른 </a:t>
            </a:r>
            <a:r>
              <a:rPr lang="en-US" altLang="ko-KR" sz="2000" dirty="0" smtClean="0"/>
              <a:t>(x</a:t>
            </a:r>
            <a:r>
              <a:rPr lang="ko-KR" altLang="en-US" sz="2000" dirty="0" smtClean="0"/>
              <a:t>축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온도</a:t>
            </a:r>
            <a:endParaRPr lang="en-US" altLang="ko-KR" sz="2000" dirty="0" smtClean="0"/>
          </a:p>
          <a:p>
            <a:r>
              <a:rPr lang="ko-KR" altLang="en-US" sz="2000" dirty="0" smtClean="0"/>
              <a:t>변화 </a:t>
            </a:r>
            <a:r>
              <a:rPr lang="en-US" altLang="ko-KR" sz="2000" dirty="0" smtClean="0"/>
              <a:t>(y</a:t>
            </a:r>
            <a:r>
              <a:rPr lang="ko-KR" altLang="en-US" sz="2000" dirty="0" smtClean="0"/>
              <a:t>축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그래프를 그리고자 </a:t>
            </a:r>
            <a:endParaRPr lang="en-US" altLang="ko-KR" sz="2000" dirty="0" smtClean="0"/>
          </a:p>
          <a:p>
            <a:r>
              <a:rPr lang="ko-KR" altLang="en-US" sz="2000" dirty="0" smtClean="0"/>
              <a:t>한다</a:t>
            </a:r>
            <a:endParaRPr lang="en-US" altLang="ko-KR" sz="2000" dirty="0"/>
          </a:p>
          <a:p>
            <a:r>
              <a:rPr lang="ko-KR" altLang="en-US" sz="2000" dirty="0" smtClean="0"/>
              <a:t>다음과 같은 그래프를 그려 </a:t>
            </a:r>
            <a:r>
              <a:rPr lang="ko-KR" altLang="en-US" sz="2000" dirty="0" smtClean="0"/>
              <a:t>보자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 smtClean="0"/>
              <a:t>xlabel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ylabel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마커</a:t>
            </a:r>
            <a:r>
              <a:rPr lang="ko-KR" altLang="en-US" sz="2000" dirty="0" smtClean="0"/>
              <a:t> 추가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31345"/>
            <a:ext cx="4925182" cy="36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최소값과 최소값이 있는 위치를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시키는 </a:t>
            </a:r>
            <a:r>
              <a:rPr lang="en-US" altLang="ko-KR" dirty="0" smtClean="0"/>
              <a:t>min </a:t>
            </a:r>
            <a:r>
              <a:rPr lang="ko-KR" altLang="en-US" dirty="0" smtClean="0"/>
              <a:t>함수에 대해서 살펴보자 </a:t>
            </a:r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minval</a:t>
            </a:r>
            <a:r>
              <a:rPr lang="en-US" altLang="ko-KR" dirty="0" smtClean="0"/>
              <a:t>=min([1 -5 6 -3])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&gt;&gt; [</a:t>
            </a:r>
            <a:r>
              <a:rPr lang="en-US" altLang="ko-KR" dirty="0" err="1" smtClean="0"/>
              <a:t>minval</a:t>
            </a:r>
            <a:r>
              <a:rPr lang="en-US" altLang="ko-KR" dirty="0" smtClean="0"/>
              <a:t>, index] = min ([1 -5 6 -3])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118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다음과 같은 그래프를 </a:t>
                </a:r>
                <a:r>
                  <a:rPr lang="en-US" altLang="ko-KR" sz="2000" dirty="0" smtClean="0"/>
                  <a:t>plot</a:t>
                </a:r>
                <a:r>
                  <a:rPr lang="ko-KR" altLang="en-US" sz="2000" dirty="0" smtClean="0"/>
                  <a:t>함수를 이용하여 그려보자</a:t>
                </a:r>
                <a:endParaRPr lang="en-US" altLang="ko-KR" sz="2000" dirty="0" smtClean="0"/>
              </a:p>
              <a:p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과 </a:t>
                </a:r>
                <a:r>
                  <a:rPr lang="en-US" altLang="ko-KR" sz="2000" dirty="0" smtClean="0"/>
                  <a:t>10</a:t>
                </a:r>
                <a:r>
                  <a:rPr lang="ko-KR" altLang="en-US" sz="2000" dirty="0" smtClean="0"/>
                  <a:t>사이의 </a:t>
                </a:r>
                <a:r>
                  <a:rPr lang="en-US" altLang="ko-KR" sz="2000" dirty="0" smtClean="0"/>
                  <a:t>x</a:t>
                </a:r>
                <a:r>
                  <a:rPr lang="ko-KR" altLang="en-US" sz="2000" dirty="0" smtClean="0"/>
                  <a:t>값에 대하여 </a:t>
                </a:r>
                <a:r>
                  <a:rPr lang="en-US" altLang="ko-KR" sz="2000" dirty="0" smtClean="0"/>
                  <a:t>x</a:t>
                </a:r>
                <a:r>
                  <a:rPr lang="ko-KR" altLang="en-US" sz="2000" dirty="0" smtClean="0"/>
                  <a:t>를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씩 증가시키면서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ko-KR" altLang="en-US" sz="2000" dirty="0" smtClean="0"/>
                  <a:t>의 그래프를 그려보자 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title </a:t>
                </a:r>
                <a:r>
                  <a:rPr lang="ko-KR" altLang="en-US" sz="2000" dirty="0" smtClean="0"/>
                  <a:t>함수를 이용하여 그래프 제목도 넣어보자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title('2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차 함수 그래프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')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918303"/>
            <a:ext cx="3713133" cy="27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91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그린 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이미지로 내보내기</a:t>
            </a:r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en-US" altLang="ko-KR" dirty="0" smtClean="0"/>
              <a:t>=&gt; </a:t>
            </a:r>
            <a:r>
              <a:rPr lang="ko-KR" altLang="en-US" smtClean="0"/>
              <a:t>다른 이름으로 </a:t>
            </a:r>
            <a:r>
              <a:rPr lang="ko-KR" altLang="en-US" dirty="0" smtClean="0"/>
              <a:t>저장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61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다중 그래프 그리기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628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1873-541A-4EF2-98D5-EA34A11F7EC4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5.2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다중 그래프</a:t>
            </a:r>
            <a:endParaRPr lang="en-US" altLang="ko-KR" sz="4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20040" indent="-320040" fontAlgn="base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subplot  </a:t>
            </a:r>
            <a:r>
              <a:rPr lang="ko-KR" altLang="en-US" dirty="0"/>
              <a:t>명령은 그래픽 창을 </a:t>
            </a:r>
            <a:r>
              <a:rPr lang="en-US" altLang="ko-KR" dirty="0"/>
              <a:t>m</a:t>
            </a:r>
            <a:r>
              <a:rPr lang="ko-KR" altLang="en-US" dirty="0"/>
              <a:t>개의 행과 </a:t>
            </a:r>
            <a:r>
              <a:rPr lang="en-US" altLang="ko-KR" dirty="0"/>
              <a:t>n</a:t>
            </a:r>
            <a:r>
              <a:rPr lang="ko-KR" altLang="en-US" dirty="0"/>
              <a:t>개의 열로 </a:t>
            </a:r>
            <a:r>
              <a:rPr lang="ko-KR" altLang="en-US" dirty="0" smtClean="0"/>
              <a:t> 이루어진 </a:t>
            </a:r>
            <a:r>
              <a:rPr lang="ko-KR" altLang="en-US" dirty="0"/>
              <a:t>격자 </a:t>
            </a:r>
            <a:r>
              <a:rPr lang="ko-KR" altLang="en-US" dirty="0" err="1"/>
              <a:t>모향으로나누어</a:t>
            </a:r>
            <a:r>
              <a:rPr lang="ko-KR" altLang="en-US" dirty="0"/>
              <a:t> 준다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ko-KR" dirty="0"/>
              <a:t>subplot(</a:t>
            </a:r>
            <a:r>
              <a:rPr lang="en-US" altLang="ko-KR" dirty="0" err="1"/>
              <a:t>m,n,p</a:t>
            </a:r>
            <a:r>
              <a:rPr lang="en-US" altLang="ko-KR" dirty="0"/>
              <a:t>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84772" y="3229744"/>
            <a:ext cx="4286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행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1908622" y="2924944"/>
            <a:ext cx="533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627784" y="3229744"/>
            <a:ext cx="6477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열</a:t>
            </a:r>
            <a:endParaRPr lang="en-US" altLang="ko-KR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 flipV="1">
            <a:off x="2732559" y="2924944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655889" y="3229744"/>
            <a:ext cx="700087" cy="3667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위치</a:t>
            </a:r>
            <a:endParaRPr lang="en-US" altLang="ko-KR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3059832" y="2852936"/>
            <a:ext cx="757982" cy="37680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031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18DD7-A5BA-483E-95C2-9A627E25F344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subplot(2,2,1)</a:t>
            </a:r>
          </a:p>
        </p:txBody>
      </p:sp>
      <p:graphicFrame>
        <p:nvGraphicFramePr>
          <p:cNvPr id="48144" name="Group 16"/>
          <p:cNvGraphicFramePr>
            <a:graphicFrameLocks noGrp="1"/>
          </p:cNvGraphicFramePr>
          <p:nvPr>
            <p:extLst/>
          </p:nvPr>
        </p:nvGraphicFramePr>
        <p:xfrm>
          <a:off x="2710408" y="2382416"/>
          <a:ext cx="3733800" cy="2641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32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1548358" y="3506366"/>
            <a:ext cx="642938" cy="3698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행</a:t>
            </a:r>
            <a:endParaRPr lang="en-US" altLang="ko-KR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4205833" y="1772816"/>
            <a:ext cx="771525" cy="3698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열</a:t>
            </a:r>
            <a:endParaRPr lang="en-US" altLang="ko-KR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3320008" y="2687216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3200"/>
              <a:t>1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5225008" y="2611016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3200"/>
              <a:t>2</a:t>
            </a:r>
          </a:p>
        </p:txBody>
      </p:sp>
      <p:sp>
        <p:nvSpPr>
          <p:cNvPr id="46098" name="Text Box 23"/>
          <p:cNvSpPr txBox="1">
            <a:spLocks noChangeArrowheads="1"/>
          </p:cNvSpPr>
          <p:nvPr/>
        </p:nvSpPr>
        <p:spPr bwMode="auto">
          <a:xfrm>
            <a:off x="3320008" y="4058816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3200"/>
              <a:t>3</a:t>
            </a:r>
          </a:p>
        </p:txBody>
      </p:sp>
      <p:sp>
        <p:nvSpPr>
          <p:cNvPr id="46099" name="Text Box 24"/>
          <p:cNvSpPr txBox="1">
            <a:spLocks noChangeArrowheads="1"/>
          </p:cNvSpPr>
          <p:nvPr/>
        </p:nvSpPr>
        <p:spPr bwMode="auto">
          <a:xfrm>
            <a:off x="5225008" y="4058816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3200"/>
              <a:t>4</a:t>
            </a:r>
          </a:p>
        </p:txBody>
      </p:sp>
      <p:pic>
        <p:nvPicPr>
          <p:cNvPr id="46100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08" y="2382416"/>
            <a:ext cx="1828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9223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57054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420938"/>
            <a:ext cx="42767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2484438" y="4292600"/>
            <a:ext cx="1433512" cy="3698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행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1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열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E9192-215C-446A-8826-6D4B43EA7CD6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2176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연습 </a:t>
                </a:r>
                <a:r>
                  <a:rPr lang="en-US" altLang="ko-KR" dirty="0" smtClean="0"/>
                  <a:t>: subplot </a:t>
                </a:r>
                <a:r>
                  <a:rPr lang="ko-KR" altLang="en-US" dirty="0" smtClean="0"/>
                  <a:t>함수를 이용하여 다음과 같은 그림을 그려보자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1. </a:t>
                </a:r>
                <a:r>
                  <a:rPr lang="ko-KR" altLang="en-US" dirty="0" err="1" smtClean="0"/>
                  <a:t>그림창을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행과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열로 나눈다</a:t>
                </a:r>
                <a:endParaRPr lang="en-US" altLang="ko-KR" dirty="0" smtClean="0"/>
              </a:p>
              <a:p>
                <a:r>
                  <a:rPr lang="en-US" altLang="ko-KR" dirty="0" smtClean="0"/>
                  <a:t>2. </a:t>
                </a:r>
                <a:r>
                  <a:rPr lang="ko-KR" altLang="en-US" dirty="0" smtClean="0"/>
                  <a:t>창의 위쪽에는 </a:t>
                </a:r>
                <a:r>
                  <a:rPr lang="en-US" altLang="ko-KR" dirty="0" smtClean="0"/>
                  <a:t>y=tan(x)</a:t>
                </a:r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구간에서 그린다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 x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0.1</a:t>
                </a:r>
                <a:r>
                  <a:rPr lang="ko-KR" altLang="en-US" dirty="0" smtClean="0"/>
                  <a:t>씩 증가시킨다</a:t>
                </a:r>
                <a:endParaRPr lang="en-US" altLang="ko-KR" dirty="0" smtClean="0"/>
              </a:p>
              <a:p>
                <a:r>
                  <a:rPr lang="en-US" altLang="ko-KR" dirty="0" smtClean="0"/>
                  <a:t>3. </a:t>
                </a:r>
                <a:r>
                  <a:rPr lang="ko-KR" altLang="en-US" dirty="0" smtClean="0"/>
                  <a:t>작성된 그래프에 </a:t>
                </a:r>
                <a:r>
                  <a:rPr lang="en-US" altLang="ko-KR" dirty="0" err="1" smtClean="0"/>
                  <a:t>xlabel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ylabel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마커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색을 추가한다</a:t>
                </a:r>
                <a:endParaRPr lang="en-US" altLang="ko-KR" dirty="0" smtClean="0"/>
              </a:p>
              <a:p>
                <a:r>
                  <a:rPr lang="en-US" altLang="ko-KR" dirty="0" smtClean="0"/>
                  <a:t>4. </a:t>
                </a:r>
                <a:r>
                  <a:rPr lang="ko-KR" altLang="en-US" dirty="0" smtClean="0"/>
                  <a:t>창의 아래쪽에는 </a:t>
                </a:r>
                <a:r>
                  <a:rPr lang="en-US" altLang="ko-KR" dirty="0" smtClean="0"/>
                  <a:t>y=2cos(x)</a:t>
                </a:r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구간에서 그린다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0.1</a:t>
                </a:r>
                <a:r>
                  <a:rPr lang="ko-KR" altLang="en-US" dirty="0"/>
                  <a:t>씩 증가시킨다</a:t>
                </a:r>
                <a:endParaRPr lang="en-US" altLang="ko-KR" dirty="0"/>
              </a:p>
              <a:p>
                <a:r>
                  <a:rPr lang="en-US" altLang="ko-KR" dirty="0" smtClean="0"/>
                  <a:t>5. </a:t>
                </a:r>
                <a:r>
                  <a:rPr lang="ko-KR" altLang="en-US" dirty="0"/>
                  <a:t>작성된 그래프에 </a:t>
                </a:r>
                <a:r>
                  <a:rPr lang="en-US" altLang="ko-KR" dirty="0" err="1"/>
                  <a:t>xlabel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ylabel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마커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색을 추가한다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99" t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214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8760"/>
            <a:ext cx="5343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1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log  plot </a:t>
            </a:r>
            <a:r>
              <a:rPr lang="ko-KR" altLang="en-US" dirty="0" smtClean="0"/>
              <a:t>이용하기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133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데이터를 보자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x=[0:0.1:1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s-ES" altLang="ko-KR" dirty="0"/>
              <a:t>y=[100 10 0.1 0.1 0.1 0.01 0.01 0.001 </a:t>
            </a:r>
            <a:r>
              <a:rPr lang="es-ES" altLang="ko-KR"/>
              <a:t>0.001 </a:t>
            </a:r>
            <a:r>
              <a:rPr lang="es-ES" altLang="ko-KR" smtClean="0"/>
              <a:t>0.001 0.001]</a:t>
            </a:r>
            <a:endParaRPr lang="es-ES" altLang="ko-KR" dirty="0" smtClean="0"/>
          </a:p>
          <a:p>
            <a:pPr marL="0" indent="0">
              <a:buNone/>
            </a:pPr>
            <a:r>
              <a:rPr lang="es-ES" altLang="ko-KR" dirty="0" smtClean="0"/>
              <a:t>plot(x, y)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73760"/>
            <a:ext cx="533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만일 주어진 배열이 벡터가 아닌 행렬인 경우는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각 열의 </a:t>
            </a:r>
            <a:r>
              <a:rPr lang="ko-KR" altLang="en-US" sz="2400" dirty="0" smtClean="0"/>
              <a:t>최대값과 그 위치를 </a:t>
            </a:r>
            <a:r>
              <a:rPr lang="en-US" altLang="ko-KR" sz="2400" dirty="0" smtClean="0"/>
              <a:t>return </a:t>
            </a:r>
            <a:r>
              <a:rPr lang="ko-KR" altLang="en-US" sz="2400" dirty="0" smtClean="0"/>
              <a:t>한다 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8283"/>
            <a:ext cx="2590800" cy="1931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590800"/>
            <a:ext cx="2981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2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지금까지는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눈금이 일정한 간격으로 되어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ko-KR" altLang="en-US" dirty="0" smtClean="0">
                <a:solidFill>
                  <a:srgbClr val="FF0000"/>
                </a:solidFill>
              </a:rPr>
              <a:t>선형 그래프 </a:t>
            </a:r>
            <a:r>
              <a:rPr lang="en-US" altLang="ko-KR" dirty="0" smtClean="0">
                <a:solidFill>
                  <a:srgbClr val="FF0000"/>
                </a:solidFill>
              </a:rPr>
              <a:t>(linear graph)</a:t>
            </a:r>
            <a:r>
              <a:rPr lang="ko-KR" altLang="en-US" dirty="0" smtClean="0"/>
              <a:t>라고 한다</a:t>
            </a:r>
            <a:endParaRPr lang="en-US" altLang="ko-KR" dirty="0" smtClean="0"/>
          </a:p>
          <a:p>
            <a:r>
              <a:rPr lang="ko-KR" altLang="en-US" dirty="0" smtClean="0"/>
              <a:t>하지만 앞의 데이터는 이러한 선형 그래프로는 데이터 변화를 정확히 알기 어렵다</a:t>
            </a:r>
            <a:endParaRPr lang="en-US" altLang="ko-KR" dirty="0" smtClean="0"/>
          </a:p>
          <a:p>
            <a:r>
              <a:rPr lang="ko-KR" altLang="en-US" dirty="0" smtClean="0"/>
              <a:t>이런 경우 </a:t>
            </a:r>
            <a:r>
              <a:rPr lang="en-US" altLang="ko-KR" dirty="0" err="1" smtClean="0"/>
              <a:t>semilogy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semilogx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 가능 하다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&gt;&gt; </a:t>
            </a:r>
            <a:r>
              <a:rPr lang="en-US" altLang="ko-KR" dirty="0" err="1" smtClean="0"/>
              <a:t>semilogy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&gt;&gt; grid on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94513"/>
            <a:ext cx="4495800" cy="33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3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plot </a:t>
            </a:r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 모두 선형눈금으로 하여 그래프를 그린다</a:t>
            </a:r>
            <a:r>
              <a:rPr lang="en-US" altLang="ko-KR" dirty="0"/>
              <a:t>.</a:t>
            </a:r>
          </a:p>
          <a:p>
            <a:pPr marL="32004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err="1"/>
              <a:t>semilogy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ko-KR" dirty="0" smtClean="0"/>
              <a:t>X</a:t>
            </a:r>
            <a:r>
              <a:rPr lang="ko-KR" altLang="en-US" dirty="0" smtClean="0"/>
              <a:t>축은 선형 눈금 </a:t>
            </a:r>
            <a:r>
              <a:rPr lang="en-US" altLang="ko-KR" dirty="0" smtClean="0"/>
              <a:t>y</a:t>
            </a:r>
            <a:r>
              <a:rPr lang="ko-KR" altLang="en-US" dirty="0"/>
              <a:t>축만 로그눈금으로 하여 그래프를 그린다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pPr marL="32004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err="1"/>
              <a:t>semilogx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ko-KR" dirty="0"/>
              <a:t>x</a:t>
            </a:r>
            <a:r>
              <a:rPr lang="ko-KR" altLang="en-US" dirty="0"/>
              <a:t>축만 로그눈금으로 하여 그래프를 그린다</a:t>
            </a:r>
            <a:r>
              <a:rPr lang="en-US" altLang="ko-KR" dirty="0"/>
              <a:t>.</a:t>
            </a:r>
          </a:p>
          <a:p>
            <a:pPr marL="32004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err="1"/>
              <a:t>loglog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 모두 로그눈금으로 하여 그래프를 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 (x):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모든 원소들의 합을 구한다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4" y="2362199"/>
            <a:ext cx="2543175" cy="36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 (x): 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차원 행렬이면 </a:t>
            </a:r>
            <a:r>
              <a:rPr lang="ko-KR" altLang="en-US" dirty="0">
                <a:solidFill>
                  <a:srgbClr val="FF0000"/>
                </a:solidFill>
              </a:rPr>
              <a:t>각 열</a:t>
            </a:r>
            <a:r>
              <a:rPr lang="ko-KR" altLang="en-US" dirty="0"/>
              <a:t>의 합을 구해 그 결과를 행 벡터로 출력한다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62250"/>
            <a:ext cx="2028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9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724400"/>
              </a:xfrm>
            </p:spPr>
            <p:txBody>
              <a:bodyPr/>
              <a:lstStyle/>
              <a:p>
                <a:r>
                  <a:rPr lang="en-US" altLang="ko-KR" sz="2800" dirty="0" err="1" smtClean="0"/>
                  <a:t>std</a:t>
                </a:r>
                <a:r>
                  <a:rPr lang="en-US" altLang="ko-KR" sz="2800" dirty="0" smtClean="0"/>
                  <a:t>(x) :  </a:t>
                </a:r>
                <a:r>
                  <a:rPr lang="ko-KR" altLang="en-US" sz="2800" dirty="0" smtClean="0"/>
                  <a:t>벡터 </a:t>
                </a:r>
                <a:r>
                  <a:rPr lang="en-US" altLang="ko-KR" sz="2800" dirty="0" smtClean="0"/>
                  <a:t>x</a:t>
                </a:r>
                <a:r>
                  <a:rPr lang="ko-KR" altLang="en-US" sz="2800" dirty="0" smtClean="0"/>
                  <a:t>의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표준편차 계산</a:t>
                </a:r>
                <a:endParaRPr lang="en-US" altLang="ko-KR" sz="2800" dirty="0" smtClean="0"/>
              </a:p>
              <a:p>
                <a:r>
                  <a:rPr lang="en-US" altLang="ko-KR" sz="2800" dirty="0" err="1" smtClean="0"/>
                  <a:t>var</a:t>
                </a:r>
                <a:r>
                  <a:rPr lang="en-US" altLang="ko-KR" sz="2800" dirty="0" smtClean="0"/>
                  <a:t>(x): </a:t>
                </a:r>
                <a:r>
                  <a:rPr lang="ko-KR" altLang="en-US" sz="2800" dirty="0" smtClean="0"/>
                  <a:t>벡터 </a:t>
                </a:r>
                <a:r>
                  <a:rPr lang="en-US" altLang="ko-KR" sz="2800" dirty="0" smtClean="0"/>
                  <a:t>x</a:t>
                </a:r>
                <a:r>
                  <a:rPr lang="ko-KR" altLang="en-US" sz="2800" dirty="0" smtClean="0"/>
                  <a:t>의 분산 계산</a:t>
                </a:r>
                <a:r>
                  <a:rPr lang="en-US" altLang="ko-KR" sz="2800" dirty="0" smtClean="0"/>
                  <a:t>, N: </a:t>
                </a:r>
                <a:r>
                  <a:rPr lang="ko-KR" altLang="en-US" sz="2800" dirty="0" smtClean="0"/>
                  <a:t>데이터 수</a:t>
                </a:r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2800" dirty="0" smtClean="0"/>
                  <a:t>: </a:t>
                </a:r>
                <a:r>
                  <a:rPr lang="ko-KR" altLang="en-US" sz="2800" dirty="0" smtClean="0"/>
                  <a:t>평균</a:t>
                </a:r>
                <a:endParaRPr lang="en-US" altLang="ko-KR" sz="2800" dirty="0" smtClean="0"/>
              </a:p>
              <a:p>
                <a:endParaRPr lang="en-US" altLang="ko-KR" sz="2800" dirty="0"/>
              </a:p>
              <a:p>
                <a:endParaRPr lang="en-US" altLang="ko-KR" sz="2800" dirty="0" smtClean="0"/>
              </a:p>
              <a:p>
                <a:endParaRPr lang="en-US" altLang="ko-KR" sz="2800" dirty="0"/>
              </a:p>
              <a:p>
                <a:endParaRPr lang="en-US" altLang="ko-KR" sz="2800" dirty="0" smtClean="0"/>
              </a:p>
              <a:p>
                <a:r>
                  <a:rPr lang="ko-KR" altLang="en-US" sz="2800" dirty="0" smtClean="0"/>
                  <a:t>예</a:t>
                </a:r>
                <a:r>
                  <a:rPr lang="en-US" altLang="ko-KR" sz="2800" dirty="0" smtClean="0"/>
                  <a:t>: x =[1 5 3 ] </a:t>
                </a:r>
                <a:r>
                  <a:rPr lang="ko-KR" altLang="en-US" sz="2800" dirty="0" err="1" smtClean="0"/>
                  <a:t>일때</a:t>
                </a:r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x</a:t>
                </a:r>
                <a:r>
                  <a:rPr lang="ko-KR" altLang="en-US" sz="2800" dirty="0" smtClean="0"/>
                  <a:t>의 분산은 </a:t>
                </a:r>
                <a:r>
                  <a:rPr lang="en-US" altLang="ko-KR" sz="2800" dirty="0" smtClean="0"/>
                  <a:t>?</a:t>
                </a:r>
                <a:r>
                  <a:rPr lang="ko-KR" altLang="en-US" sz="2800" dirty="0" smtClean="0"/>
                  <a:t>  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724400"/>
              </a:xfrm>
              <a:blipFill rotWithShape="0">
                <a:blip r:embed="rId2"/>
                <a:stretch>
                  <a:fillRect l="-512" t="-1419" r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778155"/>
            <a:ext cx="8763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028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4479</TotalTime>
  <Words>1722</Words>
  <Application>Microsoft Office PowerPoint</Application>
  <PresentationFormat>화면 슬라이드 쇼(4:3)</PresentationFormat>
  <Paragraphs>311</Paragraphs>
  <Slides>61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2" baseType="lpstr">
      <vt:lpstr>HY나무L</vt:lpstr>
      <vt:lpstr>ＭＳ Ｐゴシック</vt:lpstr>
      <vt:lpstr>굴림</vt:lpstr>
      <vt:lpstr>맑은 고딕</vt:lpstr>
      <vt:lpstr>휴먼편지체</vt:lpstr>
      <vt:lpstr>Arial</vt:lpstr>
      <vt:lpstr>Cambria Math</vt:lpstr>
      <vt:lpstr>Times</vt:lpstr>
      <vt:lpstr>Wingdings</vt:lpstr>
      <vt:lpstr>Wingdings 2</vt:lpstr>
      <vt:lpstr>Edge</vt:lpstr>
      <vt:lpstr>시뮬레이션 기초 및 실습 (2017)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선, 마크, 색상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5.2 다중 그래프</vt:lpstr>
      <vt:lpstr>subplot(2,2,1)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367</cp:revision>
  <dcterms:created xsi:type="dcterms:W3CDTF">2007-04-05T20:26:21Z</dcterms:created>
  <dcterms:modified xsi:type="dcterms:W3CDTF">2017-03-10T04:46:34Z</dcterms:modified>
</cp:coreProperties>
</file>