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51"/>
  </p:notesMasterIdLst>
  <p:sldIdLst>
    <p:sldId id="272" r:id="rId2"/>
    <p:sldId id="274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316" r:id="rId15"/>
    <p:sldId id="285" r:id="rId16"/>
    <p:sldId id="286" r:id="rId17"/>
    <p:sldId id="287" r:id="rId18"/>
    <p:sldId id="317" r:id="rId19"/>
    <p:sldId id="318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9" r:id="rId49"/>
    <p:sldId id="320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84034" autoAdjust="0"/>
  </p:normalViewPr>
  <p:slideViewPr>
    <p:cSldViewPr>
      <p:cViewPr varScale="1">
        <p:scale>
          <a:sx n="111" d="100"/>
          <a:sy n="111" d="100"/>
        </p:scale>
        <p:origin x="16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A30692BA-A9DB-49DC-90F7-B7A0E1DF05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9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9890ED-CB2A-4A27-9DC2-3238957E8ACC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22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 smtClean="0"/>
            </a:lvl1pPr>
          </a:lstStyle>
          <a:p>
            <a:pPr>
              <a:defRPr/>
            </a:pPr>
            <a:r>
              <a:rPr lang="en-US" altLang="ko-KR"/>
              <a:t> </a:t>
            </a:r>
            <a:fld id="{F60F145A-CD25-4184-B7E2-DEE91A91F4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77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9F20005-B8B2-4583-868C-90F9C3ECAA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373A990-D3FF-4B35-A3CD-A07F771A65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767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-1 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1F0A6F-DD01-4143-8E2E-F4F0DCD2BD50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908720"/>
            <a:ext cx="91503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1" name="내용 개체 틀 7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8153400" cy="5040560"/>
          </a:xfrm>
        </p:spPr>
        <p:txBody>
          <a:bodyPr/>
          <a:lstStyle>
            <a:lvl1pPr marL="342900" indent="-342900">
              <a:defRPr kumimoji="0"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8660" indent="-342900">
              <a:lnSpc>
                <a:spcPct val="100000"/>
              </a:lnSpc>
              <a:defRPr kumimoji="0" lang="ko-KR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85750">
              <a:defRPr kumimoji="0" lang="ko-KR" altLang="en-US" sz="1800" kern="1200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428750" indent="-285750">
              <a:defRPr kumimoji="0" lang="ko-KR" altLang="en-US" sz="1400" kern="1200" dirty="0" smtClean="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943100" indent="-342900"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20040" lvl="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 smtClean="0"/>
              <a:t>마스터 텍스트 스타일을 편집합니다</a:t>
            </a:r>
          </a:p>
          <a:p>
            <a:pPr marL="640080" lvl="1" indent="-27432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ko-KR" altLang="en-US" dirty="0" smtClean="0"/>
              <a:t>둘째 수준</a:t>
            </a:r>
          </a:p>
          <a:p>
            <a:pPr marL="914400" lvl="2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</a:pPr>
            <a:r>
              <a:rPr lang="ko-KR" altLang="en-US" dirty="0" smtClean="0"/>
              <a:t>셋째 수준</a:t>
            </a:r>
          </a:p>
          <a:p>
            <a:pPr marL="1371600" lvl="3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</a:pPr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22591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 smtClean="0"/>
            </a:lvl1pPr>
          </a:lstStyle>
          <a:p>
            <a:pPr>
              <a:defRPr/>
            </a:pPr>
            <a:r>
              <a:rPr lang="en-US" altLang="ko-KR"/>
              <a:t> </a:t>
            </a:r>
            <a:fld id="{B6CD6F6F-69DE-4AA8-A97B-FE470F208E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58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5F8FBBB9-C4ED-4124-A5D1-6333F3A7AF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14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09B4BF81-9EEE-4B0E-853F-AB206DE59C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88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552B9CF6-E77F-436B-B96A-4BA50CA67C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332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E644FA20-EA53-43D8-8B2E-C6E3F4800E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996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837E8A0A-3BDF-4885-A533-EC30C9E664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37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B9253064-5B1A-4310-9879-1C473550AB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6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48C23ADF-27AB-4DEF-B078-07B51F0D30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91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 smtClean="0"/>
            </a:lvl1pPr>
          </a:lstStyle>
          <a:p>
            <a:pPr>
              <a:defRPr/>
            </a:pPr>
            <a:r>
              <a:rPr lang="en-US" altLang="ko-KR"/>
              <a:t>Slide </a:t>
            </a:r>
            <a:fld id="{E27CDAE0-637C-410C-B4E0-1F1ADF06C2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9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hort-circuit_evalu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0DFEE651-DE8C-4A4F-8D9A-E7AE454BBB2B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7171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ＭＳ Ｐゴシック" panose="020B0600070205080204" pitchFamily="34" charset="-128"/>
              </a:rPr>
              <a:t>시뮬레이션 기초 및 실습 </a:t>
            </a:r>
            <a:r>
              <a:rPr lang="en-US" altLang="ko-KR" smtClean="0">
                <a:ea typeface="ＭＳ Ｐゴシック" panose="020B0600070205080204" pitchFamily="34" charset="-128"/>
              </a:rPr>
              <a:t>(2017)</a:t>
            </a:r>
            <a:endParaRPr lang="ko-KR" altLang="ko-KR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anose="020B0600070205080204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logical </a:t>
            </a:r>
            <a:r>
              <a:rPr lang="ko-KR" altLang="en-US" dirty="0" smtClean="0"/>
              <a:t>데이터 형은 </a:t>
            </a:r>
            <a:r>
              <a:rPr lang="en-US" altLang="ko-KR" dirty="0" smtClean="0"/>
              <a:t>true 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false 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두 가지 값 중 하나만 가질 수 있는 특별한 유형의 데이터</a:t>
            </a:r>
            <a:endParaRPr lang="en-US" altLang="ko-KR" dirty="0"/>
          </a:p>
          <a:p>
            <a:r>
              <a:rPr lang="en-US" altLang="ko-KR" dirty="0" smtClean="0"/>
              <a:t>logical </a:t>
            </a:r>
            <a:r>
              <a:rPr lang="ko-KR" altLang="en-US" dirty="0" smtClean="0"/>
              <a:t>데이터 형의 장점은</a:t>
            </a:r>
            <a:r>
              <a:rPr lang="en-US" altLang="ko-KR" dirty="0" smtClean="0"/>
              <a:t>? 1</a:t>
            </a:r>
            <a:r>
              <a:rPr lang="ko-KR" altLang="en-US" dirty="0" smtClean="0"/>
              <a:t>바이트의 메모리만 차지한다 </a:t>
            </a:r>
            <a:r>
              <a:rPr lang="en-US" altLang="ko-KR" dirty="0" smtClean="0"/>
              <a:t>(double</a:t>
            </a:r>
            <a:r>
              <a:rPr lang="ko-KR" altLang="en-US" dirty="0" smtClean="0"/>
              <a:t>형은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90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logical </a:t>
            </a:r>
            <a:r>
              <a:rPr lang="ko-KR" altLang="en-US" dirty="0" smtClean="0"/>
              <a:t>형 변수를 만들려면 </a:t>
            </a:r>
            <a:r>
              <a:rPr lang="ko-KR" altLang="en-US" dirty="0" err="1" smtClean="0"/>
              <a:t>대입문에</a:t>
            </a:r>
            <a:r>
              <a:rPr lang="ko-KR" altLang="en-US" dirty="0" smtClean="0"/>
              <a:t> 논리값을 대입하면 된다</a:t>
            </a:r>
            <a:endParaRPr lang="en-US" altLang="ko-KR" dirty="0" smtClean="0"/>
          </a:p>
          <a:p>
            <a:r>
              <a:rPr lang="en-US" altLang="ko-KR" dirty="0" smtClean="0"/>
              <a:t>&gt;&gt; a1=true </a:t>
            </a:r>
          </a:p>
          <a:p>
            <a:r>
              <a:rPr lang="en-US" altLang="ko-KR" dirty="0" smtClean="0"/>
              <a:t>&gt;&gt; </a:t>
            </a:r>
            <a:r>
              <a:rPr lang="en-US" altLang="ko-KR" dirty="0" err="1" smtClean="0">
                <a:solidFill>
                  <a:srgbClr val="FF0000"/>
                </a:solidFill>
              </a:rPr>
              <a:t>whos</a:t>
            </a:r>
            <a:r>
              <a:rPr lang="en-US" altLang="ko-KR" dirty="0" smtClean="0">
                <a:solidFill>
                  <a:srgbClr val="FF0000"/>
                </a:solidFill>
              </a:rPr>
              <a:t> a1</a:t>
            </a:r>
          </a:p>
          <a:p>
            <a:r>
              <a:rPr lang="en-US" altLang="ko-KR" dirty="0" smtClean="0"/>
              <a:t>&gt;&gt; a2=1</a:t>
            </a:r>
          </a:p>
          <a:p>
            <a:r>
              <a:rPr lang="en-US" altLang="ko-KR" dirty="0" smtClean="0"/>
              <a:t>&gt;&gt; </a:t>
            </a:r>
            <a:r>
              <a:rPr lang="en-US" altLang="ko-KR" dirty="0" err="1" smtClean="0"/>
              <a:t>whos</a:t>
            </a:r>
            <a:r>
              <a:rPr lang="en-US" altLang="ko-KR" dirty="0" smtClean="0"/>
              <a:t> a2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71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에서는 수치데이터 </a:t>
            </a:r>
            <a:r>
              <a:rPr lang="en-US" altLang="ko-KR" dirty="0" smtClean="0"/>
              <a:t>(double</a:t>
            </a:r>
            <a:r>
              <a:rPr lang="ko-KR" altLang="en-US" dirty="0" smtClean="0"/>
              <a:t>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논리데이터 </a:t>
            </a:r>
            <a:r>
              <a:rPr lang="en-US" altLang="ko-KR" dirty="0" smtClean="0"/>
              <a:t>(logical</a:t>
            </a:r>
            <a:r>
              <a:rPr lang="ko-KR" altLang="en-US" dirty="0" smtClean="0"/>
              <a:t>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혼합하여 사용 가능 하다 </a:t>
            </a:r>
            <a:endParaRPr lang="en-US" altLang="ko-KR" dirty="0" smtClean="0"/>
          </a:p>
          <a:p>
            <a:r>
              <a:rPr lang="ko-KR" altLang="en-US" dirty="0" smtClean="0"/>
              <a:t>수치가 필요한 경우에 논리값이 쓰이면 참값은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거짓값은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변환되어 수처럼 사용된다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215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논리 연산자의 사용 </a:t>
            </a:r>
            <a:endParaRPr lang="en-US" altLang="ko-KR" sz="2400" dirty="0" smtClean="0"/>
          </a:p>
          <a:p>
            <a:r>
              <a:rPr lang="ko-KR" altLang="en-US" sz="2400" dirty="0" smtClean="0"/>
              <a:t>논리 연산자는 하나 또는 두 개의 </a:t>
            </a:r>
            <a:r>
              <a:rPr lang="ko-KR" altLang="en-US" sz="2400" dirty="0" err="1" smtClean="0"/>
              <a:t>피연산자를</a:t>
            </a:r>
            <a:r>
              <a:rPr lang="ko-KR" altLang="en-US" sz="2400" dirty="0" smtClean="0"/>
              <a:t> 대상으로 연산을 수행하여 논리값을 도출 한다</a:t>
            </a:r>
            <a:endParaRPr lang="en-US" altLang="ko-KR" sz="2400" dirty="0" smtClean="0"/>
          </a:p>
          <a:p>
            <a:r>
              <a:rPr lang="ko-KR" altLang="en-US" sz="2400" dirty="0" smtClean="0"/>
              <a:t>논리 연산자의 종류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and (&amp;, </a:t>
            </a:r>
            <a:r>
              <a:rPr lang="en-US" altLang="ko-KR" sz="2400" dirty="0" smtClean="0">
                <a:solidFill>
                  <a:srgbClr val="FF0000"/>
                </a:solidFill>
              </a:rPr>
              <a:t>&amp;&amp;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or (|, </a:t>
            </a:r>
            <a:r>
              <a:rPr lang="en-US" altLang="ko-KR" sz="2400" dirty="0">
                <a:solidFill>
                  <a:srgbClr val="FF0000"/>
                </a:solidFill>
              </a:rPr>
              <a:t>||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 smtClean="0"/>
              <a:t>xor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02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Short circuit </a:t>
            </a:r>
            <a:r>
              <a:rPr lang="en-US" altLang="ko-KR" dirty="0" smtClean="0"/>
              <a:t>and (&amp;&amp;) </a:t>
            </a:r>
            <a:r>
              <a:rPr lang="en-US" altLang="ko-KR" dirty="0" smtClean="0"/>
              <a:t>, Short circuit </a:t>
            </a:r>
            <a:r>
              <a:rPr lang="en-US" altLang="ko-KR" dirty="0" smtClean="0"/>
              <a:t>or (||)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://en.wikipedia.org/wiki/Short-circuit_evaluation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0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34555" cy="4152900"/>
          </a:xfrm>
        </p:spPr>
        <p:txBody>
          <a:bodyPr/>
          <a:lstStyle/>
          <a:p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2400" dirty="0" smtClean="0"/>
              <a:t>and (</a:t>
            </a:r>
            <a:r>
              <a:rPr lang="ko-KR" altLang="en-US" sz="2400" dirty="0" smtClean="0"/>
              <a:t>논리곱</a:t>
            </a:r>
            <a:r>
              <a:rPr lang="en-US" altLang="ko-KR" sz="2400" dirty="0" smtClean="0"/>
              <a:t>) , or (</a:t>
            </a:r>
            <a:r>
              <a:rPr lang="ko-KR" altLang="en-US" sz="2400" dirty="0" smtClean="0"/>
              <a:t>논리합</a:t>
            </a:r>
            <a:r>
              <a:rPr lang="en-US" altLang="ko-KR" sz="2400" dirty="0" smtClean="0"/>
              <a:t>), </a:t>
            </a:r>
            <a:r>
              <a:rPr lang="en-US" altLang="ko-KR" sz="2400" dirty="0" err="1" smtClean="0"/>
              <a:t>xor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배타적 논리합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:  </a:t>
            </a:r>
            <a:r>
              <a:rPr lang="ko-KR" altLang="en-US" sz="2400" dirty="0" smtClean="0"/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  (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부정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논리 연산자의 </a:t>
            </a:r>
            <a:r>
              <a:rPr lang="ko-KR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진리표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7" y="3048000"/>
            <a:ext cx="868767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AND</a:t>
            </a:r>
            <a:r>
              <a:rPr lang="ko-KR" altLang="en-US" sz="2400" dirty="0" smtClean="0"/>
              <a:t>에는 두 가지가 있다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&amp;&amp; (short circuit and </a:t>
            </a:r>
            <a:r>
              <a:rPr lang="en-US" altLang="ko-KR" sz="2400" dirty="0" smtClean="0"/>
              <a:t>),  </a:t>
            </a:r>
            <a:r>
              <a:rPr lang="en-US" altLang="ko-KR" sz="2400" dirty="0" smtClean="0"/>
              <a:t>&amp; (and)</a:t>
            </a:r>
          </a:p>
          <a:p>
            <a:r>
              <a:rPr lang="en-US" altLang="ko-KR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&amp;&amp;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경우 </a:t>
            </a:r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거짓일 경우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검사하지 않고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바로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한다 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이런 경우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장점이 뭘까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/>
              <a:t>&amp;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ko-KR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</a:t>
            </a:r>
            <a:r>
              <a:rPr lang="ko-KR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모두 검사한다 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short circuit and</a:t>
            </a:r>
            <a:r>
              <a:rPr lang="ko-KR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ko-KR" alt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스칼라값의</a:t>
            </a:r>
            <a:r>
              <a:rPr lang="ko-KR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경우만 사용 가능</a:t>
            </a:r>
            <a:endParaRPr lang="en-US" altLang="ko-KR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ko-KR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벡터에도 사용 가능하다 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9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OR</a:t>
            </a:r>
            <a:r>
              <a:rPr lang="ko-KR" altLang="en-US" sz="2400" dirty="0" smtClean="0"/>
              <a:t>에도 두 </a:t>
            </a:r>
            <a:r>
              <a:rPr lang="ko-KR" altLang="en-US" sz="2400" dirty="0"/>
              <a:t>가지가 있다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|| </a:t>
            </a:r>
            <a:r>
              <a:rPr lang="en-US" altLang="ko-KR" sz="2400" dirty="0"/>
              <a:t>(short circuit </a:t>
            </a:r>
            <a:r>
              <a:rPr lang="en-US" altLang="ko-KR" sz="2400" dirty="0" smtClean="0"/>
              <a:t>or</a:t>
            </a:r>
            <a:r>
              <a:rPr lang="en-US" altLang="ko-KR" sz="2400" dirty="0" smtClean="0"/>
              <a:t>),  </a:t>
            </a:r>
            <a:r>
              <a:rPr lang="en-US" altLang="ko-KR" sz="2400" dirty="0"/>
              <a:t>|</a:t>
            </a:r>
            <a:r>
              <a:rPr lang="en-US" altLang="ko-KR" sz="2400" dirty="0" smtClean="0"/>
              <a:t> (or)</a:t>
            </a:r>
            <a:endParaRPr lang="en-US" altLang="ko-KR" sz="2400" dirty="0"/>
          </a:p>
          <a:p>
            <a:r>
              <a:rPr lang="en-US" altLang="ko-KR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/>
              <a:t>||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경우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참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경우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는 검사하지 않고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바로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한다 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이런 경우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장점이 뭘까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cs typeface="Times New Roman" panose="02020603050405020304" pitchFamily="18" charset="0"/>
              </a:rPr>
              <a:t>|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</a:t>
            </a:r>
            <a:r>
              <a:rPr lang="ko-KR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모두 검사한다 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</a:t>
            </a: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short circuit 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ko-KR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ko-KR" alt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스칼라값의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경우만 사용 가능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ko-KR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벡터에도 사용 가능하다 </a:t>
            </a:r>
            <a:endParaRPr lang="en-US" altLang="ko-K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15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5&lt;3 &amp;&amp; 10&gt;2 </a:t>
            </a:r>
          </a:p>
          <a:p>
            <a:r>
              <a:rPr lang="en-US" altLang="ko-KR" dirty="0"/>
              <a:t>  %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ko-KR" altLang="en-US" dirty="0" err="1"/>
              <a:t>비교문이</a:t>
            </a:r>
            <a:r>
              <a:rPr lang="ko-KR" altLang="en-US" dirty="0"/>
              <a:t> 거짓이므로 </a:t>
            </a:r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ko-KR" altLang="en-US" dirty="0" err="1"/>
              <a:t>비교문은</a:t>
            </a:r>
            <a:r>
              <a:rPr lang="ko-KR" altLang="en-US" dirty="0"/>
              <a:t> 검사 </a:t>
            </a:r>
            <a:r>
              <a:rPr lang="ko-KR" altLang="en-US" dirty="0" err="1"/>
              <a:t>안함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 12&gt;3 || 2&gt;5</a:t>
            </a:r>
          </a:p>
          <a:p>
            <a:r>
              <a:rPr lang="en-US" altLang="ko-KR" dirty="0"/>
              <a:t> % </a:t>
            </a:r>
            <a:r>
              <a:rPr lang="ko-KR" altLang="en-US" dirty="0" err="1"/>
              <a:t>두번째</a:t>
            </a:r>
            <a:r>
              <a:rPr lang="ko-KR" altLang="en-US" dirty="0"/>
              <a:t> </a:t>
            </a:r>
            <a:r>
              <a:rPr lang="ko-KR" altLang="en-US" dirty="0" err="1"/>
              <a:t>비교문</a:t>
            </a:r>
            <a:r>
              <a:rPr lang="ko-KR" altLang="en-US" dirty="0"/>
              <a:t> 검사 </a:t>
            </a:r>
            <a:r>
              <a:rPr lang="ko-KR" altLang="en-US" dirty="0" err="1"/>
              <a:t>안함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262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|| , &amp;&amp; </a:t>
            </a:r>
            <a:r>
              <a:rPr lang="ko-KR" altLang="en-US" dirty="0" smtClean="0"/>
              <a:t>는 벡터 연산은 안됨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스칼라 연산만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20348"/>
            <a:ext cx="5029200" cy="47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6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센서 데이터 분석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445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관계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352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연산자는 두 개의 수나 문자열을 </a:t>
            </a:r>
            <a:r>
              <a:rPr lang="ko-KR" altLang="en-US" dirty="0" err="1" smtClean="0"/>
              <a:t>피연산자로</a:t>
            </a:r>
            <a:r>
              <a:rPr lang="ko-KR" altLang="en-US" dirty="0" smtClean="0"/>
              <a:t> 삼아 양자 간의 관계에 따라 </a:t>
            </a:r>
            <a:r>
              <a:rPr lang="en-US" altLang="ko-KR" dirty="0" smtClean="0"/>
              <a:t>True (1)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False(0)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반환하는 연산자 이다 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97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400" dirty="0">
                <a:latin typeface="+mn-ea"/>
              </a:rPr>
              <a:t>&lt;             …</a:t>
            </a:r>
            <a:r>
              <a:rPr lang="ko-KR" altLang="en-US" sz="2400" dirty="0">
                <a:latin typeface="+mn-ea"/>
              </a:rPr>
              <a:t>보다 작다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(Less than)</a:t>
            </a:r>
          </a:p>
          <a:p>
            <a:pPr>
              <a:buFontTx/>
              <a:buNone/>
            </a:pPr>
            <a:r>
              <a:rPr lang="en-US" altLang="ko-KR" sz="2400" dirty="0">
                <a:latin typeface="+mn-ea"/>
              </a:rPr>
              <a:t>&lt;= 		 … </a:t>
            </a:r>
            <a:r>
              <a:rPr lang="ko-KR" altLang="en-US" sz="2400" dirty="0">
                <a:latin typeface="+mn-ea"/>
              </a:rPr>
              <a:t>보다 작거나 같다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(Less than or equal to)</a:t>
            </a:r>
          </a:p>
          <a:p>
            <a:pPr>
              <a:buFontTx/>
              <a:buNone/>
            </a:pPr>
            <a:r>
              <a:rPr lang="en-US" altLang="ko-KR" sz="2400" dirty="0">
                <a:latin typeface="+mn-ea"/>
              </a:rPr>
              <a:t>&gt;             … </a:t>
            </a:r>
            <a:r>
              <a:rPr lang="ko-KR" altLang="en-US" sz="2400" dirty="0">
                <a:latin typeface="+mn-ea"/>
              </a:rPr>
              <a:t>보다 크다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(Greater than)</a:t>
            </a:r>
          </a:p>
          <a:p>
            <a:pPr>
              <a:buFontTx/>
              <a:buNone/>
            </a:pPr>
            <a:r>
              <a:rPr lang="en-US" altLang="ko-KR" sz="2400" dirty="0">
                <a:latin typeface="+mn-ea"/>
              </a:rPr>
              <a:t>&gt;=           … </a:t>
            </a:r>
            <a:r>
              <a:rPr lang="ko-KR" altLang="en-US" sz="2400" dirty="0">
                <a:latin typeface="+mn-ea"/>
              </a:rPr>
              <a:t>보다 크거나 같다</a:t>
            </a:r>
            <a:endParaRPr lang="en-US" altLang="ko-KR" sz="2400" dirty="0">
              <a:latin typeface="+mn-ea"/>
            </a:endParaRPr>
          </a:p>
          <a:p>
            <a:pPr>
              <a:buFontTx/>
              <a:buNone/>
            </a:pPr>
            <a:r>
              <a:rPr lang="en-US" altLang="ko-KR" sz="2400" dirty="0">
                <a:latin typeface="+mn-ea"/>
              </a:rPr>
              <a:t>                 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(Greater than or equal to)</a:t>
            </a:r>
          </a:p>
          <a:p>
            <a:pPr>
              <a:buFontTx/>
              <a:buNone/>
            </a:pPr>
            <a:r>
              <a:rPr lang="en-US" altLang="ko-KR" sz="2400" dirty="0">
                <a:latin typeface="+mn-ea"/>
              </a:rPr>
              <a:t>==	        …</a:t>
            </a:r>
            <a:r>
              <a:rPr lang="ko-KR" altLang="en-US" sz="2400" dirty="0">
                <a:latin typeface="+mn-ea"/>
              </a:rPr>
              <a:t>와 같다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(Equal to)</a:t>
            </a:r>
          </a:p>
          <a:p>
            <a:pPr>
              <a:buFontTx/>
              <a:buNone/>
            </a:pPr>
            <a:r>
              <a:rPr lang="en-US" altLang="ko-KR" sz="2400" dirty="0">
                <a:latin typeface="+mn-ea"/>
              </a:rPr>
              <a:t>~=          …</a:t>
            </a:r>
            <a:r>
              <a:rPr lang="ko-KR" altLang="en-US" sz="2400" dirty="0">
                <a:latin typeface="+mn-ea"/>
              </a:rPr>
              <a:t>와 같지 않다</a:t>
            </a:r>
            <a:r>
              <a:rPr lang="en-US" altLang="ko-KR" sz="2400" dirty="0">
                <a:solidFill>
                  <a:srgbClr val="0070C0"/>
                </a:solidFill>
                <a:latin typeface="+mn-ea"/>
              </a:rPr>
              <a:t>(Not equal to)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703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00069"/>
              </p:ext>
            </p:extLst>
          </p:nvPr>
        </p:nvGraphicFramePr>
        <p:xfrm>
          <a:off x="1143000" y="2286000"/>
          <a:ext cx="7391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3&lt;4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true 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3&gt;4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r>
                        <a:rPr lang="en-US" altLang="ko-KR" baseline="0" dirty="0" smtClean="0"/>
                        <a:t> (0)</a:t>
                      </a:r>
                      <a:endParaRPr lang="ko-KR" altLang="en-US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3&lt;=4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true (1)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4&lt;=4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true (1)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3==4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false</a:t>
                      </a:r>
                      <a:r>
                        <a:rPr lang="en-US" altLang="ko-KR" baseline="0" dirty="0" smtClean="0"/>
                        <a:t> (0)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‘A’ &lt;= ‘B’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true (1)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072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매트랩에서는행렬에서</a:t>
            </a:r>
            <a:r>
              <a:rPr lang="ko-KR" altLang="en-US" dirty="0">
                <a:latin typeface="+mn-ea"/>
              </a:rPr>
              <a:t> 같은 위치에 있는 원소끼리 비교하여 참인지 거짓인지 결정하므로 비교결과는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로 이루어진 행렬이 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24250"/>
            <a:ext cx="4876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50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관계 연산자 중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~= </a:t>
            </a:r>
            <a:r>
              <a:rPr lang="ko-KR" altLang="en-US" dirty="0" smtClean="0"/>
              <a:t>를 사용시 주의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동등 연산자 </a:t>
            </a:r>
            <a:r>
              <a:rPr lang="en-US" altLang="ko-KR" dirty="0" smtClean="0"/>
              <a:t>(==)</a:t>
            </a:r>
            <a:r>
              <a:rPr lang="ko-KR" altLang="en-US" dirty="0" smtClean="0"/>
              <a:t>는 비교되는 두 값이 같으면 참값 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return, </a:t>
            </a:r>
            <a:r>
              <a:rPr lang="ko-KR" altLang="en-US" dirty="0" smtClean="0"/>
              <a:t>서로 다르면 </a:t>
            </a:r>
            <a:r>
              <a:rPr lang="ko-KR" altLang="en-US" dirty="0" err="1" smtClean="0"/>
              <a:t>거짓값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(0)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한다 </a:t>
            </a:r>
            <a:endParaRPr lang="en-US" altLang="ko-KR" dirty="0" smtClean="0"/>
          </a:p>
          <a:p>
            <a:r>
              <a:rPr lang="ko-KR" altLang="en-US" dirty="0" err="1" smtClean="0"/>
              <a:t>비동등</a:t>
            </a:r>
            <a:r>
              <a:rPr lang="ko-KR" altLang="en-US" dirty="0" smtClean="0"/>
              <a:t> </a:t>
            </a:r>
            <a:r>
              <a:rPr lang="ko-KR" altLang="en-US" dirty="0"/>
              <a:t>연산자 </a:t>
            </a:r>
            <a:r>
              <a:rPr lang="en-US" altLang="ko-KR" dirty="0" smtClean="0"/>
              <a:t>(~=)</a:t>
            </a:r>
            <a:r>
              <a:rPr lang="ko-KR" altLang="en-US" dirty="0"/>
              <a:t>는 비교되는 두 값이 </a:t>
            </a:r>
            <a:r>
              <a:rPr lang="ko-KR" altLang="en-US" dirty="0" smtClean="0"/>
              <a:t>다르면 </a:t>
            </a:r>
            <a:r>
              <a:rPr lang="ko-KR" altLang="en-US" dirty="0"/>
              <a:t>참값 </a:t>
            </a:r>
            <a:r>
              <a:rPr lang="en-US" altLang="ko-KR" dirty="0"/>
              <a:t>(1) </a:t>
            </a:r>
            <a:r>
              <a:rPr lang="ko-KR" altLang="en-US" dirty="0"/>
              <a:t>을 </a:t>
            </a:r>
            <a:r>
              <a:rPr lang="en-US" altLang="ko-KR" dirty="0"/>
              <a:t>return, </a:t>
            </a:r>
            <a:r>
              <a:rPr lang="ko-KR" altLang="en-US" dirty="0"/>
              <a:t>서로 </a:t>
            </a:r>
            <a:r>
              <a:rPr lang="ko-KR" altLang="en-US" dirty="0" smtClean="0"/>
              <a:t>같으면 </a:t>
            </a:r>
            <a:r>
              <a:rPr lang="ko-KR" altLang="en-US" dirty="0" err="1"/>
              <a:t>거짓값</a:t>
            </a:r>
            <a:r>
              <a:rPr lang="ko-KR" altLang="en-US" dirty="0"/>
              <a:t> </a:t>
            </a:r>
            <a:r>
              <a:rPr lang="en-US" altLang="ko-KR" dirty="0"/>
              <a:t>(0)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한다 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229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코드의 결과는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 이유는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&gt;&gt; a=0;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&gt;&gt; b=sin(pi);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&gt;&gt; a==b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31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컴퓨터를 이용한 계산에서 생기는 반올림 </a:t>
            </a:r>
            <a:r>
              <a:rPr lang="en-US" altLang="ko-KR" dirty="0" smtClean="0"/>
              <a:t>(round-off)</a:t>
            </a:r>
            <a:r>
              <a:rPr lang="ko-KR" altLang="en-US" dirty="0" smtClean="0"/>
              <a:t>오차 때문이다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그렇다면 해결책은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1704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98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올바른 연산 </a:t>
            </a:r>
            <a:endParaRPr lang="en-US" altLang="ko-KR" dirty="0" smtClean="0"/>
          </a:p>
          <a:p>
            <a:r>
              <a:rPr lang="en-US" altLang="ko-KR" dirty="0" smtClean="0"/>
              <a:t>&gt;&gt; a=0;</a:t>
            </a:r>
          </a:p>
          <a:p>
            <a:r>
              <a:rPr lang="en-US" altLang="ko-KR" dirty="0" smtClean="0"/>
              <a:t>&gt;&gt; b=sin(pi);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&gt;&gt; </a:t>
            </a:r>
            <a:r>
              <a:rPr lang="en-US" altLang="ko-KR" dirty="0" err="1" smtClean="0">
                <a:solidFill>
                  <a:srgbClr val="FF0000"/>
                </a:solidFill>
              </a:rPr>
              <a:t>tol</a:t>
            </a:r>
            <a:r>
              <a:rPr lang="en-US" altLang="ko-KR" dirty="0" smtClean="0">
                <a:solidFill>
                  <a:srgbClr val="FF0000"/>
                </a:solidFill>
              </a:rPr>
              <a:t>=1e-04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&gt;&gt; abs(a-b) &lt; </a:t>
            </a:r>
            <a:r>
              <a:rPr lang="en-US" altLang="ko-KR" dirty="0" err="1" smtClean="0">
                <a:solidFill>
                  <a:srgbClr val="FF0000"/>
                </a:solidFill>
              </a:rPr>
              <a:t>tol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97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다음과 같이 변수들이 초기화 되어 있을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식의 값을 구해보자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value1=1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value2=0</a:t>
            </a:r>
          </a:p>
          <a:p>
            <a:pPr marL="0" indent="0">
              <a:buNone/>
            </a:pPr>
            <a:r>
              <a:rPr lang="en-US" altLang="ko-KR" sz="2000" dirty="0" smtClean="0"/>
              <a:t>    value3=[6, 3, 9]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value4=[13, 2, 9]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(a) ~value1</a:t>
            </a:r>
          </a:p>
          <a:p>
            <a:pPr marL="0" indent="0">
              <a:buNone/>
            </a:pPr>
            <a:r>
              <a:rPr lang="en-US" altLang="ko-KR" sz="2000" dirty="0" smtClean="0"/>
              <a:t>(b) value1  |   value2</a:t>
            </a:r>
          </a:p>
          <a:p>
            <a:pPr marL="0" indent="0">
              <a:buNone/>
            </a:pPr>
            <a:r>
              <a:rPr lang="en-US" altLang="ko-KR" sz="2000" dirty="0" smtClean="0"/>
              <a:t>(c) value1  &amp;  value2</a:t>
            </a:r>
          </a:p>
          <a:p>
            <a:pPr marL="0" indent="0">
              <a:buNone/>
            </a:pPr>
            <a:r>
              <a:rPr lang="en-US" altLang="ko-KR" sz="2000" dirty="0" smtClean="0"/>
              <a:t>(d) value3 &lt; value 4</a:t>
            </a:r>
          </a:p>
          <a:p>
            <a:pPr marL="0" indent="0">
              <a:buNone/>
            </a:pPr>
            <a:r>
              <a:rPr lang="en-US" altLang="ko-KR" sz="2000" dirty="0" smtClean="0"/>
              <a:t>(e) value3 ~= value 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29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86800" cy="4152900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1. </a:t>
            </a:r>
            <a:r>
              <a:rPr lang="ko-KR" altLang="en-US" sz="2400" dirty="0" err="1" smtClean="0"/>
              <a:t>이러닝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자료실에서 </a:t>
            </a:r>
            <a:r>
              <a:rPr lang="en-US" altLang="ko-KR" sz="2400" dirty="0" smtClean="0">
                <a:solidFill>
                  <a:srgbClr val="FF0000"/>
                </a:solidFill>
              </a:rPr>
              <a:t>sensor.xlsx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파일을 다운 받는다</a:t>
            </a:r>
            <a:endParaRPr lang="en-US" altLang="ko-KR" sz="2400" dirty="0" smtClean="0"/>
          </a:p>
          <a:p>
            <a:r>
              <a:rPr lang="en-US" altLang="ko-KR" sz="2400" dirty="0" smtClean="0"/>
              <a:t>2.</a:t>
            </a:r>
            <a:r>
              <a:rPr lang="ko-KR" altLang="en-US" sz="2400" dirty="0" smtClean="0"/>
              <a:t>이 </a:t>
            </a:r>
            <a:r>
              <a:rPr lang="en-US" altLang="ko-KR" sz="2400" dirty="0" smtClean="0"/>
              <a:t>2d </a:t>
            </a:r>
            <a:r>
              <a:rPr lang="ko-KR" altLang="en-US" sz="2400" dirty="0" smtClean="0"/>
              <a:t>데이터는 총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개의 센서의 시간당 온도 측정값이다 </a:t>
            </a:r>
            <a:endParaRPr lang="en-US" altLang="ko-KR" sz="2400" dirty="0"/>
          </a:p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열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시간</a:t>
            </a:r>
            <a:r>
              <a:rPr lang="en-US" altLang="ko-KR" sz="2400" dirty="0" smtClean="0"/>
              <a:t> (s)</a:t>
            </a:r>
          </a:p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열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센서 </a:t>
            </a:r>
            <a:r>
              <a:rPr lang="en-US" altLang="ko-KR" sz="2400" dirty="0" smtClean="0"/>
              <a:t>1</a:t>
            </a:r>
          </a:p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열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센서 </a:t>
            </a:r>
            <a:r>
              <a:rPr lang="en-US" altLang="ko-KR" sz="2400" dirty="0" smtClean="0"/>
              <a:t>2</a:t>
            </a:r>
          </a:p>
          <a:p>
            <a:r>
              <a:rPr lang="en-US" altLang="ko-KR" sz="2400" dirty="0" smtClean="0"/>
              <a:t>…</a:t>
            </a:r>
          </a:p>
          <a:p>
            <a:r>
              <a:rPr lang="en-US" altLang="ko-KR" sz="2400" dirty="0" smtClean="0"/>
              <a:t>6</a:t>
            </a:r>
            <a:r>
              <a:rPr lang="ko-KR" altLang="en-US" sz="2400" dirty="0" smtClean="0"/>
              <a:t>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센서 </a:t>
            </a:r>
            <a:r>
              <a:rPr lang="en-US" altLang="ko-KR" sz="2400" dirty="0" smtClean="0"/>
              <a:t>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517061"/>
            <a:ext cx="4010025" cy="2238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310509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센서 번호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9332" y="31050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012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&gt;&gt; x=[1 2 3 4 5 ]</a:t>
            </a:r>
          </a:p>
          <a:p>
            <a:r>
              <a:rPr lang="en-US" altLang="ko-KR" dirty="0"/>
              <a:t> &gt;&gt; y=[-2 0 2 4 6]</a:t>
            </a:r>
          </a:p>
          <a:p>
            <a:r>
              <a:rPr lang="en-US" altLang="ko-KR" dirty="0"/>
              <a:t> &gt;&gt; z=[8 8 8 8 8]</a:t>
            </a:r>
          </a:p>
          <a:p>
            <a:r>
              <a:rPr lang="en-US" altLang="ko-KR" dirty="0"/>
              <a:t> &gt;&gt; z&gt;x &amp; z&gt;y  % </a:t>
            </a:r>
            <a:r>
              <a:rPr lang="ko-KR" altLang="en-US" dirty="0"/>
              <a:t>의미는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&gt;&gt;  x&gt;y | x&gt;z  % </a:t>
            </a:r>
            <a:r>
              <a:rPr lang="ko-KR" altLang="en-US" dirty="0"/>
              <a:t>의미는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4078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그 밖의 유용한 논리함수들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67144"/>
            <a:ext cx="5543550" cy="30489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27599"/>
            <a:ext cx="20574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63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Matlab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find </a:t>
            </a:r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1454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ＭＳ Ｐゴシック" pitchFamily="34" charset="-128"/>
              </a:rPr>
              <a:t>find </a:t>
            </a:r>
            <a:r>
              <a:rPr lang="ko-KR" altLang="en-US" dirty="0">
                <a:ea typeface="ＭＳ Ｐゴシック" pitchFamily="34" charset="-128"/>
              </a:rPr>
              <a:t>함수</a:t>
            </a:r>
            <a:r>
              <a:rPr lang="en-US" altLang="ko-KR" dirty="0">
                <a:ea typeface="ＭＳ Ｐゴシック" pitchFamily="34" charset="-128"/>
              </a:rPr>
              <a:t>?</a:t>
            </a:r>
          </a:p>
          <a:p>
            <a:r>
              <a:rPr lang="ko-KR" altLang="en-US" dirty="0">
                <a:ea typeface="ＭＳ Ｐゴシック" pitchFamily="34" charset="-128"/>
              </a:rPr>
              <a:t>주어진 수치 배열에서 </a:t>
            </a:r>
            <a:r>
              <a:rPr lang="en-US" altLang="ko-KR" dirty="0">
                <a:ea typeface="ＭＳ Ｐゴシック" pitchFamily="34" charset="-128"/>
              </a:rPr>
              <a:t>0</a:t>
            </a:r>
            <a:r>
              <a:rPr lang="ko-KR" altLang="en-US" dirty="0" err="1">
                <a:ea typeface="ＭＳ Ｐゴシック" pitchFamily="34" charset="-128"/>
              </a:rPr>
              <a:t>이아닌</a:t>
            </a:r>
            <a:r>
              <a:rPr lang="ko-KR" altLang="en-US" dirty="0">
                <a:ea typeface="ＭＳ Ｐゴシック" pitchFamily="34" charset="-128"/>
              </a:rPr>
              <a:t> 원소들의 위치 표시</a:t>
            </a:r>
          </a:p>
          <a:p>
            <a:r>
              <a:rPr lang="en-US" altLang="ko-KR" dirty="0">
                <a:ea typeface="ＭＳ Ｐゴシック" pitchFamily="34" charset="-128"/>
              </a:rPr>
              <a:t>&gt;&gt; x1=[0, -1, 6, 0, 9]</a:t>
            </a:r>
          </a:p>
          <a:p>
            <a:r>
              <a:rPr lang="en-US" altLang="ko-KR" dirty="0">
                <a:ea typeface="ＭＳ Ｐゴシック" pitchFamily="34" charset="-128"/>
              </a:rPr>
              <a:t>&gt;&gt; find(x1)</a:t>
            </a:r>
          </a:p>
          <a:p>
            <a:r>
              <a:rPr lang="en-US" altLang="ko-KR" dirty="0">
                <a:ea typeface="ＭＳ Ｐゴシック" pitchFamily="34" charset="-128"/>
              </a:rPr>
              <a:t> 2  3  5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375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ＭＳ Ｐゴシック" pitchFamily="34" charset="-128"/>
              </a:rPr>
              <a:t>괄호 안의 식이 </a:t>
            </a:r>
            <a:r>
              <a:rPr lang="en-US" altLang="ko-KR" dirty="0">
                <a:ea typeface="ＭＳ Ｐゴシック" pitchFamily="34" charset="-128"/>
              </a:rPr>
              <a:t>0</a:t>
            </a:r>
            <a:r>
              <a:rPr lang="ko-KR" altLang="en-US" dirty="0">
                <a:ea typeface="ＭＳ Ｐゴシック" pitchFamily="34" charset="-128"/>
              </a:rPr>
              <a:t>이 아닌 위치 </a:t>
            </a:r>
            <a:r>
              <a:rPr lang="en-US" altLang="ko-KR" dirty="0">
                <a:ea typeface="ＭＳ Ｐゴシック" pitchFamily="34" charset="-128"/>
              </a:rPr>
              <a:t>(</a:t>
            </a:r>
            <a:r>
              <a:rPr lang="ko-KR" altLang="en-US" dirty="0">
                <a:ea typeface="ＭＳ Ｐゴシック" pitchFamily="34" charset="-128"/>
              </a:rPr>
              <a:t>예</a:t>
            </a:r>
            <a:r>
              <a:rPr lang="en-US" altLang="ko-KR" dirty="0">
                <a:ea typeface="ＭＳ Ｐゴシック" pitchFamily="34" charset="-128"/>
              </a:rPr>
              <a:t>: </a:t>
            </a:r>
            <a:r>
              <a:rPr lang="ko-KR" altLang="en-US" dirty="0">
                <a:ea typeface="ＭＳ Ｐゴシック" pitchFamily="34" charset="-128"/>
              </a:rPr>
              <a:t>참</a:t>
            </a:r>
            <a:r>
              <a:rPr lang="en-US" altLang="ko-KR" dirty="0">
                <a:ea typeface="ＭＳ Ｐゴシック" pitchFamily="34" charset="-128"/>
              </a:rPr>
              <a:t>) </a:t>
            </a:r>
            <a:r>
              <a:rPr lang="ko-KR" altLang="en-US" dirty="0">
                <a:ea typeface="ＭＳ Ｐゴシック" pitchFamily="34" charset="-128"/>
              </a:rPr>
              <a:t>를 알려주는데 사용 </a:t>
            </a:r>
            <a:endParaRPr lang="en-US" altLang="ko-KR" dirty="0">
              <a:ea typeface="ＭＳ Ｐゴシック" pitchFamily="34" charset="-128"/>
            </a:endParaRPr>
          </a:p>
          <a:p>
            <a:r>
              <a:rPr lang="en-US" altLang="ko-KR" dirty="0">
                <a:ea typeface="ＭＳ Ｐゴシック" pitchFamily="34" charset="-128"/>
              </a:rPr>
              <a:t>&gt;&gt; x1=[0, -1, 6, 0, 9]</a:t>
            </a:r>
          </a:p>
          <a:p>
            <a:r>
              <a:rPr lang="en-US" altLang="ko-KR" dirty="0">
                <a:ea typeface="ＭＳ Ｐゴシック" pitchFamily="34" charset="-128"/>
              </a:rPr>
              <a:t>&gt;&gt; x2=[2, 0, 7, -2, 9]  % x1&lt;x2 ?</a:t>
            </a:r>
          </a:p>
          <a:p>
            <a:r>
              <a:rPr lang="en-US" altLang="ko-KR" dirty="0">
                <a:ea typeface="ＭＳ Ｐゴシック" pitchFamily="34" charset="-128"/>
              </a:rPr>
              <a:t>&gt;&gt; q=find (x1 &lt;x2)</a:t>
            </a:r>
          </a:p>
          <a:p>
            <a:r>
              <a:rPr lang="en-US" altLang="ko-KR" dirty="0">
                <a:ea typeface="ＭＳ Ｐゴシック" pitchFamily="34" charset="-128"/>
              </a:rPr>
              <a:t>1 2 3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76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&gt;&gt; </a:t>
            </a:r>
            <a:r>
              <a:rPr lang="en-US" altLang="ko-KR" dirty="0" err="1"/>
              <a:t>vec</a:t>
            </a:r>
            <a:r>
              <a:rPr lang="en-US" altLang="ko-KR" dirty="0"/>
              <a:t>=[5 3 6 7 2]</a:t>
            </a:r>
          </a:p>
          <a:p>
            <a:r>
              <a:rPr lang="en-US" altLang="ko-KR" dirty="0"/>
              <a:t> &gt;&gt; find(</a:t>
            </a:r>
            <a:r>
              <a:rPr lang="en-US" altLang="ko-KR" dirty="0" err="1"/>
              <a:t>vec</a:t>
            </a:r>
            <a:r>
              <a:rPr lang="en-US" altLang="ko-KR" dirty="0"/>
              <a:t>&gt;5)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9284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 find </a:t>
            </a:r>
            <a:r>
              <a:rPr lang="ko-KR" altLang="en-US" sz="2000" dirty="0" smtClean="0"/>
              <a:t>함수는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행렬에도 사용 가능하다</a:t>
            </a:r>
            <a:endParaRPr lang="en-US" altLang="ko-KR" sz="2000" dirty="0" smtClean="0"/>
          </a:p>
          <a:p>
            <a:r>
              <a:rPr lang="en-US" altLang="ko-KR" sz="2000" dirty="0"/>
              <a:t> &gt;&gt;temp=[95.3 100.2 98.6;97.4 99.2 98.9;100.1 99.3 97]</a:t>
            </a:r>
          </a:p>
          <a:p>
            <a:r>
              <a:rPr lang="en-US" altLang="ko-KR" sz="2000" dirty="0"/>
              <a:t> &gt;&gt; </a:t>
            </a:r>
            <a:r>
              <a:rPr lang="en-US" altLang="ko-KR" sz="2000" dirty="0" smtClean="0"/>
              <a:t>element=find(temp&gt;98.6)</a:t>
            </a:r>
            <a:endParaRPr lang="en-US" altLang="ko-KR" sz="2000" dirty="0"/>
          </a:p>
          <a:p>
            <a:r>
              <a:rPr lang="en-US" altLang="ko-KR" sz="2000" dirty="0"/>
              <a:t>&gt;&gt; temp(element)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6" name="슬라이드 번호 개체 틀 4"/>
          <p:cNvSpPr txBox="1">
            <a:spLocks/>
          </p:cNvSpPr>
          <p:nvPr/>
        </p:nvSpPr>
        <p:spPr>
          <a:xfrm>
            <a:off x="8043069" y="6620672"/>
            <a:ext cx="1570260" cy="2646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843F3930-1047-4460-9FC0-662E3CACC678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429" y="2765714"/>
            <a:ext cx="5258371" cy="405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10745"/>
              </p:ext>
            </p:extLst>
          </p:nvPr>
        </p:nvGraphicFramePr>
        <p:xfrm>
          <a:off x="4935209" y="4397706"/>
          <a:ext cx="1860308" cy="1371600"/>
        </p:xfrm>
        <a:graphic>
          <a:graphicData uri="http://schemas.openxmlformats.org/drawingml/2006/table">
            <a:tbl>
              <a:tblPr/>
              <a:tblGrid>
                <a:gridCol w="640106"/>
                <a:gridCol w="581347"/>
                <a:gridCol w="638855"/>
              </a:tblGrid>
              <a:tr h="431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1,1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1,2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1,3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2,1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2,2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2,3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3,1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3,2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3,3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930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1560" y="1268760"/>
                <a:ext cx="8532440" cy="50405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e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𝟗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𝟏𝟑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𝟖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𝟗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1. </a:t>
                </a:r>
                <a:r>
                  <a:rPr lang="ko-KR" altLang="en-US" dirty="0" smtClean="0"/>
                  <a:t>값이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보다 큰 원소의 </a:t>
                </a:r>
                <a:r>
                  <a:rPr lang="ko-KR" altLang="en-US" dirty="0" err="1" smtClean="0"/>
                  <a:t>행번호와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열번호를</a:t>
                </a:r>
                <a:r>
                  <a:rPr lang="ko-KR" altLang="en-US" dirty="0" smtClean="0"/>
                  <a:t> 출력하자</a:t>
                </a:r>
                <a:endParaRPr lang="en-US" altLang="ko-KR" dirty="0" smtClean="0"/>
              </a:p>
              <a:p>
                <a:r>
                  <a:rPr lang="en-US" altLang="ko-KR" dirty="0" smtClean="0"/>
                  <a:t>2. </a:t>
                </a:r>
                <a:r>
                  <a:rPr lang="ko-KR" altLang="en-US" dirty="0" smtClean="0"/>
                  <a:t>값이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보다 큰 원소의 실제 값을 출력해보자</a:t>
                </a:r>
                <a:endParaRPr lang="en-US" altLang="ko-KR" dirty="0" smtClean="0"/>
              </a:p>
              <a:p>
                <a:r>
                  <a:rPr lang="en-US" altLang="ko-KR" dirty="0" smtClean="0"/>
                  <a:t>3. </a:t>
                </a:r>
                <a:r>
                  <a:rPr lang="ko-KR" altLang="en-US" dirty="0" smtClean="0"/>
                  <a:t>값이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보다 크고 </a:t>
                </a:r>
                <a:r>
                  <a:rPr lang="en-US" altLang="ko-KR" dirty="0" smtClean="0"/>
                  <a:t>40</a:t>
                </a:r>
                <a:r>
                  <a:rPr lang="ko-KR" altLang="en-US" dirty="0" smtClean="0"/>
                  <a:t>보다 작은 원소의 </a:t>
                </a:r>
                <a:r>
                  <a:rPr lang="ko-KR" altLang="en-US" dirty="0" err="1" smtClean="0"/>
                  <a:t>행번호와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열번호를</a:t>
                </a:r>
                <a:r>
                  <a:rPr lang="ko-KR" altLang="en-US" dirty="0" smtClean="0"/>
                  <a:t> 출력해 보자</a:t>
                </a:r>
                <a:endParaRPr lang="en-US" altLang="ko-KR" dirty="0" smtClean="0"/>
              </a:p>
              <a:p>
                <a:r>
                  <a:rPr lang="en-US" altLang="ko-KR" dirty="0" smtClean="0"/>
                  <a:t>4. </a:t>
                </a:r>
                <a:r>
                  <a:rPr lang="ko-KR" altLang="en-US" dirty="0" smtClean="0"/>
                  <a:t>값이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보다 크고 </a:t>
                </a:r>
                <a:r>
                  <a:rPr lang="en-US" altLang="ko-KR" dirty="0" smtClean="0"/>
                  <a:t>40</a:t>
                </a:r>
                <a:r>
                  <a:rPr lang="ko-KR" altLang="en-US" dirty="0" smtClean="0"/>
                  <a:t>보다 작은 원소의 </a:t>
                </a:r>
                <a:r>
                  <a:rPr lang="ko-KR" altLang="en-US" dirty="0" err="1" smtClean="0"/>
                  <a:t>실제값을</a:t>
                </a:r>
                <a:r>
                  <a:rPr lang="ko-KR" altLang="en-US" dirty="0" smtClean="0"/>
                  <a:t> 출력해보자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1560" y="1268760"/>
                <a:ext cx="8532440" cy="5040560"/>
              </a:xfrm>
              <a:blipFill rotWithShape="0">
                <a:blip r:embed="rId2"/>
                <a:stretch>
                  <a:fillRect l="-286" b="-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12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 e-learning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‘sihap.xlsx’ </a:t>
            </a:r>
            <a:r>
              <a:rPr lang="ko-KR" altLang="en-US" dirty="0" smtClean="0"/>
              <a:t>데이터가 있다</a:t>
            </a:r>
            <a:endParaRPr lang="en-US" altLang="ko-KR" dirty="0" smtClean="0"/>
          </a:p>
          <a:p>
            <a:r>
              <a:rPr lang="ko-KR" altLang="en-US" dirty="0" smtClean="0"/>
              <a:t>이 두 체조선수가 서로 시합을 한 점수이다</a:t>
            </a:r>
            <a:endParaRPr lang="en-US" altLang="ko-KR" dirty="0" smtClean="0"/>
          </a:p>
          <a:p>
            <a:r>
              <a:rPr lang="en-US" altLang="ko-KR" dirty="0" smtClean="0"/>
              <a:t>(10</a:t>
            </a:r>
            <a:r>
              <a:rPr lang="ko-KR" altLang="en-US" dirty="0" smtClean="0"/>
              <a:t>점 만점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번의 시합을 했다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첫 번째 선수가 이긴 종목과 </a:t>
            </a:r>
            <a:endParaRPr lang="en-US" altLang="ko-KR" dirty="0" smtClean="0"/>
          </a:p>
          <a:p>
            <a:r>
              <a:rPr lang="ko-KR" altLang="en-US" dirty="0" smtClean="0"/>
              <a:t>이긴 종목의 수를 출력해 보자 </a:t>
            </a:r>
            <a:endParaRPr lang="en-US" altLang="ko-KR" dirty="0" smtClean="0"/>
          </a:p>
          <a:p>
            <a:r>
              <a:rPr lang="en-US" altLang="ko-KR" dirty="0" smtClean="0"/>
              <a:t>(find </a:t>
            </a:r>
            <a:r>
              <a:rPr lang="ko-KR" altLang="en-US" dirty="0" smtClean="0"/>
              <a:t>함수 이용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두 번째 선수가 이긴 종목과 이긴 종목 의 수를 출력해 보자  </a:t>
            </a:r>
            <a:r>
              <a:rPr lang="en-US" altLang="ko-KR" dirty="0" smtClean="0"/>
              <a:t>(find </a:t>
            </a:r>
            <a:r>
              <a:rPr lang="ko-KR" altLang="en-US" dirty="0" smtClean="0"/>
              <a:t>함수 이용</a:t>
            </a:r>
            <a:r>
              <a:rPr lang="en-US" altLang="ko-KR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554" y="1905000"/>
            <a:ext cx="2104845" cy="2680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2800" y="259080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선수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5104" y="253636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선수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8811" y="284515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시합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4762" y="414803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시합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각 선수의 평균 점수를 가장 아래 행에 추가한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sihap_1  </a:t>
            </a:r>
            <a:r>
              <a:rPr lang="ko-KR" altLang="en-US" dirty="0"/>
              <a:t>행렬을 만들어 보자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048000"/>
            <a:ext cx="25241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4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각 센서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1 – </a:t>
            </a:r>
            <a:r>
              <a:rPr lang="ko-KR" altLang="en-US" dirty="0"/>
              <a:t>센서</a:t>
            </a:r>
            <a:r>
              <a:rPr lang="en-US" altLang="ko-KR" dirty="0"/>
              <a:t>5)</a:t>
            </a:r>
            <a:r>
              <a:rPr lang="ko-KR" altLang="en-US" dirty="0"/>
              <a:t>의 전체 시간에서의 평균 온도 값을 계산해 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05100"/>
            <a:ext cx="54292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6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분기 구조 </a:t>
            </a:r>
            <a:r>
              <a:rPr lang="en-US" altLang="ko-KR" dirty="0" smtClean="0"/>
              <a:t>(branch)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399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분기 구조란 특정 코드 부분을 선택하여 실행하는 것으로 다른 부분은 건너 뛰는 것을 허용한다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분기에는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918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Matlab</a:t>
            </a:r>
            <a:r>
              <a:rPr lang="ko-KR" altLang="en-US" dirty="0"/>
              <a:t>에서는 </a:t>
            </a:r>
            <a:r>
              <a:rPr lang="en-US" altLang="ko-KR" dirty="0"/>
              <a:t>find </a:t>
            </a:r>
            <a:r>
              <a:rPr lang="ko-KR" altLang="en-US" dirty="0"/>
              <a:t>명령어를 </a:t>
            </a:r>
            <a:r>
              <a:rPr lang="en-US" altLang="ko-KR" dirty="0"/>
              <a:t>if</a:t>
            </a:r>
            <a:r>
              <a:rPr lang="ko-KR" altLang="en-US" dirty="0"/>
              <a:t>문 대신에 사용할 수 있다</a:t>
            </a:r>
            <a:endParaRPr lang="en-US" altLang="ko-KR" dirty="0"/>
          </a:p>
          <a:p>
            <a:r>
              <a:rPr lang="en-US" altLang="ko-KR" dirty="0"/>
              <a:t> &gt;&gt; </a:t>
            </a:r>
            <a:r>
              <a:rPr lang="en-US" altLang="ko-KR" dirty="0" err="1"/>
              <a:t>vec</a:t>
            </a:r>
            <a:r>
              <a:rPr lang="en-US" altLang="ko-KR" dirty="0"/>
              <a:t>=[5 3 6 7 2]</a:t>
            </a:r>
          </a:p>
          <a:p>
            <a:r>
              <a:rPr lang="en-US" altLang="ko-KR" dirty="0"/>
              <a:t> &gt;&gt; find(</a:t>
            </a:r>
            <a:r>
              <a:rPr lang="en-US" altLang="ko-KR" dirty="0" err="1"/>
              <a:t>vec</a:t>
            </a:r>
            <a:r>
              <a:rPr lang="en-US" altLang="ko-KR" dirty="0"/>
              <a:t>&gt;5)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if </a:t>
            </a:r>
            <a:r>
              <a:rPr lang="ko-KR" altLang="en-US" dirty="0"/>
              <a:t>문을 사용할 경우도 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85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1BF9-FE1D-428A-8EF8-8415A0B05FF2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단일 </a:t>
            </a:r>
            <a:r>
              <a:rPr lang="en-US" altLang="ko-KR" dirty="0"/>
              <a:t>if </a:t>
            </a:r>
            <a:r>
              <a:rPr lang="ko-KR" altLang="en-US" dirty="0"/>
              <a:t>구조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if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ko-KR" altLang="en-US" dirty="0">
                <a:solidFill>
                  <a:srgbClr val="FF0000"/>
                </a:solidFill>
              </a:rPr>
              <a:t>명령문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end</a:t>
            </a:r>
          </a:p>
          <a:p>
            <a:r>
              <a:rPr lang="en-US" altLang="ko-KR" dirty="0"/>
              <a:t> % </a:t>
            </a:r>
            <a:r>
              <a:rPr lang="ko-KR" altLang="en-US" dirty="0" err="1"/>
              <a:t>조건문이</a:t>
            </a:r>
            <a:r>
              <a:rPr lang="ko-KR" altLang="en-US" dirty="0"/>
              <a:t> </a:t>
            </a:r>
            <a:r>
              <a:rPr lang="ko-KR" altLang="en-US" dirty="0" err="1"/>
              <a:t>참일때만</a:t>
            </a:r>
            <a:r>
              <a:rPr lang="ko-KR" altLang="en-US" dirty="0"/>
              <a:t> 명령문들 실행</a:t>
            </a:r>
            <a:endParaRPr lang="en-US" altLang="ko-KR" dirty="0"/>
          </a:p>
          <a:p>
            <a:r>
              <a:rPr lang="en-US" altLang="ko-KR" dirty="0"/>
              <a:t> % </a:t>
            </a:r>
            <a:r>
              <a:rPr lang="ko-KR" altLang="en-US" dirty="0"/>
              <a:t>거짓이면 명령문들 </a:t>
            </a:r>
            <a:r>
              <a:rPr lang="ko-KR" altLang="en-US" dirty="0" err="1"/>
              <a:t>실행않고</a:t>
            </a:r>
            <a:r>
              <a:rPr lang="ko-KR" altLang="en-US" dirty="0"/>
              <a:t> 건너뜀 </a:t>
            </a:r>
            <a:endParaRPr lang="en-US" altLang="ko-KR" dirty="0"/>
          </a:p>
          <a:p>
            <a:r>
              <a:rPr lang="en-US" altLang="ko-KR" dirty="0"/>
              <a:t>% c</a:t>
            </a:r>
            <a:r>
              <a:rPr lang="ko-KR" altLang="en-US" dirty="0"/>
              <a:t>언어와 다르게 </a:t>
            </a:r>
            <a:r>
              <a:rPr lang="en-US" altLang="ko-KR" dirty="0"/>
              <a:t>{  } </a:t>
            </a:r>
            <a:r>
              <a:rPr lang="ko-KR" altLang="en-US" dirty="0" err="1"/>
              <a:t>필요없음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61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a=20;</a:t>
            </a:r>
            <a:endParaRPr lang="en-US" altLang="ko-KR" sz="2200" b="0" dirty="0"/>
          </a:p>
          <a:p>
            <a:r>
              <a:rPr lang="en-US" altLang="ko-KR" sz="2200" dirty="0"/>
              <a:t>b=5;</a:t>
            </a:r>
            <a:endParaRPr lang="en-US" altLang="ko-KR" sz="2200" b="0" dirty="0"/>
          </a:p>
          <a:p>
            <a:r>
              <a:rPr lang="en-US" altLang="ko-KR" sz="2200" dirty="0">
                <a:solidFill>
                  <a:srgbClr val="FF0000"/>
                </a:solidFill>
              </a:rPr>
              <a:t>if a &gt;10</a:t>
            </a:r>
            <a:endParaRPr lang="en-US" altLang="ko-KR" sz="2200" b="0" dirty="0">
              <a:solidFill>
                <a:srgbClr val="FF0000"/>
              </a:solidFill>
            </a:endParaRPr>
          </a:p>
          <a:p>
            <a:r>
              <a:rPr lang="en-US" altLang="ko-KR" sz="2200" dirty="0">
                <a:solidFill>
                  <a:srgbClr val="FF0000"/>
                </a:solidFill>
              </a:rPr>
              <a:t>    a=a+1;</a:t>
            </a:r>
            <a:endParaRPr lang="en-US" altLang="ko-KR" sz="2200" b="0" dirty="0">
              <a:solidFill>
                <a:srgbClr val="FF0000"/>
              </a:solidFill>
            </a:endParaRPr>
          </a:p>
          <a:p>
            <a:r>
              <a:rPr lang="en-US" altLang="ko-KR" sz="2200" dirty="0">
                <a:solidFill>
                  <a:srgbClr val="FF0000"/>
                </a:solidFill>
              </a:rPr>
              <a:t>end</a:t>
            </a:r>
            <a:endParaRPr lang="en-US" altLang="ko-KR" sz="2200" b="0" dirty="0">
              <a:solidFill>
                <a:srgbClr val="FF0000"/>
              </a:solidFill>
            </a:endParaRPr>
          </a:p>
          <a:p>
            <a:r>
              <a:rPr lang="en-US" altLang="ko-KR" sz="2200" dirty="0" smtClean="0">
                <a:solidFill>
                  <a:srgbClr val="FF0000"/>
                </a:solidFill>
              </a:rPr>
              <a:t>if </a:t>
            </a:r>
            <a:r>
              <a:rPr lang="en-US" altLang="ko-KR" sz="2200" dirty="0">
                <a:solidFill>
                  <a:srgbClr val="FF0000"/>
                </a:solidFill>
              </a:rPr>
              <a:t>b </a:t>
            </a:r>
            <a:r>
              <a:rPr lang="en-US" altLang="ko-KR" sz="2200" dirty="0" smtClean="0">
                <a:solidFill>
                  <a:srgbClr val="FF0000"/>
                </a:solidFill>
              </a:rPr>
              <a:t>&gt; </a:t>
            </a:r>
            <a:r>
              <a:rPr lang="en-US" altLang="ko-KR" sz="2200" dirty="0">
                <a:solidFill>
                  <a:srgbClr val="FF0000"/>
                </a:solidFill>
              </a:rPr>
              <a:t>10</a:t>
            </a:r>
            <a:endParaRPr lang="en-US" altLang="ko-KR" sz="2200" b="0" dirty="0">
              <a:solidFill>
                <a:srgbClr val="FF0000"/>
              </a:solidFill>
            </a:endParaRPr>
          </a:p>
          <a:p>
            <a:r>
              <a:rPr lang="en-US" altLang="ko-KR" sz="2200" dirty="0">
                <a:solidFill>
                  <a:srgbClr val="FF0000"/>
                </a:solidFill>
              </a:rPr>
              <a:t>    b=b-1;</a:t>
            </a:r>
            <a:endParaRPr lang="en-US" altLang="ko-KR" sz="2200" b="0" dirty="0">
              <a:solidFill>
                <a:srgbClr val="FF0000"/>
              </a:solidFill>
            </a:endParaRPr>
          </a:p>
          <a:p>
            <a:r>
              <a:rPr lang="en-US" altLang="ko-KR" sz="2200" dirty="0">
                <a:solidFill>
                  <a:srgbClr val="FF0000"/>
                </a:solidFill>
              </a:rPr>
              <a:t>end</a:t>
            </a:r>
            <a:endParaRPr lang="en-US" altLang="ko-KR" sz="2200" b="0" dirty="0">
              <a:solidFill>
                <a:srgbClr val="FF0000"/>
              </a:solidFill>
            </a:endParaRPr>
          </a:p>
          <a:p>
            <a:r>
              <a:rPr lang="en-US" altLang="ko-KR" sz="2200" dirty="0" smtClean="0"/>
              <a:t>a</a:t>
            </a:r>
          </a:p>
          <a:p>
            <a:r>
              <a:rPr lang="en-US" altLang="ko-KR" sz="2200" dirty="0" smtClean="0"/>
              <a:t>b</a:t>
            </a:r>
            <a:endParaRPr lang="en-US" altLang="ko-KR" sz="2200" b="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56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400" dirty="0" smtClean="0"/>
              <a:t>if/else </a:t>
            </a:r>
            <a:r>
              <a:rPr lang="ko-KR" altLang="en-US" sz="2400" dirty="0" smtClean="0"/>
              <a:t>구조</a:t>
            </a:r>
            <a:endParaRPr lang="en-US" altLang="ko-KR" sz="2400" dirty="0" smtClean="0"/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if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조건문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  </a:t>
            </a:r>
            <a:r>
              <a:rPr lang="ko-KR" altLang="en-US" sz="2400" dirty="0" smtClean="0">
                <a:solidFill>
                  <a:srgbClr val="FF0000"/>
                </a:solidFill>
              </a:rPr>
              <a:t>명령문</a:t>
            </a:r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else 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  </a:t>
            </a:r>
            <a:r>
              <a:rPr lang="ko-KR" altLang="en-US" sz="2400" dirty="0" smtClean="0">
                <a:solidFill>
                  <a:srgbClr val="FF0000"/>
                </a:solidFill>
              </a:rPr>
              <a:t>명령문</a:t>
            </a:r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end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% </a:t>
            </a:r>
            <a:r>
              <a:rPr lang="ko-KR" altLang="en-US" sz="2400" dirty="0" err="1" smtClean="0"/>
              <a:t>조건문이</a:t>
            </a:r>
            <a:r>
              <a:rPr lang="ko-KR" altLang="en-US" sz="2400" dirty="0" smtClean="0"/>
              <a:t> 참이면 명령문 </a:t>
            </a:r>
            <a:r>
              <a:rPr lang="en-US" altLang="ko-KR" sz="2400" dirty="0" smtClean="0"/>
              <a:t>1 </a:t>
            </a:r>
            <a:r>
              <a:rPr lang="ko-KR" altLang="en-US" sz="2400" dirty="0" smtClean="0"/>
              <a:t>실행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% </a:t>
            </a:r>
            <a:r>
              <a:rPr lang="ko-KR" altLang="en-US" sz="2400" dirty="0" err="1" smtClean="0"/>
              <a:t>조건문이</a:t>
            </a:r>
            <a:r>
              <a:rPr lang="ko-KR" altLang="en-US" sz="2400" dirty="0" smtClean="0"/>
              <a:t> 거짓이면 명령문 </a:t>
            </a:r>
            <a:r>
              <a:rPr lang="en-US" altLang="ko-KR" sz="2400" dirty="0" smtClean="0"/>
              <a:t>2 </a:t>
            </a:r>
            <a:r>
              <a:rPr lang="ko-KR" altLang="en-US" sz="2400" dirty="0" smtClean="0"/>
              <a:t>실행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fld id="{978D8FE9-C6B4-485D-8C4A-C84573A85BD8}" type="slidenum">
              <a:rPr lang="en-US" altLang="ko-KR" smtClean="0"/>
              <a:pPr/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033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x=input('x=')</a:t>
            </a:r>
            <a:endParaRPr lang="en-US" altLang="ko-KR" b="0" dirty="0"/>
          </a:p>
          <a:p>
            <a:r>
              <a:rPr lang="en-US" altLang="ko-KR" dirty="0"/>
              <a:t>if x&gt;0</a:t>
            </a:r>
            <a:endParaRPr lang="en-US" altLang="ko-KR" b="0" dirty="0"/>
          </a:p>
          <a:p>
            <a:r>
              <a:rPr lang="en-US" altLang="ko-KR" dirty="0"/>
              <a:t>    y=log(x)</a:t>
            </a:r>
            <a:endParaRPr lang="en-US" altLang="ko-KR" b="0" dirty="0"/>
          </a:p>
          <a:p>
            <a:r>
              <a:rPr lang="en-US" altLang="ko-KR" dirty="0"/>
              <a:t>else</a:t>
            </a:r>
            <a:endParaRPr lang="en-US" altLang="ko-KR" b="0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disp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커야 한다</a:t>
            </a:r>
            <a:r>
              <a:rPr lang="en-US" altLang="ko-KR" dirty="0" smtClean="0"/>
              <a:t>‘)</a:t>
            </a:r>
            <a:endParaRPr lang="en-US" altLang="ko-KR" b="0" dirty="0"/>
          </a:p>
          <a:p>
            <a:r>
              <a:rPr lang="en-US" altLang="ko-KR" dirty="0"/>
              <a:t>end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216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if , else if, else, end </a:t>
            </a:r>
            <a:r>
              <a:rPr lang="ko-KR" altLang="en-US" dirty="0" smtClean="0"/>
              <a:t>구조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47</a:t>
            </a:fld>
            <a:endParaRPr lang="en-US" altLang="ko-KR"/>
          </a:p>
        </p:txBody>
      </p:sp>
      <p:pic>
        <p:nvPicPr>
          <p:cNvPr id="5" name="그림 41" descr="8-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" y="2209800"/>
            <a:ext cx="3808413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3424238"/>
            <a:ext cx="493871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43"/>
          <p:cNvSpPr>
            <a:spLocks noChangeArrowheads="1"/>
          </p:cNvSpPr>
          <p:nvPr/>
        </p:nvSpPr>
        <p:spPr bwMode="auto">
          <a:xfrm>
            <a:off x="4221163" y="2759075"/>
            <a:ext cx="406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/>
              <a:t>disp(‘</a:t>
            </a:r>
            <a:r>
              <a:rPr lang="ko-KR" altLang="en-US" sz="1400"/>
              <a:t>운전면허증을 받을 수 있는지 확인합니다</a:t>
            </a:r>
            <a:r>
              <a:rPr lang="en-US" altLang="ko-KR" sz="1400"/>
              <a:t>.’)</a:t>
            </a:r>
          </a:p>
        </p:txBody>
      </p:sp>
      <p:sp>
        <p:nvSpPr>
          <p:cNvPr id="8" name="직사각형 44"/>
          <p:cNvSpPr>
            <a:spLocks noChangeArrowheads="1"/>
          </p:cNvSpPr>
          <p:nvPr/>
        </p:nvSpPr>
        <p:spPr bwMode="auto">
          <a:xfrm>
            <a:off x="4262438" y="3062288"/>
            <a:ext cx="406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/>
              <a:t>age=input(‘</a:t>
            </a:r>
            <a:r>
              <a:rPr lang="ko-KR" altLang="en-US" sz="1400" dirty="0"/>
              <a:t>여러분의 나이를 입력하세요</a:t>
            </a:r>
            <a:r>
              <a:rPr lang="en-US" altLang="ko-KR" sz="1400" dirty="0"/>
              <a:t>.: ’)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29088" y="2759075"/>
            <a:ext cx="4800600" cy="3108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46"/>
          <p:cNvSpPr>
            <a:spLocks noChangeArrowheads="1"/>
          </p:cNvSpPr>
          <p:nvPr/>
        </p:nvSpPr>
        <p:spPr bwMode="auto">
          <a:xfrm>
            <a:off x="4090988" y="2100263"/>
            <a:ext cx="2133600" cy="36988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M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파일 프로그램</a:t>
            </a:r>
            <a:endParaRPr lang="en-US" altLang="ko-KR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6770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4B219-4740-4665-8CA3-FAC9C3B83637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switch/case </a:t>
            </a: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4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08138"/>
            <a:ext cx="6096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4103688"/>
            <a:ext cx="63627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3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7F6C6-73CA-49DC-BED9-9745D89C11D3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항공요금을 알려주는 프로그램</a:t>
            </a:r>
            <a:endParaRPr lang="en-US" altLang="ko-KR" sz="3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49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1818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1177925" y="1474788"/>
            <a:ext cx="619125" cy="50165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1981200" y="2128838"/>
            <a:ext cx="619125" cy="50165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24250"/>
            <a:ext cx="7010400" cy="30772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각 시간에서 센서들의 평균 온도 값을 계산해 보고 그 값을 오른쪽에 열로 추가해서 </a:t>
            </a:r>
            <a:r>
              <a:rPr lang="en-US" altLang="ko-KR" dirty="0" smtClean="0"/>
              <a:t>sensor_1  </a:t>
            </a:r>
            <a:r>
              <a:rPr lang="ko-KR" altLang="en-US" dirty="0" smtClean="0"/>
              <a:t>을 만들어 보자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6653711" y="3639836"/>
            <a:ext cx="990600" cy="2961705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65" charset="2"/>
              <a:buChar char="§"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3258" y="3191621"/>
            <a:ext cx="3102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각 시간에서 평균 온도 값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각 센서마다 최고 온도를 계산해 보자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각 센서에서의 최고 온도가 언제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몇 초에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발생했는지 시간도 출력해 보자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046662"/>
            <a:ext cx="971550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4" y="2526910"/>
            <a:ext cx="6340195" cy="12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다음과 같은 세 개의 그래프를 한 그래프에 동시에 그려보자</a:t>
            </a:r>
            <a:endParaRPr lang="en-US" altLang="ko-KR" sz="2400" dirty="0" smtClean="0"/>
          </a:p>
          <a:p>
            <a:r>
              <a:rPr lang="ko-KR" altLang="en-US" sz="2400" dirty="0" smtClean="0"/>
              <a:t>그래프 </a:t>
            </a:r>
            <a:r>
              <a:rPr lang="en-US" altLang="ko-KR" sz="2400" dirty="0" smtClean="0"/>
              <a:t>1. x</a:t>
            </a:r>
            <a:r>
              <a:rPr lang="ko-KR" altLang="en-US" sz="2400" dirty="0" smtClean="0"/>
              <a:t>축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시간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  </a:t>
            </a:r>
            <a:r>
              <a:rPr lang="en-US" altLang="ko-KR" sz="2400" dirty="0" smtClean="0"/>
              <a:t> y</a:t>
            </a:r>
            <a:r>
              <a:rPr lang="ko-KR" altLang="en-US" sz="2400" dirty="0" smtClean="0"/>
              <a:t>축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센서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의 온도</a:t>
            </a:r>
            <a:endParaRPr lang="en-US" altLang="ko-KR" sz="2400" dirty="0" smtClean="0"/>
          </a:p>
          <a:p>
            <a:r>
              <a:rPr lang="ko-KR" altLang="en-US" sz="2400" dirty="0" smtClean="0"/>
              <a:t>그래프 </a:t>
            </a:r>
            <a:r>
              <a:rPr lang="en-US" altLang="ko-KR" sz="2400" dirty="0" smtClean="0"/>
              <a:t>2. x</a:t>
            </a:r>
            <a:r>
              <a:rPr lang="ko-KR" altLang="en-US" sz="2400" dirty="0" smtClean="0"/>
              <a:t>축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시간</a:t>
            </a:r>
            <a:r>
              <a:rPr lang="en-US" altLang="ko-KR" sz="2400" dirty="0" smtClean="0"/>
              <a:t>,    y</a:t>
            </a:r>
            <a:r>
              <a:rPr lang="ko-KR" altLang="en-US" sz="2400" dirty="0" smtClean="0"/>
              <a:t>축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센서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의 온도</a:t>
            </a:r>
            <a:endParaRPr lang="en-US" altLang="ko-KR" sz="2400" dirty="0" smtClean="0"/>
          </a:p>
          <a:p>
            <a:r>
              <a:rPr lang="ko-KR" altLang="en-US" sz="2400" dirty="0" smtClean="0"/>
              <a:t>그래프 </a:t>
            </a:r>
            <a:r>
              <a:rPr lang="en-US" altLang="ko-KR" sz="2400" dirty="0" smtClean="0"/>
              <a:t>3. x</a:t>
            </a:r>
            <a:r>
              <a:rPr lang="ko-KR" altLang="en-US" sz="2400" dirty="0" smtClean="0"/>
              <a:t>축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시간</a:t>
            </a:r>
            <a:r>
              <a:rPr lang="en-US" altLang="ko-KR" sz="2400" dirty="0" smtClean="0"/>
              <a:t>,    y</a:t>
            </a:r>
            <a:r>
              <a:rPr lang="ko-KR" altLang="en-US" sz="2400" dirty="0" smtClean="0"/>
              <a:t>축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센서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의 온도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그래프</a:t>
            </a:r>
            <a:r>
              <a:rPr lang="en-US" altLang="ko-KR" sz="2400" dirty="0" smtClean="0"/>
              <a:t>1 (</a:t>
            </a:r>
            <a:r>
              <a:rPr lang="ko-KR" altLang="en-US" sz="2400" dirty="0" smtClean="0"/>
              <a:t>빨간색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그래프 </a:t>
            </a:r>
            <a:r>
              <a:rPr lang="en-US" altLang="ko-KR" sz="2400" dirty="0" smtClean="0"/>
              <a:t>2 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그래프 </a:t>
            </a:r>
            <a:r>
              <a:rPr lang="en-US" altLang="ko-KR" sz="2400" dirty="0" smtClean="0"/>
              <a:t>3(</a:t>
            </a:r>
            <a:r>
              <a:rPr lang="ko-KR" altLang="en-US" sz="2400" dirty="0" smtClean="0"/>
              <a:t>파란색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으로 그래프를 그리자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실선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사각형 마크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마커</a:t>
            </a:r>
            <a:r>
              <a:rPr lang="ko-KR" altLang="en-US" sz="2400" dirty="0" smtClean="0"/>
              <a:t> 표시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xlabel</a:t>
            </a:r>
            <a:r>
              <a:rPr lang="en-US" altLang="ko-KR" sz="2400" dirty="0" smtClean="0"/>
              <a:t>:</a:t>
            </a:r>
            <a:r>
              <a:rPr lang="ko-KR" altLang="en-US" sz="2400" dirty="0"/>
              <a:t>시간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ylabel</a:t>
            </a:r>
            <a:r>
              <a:rPr lang="en-US" altLang="ko-KR" sz="2400" dirty="0"/>
              <a:t>:</a:t>
            </a:r>
            <a:r>
              <a:rPr lang="ko-KR" altLang="en-US" sz="2400" dirty="0"/>
              <a:t>온도</a:t>
            </a:r>
            <a:r>
              <a:rPr lang="en-US" altLang="ko-KR" sz="2400" dirty="0"/>
              <a:t>, legend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표시</a:t>
            </a:r>
            <a:r>
              <a:rPr lang="en-US" altLang="ko-KR" sz="2400" dirty="0"/>
              <a:t>)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651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689"/>
            <a:ext cx="7543800" cy="56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0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논리형 데이터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566527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4638</TotalTime>
  <Words>1410</Words>
  <Application>Microsoft Office PowerPoint</Application>
  <PresentationFormat>화면 슬라이드 쇼(4:3)</PresentationFormat>
  <Paragraphs>288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HY나무L</vt:lpstr>
      <vt:lpstr>ＭＳ Ｐゴシック</vt:lpstr>
      <vt:lpstr>굴림</vt:lpstr>
      <vt:lpstr>맑은 고딕</vt:lpstr>
      <vt:lpstr>휴먼편지체</vt:lpstr>
      <vt:lpstr>Arial</vt:lpstr>
      <vt:lpstr>Cambria Math</vt:lpstr>
      <vt:lpstr>Times</vt:lpstr>
      <vt:lpstr>Times New Roman</vt:lpstr>
      <vt:lpstr>Wingdings</vt:lpstr>
      <vt:lpstr>Wingdings 2</vt:lpstr>
      <vt:lpstr>Edge</vt:lpstr>
      <vt:lpstr>시뮬레이션 기초 및 실습 (2017)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switch/case 구조</vt:lpstr>
      <vt:lpstr>예: 항공요금을 알려주는 프로그램</vt:lpstr>
    </vt:vector>
  </TitlesOfParts>
  <Company>LANL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김지범</cp:lastModifiedBy>
  <cp:revision>385</cp:revision>
  <dcterms:created xsi:type="dcterms:W3CDTF">2007-04-05T20:26:21Z</dcterms:created>
  <dcterms:modified xsi:type="dcterms:W3CDTF">2017-03-15T06:30:25Z</dcterms:modified>
</cp:coreProperties>
</file>