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304" r:id="rId2"/>
    <p:sldId id="306" r:id="rId3"/>
    <p:sldId id="309" r:id="rId4"/>
    <p:sldId id="326" r:id="rId5"/>
    <p:sldId id="327" r:id="rId6"/>
    <p:sldId id="329" r:id="rId7"/>
    <p:sldId id="397" r:id="rId8"/>
    <p:sldId id="400" r:id="rId9"/>
    <p:sldId id="340" r:id="rId10"/>
    <p:sldId id="398" r:id="rId11"/>
    <p:sldId id="399" r:id="rId12"/>
    <p:sldId id="359" r:id="rId13"/>
    <p:sldId id="360" r:id="rId14"/>
    <p:sldId id="361" r:id="rId15"/>
    <p:sldId id="362" r:id="rId16"/>
    <p:sldId id="363" r:id="rId17"/>
    <p:sldId id="371" r:id="rId18"/>
    <p:sldId id="373" r:id="rId1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08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204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5" y="333375"/>
            <a:ext cx="9001125" cy="5953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71950" cy="5256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171950" cy="2551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29050"/>
            <a:ext cx="4171950" cy="2552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655EA-8C42-45FA-856F-B7937A986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물리층</a:t>
            </a:r>
            <a:r>
              <a:rPr lang="ko-KR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개요</a:t>
            </a:r>
            <a:r>
              <a:rPr lang="en-US" altLang="ko-KR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3.2.6 </a:t>
            </a:r>
            <a:r>
              <a:rPr lang="ko-KR" altLang="en-US" dirty="0" smtClean="0"/>
              <a:t>대역폭</a:t>
            </a:r>
            <a:endParaRPr lang="ko-KR" alt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70100"/>
            <a:ext cx="6115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7500" y="767235"/>
            <a:ext cx="59105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kumimoji="0" lang="ko-KR" altLang="en-US" sz="2000" i="1" dirty="0">
                <a:latin typeface="Times New Roman" pitchFamily="18" charset="0"/>
              </a:rPr>
              <a:t>복합신호의 </a:t>
            </a:r>
            <a:r>
              <a:rPr kumimoji="0" lang="ko-KR" altLang="en-US" sz="2000" i="1" dirty="0" smtClean="0">
                <a:latin typeface="Times New Roman" pitchFamily="18" charset="0"/>
              </a:rPr>
              <a:t>대역폭</a:t>
            </a:r>
            <a:r>
              <a:rPr kumimoji="0" lang="en-US" altLang="ko-KR" sz="2000" i="1" dirty="0" smtClean="0">
                <a:latin typeface="Times New Roman" pitchFamily="18" charset="0"/>
              </a:rPr>
              <a:t/>
            </a:r>
            <a:br>
              <a:rPr kumimoji="0" lang="en-US" altLang="ko-KR" sz="2000" i="1" dirty="0" smtClean="0">
                <a:latin typeface="Times New Roman" pitchFamily="18" charset="0"/>
              </a:rPr>
            </a:br>
            <a:r>
              <a:rPr kumimoji="0" lang="en-US" altLang="ko-KR" sz="2000" i="1" dirty="0" smtClean="0">
                <a:latin typeface="Times New Roman" pitchFamily="18" charset="0"/>
              </a:rPr>
              <a:t>- </a:t>
            </a:r>
            <a:r>
              <a:rPr kumimoji="0" lang="ko-KR" altLang="en-US" sz="2000" i="1" dirty="0" smtClean="0">
                <a:latin typeface="Times New Roman" pitchFamily="18" charset="0"/>
              </a:rPr>
              <a:t>신호에 </a:t>
            </a:r>
            <a:r>
              <a:rPr kumimoji="0" lang="ko-KR" altLang="en-US" sz="2000" i="1" dirty="0">
                <a:latin typeface="Times New Roman" pitchFamily="18" charset="0"/>
              </a:rPr>
              <a:t>포함된 </a:t>
            </a:r>
            <a:r>
              <a:rPr kumimoji="0" lang="ko-KR" altLang="en-US" sz="2000" i="1" dirty="0" smtClean="0">
                <a:latin typeface="Times New Roman" pitchFamily="18" charset="0"/>
              </a:rPr>
              <a:t>최고 </a:t>
            </a:r>
            <a:r>
              <a:rPr kumimoji="0" lang="ko-KR" altLang="en-US" sz="2000" i="1" dirty="0">
                <a:latin typeface="Times New Roman" pitchFamily="18" charset="0"/>
              </a:rPr>
              <a:t>주파수와 최저 주파수의 </a:t>
            </a:r>
            <a:r>
              <a:rPr kumimoji="0" lang="ko-KR" altLang="en-US" sz="2000" i="1" dirty="0" smtClean="0">
                <a:latin typeface="Times New Roman" pitchFamily="18" charset="0"/>
              </a:rPr>
              <a:t>차</a:t>
            </a:r>
            <a:r>
              <a:rPr kumimoji="0" lang="en-US" altLang="ko-KR" sz="2000" i="1" dirty="0" smtClean="0">
                <a:latin typeface="Times New Roman" pitchFamily="18" charset="0"/>
              </a:rPr>
              <a:t>.</a:t>
            </a:r>
            <a:endParaRPr lang="en-US" altLang="ko-KR" sz="2000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주기와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비주기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 복합 신호의 대역폭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3352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28638"/>
            <a:ext cx="5154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주기와 </a:t>
            </a:r>
            <a:r>
              <a:rPr lang="ko-KR" altLang="en-US" sz="2400" b="1" kern="0" dirty="0" err="1">
                <a:solidFill>
                  <a:srgbClr val="000000"/>
                </a:solidFill>
                <a:latin typeface="굴림"/>
                <a:ea typeface="굴림"/>
              </a:rPr>
              <a:t>비주기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 복합 신호의 대역폭</a:t>
            </a:r>
            <a:endParaRPr lang="en-US" altLang="ko-KR" sz="24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3"/>
            <a:ext cx="611505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51911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대역폭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8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813" y="714375"/>
            <a:ext cx="6388100" cy="1570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복합 아날로그 신호로서의 디지털 신호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디지털 신호는 무한대의 주파수를 갖는 복합 신호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대역폭은 무한대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주기 및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비주기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 디지털 신호의 시간 및 주파수 영역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714625"/>
            <a:ext cx="728662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00100" y="0"/>
            <a:ext cx="564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r>
              <a:rPr lang="en-US" altLang="ko-KR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3.3   </a:t>
            </a:r>
            <a:r>
              <a:rPr lang="ko-KR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디지털 신호</a:t>
            </a:r>
            <a:r>
              <a:rPr lang="en-US" altLang="ko-KR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(DIGITAL SIGNALS)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813" y="1714500"/>
            <a:ext cx="5370512" cy="2025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800" b="1" kern="0" dirty="0">
                <a:solidFill>
                  <a:srgbClr val="000000"/>
                </a:solidFill>
                <a:latin typeface="굴림"/>
                <a:ea typeface="굴림"/>
              </a:rPr>
              <a:t>디지털 신호의 전송</a:t>
            </a:r>
            <a:endParaRPr lang="en-US" altLang="ko-KR" sz="28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기저대역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(baseband, 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베이스밴드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400" b="1" kern="0" dirty="0" err="1">
                <a:solidFill>
                  <a:srgbClr val="000000"/>
                </a:solidFill>
                <a:latin typeface="굴림"/>
                <a:ea typeface="굴림"/>
              </a:rPr>
              <a:t>광대역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(wideband)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813" y="1295400"/>
            <a:ext cx="8013700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기저대역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(baseband) 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전송</a:t>
            </a:r>
            <a:endParaRPr lang="en-US" altLang="ko-KR" sz="24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디지털 신호를 아날로그 신호로 바꾸지 않고 있는 그대로 채널을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통해 전송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3300413"/>
            <a:ext cx="6681787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812" y="1016000"/>
            <a:ext cx="758348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굴림"/>
                <a:ea typeface="굴림"/>
              </a:rPr>
              <a:t>기저대역 전송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/>
                <a:ea typeface="굴림"/>
              </a:rPr>
              <a:t>계속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  <a:p>
            <a:pPr marL="342900" indent="-342900">
              <a:spcBef>
                <a:spcPct val="20000"/>
              </a:spcBef>
              <a:buSzPct val="90000"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굴림"/>
                <a:ea typeface="굴림"/>
              </a:rPr>
              <a:t>   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-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굴림"/>
                <a:ea typeface="굴림"/>
              </a:rPr>
              <a:t>저대역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통과 채널</a:t>
            </a: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(low-pass channel)</a:t>
            </a: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주파수 </a:t>
            </a: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0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부터 시작하는 대역폭을 갖는 채널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357438"/>
            <a:ext cx="7000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85813" y="823913"/>
            <a:ext cx="57871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굴림"/>
                <a:ea typeface="굴림"/>
              </a:rPr>
              <a:t>Ex</a:t>
            </a:r>
            <a:r>
              <a:rPr lang="ko-KR" altLang="en-US" sz="2400" b="1" kern="0" dirty="0" smtClean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광대역폭</a:t>
            </a: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wide bandwidth</a:t>
            </a: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) Low-pass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채널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전용 매체를 사용하는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baseband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전송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(f</a:t>
            </a:r>
            <a:r>
              <a:rPr lang="en-US" altLang="ko-KR" sz="2000" b="1" kern="0" baseline="-25000" dirty="0" smtClean="0">
                <a:solidFill>
                  <a:srgbClr val="000000"/>
                </a:solidFill>
                <a:latin typeface="굴림"/>
                <a:ea typeface="굴림"/>
              </a:rPr>
              <a:t>1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=0)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2103438"/>
            <a:ext cx="72151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31913" y="4457700"/>
            <a:ext cx="3957637" cy="113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약간의 오차는 추론으로 가능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</a:t>
            </a:r>
            <a:r>
              <a:rPr lang="ko-KR" altLang="en-US" sz="2000" b="1" kern="0" dirty="0" err="1">
                <a:solidFill>
                  <a:srgbClr val="000000"/>
                </a:solidFill>
                <a:latin typeface="굴림"/>
                <a:ea typeface="굴림"/>
              </a:rPr>
              <a:t>동축이나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 광섬유에서 사용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-LAN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에 많이 사용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85813" y="1285875"/>
            <a:ext cx="7175500" cy="1938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 err="1">
                <a:solidFill>
                  <a:srgbClr val="000000"/>
                </a:solidFill>
                <a:latin typeface="굴림"/>
                <a:ea typeface="굴림"/>
              </a:rPr>
              <a:t>광대역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 전송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변조 이용</a:t>
            </a:r>
            <a:r>
              <a:rPr lang="en-US" altLang="ko-KR" sz="2400" b="1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  <a:p>
            <a:pPr marL="800100" lvl="1" indent="-342900">
              <a:spcBef>
                <a:spcPct val="20000"/>
              </a:spcBef>
              <a:buSzPct val="90000"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디지털 신호로 전송하기 위해 아날로그 신호로 전환 사용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spcBef>
                <a:spcPct val="20000"/>
              </a:spcBef>
              <a:buSzPct val="90000"/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변조를 하면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굴림"/>
                <a:ea typeface="굴림"/>
              </a:rPr>
              <a:t>bandpass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채널 사용 전송</a:t>
            </a: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>
              <a:spcBef>
                <a:spcPct val="20000"/>
              </a:spcBef>
              <a:buSzPct val="90000"/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-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굴림"/>
                <a:ea typeface="굴림"/>
              </a:rPr>
              <a:t>띠대역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 통과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굴림"/>
                <a:ea typeface="굴림"/>
              </a:rPr>
              <a:t>bandpass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굴림"/>
                <a:ea typeface="굴림"/>
              </a:rPr>
              <a:t>) </a:t>
            </a:r>
            <a:r>
              <a:rPr lang="ko-KR" altLang="en-US" sz="2000" b="1" kern="0" dirty="0">
                <a:solidFill>
                  <a:srgbClr val="000000"/>
                </a:solidFill>
                <a:latin typeface="굴림"/>
                <a:ea typeface="굴림"/>
              </a:rPr>
              <a:t>채널의 대역폭</a:t>
            </a:r>
            <a:r>
              <a:rPr lang="en-US" altLang="ko-KR" sz="2000" b="1" kern="0" dirty="0">
                <a:solidFill>
                  <a:srgbClr val="000000"/>
                </a:solidFill>
                <a:latin typeface="굴림"/>
                <a:ea typeface="굴림"/>
              </a:rPr>
              <a:t>	</a:t>
            </a:r>
          </a:p>
          <a:p>
            <a:pPr marL="800100" lvl="1" indent="-342900"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endParaRPr lang="en-US" altLang="ko-KR" sz="20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7373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38500"/>
            <a:ext cx="6715125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85813" y="966788"/>
            <a:ext cx="71643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 err="1">
                <a:solidFill>
                  <a:srgbClr val="000000"/>
                </a:solidFill>
                <a:latin typeface="굴림"/>
                <a:ea typeface="굴림"/>
              </a:rPr>
              <a:t>띠대역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 채널에서 전송을 위한 디지털 신호의 변조</a:t>
            </a:r>
            <a:endParaRPr lang="en-US" altLang="ko-KR" sz="24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857375"/>
            <a:ext cx="750093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3.1 </a:t>
            </a:r>
            <a:r>
              <a:rPr lang="ko-KR" altLang="en-US" dirty="0" smtClean="0"/>
              <a:t>데이터와 신호</a:t>
            </a:r>
            <a:endParaRPr lang="ko-KR" altLang="en-US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95287" y="779463"/>
            <a:ext cx="8034338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아날로그 데이터와 디지털 데이터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굴림" pitchFamily="50" charset="-127"/>
              </a:rPr>
              <a:t>아날로그 데이터 </a:t>
            </a:r>
            <a:r>
              <a:rPr lang="en-US" altLang="ko-KR" sz="1800" dirty="0" smtClean="0">
                <a:latin typeface="굴림" pitchFamily="50" charset="-127"/>
              </a:rPr>
              <a:t>: </a:t>
            </a:r>
            <a:r>
              <a:rPr lang="ko-KR" altLang="en-US" sz="1800" dirty="0" smtClean="0">
                <a:latin typeface="굴림" pitchFamily="50" charset="-127"/>
              </a:rPr>
              <a:t>음성</a:t>
            </a:r>
            <a:r>
              <a:rPr lang="en-US" altLang="ko-KR" sz="1800" dirty="0" smtClean="0">
                <a:latin typeface="굴림" pitchFamily="50" charset="-127"/>
              </a:rPr>
              <a:t>, </a:t>
            </a:r>
            <a:r>
              <a:rPr lang="ko-KR" altLang="en-US" sz="1800" dirty="0" smtClean="0">
                <a:latin typeface="굴림" pitchFamily="50" charset="-127"/>
              </a:rPr>
              <a:t>온도</a:t>
            </a:r>
            <a:r>
              <a:rPr lang="en-US" altLang="ko-KR" sz="1800" dirty="0" smtClean="0">
                <a:latin typeface="굴림" pitchFamily="50" charset="-127"/>
              </a:rPr>
              <a:t>, </a:t>
            </a:r>
            <a:r>
              <a:rPr lang="ko-KR" altLang="en-US" sz="1800" dirty="0" smtClean="0">
                <a:latin typeface="굴림" pitchFamily="50" charset="-127"/>
              </a:rPr>
              <a:t>시간</a:t>
            </a:r>
            <a:endParaRPr lang="en-US" altLang="ko-KR" sz="1800" dirty="0" smtClean="0">
              <a:latin typeface="굴림" pitchFamily="50" charset="-127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굴림" pitchFamily="50" charset="-127"/>
              </a:rPr>
              <a:t>디지털데이터 </a:t>
            </a:r>
            <a:r>
              <a:rPr lang="en-US" altLang="ko-KR" sz="1800" dirty="0" smtClean="0">
                <a:latin typeface="굴림" pitchFamily="50" charset="-127"/>
              </a:rPr>
              <a:t>: 0,1</a:t>
            </a:r>
            <a:r>
              <a:rPr lang="ko-KR" altLang="en-US" sz="1800" dirty="0" smtClean="0">
                <a:latin typeface="굴림" pitchFamily="50" charset="-127"/>
              </a:rPr>
              <a:t>로 저장된 데이터</a:t>
            </a:r>
            <a:endParaRPr lang="en-US" altLang="ko-KR" sz="1800" dirty="0">
              <a:latin typeface="굴림" pitchFamily="50" charset="-127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아날로그 신호와 디지털신호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b="1" dirty="0" smtClean="0">
                <a:latin typeface="굴림" pitchFamily="50" charset="-127"/>
                <a:ea typeface="굴림" pitchFamily="50" charset="-127"/>
              </a:rPr>
              <a:t>아날로그 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신호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(analog signal)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연속적인 파형</a:t>
            </a:r>
          </a:p>
          <a:p>
            <a:pPr marL="800100" lvl="1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디지털 신호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(digital signal)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이산적이며 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1, 0 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과 같이 제한된 수의  정의된 값만을 가질 수 있음</a:t>
            </a:r>
          </a:p>
          <a:p>
            <a:pPr marL="800100" lvl="1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아날로그와 디지털 신호의 비교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3676650"/>
            <a:ext cx="76438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3.2 </a:t>
            </a:r>
            <a:r>
              <a:rPr lang="ko-KR" altLang="en-US" dirty="0" smtClean="0"/>
              <a:t>주기 아날로그 </a:t>
            </a:r>
            <a:r>
              <a:rPr lang="ko-KR" altLang="en-US" dirty="0"/>
              <a:t>신호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9750" y="1268413"/>
            <a:ext cx="79200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 dirty="0" err="1">
                <a:latin typeface="굴림" pitchFamily="50" charset="-127"/>
                <a:ea typeface="굴림" pitchFamily="50" charset="-127"/>
              </a:rPr>
              <a:t>싸인파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(sine wave, </a:t>
            </a:r>
            <a:r>
              <a:rPr lang="ko-KR" altLang="en-US" sz="1800" b="1" dirty="0" err="1">
                <a:latin typeface="굴림" pitchFamily="50" charset="-127"/>
                <a:ea typeface="굴림" pitchFamily="50" charset="-127"/>
              </a:rPr>
              <a:t>정현파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아날로그 주기 신호의 가장 기본적인 형태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단순 아날로그 신호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b="1" dirty="0" err="1">
                <a:latin typeface="굴림" pitchFamily="50" charset="-127"/>
                <a:ea typeface="굴림" pitchFamily="50" charset="-127"/>
              </a:rPr>
              <a:t>정현파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s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순간 진폭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, A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최대 진폭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b="1" dirty="0">
                <a:latin typeface="궁서" pitchFamily="18" charset="-127"/>
                <a:ea typeface="궁서" pitchFamily="18" charset="-127"/>
              </a:rPr>
              <a:t>f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주파수</a:t>
            </a:r>
            <a:r>
              <a:rPr lang="en-US" altLang="ko-KR" sz="1800" b="1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  <a:sym typeface="Symbol" pitchFamily="18" charset="2"/>
              </a:rPr>
              <a:t></a:t>
            </a: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1" dirty="0">
                <a:latin typeface="굴림" pitchFamily="50" charset="-127"/>
                <a:ea typeface="굴림" pitchFamily="50" charset="-127"/>
              </a:rPr>
              <a:t>는 위상이라 </a:t>
            </a:r>
            <a:r>
              <a:rPr lang="ko-KR" altLang="en-US" sz="1800" b="1" dirty="0" err="1">
                <a:latin typeface="굴림" pitchFamily="50" charset="-127"/>
                <a:ea typeface="굴림" pitchFamily="50" charset="-127"/>
              </a:rPr>
              <a:t>할때</a:t>
            </a:r>
            <a:endParaRPr lang="ko-KR" altLang="en-US" sz="18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3" name="Picture 11" descr="susi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2565400"/>
            <a:ext cx="2881312" cy="771525"/>
          </a:xfrm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3487738"/>
            <a:ext cx="7075487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420" name="Rectangle 4"/>
          <p:cNvSpPr>
            <a:spLocks noChangeArrowheads="1"/>
          </p:cNvSpPr>
          <p:nvPr/>
        </p:nvSpPr>
        <p:spPr bwMode="auto">
          <a:xfrm>
            <a:off x="323850" y="14382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단순 </a:t>
            </a:r>
            <a:r>
              <a:rPr lang="ko-KR" altLang="en-US" sz="2000" b="1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정현파의</a:t>
            </a:r>
            <a:r>
              <a:rPr lang="ko-KR" altLang="en-US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주기나 주파수가 전송 매체를 통과하는 전파속도</a:t>
            </a:r>
            <a:r>
              <a:rPr lang="en-US" altLang="ko-KR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(propagation speed)</a:t>
            </a:r>
            <a:r>
              <a:rPr lang="ko-KR" altLang="en-US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와 연관</a:t>
            </a:r>
            <a:endParaRPr lang="en-US" altLang="ko-KR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단순신호가 한 주기 동안 진행 할 수 있는 거리</a:t>
            </a:r>
            <a:r>
              <a:rPr lang="en-US" altLang="ko-KR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파장과 주기</a:t>
            </a:r>
            <a:endParaRPr lang="en-US" altLang="ko-KR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endParaRPr lang="ko-KR" altLang="en-US" sz="20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3495675"/>
            <a:ext cx="7500937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0"/>
            <a:ext cx="54641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파장</a:t>
            </a:r>
            <a:r>
              <a:rPr lang="en-US" altLang="ko-KR" dirty="0" smtClean="0"/>
              <a:t> (wavelength)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420" name="Rectangle 4"/>
          <p:cNvSpPr>
            <a:spLocks noChangeArrowheads="1"/>
          </p:cNvSpPr>
          <p:nvPr/>
        </p:nvSpPr>
        <p:spPr bwMode="auto">
          <a:xfrm>
            <a:off x="323850" y="1295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파장은 전파속도와 주기가 주어지면 계산 가능</a:t>
            </a:r>
            <a:endParaRPr lang="en-US" altLang="ko-KR" sz="18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파장을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x, 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전파속도를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c(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빛의 속도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), 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주파수를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 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라 하면</a:t>
            </a:r>
            <a:endParaRPr lang="en-US" altLang="ko-KR" sz="18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250000"/>
              </a:lnSpc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endParaRPr lang="en-US" altLang="ko-KR" sz="12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            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진공에서의 빛의 전파속도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3*10</a:t>
            </a:r>
            <a:r>
              <a:rPr lang="en-US" altLang="ko-KR" sz="1800" b="1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8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m/s, 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빨간색 빛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주파수 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= 4 * 10</a:t>
            </a:r>
            <a:r>
              <a:rPr lang="en-US" altLang="ko-KR" sz="1800" b="1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14</a:t>
            </a:r>
            <a:r>
              <a:rPr lang="en-US" altLang="ko-KR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800" b="1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파장은</a:t>
            </a:r>
            <a:endParaRPr lang="en-US" altLang="ko-KR" sz="18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altLang="ko-KR" sz="16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altLang="ko-KR" sz="2000" b="1" baseline="30000" dirty="0">
              <a:latin typeface="굴림" pitchFamily="50" charset="-127"/>
              <a:ea typeface="굴림" pitchFamily="50" charset="-127"/>
            </a:endParaRP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SzPct val="90000"/>
              <a:buFont typeface="굴림" pitchFamily="50" charset="-127"/>
              <a:buNone/>
              <a:defRPr/>
            </a:pPr>
            <a:endParaRPr lang="ko-KR" altLang="en-US" sz="20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86063" y="2898775"/>
          <a:ext cx="815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수식" r:id="rId3" imgW="406080" imgH="419040" progId="Equation.3">
                  <p:embed/>
                </p:oleObj>
              </mc:Choice>
              <mc:Fallback>
                <p:oleObj name="수식" r:id="rId3" imgW="406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898775"/>
                        <a:ext cx="8159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571625" y="2357438"/>
          <a:ext cx="52911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수식" r:id="rId5" imgW="3466800" imgH="419040" progId="Equation.3">
                  <p:embed/>
                </p:oleObj>
              </mc:Choice>
              <mc:Fallback>
                <p:oleObj name="수식" r:id="rId5" imgW="34668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357438"/>
                        <a:ext cx="52911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1714500" y="4718050"/>
          <a:ext cx="51958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name="수식" r:id="rId7" imgW="2539800" imgH="444240" progId="Equation.3">
                  <p:embed/>
                </p:oleObj>
              </mc:Choice>
              <mc:Fallback>
                <p:oleObj name="수식" r:id="rId7" imgW="2539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18050"/>
                        <a:ext cx="5195888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0"/>
            <a:ext cx="72929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파장</a:t>
            </a:r>
            <a:r>
              <a:rPr lang="en-US" altLang="ko-KR" dirty="0" smtClean="0"/>
              <a:t> (wavelength)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0"/>
            <a:ext cx="61753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시간 영역과 주파수 영역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313" y="1739900"/>
            <a:ext cx="822960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ko-KR" altLang="ko-KR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174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1268413"/>
            <a:ext cx="6054725" cy="1636712"/>
          </a:xfrm>
        </p:spPr>
      </p:pic>
      <p:pic>
        <p:nvPicPr>
          <p:cNvPr id="31750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09663" y="3049588"/>
            <a:ext cx="6054725" cy="1592262"/>
          </a:xfrm>
        </p:spPr>
      </p:pic>
      <p:pic>
        <p:nvPicPr>
          <p:cNvPr id="31751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09663" y="4830763"/>
            <a:ext cx="6054725" cy="15509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3124200"/>
            <a:ext cx="58832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36046"/>
            <a:ext cx="6175375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3.2.5 </a:t>
            </a:r>
            <a:r>
              <a:rPr lang="ko-KR" altLang="en-US" dirty="0" smtClean="0"/>
              <a:t>복합신호</a:t>
            </a:r>
            <a:endParaRPr lang="ko-KR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750" y="667545"/>
            <a:ext cx="79200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b="1" dirty="0" smtClean="0">
                <a:latin typeface="굴림" pitchFamily="50" charset="-127"/>
                <a:ea typeface="굴림" pitchFamily="50" charset="-127"/>
              </a:rPr>
              <a:t>실제 데이터 통신에 사용되는 신호는 복합신호 임</a:t>
            </a:r>
            <a:endParaRPr lang="en-US" altLang="ko-KR" sz="1800" b="1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1800" dirty="0" smtClean="0">
                <a:latin typeface="굴림" pitchFamily="50" charset="-127"/>
              </a:rPr>
              <a:t>복합신호 구분</a:t>
            </a:r>
            <a:endParaRPr lang="en-US" altLang="ko-KR" sz="1800" dirty="0" smtClean="0">
              <a:latin typeface="굴림" pitchFamily="50" charset="-127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굴림" pitchFamily="50" charset="-127"/>
              </a:rPr>
              <a:t>주기적 복합신호</a:t>
            </a:r>
            <a:endParaRPr lang="en-US" altLang="ko-KR" sz="1800" dirty="0">
              <a:latin typeface="굴림" pitchFamily="50" charset="-127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굴림" pitchFamily="50" charset="-127"/>
              </a:rPr>
              <a:t>비주기적 복합신호</a:t>
            </a:r>
            <a:endParaRPr lang="en-US" altLang="ko-KR" sz="1800" dirty="0" smtClean="0">
              <a:latin typeface="굴림" pitchFamily="50" charset="-127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90000"/>
            </a:pPr>
            <a:r>
              <a:rPr lang="en-US" altLang="ko-KR" sz="1800" b="1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800" b="1" dirty="0" smtClean="0">
                <a:latin typeface="굴림" pitchFamily="50" charset="-127"/>
                <a:ea typeface="굴림" pitchFamily="50" charset="-127"/>
              </a:rPr>
              <a:t>주기적 복합신호의 시간과 주파수영역</a:t>
            </a:r>
            <a:endParaRPr lang="ko-KR" altLang="en-US" sz="1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51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742950"/>
            <a:ext cx="696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복합 주기 신호의 시간 영역과 주파수 영역 분해</a:t>
            </a:r>
            <a:endParaRPr lang="en-US" altLang="ko-KR" sz="24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6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0"/>
            <a:ext cx="5154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  <a:defRPr/>
            </a:pPr>
            <a:r>
              <a:rPr lang="ko-KR" altLang="en-US" sz="2400" b="1" kern="0" dirty="0" err="1">
                <a:solidFill>
                  <a:srgbClr val="000000"/>
                </a:solidFill>
                <a:latin typeface="굴림"/>
                <a:ea typeface="굴림"/>
              </a:rPr>
              <a:t>비주기</a:t>
            </a:r>
            <a:r>
              <a:rPr lang="ko-KR" altLang="en-US" sz="2400" b="1" kern="0" dirty="0">
                <a:solidFill>
                  <a:srgbClr val="000000"/>
                </a:solidFill>
                <a:latin typeface="굴림"/>
                <a:ea typeface="굴림"/>
              </a:rPr>
              <a:t> 신호의 시간과 주파수 영역</a:t>
            </a:r>
            <a:endParaRPr lang="en-US" altLang="ko-KR" sz="2400" b="1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430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352</Words>
  <Application>Microsoft Office PowerPoint</Application>
  <PresentationFormat>화면 슬라이드 쇼(4:3)</PresentationFormat>
  <Paragraphs>73</Paragraphs>
  <Slides>18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HY헤드라인M</vt:lpstr>
      <vt:lpstr>굴림</vt:lpstr>
      <vt:lpstr>궁서</vt:lpstr>
      <vt:lpstr>Symbol</vt:lpstr>
      <vt:lpstr>Tahoma</vt:lpstr>
      <vt:lpstr>Times New Roman</vt:lpstr>
      <vt:lpstr>Wingdings</vt:lpstr>
      <vt:lpstr>기본 디자인</vt:lpstr>
      <vt:lpstr>수식</vt:lpstr>
      <vt:lpstr>PowerPoint 프레젠테이션</vt:lpstr>
      <vt:lpstr>3.1 데이터와 신호</vt:lpstr>
      <vt:lpstr>3.2 주기 아날로그 신호</vt:lpstr>
      <vt:lpstr>파장 (wavelength)</vt:lpstr>
      <vt:lpstr>파장 (wavelength)</vt:lpstr>
      <vt:lpstr>시간 영역과 주파수 영역</vt:lpstr>
      <vt:lpstr>3.2.5 복합신호</vt:lpstr>
      <vt:lpstr>PowerPoint 프레젠테이션</vt:lpstr>
      <vt:lpstr>PowerPoint 프레젠테이션</vt:lpstr>
      <vt:lpstr>3.2.6 대역폭</vt:lpstr>
      <vt:lpstr>대역폭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choi seung-sik</cp:lastModifiedBy>
  <cp:revision>306</cp:revision>
  <cp:lastPrinted>2016-03-21T02:10:06Z</cp:lastPrinted>
  <dcterms:created xsi:type="dcterms:W3CDTF">2002-03-23T01:01:44Z</dcterms:created>
  <dcterms:modified xsi:type="dcterms:W3CDTF">2020-03-30T09:16:14Z</dcterms:modified>
</cp:coreProperties>
</file>