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8" y="6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4" name="Google Shape;14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0" name="Google Shape;150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클락 두번 째 pc1에 1</a:t>
            </a:r>
            <a:endParaRPr/>
          </a:p>
        </p:txBody>
      </p:sp>
      <p:sp>
        <p:nvSpPr>
          <p:cNvPr id="164" name="Google Shape;164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클락 세번째</a:t>
            </a:r>
            <a:endParaRPr/>
          </a:p>
        </p:txBody>
      </p:sp>
      <p:sp>
        <p:nvSpPr>
          <p:cNvPr id="171" name="Google Shape;171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8" name="Google Shape;178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4" name="Google Shape;184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83ae2cdb_3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83ae2cd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" name="Google Shape;102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Google Shape;10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4" name="Google Shape;11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0" name="Google Shape;120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6" name="Google Shape;12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2" name="Google Shape;132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8" name="Google Shape;138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en-US"/>
              <a:t>8 Bit CPU Team Report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/>
              <a:t>201501411 김국현</a:t>
            </a: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/>
              <a:t>201601639 홍승현</a:t>
            </a: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/>
              <a:t>201702986 김민규</a:t>
            </a: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/>
              <a:t>201801527 김대성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en-US"/>
              <a:t>Add &amp; Logic</a:t>
            </a:r>
            <a:endParaRPr/>
          </a:p>
        </p:txBody>
      </p:sp>
      <p:sp>
        <p:nvSpPr>
          <p:cNvPr id="148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1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99510" y="0"/>
            <a:ext cx="399298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Start Fetch &amp; Decode</a:t>
            </a:r>
            <a:endParaRPr dirty="0"/>
          </a:p>
        </p:txBody>
      </p:sp>
      <p:pic>
        <p:nvPicPr>
          <p:cNvPr id="153" name="Google Shape;153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99408" y="1580038"/>
            <a:ext cx="5489865" cy="462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2726576" y="2169621"/>
            <a:ext cx="948886" cy="1114621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Reset</a:t>
            </a: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smtClean="0"/>
              <a:t>초기상태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31" y="365124"/>
            <a:ext cx="8473078" cy="627447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742217" y="695691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38209" y="971308"/>
            <a:ext cx="2429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M[AR]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T0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85" y="365125"/>
            <a:ext cx="8576704" cy="6395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39636"/>
            <a:ext cx="308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T0 : AR &lt;- PC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5491" y="2299855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AR = 00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PC = 00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29961" y="2298198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825347" y="1517728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ADD T1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86" y="402071"/>
            <a:ext cx="8349768" cy="61988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691418" y="2224306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39636"/>
            <a:ext cx="32812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T1 : IR &lt;- M[AR],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PC &lt;- PC + 1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M[AR] = 0111 0001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346035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PC = 01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836" y="4749245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IR = 31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9610436" y="1292283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8811708" y="3750180"/>
            <a:ext cx="4423783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4765962" y="6319390"/>
            <a:ext cx="5569528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3908496" y="5667288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642886" y="5103188"/>
            <a:ext cx="1539056" cy="272377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705273" y="4519545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ADD T2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11" y="365125"/>
            <a:ext cx="8522979" cy="6340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693" y="1948872"/>
            <a:ext cx="5285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T2 : D0~D7 &lt;- decode IR(5~7)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AR &lt;- IR(0~4) 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343564"/>
            <a:ext cx="3456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IR = 0011 0001</a:t>
            </a:r>
            <a:r>
              <a:rPr lang="ko-KR" altLang="en-US" sz="2400" dirty="0" smtClean="0">
                <a:solidFill>
                  <a:schemeClr val="tx1"/>
                </a:solidFill>
              </a:rPr>
              <a:t>이므로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Opcode = 001 (ADD</a:t>
            </a:r>
            <a:r>
              <a:rPr lang="ko-KR" altLang="en-US" sz="2400" dirty="0" smtClean="0">
                <a:solidFill>
                  <a:schemeClr val="tx1"/>
                </a:solidFill>
              </a:rPr>
              <a:t>명령 수행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AR = 0001 0001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940798" y="1476164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99514" y="1175981"/>
            <a:ext cx="568050" cy="59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16980" y="2010561"/>
            <a:ext cx="24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AR = 0001 0001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smtClean="0"/>
              <a:t>ADD T3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75" y="365125"/>
            <a:ext cx="8345843" cy="6267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939636"/>
            <a:ext cx="3770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ADD 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명령어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D1T3 : DR &lt;- M[AR]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9684327" y="1268148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8811708" y="3750180"/>
            <a:ext cx="4423783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4765962" y="6319390"/>
            <a:ext cx="5569528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3273503" y="4811297"/>
            <a:ext cx="2380000" cy="300240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765962" y="3499040"/>
            <a:ext cx="1539056" cy="272377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839202" y="2972453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T4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7" y="365125"/>
            <a:ext cx="8650642" cy="6540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939636"/>
            <a:ext cx="3770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ADD 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명령어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D1T4 : AC &lt;- AC</a:t>
            </a:r>
            <a:r>
              <a:rPr lang="en-US" altLang="ko-KR" sz="2800" dirty="0">
                <a:solidFill>
                  <a:srgbClr val="FF0000"/>
                </a:solidFill>
              </a:rPr>
              <a:t>+</a:t>
            </a:r>
            <a:r>
              <a:rPr lang="en-US" altLang="ko-KR" sz="2800" dirty="0" smtClean="0">
                <a:solidFill>
                  <a:srgbClr val="FF0000"/>
                </a:solidFill>
              </a:rPr>
              <a:t>DR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     SC &lt;- 0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147127"/>
            <a:ext cx="3641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AC + DR =  0000 0000(00)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+0010 1100(2C)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=  0010 1100 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9088589" y="3849914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63160" y="4125685"/>
            <a:ext cx="24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AC = 0010 1100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44" y="365125"/>
            <a:ext cx="8414428" cy="6281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39636"/>
            <a:ext cx="3084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T0 : AR &lt;- PC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4390" y="2198255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AR = 01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PC = 01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918860" y="2196598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14246" y="1416128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54" y="365125"/>
            <a:ext cx="8445827" cy="6261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39636"/>
            <a:ext cx="3308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T1 : IR &lt;- M[AR],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PC &lt;- PC + 1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M[AR] = 0001 0000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896762" y="1285225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8811708" y="3750180"/>
            <a:ext cx="4423783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4765962" y="6319390"/>
            <a:ext cx="5569528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4327234" y="5667288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003104" y="5103187"/>
            <a:ext cx="1539056" cy="272377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78617" y="2335108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PC = 02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6254" y="4749244"/>
            <a:ext cx="242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IR = 10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065488" y="4519545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60872" y="2196597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5041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13025" y="0"/>
            <a:ext cx="399253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7306200" y="457175"/>
            <a:ext cx="3585900" cy="105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 b="1">
                <a:solidFill>
                  <a:srgbClr val="191919"/>
                </a:solidFill>
              </a:rPr>
              <a:t>분담 역할</a:t>
            </a:r>
            <a:endParaRPr sz="60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517350" y="2326900"/>
            <a:ext cx="5163600" cy="105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>
                <a:solidFill>
                  <a:srgbClr val="303030"/>
                </a:solidFill>
              </a:rPr>
              <a:t>201501411 김국현</a:t>
            </a:r>
            <a:endParaRPr lang="en-US" sz="180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>
                <a:solidFill>
                  <a:srgbClr val="303030"/>
                </a:solidFill>
              </a:rPr>
              <a:t>Data Register, Instruction Register 설계 및 발표 </a:t>
            </a:r>
            <a:endParaRPr lang="en-US" sz="1800">
              <a:solidFill>
                <a:srgbClr val="30303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3" name="Google Shape;93;p14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347050" y="2457425"/>
            <a:ext cx="170300" cy="1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517350" y="3380800"/>
            <a:ext cx="5163600" cy="105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>
                <a:solidFill>
                  <a:srgbClr val="303030"/>
                </a:solidFill>
              </a:rPr>
              <a:t>201601639 홍승현</a:t>
            </a:r>
            <a:endParaRPr lang="en-US" sz="180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303030"/>
                </a:solidFill>
              </a:rPr>
              <a:t>전반적인 설계 담당 및 구성</a:t>
            </a:r>
            <a:endParaRPr sz="1800">
              <a:solidFill>
                <a:srgbClr val="303030"/>
              </a:solidFill>
            </a:endParaRPr>
          </a:p>
        </p:txBody>
      </p:sp>
      <p:pic>
        <p:nvPicPr>
          <p:cNvPr id="95" name="Google Shape;95;p14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6347050" y="3511325"/>
            <a:ext cx="170300" cy="1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6517350" y="4434700"/>
            <a:ext cx="5163600" cy="105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>
                <a:solidFill>
                  <a:srgbClr val="303030"/>
                </a:solidFill>
              </a:rPr>
              <a:t>201801527 김대성</a:t>
            </a:r>
            <a:endParaRPr lang="en-US" sz="180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303030"/>
                </a:solidFill>
              </a:rPr>
              <a:t>Address Register, Program Counter 설계 및 발표 </a:t>
            </a:r>
            <a:endParaRPr lang="en-US" sz="1800">
              <a:solidFill>
                <a:srgbClr val="303030"/>
              </a:solidFill>
            </a:endParaRPr>
          </a:p>
        </p:txBody>
      </p:sp>
      <p:pic>
        <p:nvPicPr>
          <p:cNvPr id="97" name="Google Shape;97;p14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6347050" y="4565225"/>
            <a:ext cx="170300" cy="1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6517350" y="5536275"/>
            <a:ext cx="5163600" cy="1053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800">
                <a:solidFill>
                  <a:srgbClr val="303030"/>
                </a:solidFill>
              </a:rPr>
              <a:t>201702986 김민규</a:t>
            </a:r>
            <a:endParaRPr lang="en-US" sz="180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303030"/>
                </a:solidFill>
              </a:rPr>
              <a:t>Add &amp; Logic, Accumulator 설계 및 보고서 작성 </a:t>
            </a:r>
            <a:endParaRPr lang="en-US" sz="1800">
              <a:solidFill>
                <a:srgbClr val="303030"/>
              </a:solidFill>
            </a:endParaRPr>
          </a:p>
        </p:txBody>
      </p:sp>
      <p:pic>
        <p:nvPicPr>
          <p:cNvPr id="99" name="Google Shape;99;p14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6347050" y="5666800"/>
            <a:ext cx="170300" cy="1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72" y="365125"/>
            <a:ext cx="8375746" cy="6102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693" y="1948872"/>
            <a:ext cx="5285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T2 : D0~D7 &lt;- decode IR(5~7)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      AR &lt;- IR(0~4) 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43564"/>
            <a:ext cx="3456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IR = 0001 0000</a:t>
            </a:r>
            <a:r>
              <a:rPr lang="ko-KR" altLang="en-US" sz="2400" dirty="0" smtClean="0">
                <a:solidFill>
                  <a:schemeClr val="tx1"/>
                </a:solidFill>
              </a:rPr>
              <a:t>이므로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Opcode = 000 (AND</a:t>
            </a:r>
            <a:r>
              <a:rPr lang="ko-KR" altLang="en-US" sz="2400" dirty="0" smtClean="0">
                <a:solidFill>
                  <a:schemeClr val="tx1"/>
                </a:solidFill>
              </a:rPr>
              <a:t>명령 수행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AR = 0001 0000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033161" y="1476164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56530" y="1175981"/>
            <a:ext cx="568050" cy="597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44688" y="1992089"/>
            <a:ext cx="2429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AR = 0001 0000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4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T3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55" y="365125"/>
            <a:ext cx="8430020" cy="6164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939636"/>
            <a:ext cx="3770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AND </a:t>
            </a:r>
            <a:r>
              <a:rPr lang="ko-KR" altLang="en-US" sz="2800" dirty="0" smtClean="0">
                <a:solidFill>
                  <a:srgbClr val="FF0000"/>
                </a:solidFill>
              </a:rPr>
              <a:t>명령어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D1T3 : DR &lt;- M[AR]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10099958" y="1231204"/>
            <a:ext cx="877455" cy="294009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5400000">
            <a:off x="9227339" y="3713236"/>
            <a:ext cx="4423783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5181593" y="6282446"/>
            <a:ext cx="5569528" cy="378691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3689134" y="4774353"/>
            <a:ext cx="2380000" cy="300240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181593" y="3462096"/>
            <a:ext cx="1539056" cy="272377"/>
          </a:xfrm>
          <a:prstGeom prst="rightArrow">
            <a:avLst>
              <a:gd name="adj1" fmla="val 50000"/>
              <a:gd name="adj2" fmla="val 9398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254833" y="2935509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AND T4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57193" y="365125"/>
            <a:ext cx="8300697" cy="6227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939636"/>
            <a:ext cx="3770745" cy="17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ff0000"/>
                </a:solidFill>
              </a:rPr>
              <a:t>AND </a:t>
            </a:r>
            <a:r>
              <a:rPr lang="ko-KR" altLang="en-US" sz="2800">
                <a:solidFill>
                  <a:srgbClr val="ff0000"/>
                </a:solidFill>
              </a:rPr>
              <a:t>명령어</a:t>
            </a:r>
            <a:endParaRPr lang="ko-KR" altLang="en-US" sz="2800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 sz="28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rgbClr val="ff0000"/>
                </a:solidFill>
              </a:rPr>
              <a:t>D1T4 : AC &lt;- AC</a:t>
            </a:r>
            <a:r>
              <a:rPr lang="ko-KR" altLang="en-US" sz="2800">
                <a:solidFill>
                  <a:srgbClr val="ff0000"/>
                </a:solidFill>
              </a:rPr>
              <a:t>∧</a:t>
            </a:r>
            <a:r>
              <a:rPr lang="en-US" altLang="ko-KR" sz="2800">
                <a:solidFill>
                  <a:srgbClr val="ff0000"/>
                </a:solidFill>
              </a:rPr>
              <a:t>DR</a:t>
            </a:r>
            <a:endParaRPr lang="en-US" altLang="ko-KR" sz="28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rgbClr val="ff0000"/>
                </a:solidFill>
              </a:rPr>
              <a:t>            SC &lt;- 0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147127"/>
            <a:ext cx="3641436" cy="1003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/>
              <a:t>AC </a:t>
            </a:r>
            <a:r>
              <a:rPr lang="ko-KR" altLang="en-US" sz="2000">
                <a:solidFill>
                  <a:schemeClr val="tx1"/>
                </a:solidFill>
              </a:rPr>
              <a:t>∧</a:t>
            </a:r>
            <a:r>
              <a:rPr lang="en-US" altLang="ko-KR" sz="2000"/>
              <a:t> DR =  0010 1100(2C)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 	   </a:t>
            </a:r>
            <a:r>
              <a:rPr lang="ko-KR" altLang="en-US" sz="2000">
                <a:solidFill>
                  <a:schemeClr val="tx1"/>
                </a:solidFill>
              </a:rPr>
              <a:t>∧ </a:t>
            </a:r>
            <a:r>
              <a:rPr lang="en-US" altLang="ko-KR" sz="2000"/>
              <a:t>1101 0011(D3)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               =  0000 0000 (00)</a:t>
            </a:r>
            <a:endParaRPr lang="ko-KR" altLang="en-US" sz="2000"/>
          </a:p>
        </p:txBody>
      </p:sp>
      <p:sp>
        <p:nvSpPr>
          <p:cNvPr id="7" name="타원 6"/>
          <p:cNvSpPr/>
          <p:nvPr/>
        </p:nvSpPr>
        <p:spPr>
          <a:xfrm>
            <a:off x="9023934" y="3702134"/>
            <a:ext cx="1071418" cy="951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63160" y="4014851"/>
            <a:ext cx="2429164" cy="57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</a:rPr>
              <a:t>AC = 0001 0000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LDA T0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0090" y="357504"/>
            <a:ext cx="8489318" cy="6142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LDA T1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5900" y="0"/>
            <a:ext cx="93361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LDA T2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4107" y="0"/>
            <a:ext cx="934789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LDA T3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9348" y="0"/>
            <a:ext cx="930265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LDA T4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8207" y="0"/>
            <a:ext cx="935379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 T0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3935" y="0"/>
            <a:ext cx="93880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 T1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7299" y="0"/>
            <a:ext cx="93347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pic>
        <p:nvPicPr>
          <p:cNvPr id="105" name="Google Shape;105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1846" y="-16138"/>
            <a:ext cx="9331819" cy="686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 T2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1915" y="0"/>
            <a:ext cx="93000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 T3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8695" y="0"/>
            <a:ext cx="934330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BUN T0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4124" y="0"/>
            <a:ext cx="923787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BUN T1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2518" y="0"/>
            <a:ext cx="932948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BUN T2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2316" y="0"/>
            <a:ext cx="92696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BUN T3</a:t>
            </a:r>
            <a:endParaRPr lang="en-US" altLang="ko-KR"/>
          </a:p>
        </p:txBody>
      </p:sp>
      <p:sp>
        <p:nvSpPr>
          <p:cNvPr id="3" name="Google Shape;19;p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3660" y="0"/>
            <a:ext cx="92483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698406" y="3088654"/>
            <a:ext cx="2795187" cy="6813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900" b="1">
                <a:latin typeface="맑은 고딕"/>
                <a:ea typeface="맑은 고딕"/>
              </a:rPr>
              <a:t>감사합니다</a:t>
            </a:r>
            <a:endParaRPr lang="ko-KR" altLang="en-US" sz="39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AR</a:t>
            </a:r>
            <a:endParaRPr/>
          </a:p>
        </p:txBody>
      </p:sp>
      <p:pic>
        <p:nvPicPr>
          <p:cNvPr id="111" name="Google Shape;111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39861" y="1825625"/>
            <a:ext cx="891227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PC</a:t>
            </a:r>
            <a:endParaRPr/>
          </a:p>
        </p:txBody>
      </p:sp>
      <p:pic>
        <p:nvPicPr>
          <p:cNvPr id="117" name="Google Shape;11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57560" y="1690688"/>
            <a:ext cx="9491310" cy="415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DR</a:t>
            </a:r>
            <a:endParaRPr/>
          </a:p>
        </p:txBody>
      </p:sp>
      <p:pic>
        <p:nvPicPr>
          <p:cNvPr id="123" name="Google Shape;123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7006" y="581891"/>
            <a:ext cx="8137976" cy="600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96718" y="338250"/>
            <a:ext cx="8791200" cy="64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49950" y="338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AC&amp;IR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1" y="4533837"/>
            <a:ext cx="4455257" cy="197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Timing Signal</a:t>
            </a:r>
            <a:endParaRPr/>
          </a:p>
        </p:txBody>
      </p:sp>
      <p:pic>
        <p:nvPicPr>
          <p:cNvPr id="135" name="Google Shape;13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56262" y="1690688"/>
            <a:ext cx="8279476" cy="49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Decode &amp; Bus Calculator</a:t>
            </a:r>
            <a:endParaRPr/>
          </a:p>
        </p:txBody>
      </p:sp>
      <p:pic>
        <p:nvPicPr>
          <p:cNvPr id="141" name="Google Shape;141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4897" y="1496291"/>
            <a:ext cx="9042206" cy="468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284</ep:Words>
  <ep:PresentationFormat>와이드스크린</ep:PresentationFormat>
  <ep:Paragraphs>95</ep:Paragraphs>
  <ep:Slides>36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테마</vt:lpstr>
      <vt:lpstr>8 Bit CPU Team Report</vt:lpstr>
      <vt:lpstr>슬라이드 2</vt:lpstr>
      <vt:lpstr>슬라이드 3</vt:lpstr>
      <vt:lpstr>AR</vt:lpstr>
      <vt:lpstr>PC</vt:lpstr>
      <vt:lpstr>DR</vt:lpstr>
      <vt:lpstr>AC&amp;IR</vt:lpstr>
      <vt:lpstr>Timing Signal</vt:lpstr>
      <vt:lpstr>Decode &amp; Bus Calculator</vt:lpstr>
      <vt:lpstr>Add &amp; Logic</vt:lpstr>
      <vt:lpstr>Start Fetch &amp; Decode</vt:lpstr>
      <vt:lpstr>Reset</vt:lpstr>
      <vt:lpstr>ADD T0</vt:lpstr>
      <vt:lpstr>ADD T1</vt:lpstr>
      <vt:lpstr>ADD T2</vt:lpstr>
      <vt:lpstr>ADD T3</vt:lpstr>
      <vt:lpstr>ADD T4</vt:lpstr>
      <vt:lpstr>AND T0</vt:lpstr>
      <vt:lpstr>AND T1</vt:lpstr>
      <vt:lpstr>AND T2</vt:lpstr>
      <vt:lpstr>AND T3</vt:lpstr>
      <vt:lpstr>AND T4</vt:lpstr>
      <vt:lpstr>LDA T0</vt:lpstr>
      <vt:lpstr>LDA T1</vt:lpstr>
      <vt:lpstr>LDA T2</vt:lpstr>
      <vt:lpstr>LDA T3</vt:lpstr>
      <vt:lpstr>LDA T4</vt:lpstr>
      <vt:lpstr>STA T0</vt:lpstr>
      <vt:lpstr>STA T1</vt:lpstr>
      <vt:lpstr>STA T2</vt:lpstr>
      <vt:lpstr>STA T3</vt:lpstr>
      <vt:lpstr>BUN T0</vt:lpstr>
      <vt:lpstr>BUN T1</vt:lpstr>
      <vt:lpstr>BUN T2</vt:lpstr>
      <vt:lpstr>BUN T3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KookHyun</dc:creator>
  <cp:lastModifiedBy>kimds</cp:lastModifiedBy>
  <dcterms:modified xsi:type="dcterms:W3CDTF">2019-12-05T16:07:27.286</dcterms:modified>
  <cp:revision>24</cp:revision>
  <dc:title>8 Bit CPU Team Report</dc:title>
  <cp:version>1000.0000.01</cp:version>
</cp:coreProperties>
</file>