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32" r:id="rId2"/>
    <p:sldId id="345" r:id="rId3"/>
    <p:sldId id="386" r:id="rId4"/>
    <p:sldId id="346" r:id="rId5"/>
    <p:sldId id="347" r:id="rId6"/>
    <p:sldId id="348" r:id="rId7"/>
    <p:sldId id="349" r:id="rId8"/>
    <p:sldId id="350" r:id="rId9"/>
    <p:sldId id="351" r:id="rId10"/>
    <p:sldId id="362" r:id="rId11"/>
    <p:sldId id="365" r:id="rId12"/>
    <p:sldId id="363" r:id="rId13"/>
    <p:sldId id="366" r:id="rId14"/>
    <p:sldId id="367" r:id="rId15"/>
    <p:sldId id="368" r:id="rId16"/>
    <p:sldId id="369" r:id="rId17"/>
    <p:sldId id="370" r:id="rId18"/>
    <p:sldId id="378" r:id="rId19"/>
    <p:sldId id="379" r:id="rId20"/>
    <p:sldId id="377" r:id="rId21"/>
    <p:sldId id="371" r:id="rId22"/>
    <p:sldId id="380" r:id="rId23"/>
    <p:sldId id="381" r:id="rId24"/>
    <p:sldId id="372" r:id="rId25"/>
    <p:sldId id="382" r:id="rId2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9" autoAdjust="0"/>
    <p:restoredTop sz="95731" autoAdjust="0"/>
  </p:normalViewPr>
  <p:slideViewPr>
    <p:cSldViewPr>
      <p:cViewPr varScale="1">
        <p:scale>
          <a:sx n="137" d="100"/>
          <a:sy n="137" d="100"/>
        </p:scale>
        <p:origin x="156" y="3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8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9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4" y="5330827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4" y="4824415"/>
            <a:ext cx="85725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9"/>
            <a:ext cx="10363200" cy="74295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5"/>
            <a:ext cx="8534400" cy="5000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9.jpeg"/><Relationship Id="rId7" Type="http://schemas.openxmlformats.org/officeDocument/2006/relationships/hyperlink" Target="https://docs.unrealengine.com/latest/KOR/Engine/UI/LevelEditor/Viewports/ViewportOptions/index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unrealengine.com/latest/KOR/Engine/UI/LevelEditor/Viewports/ViewportOptions/index.htm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Relationship Id="rId9" Type="http://schemas.openxmlformats.org/officeDocument/2006/relationships/image" Target="../media/image4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realengine.com/latest/KOR/Engine/UI/LevelEditor/Viewports/ViewModes/index.html" TargetMode="Externa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unrealengine.com/latest/KOR/Engine/UI/LevelEditor/Viewports/ShowFlags/index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latest/KOR/Engine/UI/LevelEditor/Viewports/index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realengine.com/latest/INT/Engine/UI/LevelEditor/Viewports/ShowFlags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latest/KOR/Engine/UI/LevelEditor/Viewports/ActorLocking/index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eg"/><Relationship Id="rId5" Type="http://schemas.openxmlformats.org/officeDocument/2006/relationships/image" Target="../media/image62.jpeg"/><Relationship Id="rId4" Type="http://schemas.openxmlformats.org/officeDocument/2006/relationships/image" Target="../media/image6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unrealengine.com/latest/KOR/Engine/UI/LevelEditor/Viewports/PIP/index.html" TargetMode="External"/><Relationship Id="rId4" Type="http://schemas.openxmlformats.org/officeDocument/2006/relationships/image" Target="../media/image6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unrealengine.com/latest/KOR/Engine/UI/LevelEditor/Viewports/Basics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언리얼 에디터 </a:t>
            </a:r>
            <a:r>
              <a:rPr lang="ko-KR" altLang="en-US" dirty="0" err="1"/>
              <a:t>뷰포트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뷰포트 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뷰포트 옵션</a:t>
            </a:r>
            <a:endParaRPr lang="en-US" altLang="ko-KR" dirty="0"/>
          </a:p>
          <a:p>
            <a:pPr lvl="1"/>
            <a:r>
              <a:rPr lang="ko-KR" altLang="en-US" dirty="0"/>
              <a:t>뷰포트에서의 기본적인 렌더링 관련 세팅 제공</a:t>
            </a:r>
            <a:endParaRPr lang="en-US" altLang="ko-KR" dirty="0"/>
          </a:p>
          <a:p>
            <a:pPr lvl="1"/>
            <a:r>
              <a:rPr lang="ko-KR" altLang="en-US" dirty="0"/>
              <a:t>뷰포트 옵션 메뉴 열기</a:t>
            </a:r>
            <a:r>
              <a:rPr lang="en-US" altLang="ko-KR" dirty="0"/>
              <a:t>:</a:t>
            </a:r>
            <a:r>
              <a:rPr lang="ko-KR" altLang="en-US" dirty="0"/>
              <a:t> 뷰포트 </a:t>
            </a:r>
            <a:r>
              <a:rPr lang="ko-KR" altLang="en-US" dirty="0" err="1"/>
              <a:t>좌상단</a:t>
            </a:r>
            <a:r>
              <a:rPr lang="ko-KR" altLang="en-US" dirty="0"/>
              <a:t> 구석에 위치한    버튼을 클릭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553" y="6165306"/>
            <a:ext cx="5676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https://docs.unrealengine.com/latest/KOR/Engine/UI/LevelEditor/Viewports/ViewportOptions/index.html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37" y="500042"/>
            <a:ext cx="813791" cy="394451"/>
          </a:xfrm>
          <a:prstGeom prst="rect">
            <a:avLst/>
          </a:prstGeom>
          <a:noFill/>
        </p:spPr>
      </p:pic>
      <p:pic>
        <p:nvPicPr>
          <p:cNvPr id="18434" name="Picture 2" descr="D:\Home\Temp\button_ViewportOptions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1844825"/>
            <a:ext cx="144016" cy="17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9" y="2348880"/>
            <a:ext cx="199072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2348880"/>
            <a:ext cx="17526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 descr="D:\Home\Temp\ViewportOptions_Topi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348880"/>
            <a:ext cx="4536504" cy="239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jong\Pictures\external[1]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83" y="6161515"/>
            <a:ext cx="264815" cy="2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67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뷰포트 옵션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뷰포트 옵션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/>
              <a:t>뷰포트 옵션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실시간</a:t>
            </a:r>
            <a:r>
              <a:rPr lang="en-US" altLang="ko-KR" dirty="0"/>
              <a:t>”: </a:t>
            </a:r>
            <a:r>
              <a:rPr lang="ko-KR" altLang="en-US" dirty="0"/>
              <a:t>뷰포트의 실시간 렌더링을 </a:t>
            </a:r>
            <a:r>
              <a:rPr lang="ko-KR" altLang="en-US" dirty="0" err="1"/>
              <a:t>토글함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통계 표시</a:t>
            </a:r>
            <a:r>
              <a:rPr lang="en-US" altLang="ko-KR" dirty="0"/>
              <a:t>”: </a:t>
            </a:r>
            <a:r>
              <a:rPr lang="ko-KR" altLang="en-US" dirty="0"/>
              <a:t>뷰포트의 통계 표시 기능을 </a:t>
            </a:r>
            <a:r>
              <a:rPr lang="ko-KR" altLang="en-US" dirty="0" err="1"/>
              <a:t>토글함</a:t>
            </a:r>
            <a:endParaRPr lang="en-US" altLang="ko-KR" dirty="0"/>
          </a:p>
          <a:p>
            <a:pPr lvl="3"/>
            <a:r>
              <a:rPr lang="ko-KR" altLang="en-US" dirty="0"/>
              <a:t>이 기능을 켜면 실시간 기능도 켜짐</a:t>
            </a:r>
            <a:r>
              <a:rPr lang="en-US" altLang="ko-KR" dirty="0"/>
              <a:t>.  </a:t>
            </a:r>
          </a:p>
          <a:p>
            <a:pPr lvl="2"/>
            <a:r>
              <a:rPr lang="en-US" altLang="ko-KR" dirty="0"/>
              <a:t>“FPS </a:t>
            </a:r>
            <a:r>
              <a:rPr lang="ko-KR" altLang="en-US" dirty="0"/>
              <a:t>표시</a:t>
            </a:r>
            <a:r>
              <a:rPr lang="en-US" altLang="ko-KR" dirty="0"/>
              <a:t>”: </a:t>
            </a:r>
            <a:r>
              <a:rPr lang="ko-KR" altLang="en-US" dirty="0"/>
              <a:t>뷰포트에 초당 프레임 수</a:t>
            </a:r>
            <a:r>
              <a:rPr lang="en-US" altLang="ko-KR" dirty="0"/>
              <a:t>(FPS) </a:t>
            </a:r>
            <a:r>
              <a:rPr lang="ko-KR" altLang="en-US" dirty="0"/>
              <a:t>정보 표시를 </a:t>
            </a:r>
            <a:r>
              <a:rPr lang="ko-KR" altLang="en-US" dirty="0" err="1"/>
              <a:t>토글함</a:t>
            </a:r>
            <a:endParaRPr lang="en-US" altLang="ko-KR" dirty="0"/>
          </a:p>
          <a:p>
            <a:pPr lvl="3"/>
            <a:r>
              <a:rPr lang="ko-KR" altLang="en-US" dirty="0"/>
              <a:t>이 기능을 켜면 실시간 기능도 켜짐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몰입 모드</a:t>
            </a:r>
            <a:r>
              <a:rPr lang="en-US" altLang="ko-KR" dirty="0"/>
              <a:t>”: </a:t>
            </a:r>
            <a:r>
              <a:rPr lang="ko-KR" altLang="en-US" dirty="0"/>
              <a:t>뷰포트의 몰입 모드를 </a:t>
            </a:r>
            <a:r>
              <a:rPr lang="ko-KR" altLang="en-US" dirty="0" err="1"/>
              <a:t>토글함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고해상도 </a:t>
            </a:r>
            <a:r>
              <a:rPr lang="ko-KR" altLang="en-US" dirty="0" err="1"/>
              <a:t>스크린샷</a:t>
            </a:r>
            <a:r>
              <a:rPr lang="en-US" altLang="ko-KR" dirty="0"/>
              <a:t>...”: </a:t>
            </a:r>
            <a:r>
              <a:rPr lang="ko-KR" altLang="en-US" dirty="0"/>
              <a:t>고해상도 </a:t>
            </a:r>
            <a:r>
              <a:rPr lang="ko-KR" altLang="en-US" dirty="0" err="1"/>
              <a:t>스크린샷</a:t>
            </a:r>
            <a:r>
              <a:rPr lang="ko-KR" altLang="en-US" dirty="0"/>
              <a:t> 창을 연다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레이아웃</a:t>
            </a:r>
            <a:r>
              <a:rPr lang="en-US" altLang="ko-KR" dirty="0"/>
              <a:t>”: </a:t>
            </a:r>
            <a:r>
              <a:rPr lang="ko-KR" altLang="en-US" dirty="0"/>
              <a:t>뷰포트의 레이아웃을 </a:t>
            </a:r>
            <a:r>
              <a:rPr lang="ko-KR" altLang="en-US" dirty="0" err="1"/>
              <a:t>여러가지</a:t>
            </a:r>
            <a:r>
              <a:rPr lang="ko-KR" altLang="en-US" dirty="0"/>
              <a:t> 중에서 선택할 수 있음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고급 세팅</a:t>
            </a:r>
            <a:r>
              <a:rPr lang="en-US" altLang="ko-KR" dirty="0"/>
              <a:t>”: “</a:t>
            </a:r>
            <a:r>
              <a:rPr lang="ko-KR" altLang="en-US" dirty="0"/>
              <a:t>에디터 개인설정</a:t>
            </a:r>
            <a:r>
              <a:rPr lang="en-US" altLang="ko-KR" dirty="0"/>
              <a:t>”</a:t>
            </a:r>
            <a:r>
              <a:rPr lang="ko-KR" altLang="en-US" dirty="0"/>
              <a:t> 창의 뷰포트 섹션을 열어 고급 뷰포트 세팅을 접근함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9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뷰포트 옵션</a:t>
            </a:r>
            <a:r>
              <a:rPr lang="en-US" altLang="ko-KR" dirty="0"/>
              <a:t>’’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뷰포트 옵션</a:t>
            </a:r>
            <a:r>
              <a:rPr lang="en-US" altLang="ko-KR" dirty="0"/>
              <a:t>’’</a:t>
            </a:r>
          </a:p>
          <a:p>
            <a:pPr lvl="1"/>
            <a:r>
              <a:rPr lang="ko-KR" altLang="en-US" dirty="0"/>
              <a:t>뷰포트 옵션 </a:t>
            </a:r>
            <a:r>
              <a:rPr lang="en-US" altLang="ko-KR" dirty="0"/>
              <a:t>(</a:t>
            </a:r>
            <a:r>
              <a:rPr lang="ko-KR" altLang="en-US" dirty="0"/>
              <a:t>원근 뷰포트 전용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시야</a:t>
            </a:r>
            <a:r>
              <a:rPr lang="en-US" altLang="ko-KR" dirty="0"/>
              <a:t>”: </a:t>
            </a:r>
            <a:r>
              <a:rPr lang="ko-KR" altLang="en-US" dirty="0"/>
              <a:t>뷰포트 카메라의 시야</a:t>
            </a:r>
            <a:r>
              <a:rPr lang="en-US" altLang="ko-KR" dirty="0"/>
              <a:t>(FOV)</a:t>
            </a:r>
            <a:r>
              <a:rPr lang="ko-KR" altLang="en-US" dirty="0"/>
              <a:t>를 변경할 수 있음</a:t>
            </a:r>
            <a:endParaRPr lang="en-US" altLang="ko-KR" dirty="0"/>
          </a:p>
          <a:p>
            <a:pPr lvl="3"/>
            <a:r>
              <a:rPr lang="ko-KR" altLang="en-US" dirty="0"/>
              <a:t>실제로 카메라 렌즈의 줌 인</a:t>
            </a:r>
            <a:r>
              <a:rPr lang="en-US" altLang="ko-KR" dirty="0"/>
              <a:t>/</a:t>
            </a:r>
            <a:r>
              <a:rPr lang="ko-KR" altLang="en-US" dirty="0"/>
              <a:t>아웃 효과를 냄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원거리 평면</a:t>
            </a:r>
            <a:r>
              <a:rPr lang="en-US" altLang="ko-KR" dirty="0"/>
              <a:t>”: </a:t>
            </a:r>
            <a:r>
              <a:rPr lang="ko-KR" altLang="en-US" dirty="0"/>
              <a:t>원거리 뷰 평면으로 사용할 거리를 선택할 수 있음</a:t>
            </a:r>
            <a:endParaRPr lang="en-US" altLang="ko-KR" dirty="0"/>
          </a:p>
          <a:p>
            <a:pPr lvl="3"/>
            <a:r>
              <a:rPr lang="en-US" altLang="ko-KR" dirty="0"/>
              <a:t>“0”</a:t>
            </a:r>
            <a:r>
              <a:rPr lang="ko-KR" altLang="en-US" dirty="0"/>
              <a:t>으로 설정하면 무한대 거리의 원거리 평면이 됨</a:t>
            </a:r>
            <a:r>
              <a:rPr lang="en-US" altLang="ko-KR" dirty="0"/>
              <a:t>  </a:t>
            </a:r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마티네 미리보기 허용</a:t>
            </a:r>
            <a:r>
              <a:rPr lang="en-US" altLang="ko-KR" dirty="0"/>
              <a:t>”: </a:t>
            </a:r>
            <a:r>
              <a:rPr lang="ko-KR" altLang="en-US" dirty="0"/>
              <a:t>뷰포트에서 마티네 </a:t>
            </a:r>
            <a:r>
              <a:rPr lang="ko-KR" altLang="en-US" dirty="0" err="1"/>
              <a:t>시네마틱</a:t>
            </a:r>
            <a:r>
              <a:rPr lang="ko-KR" altLang="en-US" dirty="0"/>
              <a:t> 미리보기 기능을 </a:t>
            </a:r>
            <a:r>
              <a:rPr lang="ko-KR" altLang="en-US" dirty="0" err="1"/>
              <a:t>토글함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게임 뷰</a:t>
            </a:r>
            <a:r>
              <a:rPr lang="en-US" altLang="ko-KR" dirty="0"/>
              <a:t>”: </a:t>
            </a:r>
            <a:r>
              <a:rPr lang="ko-KR" altLang="en-US" dirty="0"/>
              <a:t>게임 뷰를 </a:t>
            </a:r>
            <a:r>
              <a:rPr lang="ko-KR" altLang="en-US" dirty="0" err="1"/>
              <a:t>토글함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“</a:t>
            </a:r>
            <a:r>
              <a:rPr lang="ko-KR" altLang="en-US" dirty="0" err="1"/>
              <a:t>북마크</a:t>
            </a:r>
            <a:r>
              <a:rPr lang="en-US" altLang="ko-KR" dirty="0"/>
              <a:t>”: </a:t>
            </a:r>
            <a:r>
              <a:rPr lang="ko-KR" altLang="en-US" dirty="0"/>
              <a:t>카메라 위치와 회전을 </a:t>
            </a:r>
            <a:r>
              <a:rPr lang="ko-KR" altLang="en-US" dirty="0" err="1"/>
              <a:t>북마크로</a:t>
            </a:r>
            <a:r>
              <a:rPr lang="ko-KR" altLang="en-US" dirty="0"/>
              <a:t> 설정하고</a:t>
            </a:r>
            <a:r>
              <a:rPr lang="en-US" altLang="ko-KR" dirty="0"/>
              <a:t>, </a:t>
            </a:r>
            <a:r>
              <a:rPr lang="ko-KR" altLang="en-US" dirty="0"/>
              <a:t>기존 </a:t>
            </a:r>
            <a:r>
              <a:rPr lang="ko-KR" altLang="en-US" dirty="0" err="1"/>
              <a:t>북마크로</a:t>
            </a:r>
            <a:r>
              <a:rPr lang="ko-KR" altLang="en-US" dirty="0"/>
              <a:t> 점프할 수 있는 기능을 제공함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err="1"/>
              <a:t>북마크를</a:t>
            </a:r>
            <a:r>
              <a:rPr lang="ko-KR" altLang="en-US" dirty="0"/>
              <a:t> 만들려면</a:t>
            </a:r>
            <a:r>
              <a:rPr lang="en-US" altLang="ko-KR" dirty="0"/>
              <a:t>, Ctrl + </a:t>
            </a:r>
            <a:r>
              <a:rPr lang="ko-KR" altLang="en-US" dirty="0"/>
              <a:t>키보드 상단의 </a:t>
            </a:r>
            <a:r>
              <a:rPr lang="en-US" altLang="ko-KR" dirty="0"/>
              <a:t>1 </a:t>
            </a:r>
            <a:r>
              <a:rPr lang="ko-KR" altLang="en-US" dirty="0"/>
              <a:t>부터 </a:t>
            </a:r>
            <a:r>
              <a:rPr lang="en-US" altLang="ko-KR" dirty="0"/>
              <a:t>0 </a:t>
            </a:r>
            <a:r>
              <a:rPr lang="ko-KR" altLang="en-US" dirty="0"/>
              <a:t>까지 </a:t>
            </a:r>
            <a:r>
              <a:rPr lang="ko-KR" altLang="en-US" dirty="0" err="1"/>
              <a:t>숫자키임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err="1"/>
              <a:t>북마크를</a:t>
            </a:r>
            <a:r>
              <a:rPr lang="ko-KR" altLang="en-US" dirty="0"/>
              <a:t> 불러오려면</a:t>
            </a:r>
            <a:r>
              <a:rPr lang="en-US" altLang="ko-KR" dirty="0"/>
              <a:t>, </a:t>
            </a:r>
            <a:r>
              <a:rPr lang="ko-KR" altLang="en-US" dirty="0"/>
              <a:t>지정한 </a:t>
            </a:r>
            <a:r>
              <a:rPr lang="ko-KR" altLang="en-US" dirty="0" err="1"/>
              <a:t>북마크</a:t>
            </a:r>
            <a:r>
              <a:rPr lang="ko-KR" altLang="en-US" dirty="0"/>
              <a:t> </a:t>
            </a:r>
            <a:r>
              <a:rPr lang="ko-KR" altLang="en-US" dirty="0" err="1"/>
              <a:t>숫자키만</a:t>
            </a:r>
            <a:r>
              <a:rPr lang="ko-KR" altLang="en-US" dirty="0"/>
              <a:t> 눌러주면 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여기에 카메라 생성</a:t>
            </a:r>
            <a:r>
              <a:rPr lang="en-US" altLang="ko-KR" dirty="0"/>
              <a:t>”: </a:t>
            </a:r>
            <a:r>
              <a:rPr lang="ko-KR" altLang="en-US" dirty="0"/>
              <a:t>카메라의 현재 위치와 방향에 카메라 액터를 생성함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2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뷰포트 툴바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뷰포트 툴바</a:t>
            </a:r>
          </a:p>
          <a:p>
            <a:pPr lvl="1"/>
            <a:r>
              <a:rPr lang="ko-KR" altLang="en-US" dirty="0"/>
              <a:t>뷰포트 툴바에는 레벨 디자인 과정 전반적으로 사용하게 될 트랜스폼 툴이 있음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 </a:t>
            </a:r>
            <a:r>
              <a:rPr lang="ko-KR" altLang="en-US" dirty="0"/>
              <a:t>그 툴에 대한 </a:t>
            </a:r>
            <a:r>
              <a:rPr lang="ko-KR" altLang="en-US" dirty="0" err="1"/>
              <a:t>스내핑</a:t>
            </a:r>
            <a:r>
              <a:rPr lang="ko-KR" altLang="en-US" dirty="0"/>
              <a:t> </a:t>
            </a:r>
            <a:r>
              <a:rPr lang="ko-KR" altLang="en-US" dirty="0" err="1"/>
              <a:t>콘트롤도</a:t>
            </a:r>
            <a:r>
              <a:rPr lang="ko-KR" altLang="en-US" dirty="0"/>
              <a:t> 포함되어 있음</a:t>
            </a:r>
            <a:endParaRPr lang="en-US" altLang="ko-KR" dirty="0"/>
          </a:p>
          <a:p>
            <a:pPr lvl="1"/>
            <a:r>
              <a:rPr lang="ko-KR" altLang="en-US" dirty="0"/>
              <a:t>또한 카메라 속도 제어</a:t>
            </a:r>
            <a:r>
              <a:rPr lang="en-US" altLang="ko-KR" dirty="0"/>
              <a:t>,</a:t>
            </a:r>
            <a:r>
              <a:rPr lang="ko-KR" altLang="en-US" dirty="0"/>
              <a:t> 뷰포트를 </a:t>
            </a:r>
            <a:r>
              <a:rPr lang="en-US" altLang="ko-KR" dirty="0"/>
              <a:t>4</a:t>
            </a:r>
            <a:r>
              <a:rPr lang="ko-KR" altLang="en-US" dirty="0"/>
              <a:t>개의 창으로 나눌 수 있는 기능도 있음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목차</a:t>
            </a:r>
            <a:endParaRPr lang="en-US" altLang="ko-KR" dirty="0"/>
          </a:p>
          <a:p>
            <a:pPr lvl="1"/>
            <a:r>
              <a:rPr lang="ko-KR" altLang="en-US" dirty="0"/>
              <a:t>트랜스폼 툴과 </a:t>
            </a:r>
            <a:r>
              <a:rPr lang="ko-KR" altLang="en-US" dirty="0" err="1"/>
              <a:t>스내핑</a:t>
            </a:r>
            <a:r>
              <a:rPr lang="ko-KR" altLang="en-US" dirty="0"/>
              <a:t> 세팅</a:t>
            </a:r>
          </a:p>
          <a:p>
            <a:pPr lvl="1"/>
            <a:r>
              <a:rPr lang="ko-KR" altLang="en-US" dirty="0"/>
              <a:t>카메라 속도</a:t>
            </a:r>
          </a:p>
          <a:p>
            <a:pPr lvl="1"/>
            <a:r>
              <a:rPr lang="ko-KR" altLang="en-US" dirty="0"/>
              <a:t>뷰포트 최대화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553" y="6165306"/>
            <a:ext cx="5676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https://docs.unrealengine.com/latest/KOR/Engine/UI/LevelEditor/Viewports/ViewportOptions/index.html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37" y="500042"/>
            <a:ext cx="813791" cy="394451"/>
          </a:xfrm>
          <a:prstGeom prst="rect">
            <a:avLst/>
          </a:prstGeom>
          <a:noFill/>
        </p:spPr>
      </p:pic>
      <p:pic>
        <p:nvPicPr>
          <p:cNvPr id="20484" name="Picture 4" descr="D:\Home\Temp\ViewportToolbar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2976434"/>
            <a:ext cx="4466576" cy="282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jong\Pictures\external[1]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83" y="6161515"/>
            <a:ext cx="264815" cy="2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61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트랜스폼 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스내핑</a:t>
            </a:r>
            <a:r>
              <a:rPr lang="ko-KR" altLang="en-US" dirty="0"/>
              <a:t> 세팅</a:t>
            </a:r>
            <a:r>
              <a:rPr lang="en-US" altLang="ko-KR" dirty="0"/>
              <a:t>, </a:t>
            </a:r>
            <a:r>
              <a:rPr lang="ko-KR" altLang="en-US" dirty="0"/>
              <a:t>뷰포트 최대화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트랜스폼 툴과 </a:t>
            </a:r>
            <a:r>
              <a:rPr lang="ko-KR" altLang="en-US" dirty="0" err="1"/>
              <a:t>스내핑</a:t>
            </a:r>
            <a:r>
              <a:rPr lang="ko-KR" altLang="en-US" dirty="0"/>
              <a:t> 세팅</a:t>
            </a:r>
            <a:endParaRPr lang="en-US" altLang="ko-KR" dirty="0"/>
          </a:p>
          <a:p>
            <a:pPr lvl="1"/>
            <a:r>
              <a:rPr lang="ko-KR" altLang="en-US" dirty="0"/>
              <a:t>트랜스폼 툴 은 뷰포트 안의 오브젝트를 조작하기 위한 주요 수단으로</a:t>
            </a:r>
            <a:r>
              <a:rPr lang="en-US" altLang="ko-KR" dirty="0"/>
              <a:t>, </a:t>
            </a:r>
            <a:r>
              <a:rPr lang="ko-KR" altLang="en-US" dirty="0"/>
              <a:t>세 가지 툴</a:t>
            </a:r>
            <a:r>
              <a:rPr lang="en-US" altLang="ko-KR" dirty="0"/>
              <a:t>(“</a:t>
            </a:r>
            <a:r>
              <a:rPr lang="ko-KR" altLang="en-US" dirty="0"/>
              <a:t>이동</a:t>
            </a:r>
            <a:r>
              <a:rPr lang="en-US" altLang="ko-KR" dirty="0"/>
              <a:t>” </a:t>
            </a:r>
            <a:r>
              <a:rPr lang="ko-KR" altLang="en-US" dirty="0"/>
              <a:t>툴</a:t>
            </a:r>
            <a:r>
              <a:rPr lang="en-US" altLang="ko-KR" dirty="0"/>
              <a:t>, “</a:t>
            </a:r>
            <a:r>
              <a:rPr lang="ko-KR" altLang="en-US" dirty="0"/>
              <a:t>회전</a:t>
            </a:r>
            <a:r>
              <a:rPr lang="en-US" altLang="ko-KR" dirty="0"/>
              <a:t>” </a:t>
            </a:r>
            <a:r>
              <a:rPr lang="ko-KR" altLang="en-US" dirty="0"/>
              <a:t>툴</a:t>
            </a:r>
            <a:r>
              <a:rPr lang="en-US" altLang="ko-KR" dirty="0"/>
              <a:t>, “</a:t>
            </a:r>
            <a:r>
              <a:rPr lang="ko-KR" altLang="en-US" dirty="0"/>
              <a:t>스케일링</a:t>
            </a:r>
            <a:r>
              <a:rPr lang="en-US" altLang="ko-KR" dirty="0"/>
              <a:t>” </a:t>
            </a:r>
            <a:r>
              <a:rPr lang="ko-KR" altLang="en-US" dirty="0"/>
              <a:t>툴</a:t>
            </a:r>
            <a:r>
              <a:rPr lang="en-US" altLang="ko-KR" dirty="0"/>
              <a:t>)</a:t>
            </a:r>
            <a:r>
              <a:rPr lang="ko-KR" altLang="en-US" dirty="0"/>
              <a:t>로 구성됨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기즈모 </a:t>
            </a:r>
            <a:r>
              <a:rPr lang="ko-KR" altLang="en-US" dirty="0" err="1"/>
              <a:t>좌표계</a:t>
            </a:r>
            <a:r>
              <a:rPr lang="ko-KR" altLang="en-US" dirty="0"/>
              <a:t> </a:t>
            </a:r>
          </a:p>
          <a:p>
            <a:pPr lvl="2"/>
            <a:r>
              <a:rPr lang="ko-KR" altLang="en-US" dirty="0"/>
              <a:t>기즈모 </a:t>
            </a:r>
            <a:r>
              <a:rPr lang="ko-KR" altLang="en-US" dirty="0" err="1"/>
              <a:t>좌표계를</a:t>
            </a:r>
            <a:r>
              <a:rPr lang="ko-KR" altLang="en-US" dirty="0"/>
              <a:t> 정렬할 공간 토글</a:t>
            </a:r>
            <a:r>
              <a:rPr lang="en-US" altLang="ko-KR" dirty="0"/>
              <a:t>(</a:t>
            </a:r>
            <a:r>
              <a:rPr lang="ko-KR" altLang="en-US" dirty="0"/>
              <a:t>월드 공간 또는 로컬 공간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이들 툴 각각에는 </a:t>
            </a:r>
            <a:r>
              <a:rPr lang="ko-KR" altLang="en-US" dirty="0" err="1"/>
              <a:t>스내핑</a:t>
            </a:r>
            <a:r>
              <a:rPr lang="ko-KR" altLang="en-US" dirty="0"/>
              <a:t> 처리를 위한 세팅이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카메라 속도</a:t>
            </a:r>
            <a:endParaRPr lang="en-US" altLang="ko-KR" dirty="0"/>
          </a:p>
          <a:p>
            <a:pPr lvl="1"/>
            <a:r>
              <a:rPr lang="ko-KR" altLang="en-US" dirty="0"/>
              <a:t>원근 뷰포트에서 </a:t>
            </a:r>
            <a:r>
              <a:rPr lang="ko-KR" altLang="en-US" dirty="0" err="1"/>
              <a:t>씬을</a:t>
            </a:r>
            <a:r>
              <a:rPr lang="ko-KR" altLang="en-US" dirty="0"/>
              <a:t> 이동하는 카메라의 속도를 조절하는 슬라이더</a:t>
            </a:r>
            <a:endParaRPr lang="en-US" altLang="ko-KR" dirty="0"/>
          </a:p>
          <a:p>
            <a:pPr lvl="2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이와 별도로</a:t>
            </a:r>
            <a:r>
              <a:rPr lang="en-US" altLang="ko-KR" dirty="0"/>
              <a:t>, WASD </a:t>
            </a:r>
            <a:r>
              <a:rPr lang="ko-KR" altLang="en-US" dirty="0" err="1"/>
              <a:t>콘트롤</a:t>
            </a:r>
            <a:r>
              <a:rPr lang="en-US" altLang="ko-KR" dirty="0"/>
              <a:t>(“</a:t>
            </a:r>
            <a:r>
              <a:rPr lang="ko-KR" altLang="en-US" dirty="0"/>
              <a:t>우클릭</a:t>
            </a:r>
            <a:r>
              <a:rPr lang="en-US" altLang="ko-KR" dirty="0"/>
              <a:t>”)</a:t>
            </a:r>
            <a:r>
              <a:rPr lang="ko-KR" altLang="en-US" dirty="0"/>
              <a:t> 사용 도중 마우스 </a:t>
            </a:r>
            <a:r>
              <a:rPr lang="ko-KR" altLang="en-US" dirty="0" err="1"/>
              <a:t>휠을</a:t>
            </a:r>
            <a:r>
              <a:rPr lang="ko-KR" altLang="en-US" dirty="0"/>
              <a:t> 사용하여 카메라 이동 속도를 조절할 수 있음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뷰포트 최대화</a:t>
            </a:r>
            <a:endParaRPr lang="en-US" altLang="ko-KR" dirty="0"/>
          </a:p>
          <a:p>
            <a:pPr lvl="1"/>
            <a:r>
              <a:rPr lang="ko-KR" altLang="en-US" dirty="0"/>
              <a:t>단일 </a:t>
            </a:r>
            <a:r>
              <a:rPr lang="ko-KR" altLang="en-US" dirty="0" err="1"/>
              <a:t>뷰포트와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 분할 뷰 스타일을 전환함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21506" name="Picture 2" descr="D:\Home\Temp\ViewportToolbar_TransformTools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946" y="1772816"/>
            <a:ext cx="6858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3" descr="D:\Home\Temp\ViewportToolbar_Coordinate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026" y="2460007"/>
            <a:ext cx="2286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D:\Home\Temp\ViewportToolbar_GridSnap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822" y="3049215"/>
            <a:ext cx="5429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Picture 5" descr="D:\Home\Temp\ViewportToolbar_AngleSnapping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207" y="3049215"/>
            <a:ext cx="7620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D:\Home\Temp\ViewportToolbar_ScaleSnapping[1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980" y="3049215"/>
            <a:ext cx="6477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1" name="Picture 7" descr="D:\Home\Temp\ViewportToolbar_CameraSpeed[1]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700" y="3324103"/>
            <a:ext cx="4095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8" descr="D:\Home\Temp\ViewportToolbar_Split[1]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82" y="4884780"/>
            <a:ext cx="1809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789455" y="204946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트랜스폼 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88288" y="272829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기즈모 </a:t>
            </a:r>
            <a:r>
              <a:rPr lang="ko-KR" altLang="en-US" sz="1400" dirty="0" err="1">
                <a:latin typeface="+mn-ea"/>
                <a:ea typeface="+mn-ea"/>
              </a:rPr>
              <a:t>좌표계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2062" y="333724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그리드 </a:t>
            </a:r>
            <a:r>
              <a:rPr lang="ko-KR" altLang="en-US" sz="1400" dirty="0" err="1">
                <a:latin typeface="+mn-ea"/>
                <a:ea typeface="+mn-ea"/>
              </a:rPr>
              <a:t>스내핑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06703" y="3337248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회전 </a:t>
            </a:r>
            <a:r>
              <a:rPr lang="ko-KR" altLang="en-US" sz="1400" dirty="0" err="1">
                <a:latin typeface="+mn-ea"/>
                <a:ea typeface="+mn-ea"/>
              </a:rPr>
              <a:t>스내핑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5584" y="333724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스케일 </a:t>
            </a:r>
            <a:r>
              <a:rPr lang="ko-KR" altLang="en-US" sz="1400" dirty="0" err="1">
                <a:latin typeface="+mn-ea"/>
                <a:ea typeface="+mn-ea"/>
              </a:rPr>
              <a:t>스내핑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60297" y="357175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카메라 속도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32038" y="513744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뷰포트 최대화</a:t>
            </a:r>
          </a:p>
        </p:txBody>
      </p:sp>
      <p:pic>
        <p:nvPicPr>
          <p:cNvPr id="21513" name="Picture 9" descr="D:\Home\Temp\SettingCameraSpeed[1]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940" y="3540889"/>
            <a:ext cx="1089099" cy="55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12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모드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뷰 모드</a:t>
            </a:r>
            <a:endParaRPr lang="en-US" altLang="ko-KR" dirty="0"/>
          </a:p>
          <a:p>
            <a:pPr lvl="1"/>
            <a:r>
              <a:rPr lang="ko-KR" altLang="en-US" dirty="0"/>
              <a:t>뷰포트에서 사용할 수 있는 </a:t>
            </a:r>
            <a:r>
              <a:rPr lang="ko-KR" altLang="en-US" dirty="0" err="1"/>
              <a:t>여러가지</a:t>
            </a:r>
            <a:r>
              <a:rPr lang="ko-KR" altLang="en-US" dirty="0"/>
              <a:t> 시각화 모드</a:t>
            </a:r>
            <a:endParaRPr lang="en-US" altLang="ko-KR" dirty="0"/>
          </a:p>
          <a:p>
            <a:pPr lvl="2"/>
            <a:r>
              <a:rPr lang="ko-KR" altLang="en-US" dirty="0"/>
              <a:t>여러 뷰 모드를 활용하여 </a:t>
            </a:r>
            <a:r>
              <a:rPr lang="ko-KR" altLang="en-US" dirty="0" err="1"/>
              <a:t>씬에서</a:t>
            </a:r>
            <a:r>
              <a:rPr lang="ko-KR" altLang="en-US" dirty="0"/>
              <a:t> 처리되고 있는 데이터 유형을 쉽게 확인할 수 있고 예상치 못한 결과나 에러를 진단해 볼 수도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554" y="6165306"/>
            <a:ext cx="5378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https://docs.unrealengine.com/latest/KOR/Engine/UI/LevelEditor/Viewports/ViewModes/index.html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37" y="500042"/>
            <a:ext cx="813791" cy="394451"/>
          </a:xfrm>
          <a:prstGeom prst="rect">
            <a:avLst/>
          </a:prstGeom>
          <a:noFill/>
        </p:spPr>
      </p:pic>
      <p:pic>
        <p:nvPicPr>
          <p:cNvPr id="22530" name="Picture 2" descr="D:\Home\Temp\ViewModes_Top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2867844"/>
            <a:ext cx="4480017" cy="236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6888089" y="2392851"/>
            <a:ext cx="1582893" cy="3425543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5"/>
          <a:stretch>
            <a:fillRect/>
          </a:stretch>
        </p:blipFill>
        <p:spPr>
          <a:xfrm>
            <a:off x="8544273" y="2392850"/>
            <a:ext cx="1420545" cy="3425543"/>
          </a:xfrm>
          <a:prstGeom prst="rect">
            <a:avLst/>
          </a:prstGeom>
        </p:spPr>
      </p:pic>
      <p:pic>
        <p:nvPicPr>
          <p:cNvPr id="11" name="Picture 2" descr="C:\Users\jong\Pictures\external[1]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83" y="6161515"/>
            <a:ext cx="264815" cy="2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250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모드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목차 </a:t>
            </a:r>
            <a:r>
              <a:rPr lang="en-US" altLang="ko-KR" dirty="0"/>
              <a:t>(</a:t>
            </a:r>
            <a:r>
              <a:rPr lang="ko-KR" altLang="en-US" dirty="0"/>
              <a:t>뷰포트에서 사용할 수 있는 뷰 모드들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라이팅포함 </a:t>
            </a:r>
          </a:p>
          <a:p>
            <a:pPr lvl="1"/>
            <a:r>
              <a:rPr lang="ko-KR" altLang="en-US" dirty="0"/>
              <a:t>라이팅제외 </a:t>
            </a:r>
          </a:p>
          <a:p>
            <a:pPr lvl="1"/>
            <a:r>
              <a:rPr lang="ko-KR" altLang="en-US" dirty="0"/>
              <a:t>와이어프레임 </a:t>
            </a:r>
          </a:p>
          <a:p>
            <a:pPr lvl="1"/>
            <a:r>
              <a:rPr lang="ko-KR" altLang="en-US" dirty="0"/>
              <a:t>디테일 라이팅 </a:t>
            </a:r>
          </a:p>
          <a:p>
            <a:pPr lvl="1"/>
            <a:r>
              <a:rPr lang="ko-KR" altLang="en-US" dirty="0"/>
              <a:t>라이팅만 </a:t>
            </a:r>
          </a:p>
          <a:p>
            <a:pPr lvl="1"/>
            <a:r>
              <a:rPr lang="ko-KR" altLang="en-US" dirty="0"/>
              <a:t>라이트 복잡도 </a:t>
            </a:r>
          </a:p>
          <a:p>
            <a:pPr lvl="1"/>
            <a:r>
              <a:rPr lang="ko-KR" altLang="en-US" dirty="0"/>
              <a:t>셰이더 복잡도 </a:t>
            </a:r>
          </a:p>
          <a:p>
            <a:pPr lvl="1"/>
            <a:r>
              <a:rPr lang="ko-KR" altLang="en-US" dirty="0" err="1"/>
              <a:t>스테이셔너리</a:t>
            </a:r>
            <a:r>
              <a:rPr lang="ko-KR" altLang="en-US" dirty="0"/>
              <a:t> 라이트 겹침 </a:t>
            </a:r>
          </a:p>
          <a:p>
            <a:pPr lvl="1"/>
            <a:r>
              <a:rPr lang="ko-KR" altLang="en-US" dirty="0"/>
              <a:t>라이트맵 밀도 </a:t>
            </a:r>
          </a:p>
          <a:p>
            <a:pPr lvl="1"/>
            <a:r>
              <a:rPr lang="ko-KR" altLang="en-US" dirty="0"/>
              <a:t>리플렉션 </a:t>
            </a:r>
          </a:p>
          <a:p>
            <a:pPr lvl="1"/>
            <a:r>
              <a:rPr lang="en-US" altLang="ko-KR" dirty="0"/>
              <a:t>LOD </a:t>
            </a:r>
            <a:r>
              <a:rPr lang="ko-KR" altLang="en-US" dirty="0"/>
              <a:t>배색 </a:t>
            </a:r>
          </a:p>
          <a:p>
            <a:pPr lvl="1"/>
            <a:r>
              <a:rPr lang="ko-KR" altLang="en-US" dirty="0"/>
              <a:t>버퍼 시각화 </a:t>
            </a:r>
          </a:p>
          <a:p>
            <a:pPr lvl="1"/>
            <a:r>
              <a:rPr lang="ko-KR" altLang="en-US" dirty="0"/>
              <a:t>랜드스케이프 </a:t>
            </a:r>
            <a:r>
              <a:rPr lang="ko-KR" altLang="en-US" dirty="0" err="1"/>
              <a:t>비주얼라이저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노출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23554" name="Picture 2" descr="D:\Home\Temp\ViewModeMenu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1556717"/>
            <a:ext cx="2593730" cy="18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Picture 3" descr="D:\Home\Temp\ViewModes_SubMenu_button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181" y="1556793"/>
            <a:ext cx="1877259" cy="420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192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뷰포트 표시 플래그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뷰포트 표시 플래그</a:t>
            </a:r>
            <a:r>
              <a:rPr lang="en-US" altLang="ko-KR" dirty="0"/>
              <a:t>(Viewport Show Flags)</a:t>
            </a:r>
          </a:p>
          <a:p>
            <a:pPr lvl="1"/>
            <a:r>
              <a:rPr lang="ko-KR" altLang="en-US" dirty="0"/>
              <a:t>뷰포트 안에서 보이는 </a:t>
            </a:r>
            <a:r>
              <a:rPr lang="ko-KR" altLang="en-US" dirty="0" err="1"/>
              <a:t>여러가지</a:t>
            </a:r>
            <a:r>
              <a:rPr lang="ko-KR" altLang="en-US" dirty="0"/>
              <a:t> 애셋을 표시하거나 숨길 수 있음</a:t>
            </a:r>
            <a:endParaRPr lang="en-US" altLang="ko-KR" dirty="0"/>
          </a:p>
          <a:p>
            <a:pPr lvl="2"/>
            <a:r>
              <a:rPr lang="ko-KR" altLang="en-US" dirty="0"/>
              <a:t>예를 들어 모든 파티클</a:t>
            </a:r>
            <a:r>
              <a:rPr lang="en-US" altLang="ko-KR" dirty="0"/>
              <a:t>, </a:t>
            </a:r>
            <a:r>
              <a:rPr lang="ko-KR" altLang="en-US" dirty="0"/>
              <a:t>모든 랜드스케이프 오브젝트를 숨기거나</a:t>
            </a:r>
            <a:r>
              <a:rPr lang="en-US" altLang="ko-KR" dirty="0"/>
              <a:t>, </a:t>
            </a:r>
            <a:r>
              <a:rPr lang="ko-KR" altLang="en-US" dirty="0"/>
              <a:t>모든 빌보드 아이콘을 끈다든가 조금 더 고급 동작도 가능함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목차</a:t>
            </a:r>
            <a:endParaRPr lang="en-US" altLang="ko-KR" dirty="0"/>
          </a:p>
          <a:p>
            <a:pPr lvl="1"/>
            <a:r>
              <a:rPr lang="ko-KR" altLang="en-US" dirty="0"/>
              <a:t>공통 </a:t>
            </a:r>
          </a:p>
          <a:p>
            <a:pPr lvl="1"/>
            <a:r>
              <a:rPr lang="ko-KR" altLang="en-US" dirty="0"/>
              <a:t>포스트 </a:t>
            </a:r>
            <a:r>
              <a:rPr lang="ko-KR" altLang="en-US" dirty="0" err="1"/>
              <a:t>프로세싱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라이트 타입 </a:t>
            </a:r>
          </a:p>
          <a:p>
            <a:pPr lvl="1"/>
            <a:r>
              <a:rPr lang="ko-KR" altLang="en-US" dirty="0"/>
              <a:t>라이팅 컴포넌트 </a:t>
            </a:r>
          </a:p>
          <a:p>
            <a:pPr lvl="1"/>
            <a:r>
              <a:rPr lang="ko-KR" altLang="en-US" dirty="0"/>
              <a:t>라이팅 기능 </a:t>
            </a:r>
          </a:p>
          <a:p>
            <a:pPr lvl="1"/>
            <a:r>
              <a:rPr lang="ko-KR" altLang="en-US" dirty="0"/>
              <a:t>개발자 </a:t>
            </a:r>
          </a:p>
          <a:p>
            <a:pPr lvl="1"/>
            <a:r>
              <a:rPr lang="ko-KR" altLang="en-US" dirty="0"/>
              <a:t>시각화 </a:t>
            </a:r>
          </a:p>
          <a:p>
            <a:pPr lvl="1"/>
            <a:r>
              <a:rPr lang="ko-KR" altLang="en-US" dirty="0"/>
              <a:t>고급 </a:t>
            </a:r>
          </a:p>
          <a:p>
            <a:pPr lvl="1"/>
            <a:r>
              <a:rPr lang="ko-KR" altLang="en-US" dirty="0"/>
              <a:t>볼륨 </a:t>
            </a:r>
          </a:p>
          <a:p>
            <a:pPr lvl="1"/>
            <a:r>
              <a:rPr lang="ko-KR" altLang="en-US" dirty="0"/>
              <a:t>레이어 </a:t>
            </a:r>
          </a:p>
          <a:p>
            <a:pPr lvl="1"/>
            <a:r>
              <a:rPr lang="ko-KR" altLang="en-US" dirty="0"/>
              <a:t>스프라이트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6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37" y="500042"/>
            <a:ext cx="813791" cy="3944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063554" y="6165306"/>
            <a:ext cx="53190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https://docs.unrealengine.com/latest/KOR/Engine/UI/LevelEditor/Viewports/ShowFlags/index.html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Home\Temp\ShowFlags_Top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5" y="2420888"/>
            <a:ext cx="4644917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jong\Pictures\external[1]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83" y="6161515"/>
            <a:ext cx="264815" cy="2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520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뷰포트 표시 플래그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64587" y="1332912"/>
            <a:ext cx="1234237" cy="46163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2999" y="10753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표시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75558" y="1109668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포스트 </a:t>
            </a:r>
            <a:r>
              <a:rPr lang="ko-KR" altLang="en-US" sz="1200" dirty="0" err="1">
                <a:latin typeface="+mn-ea"/>
                <a:ea typeface="+mn-ea"/>
              </a:rPr>
              <a:t>프로세싱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1944" y="1107255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라이팅 컴포넌트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1648" y="11096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라이팅 기능</a:t>
            </a:r>
          </a:p>
        </p:txBody>
      </p:sp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295800" y="1349872"/>
            <a:ext cx="1199018" cy="2572892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4"/>
          <a:stretch>
            <a:fillRect/>
          </a:stretch>
        </p:blipFill>
        <p:spPr>
          <a:xfrm>
            <a:off x="5735960" y="1343024"/>
            <a:ext cx="1065794" cy="1840160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>
          <a:blip r:embed="rId5"/>
          <a:stretch>
            <a:fillRect/>
          </a:stretch>
        </p:blipFill>
        <p:spPr>
          <a:xfrm>
            <a:off x="7032105" y="1343024"/>
            <a:ext cx="1898445" cy="1656976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>
          <a:blip r:embed="rId6"/>
          <a:stretch>
            <a:fillRect/>
          </a:stretch>
        </p:blipFill>
        <p:spPr>
          <a:xfrm>
            <a:off x="4295801" y="4275209"/>
            <a:ext cx="1731915" cy="2023343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7"/>
          <a:stretch>
            <a:fillRect/>
          </a:stretch>
        </p:blipFill>
        <p:spPr>
          <a:xfrm>
            <a:off x="6268858" y="3919612"/>
            <a:ext cx="1898445" cy="23897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71865" y="399429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개발자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88089" y="36342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2919084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뷰포트 표시 플래그</a:t>
            </a:r>
            <a:r>
              <a:rPr lang="en-US" altLang="ko-KR" dirty="0"/>
              <a:t>’’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23592" y="987894"/>
            <a:ext cx="1440160" cy="56094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15526" y="98072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볼륨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5803" y="9831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레이어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7451" y="7647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고급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74142" y="9831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스프라이트</a:t>
            </a:r>
          </a:p>
        </p:txBody>
      </p:sp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695240" y="1260141"/>
            <a:ext cx="1760800" cy="3293349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654061" y="1260140"/>
            <a:ext cx="595086" cy="603238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>
          <a:blip r:embed="rId5"/>
          <a:stretch>
            <a:fillRect/>
          </a:stretch>
        </p:blipFill>
        <p:spPr>
          <a:xfrm>
            <a:off x="7464152" y="1260141"/>
            <a:ext cx="864096" cy="38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8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언리얼 에디터 뷰포트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뷰포트란</a:t>
            </a:r>
            <a:endParaRPr lang="en-US" altLang="ko-KR" dirty="0"/>
          </a:p>
          <a:p>
            <a:pPr lvl="1"/>
            <a:r>
              <a:rPr lang="ko-KR" altLang="en-US" dirty="0" err="1"/>
              <a:t>언리얼</a:t>
            </a:r>
            <a:r>
              <a:rPr lang="ko-KR" altLang="en-US" dirty="0"/>
              <a:t> 엔진에 생성되는 월드를 보는 창임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목차</a:t>
            </a:r>
            <a:endParaRPr lang="en-US" altLang="ko-KR" dirty="0"/>
          </a:p>
          <a:p>
            <a:pPr lvl="1"/>
            <a:r>
              <a:rPr lang="ko-KR" altLang="en-US" dirty="0"/>
              <a:t>뷰포트 기본</a:t>
            </a:r>
            <a:endParaRPr lang="en-US" altLang="ko-KR" dirty="0"/>
          </a:p>
          <a:p>
            <a:pPr lvl="1"/>
            <a:r>
              <a:rPr lang="ko-KR" altLang="en-US" dirty="0" err="1"/>
              <a:t>뷰포트</a:t>
            </a:r>
            <a:r>
              <a:rPr lang="ko-KR" altLang="en-US" dirty="0"/>
              <a:t> 조작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뷰포트</a:t>
            </a:r>
            <a:r>
              <a:rPr lang="ko-KR" altLang="en-US" dirty="0"/>
              <a:t> 조작</a:t>
            </a:r>
            <a:endParaRPr lang="en-US" altLang="ko-KR" dirty="0"/>
          </a:p>
          <a:p>
            <a:pPr lvl="1"/>
            <a:r>
              <a:rPr lang="ko-KR" altLang="en-US" dirty="0"/>
              <a:t>내비게이션 조작 </a:t>
            </a:r>
            <a:r>
              <a:rPr lang="en-US" altLang="ko-KR" dirty="0"/>
              <a:t>: </a:t>
            </a:r>
            <a:r>
              <a:rPr lang="ko-KR" altLang="en-US" dirty="0"/>
              <a:t>카메라를 움직임</a:t>
            </a:r>
            <a:endParaRPr lang="en-US" altLang="ko-KR" dirty="0"/>
          </a:p>
          <a:p>
            <a:pPr lvl="1"/>
            <a:r>
              <a:rPr lang="ko-KR" altLang="en-US" dirty="0"/>
              <a:t>트랜스폼 조작 </a:t>
            </a:r>
            <a:r>
              <a:rPr lang="en-US" altLang="ko-KR" dirty="0"/>
              <a:t>: </a:t>
            </a:r>
            <a:r>
              <a:rPr lang="ko-KR" altLang="en-US" dirty="0"/>
              <a:t>객체를 움직임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6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37" y="500042"/>
            <a:ext cx="813791" cy="3944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063553" y="6165306"/>
            <a:ext cx="47147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https://docs.unrealengine.com/latest/KOR/Engine/UI/LevelEditor/Viewports/index.html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jong\Pictures\external[1]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83" y="6161515"/>
            <a:ext cx="264815" cy="2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279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뷰포트 표시 플래그</a:t>
            </a:r>
            <a:r>
              <a:rPr lang="en-US" altLang="ko-KR" dirty="0"/>
              <a:t>’’’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뷰포트 표시 플래그의 구체적인 내용은</a:t>
            </a:r>
            <a:endParaRPr lang="en-US" altLang="ko-KR" dirty="0"/>
          </a:p>
          <a:p>
            <a:pPr lvl="1"/>
            <a:r>
              <a:rPr lang="ko-KR" altLang="en-US" dirty="0"/>
              <a:t>문서 참조</a:t>
            </a:r>
            <a:r>
              <a:rPr lang="en-US" altLang="ko-KR" dirty="0"/>
              <a:t> (</a:t>
            </a:r>
            <a:r>
              <a:rPr lang="en-US" altLang="ko-KR" dirty="0">
                <a:hlinkClick r:id="rId2"/>
              </a:rPr>
              <a:t>link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sz="1200" dirty="0"/>
              <a:t>https://docs.unrealengine.com/latest/INT/Engine/UI/LevelEditor/Viewports/ShowFlags/index.html</a:t>
            </a:r>
            <a:endParaRPr lang="ko-KR" altLang="en-US" sz="1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84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뷰포트에서 액터 </a:t>
            </a:r>
            <a:r>
              <a:rPr lang="ko-KR" altLang="en-US" dirty="0" err="1"/>
              <a:t>파일럿하기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뷰포트에서 액터 </a:t>
            </a:r>
            <a:r>
              <a:rPr lang="ko-KR" altLang="en-US" dirty="0" err="1"/>
              <a:t>파일럿하기</a:t>
            </a:r>
            <a:r>
              <a:rPr lang="en-US" altLang="ko-KR" dirty="0"/>
              <a:t>(Pilot Actors in the Viewport)</a:t>
            </a:r>
          </a:p>
          <a:p>
            <a:pPr lvl="1"/>
            <a:r>
              <a:rPr lang="ko-KR" altLang="en-US" dirty="0"/>
              <a:t>액터 파일럿</a:t>
            </a:r>
            <a:r>
              <a:rPr lang="en-US" altLang="ko-KR" dirty="0"/>
              <a:t>(Actor Piloting)</a:t>
            </a:r>
            <a:r>
              <a:rPr lang="ko-KR" altLang="en-US" dirty="0"/>
              <a:t>을 통해 원근 뷰포트 카메라를 사용해서 레벨 안에 액터를 쉽게 배치할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간단히 어느 한 액터에 고정시킨 다음</a:t>
            </a:r>
            <a:r>
              <a:rPr lang="en-US" altLang="ko-KR" dirty="0"/>
              <a:t>, </a:t>
            </a:r>
            <a:r>
              <a:rPr lang="ko-KR" altLang="en-US" dirty="0"/>
              <a:t>해당 액터를 배치하고자 하는 곳으로 뷰를 이동하고서</a:t>
            </a:r>
            <a:r>
              <a:rPr lang="en-US" altLang="ko-KR" dirty="0"/>
              <a:t>, </a:t>
            </a:r>
            <a:r>
              <a:rPr lang="ko-KR" altLang="en-US" dirty="0"/>
              <a:t>고정을 풀면 됩니다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카메라의 위치와 방향을 조정하는 것이 해당 액터에도 반영됨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파일럿은 카메라 액터와 라이트에 특히 유용함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37" y="500042"/>
            <a:ext cx="813791" cy="3944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063553" y="6165306"/>
            <a:ext cx="5471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https://docs.unrealengine.com/latest/KOR/Engine/UI/LevelEditor/Viewports/ActorLocking/index.html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jong\Pictures\external[1]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83" y="6161515"/>
            <a:ext cx="264815" cy="2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252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뷰포트에서 액터 </a:t>
            </a:r>
            <a:r>
              <a:rPr lang="ko-KR" altLang="en-US" dirty="0" err="1"/>
              <a:t>파일럿하기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뷰포트에서 액터 </a:t>
            </a:r>
            <a:r>
              <a:rPr lang="ko-KR" altLang="en-US" dirty="0" err="1"/>
              <a:t>파일럿하기</a:t>
            </a:r>
            <a:r>
              <a:rPr lang="ko-KR" altLang="en-US" dirty="0"/>
              <a:t> 방법</a:t>
            </a:r>
            <a:endParaRPr lang="en-US" altLang="ko-KR" dirty="0"/>
          </a:p>
          <a:p>
            <a:pPr lvl="1"/>
            <a:r>
              <a:rPr lang="ko-KR" altLang="en-US" dirty="0"/>
              <a:t>액터 위에서 우클릭한 다음</a:t>
            </a:r>
            <a:r>
              <a:rPr lang="en-US" altLang="ko-KR" dirty="0"/>
              <a:t>,</a:t>
            </a:r>
            <a:r>
              <a:rPr lang="ko-KR" altLang="en-US" dirty="0"/>
              <a:t> 맥락 메뉴에서 </a:t>
            </a:r>
            <a:r>
              <a:rPr lang="en-US" altLang="ko-KR" dirty="0"/>
              <a:t>“</a:t>
            </a:r>
            <a:r>
              <a:rPr lang="ko-KR" altLang="en-US" dirty="0"/>
              <a:t>파일럿</a:t>
            </a:r>
            <a:r>
              <a:rPr lang="en-US" altLang="ko-KR" dirty="0"/>
              <a:t>”(Pilot)</a:t>
            </a:r>
            <a:r>
              <a:rPr lang="ko-KR" altLang="en-US" dirty="0"/>
              <a:t>을 선택</a:t>
            </a:r>
            <a:endParaRPr lang="en-US" altLang="ko-KR" dirty="0"/>
          </a:p>
          <a:p>
            <a:pPr lvl="2"/>
            <a:r>
              <a:rPr lang="ko-KR" altLang="en-US" dirty="0"/>
              <a:t>파일럿 활성화 상태에서는 뷰포트 </a:t>
            </a:r>
            <a:r>
              <a:rPr lang="ko-KR" altLang="en-US" dirty="0" err="1"/>
              <a:t>좌상단에</a:t>
            </a:r>
            <a:r>
              <a:rPr lang="ko-KR" altLang="en-US" dirty="0"/>
              <a:t> 파일럿 문구와 아이콘이 보임</a:t>
            </a:r>
            <a:endParaRPr lang="en-US" altLang="ko-KR" dirty="0"/>
          </a:p>
          <a:p>
            <a:pPr lvl="3"/>
            <a:r>
              <a:rPr lang="ko-KR" altLang="en-US" dirty="0"/>
              <a:t>이는</a:t>
            </a:r>
            <a:r>
              <a:rPr lang="en-US" altLang="ko-KR" dirty="0"/>
              <a:t>, </a:t>
            </a:r>
            <a:r>
              <a:rPr lang="ko-KR" altLang="en-US" dirty="0"/>
              <a:t>뷰에 고정된 액터가 있다는 것을 나타냄</a:t>
            </a:r>
            <a:endParaRPr lang="en-US" altLang="ko-KR" dirty="0"/>
          </a:p>
          <a:p>
            <a:pPr lvl="2"/>
            <a:r>
              <a:rPr lang="ko-KR" altLang="en-US" dirty="0"/>
              <a:t>파일럿 중에는 주어진 오브젝트의 </a:t>
            </a:r>
            <a:r>
              <a:rPr lang="en-US" altLang="ko-KR" dirty="0"/>
              <a:t>X </a:t>
            </a:r>
            <a:r>
              <a:rPr lang="ko-KR" altLang="en-US" dirty="0"/>
              <a:t>축이 아래로 향하게 됨</a:t>
            </a:r>
            <a:endParaRPr lang="en-US" altLang="ko-KR" dirty="0"/>
          </a:p>
          <a:p>
            <a:pPr lvl="3"/>
            <a:r>
              <a:rPr lang="ko-KR" altLang="en-US" dirty="0"/>
              <a:t>그 후 평소처럼 뷰를 움직이면 액터가 자동으로 따라옴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아래의 그림은 스포트라이트 액터를 뷰에 고정시켰음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이제 뷰를 움직일 때마다 마치 뷰포트의 카메라에 라이트가 붙은 것처럼 따라오게 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2050" name="Picture 2" descr="D:\Home\Temp\PilotActorViewport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88" y="3789041"/>
            <a:ext cx="279189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Home\Temp\PilotViewportOptions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2060848"/>
            <a:ext cx="1224136" cy="67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Home\Temp\PilotActiv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3789040"/>
            <a:ext cx="279189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636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뷰포트에서 액터 </a:t>
            </a:r>
            <a:r>
              <a:rPr lang="ko-KR" altLang="en-US" dirty="0" err="1"/>
              <a:t>파일럿하기</a:t>
            </a:r>
            <a:r>
              <a:rPr lang="en-US" altLang="ko-KR" dirty="0"/>
              <a:t>’’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카메라 액터 전용 추가 기능</a:t>
            </a:r>
            <a:r>
              <a:rPr lang="en-US" altLang="ko-KR" dirty="0"/>
              <a:t>: “</a:t>
            </a:r>
            <a:r>
              <a:rPr lang="ko-KR" altLang="en-US" dirty="0"/>
              <a:t>카메라 뷰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카메라 뷰</a:t>
            </a:r>
            <a:r>
              <a:rPr lang="en-US" altLang="ko-KR" dirty="0"/>
              <a:t>”: </a:t>
            </a:r>
            <a:r>
              <a:rPr lang="ko-KR" altLang="en-US" dirty="0"/>
              <a:t>카메라의 시야를 정확히 확인하기 위한 기능임</a:t>
            </a:r>
            <a:endParaRPr lang="en-US" altLang="ko-KR" dirty="0"/>
          </a:p>
          <a:p>
            <a:pPr lvl="2"/>
            <a:r>
              <a:rPr lang="ko-KR" altLang="en-US" dirty="0"/>
              <a:t>카메라 액터를 사용할 때에만 가능함</a:t>
            </a:r>
            <a:endParaRPr lang="en-US" altLang="ko-KR" dirty="0"/>
          </a:p>
          <a:p>
            <a:pPr lvl="2"/>
            <a:r>
              <a:rPr lang="ko-KR" altLang="en-US" dirty="0"/>
              <a:t>파일럿 모드 활성화 상태에서 껐다 켰다 토글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해제 방법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뷰를 이용한 액터 위치 조정이 끝나면</a:t>
            </a:r>
            <a:r>
              <a:rPr lang="en-US" altLang="ko-KR" dirty="0"/>
              <a:t>, </a:t>
            </a:r>
            <a:r>
              <a:rPr lang="ko-KR" altLang="en-US" dirty="0"/>
              <a:t>뷰포트 </a:t>
            </a:r>
            <a:r>
              <a:rPr lang="ko-KR" altLang="en-US" dirty="0" err="1"/>
              <a:t>좌상단의</a:t>
            </a:r>
            <a:r>
              <a:rPr lang="ko-KR" altLang="en-US" dirty="0"/>
              <a:t> 옵션을 통해 파일럿을 중지시킬 수 있음</a:t>
            </a:r>
            <a:r>
              <a:rPr lang="en-US" altLang="ko-KR" dirty="0"/>
              <a:t>. </a:t>
            </a:r>
          </a:p>
          <a:p>
            <a:pPr lvl="3"/>
            <a:r>
              <a:rPr lang="ko-KR" altLang="en-US" dirty="0"/>
              <a:t>이제 작업을 계속해도 그 액터는 방금 뷰를 통해 설정한 위치에 남아있게 됨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3074" name="Picture 2" descr="D:\Home\Temp\CameraViewEnabled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359913"/>
            <a:ext cx="1792668" cy="21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Home\Temp\CameraViewDisabled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676266"/>
            <a:ext cx="1800200" cy="21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47928" y="2314006"/>
            <a:ext cx="4001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“</a:t>
            </a:r>
            <a:r>
              <a:rPr lang="ko-KR" altLang="en-US" sz="1200" dirty="0">
                <a:latin typeface="+mn-ea"/>
                <a:ea typeface="+mn-ea"/>
              </a:rPr>
              <a:t>카메라 뷰</a:t>
            </a:r>
            <a:r>
              <a:rPr lang="en-US" altLang="ko-KR" sz="1200" dirty="0">
                <a:latin typeface="+mn-ea"/>
                <a:ea typeface="+mn-ea"/>
              </a:rPr>
              <a:t>” </a:t>
            </a:r>
            <a:r>
              <a:rPr lang="ko-KR" altLang="en-US" sz="1200" dirty="0">
                <a:latin typeface="+mn-ea"/>
                <a:ea typeface="+mn-ea"/>
              </a:rPr>
              <a:t>기능 켜짐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카메라 액터 전용 세팅을 사용함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47928" y="2647946"/>
            <a:ext cx="3639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“</a:t>
            </a:r>
            <a:r>
              <a:rPr lang="ko-KR" altLang="en-US" sz="1200" dirty="0">
                <a:latin typeface="+mn-ea"/>
                <a:ea typeface="+mn-ea"/>
              </a:rPr>
              <a:t>카메라 뷰</a:t>
            </a:r>
            <a:r>
              <a:rPr lang="en-US" altLang="ko-KR" sz="1200" dirty="0">
                <a:latin typeface="+mn-ea"/>
                <a:ea typeface="+mn-ea"/>
              </a:rPr>
              <a:t>” </a:t>
            </a:r>
            <a:r>
              <a:rPr lang="ko-KR" altLang="en-US" sz="1200" dirty="0">
                <a:latin typeface="+mn-ea"/>
                <a:ea typeface="+mn-ea"/>
              </a:rPr>
              <a:t>기능 꺼짐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뷰포트 기본 시야만 사용함</a:t>
            </a:r>
          </a:p>
        </p:txBody>
      </p:sp>
      <p:pic>
        <p:nvPicPr>
          <p:cNvPr id="3076" name="Picture 4" descr="D:\Home\Temp\CameraPilotingViewEnabled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485" y="3068961"/>
            <a:ext cx="167513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Home\Temp\CameraPilotingViewDisabled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3068961"/>
            <a:ext cx="167513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Home\Temp\StopPiloting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664" y="4681845"/>
            <a:ext cx="935361" cy="51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412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속 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 속 화면</a:t>
            </a:r>
            <a:r>
              <a:rPr lang="en-US" altLang="ko-KR" dirty="0"/>
              <a:t>(Picture-in-Picture) </a:t>
            </a:r>
          </a:p>
          <a:p>
            <a:pPr lvl="1"/>
            <a:r>
              <a:rPr lang="ko-KR" altLang="en-US" dirty="0"/>
              <a:t>뷰포트는 정확한 카메라 배치를 위해 화면 속 화면으로 카메라 화면 미리보기 기능을 제공함</a:t>
            </a:r>
            <a:endParaRPr lang="en-US" altLang="ko-KR" dirty="0"/>
          </a:p>
          <a:p>
            <a:pPr lvl="2"/>
            <a:r>
              <a:rPr lang="ko-KR" altLang="en-US" dirty="0"/>
              <a:t>카메라의 위치나 방향을 잡는 것은 물론 그 프로퍼티를 조정도 매우 쉽게 직관적으로 할 수 있음</a:t>
            </a:r>
            <a:endParaRPr lang="en-US" altLang="ko-KR" dirty="0"/>
          </a:p>
          <a:p>
            <a:pPr lvl="1"/>
            <a:r>
              <a:rPr lang="ko-KR" altLang="en-US" dirty="0"/>
              <a:t>사용 방법</a:t>
            </a:r>
            <a:endParaRPr lang="en-US" altLang="ko-KR" dirty="0"/>
          </a:p>
          <a:p>
            <a:pPr lvl="2"/>
            <a:r>
              <a:rPr lang="ko-KR" altLang="en-US" dirty="0"/>
              <a:t>카메라 액터를 선택하면 그 카메라에 대한 미리보기가 활성 뷰포트에 </a:t>
            </a:r>
            <a:r>
              <a:rPr lang="ko-KR" altLang="en-US" dirty="0" err="1"/>
              <a:t>오버레이</a:t>
            </a:r>
            <a:r>
              <a:rPr lang="ko-KR" altLang="en-US" dirty="0"/>
              <a:t> 형식으로 표시됨</a:t>
            </a:r>
            <a:endParaRPr lang="en-US" altLang="ko-KR" dirty="0"/>
          </a:p>
          <a:p>
            <a:pPr lvl="2"/>
            <a:r>
              <a:rPr lang="ko-KR" altLang="en-US" dirty="0"/>
              <a:t>여러 개의 카메라 액터가 선택된 경우</a:t>
            </a:r>
            <a:r>
              <a:rPr lang="en-US" altLang="ko-KR" dirty="0"/>
              <a:t>, </a:t>
            </a:r>
            <a:r>
              <a:rPr lang="ko-KR" altLang="en-US" dirty="0"/>
              <a:t>각각에 대한 미리보기가 표시됨</a:t>
            </a:r>
            <a:r>
              <a:rPr lang="en-US" altLang="ko-KR" dirty="0"/>
              <a:t>.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6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37" y="500042"/>
            <a:ext cx="813791" cy="3944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063553" y="6165306"/>
            <a:ext cx="4934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https://docs.unrealengine.com/latest/KOR/Engine/UI/LevelEditor/Viewports/PIP/index.html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D:\Home\Temp\pip_singl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4015704"/>
            <a:ext cx="3421511" cy="193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Home\Temp\pip_multipl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882" y="4015703"/>
            <a:ext cx="3421511" cy="193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jong\Pictures\external[1]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83" y="6161515"/>
            <a:ext cx="264815" cy="2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663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속 화면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 속 화면</a:t>
            </a:r>
            <a:r>
              <a:rPr lang="en-US" altLang="ko-KR" dirty="0"/>
              <a:t>(Picture-in-Picture)’ </a:t>
            </a:r>
          </a:p>
          <a:p>
            <a:pPr lvl="1"/>
            <a:r>
              <a:rPr lang="ko-KR" altLang="en-US" dirty="0"/>
              <a:t>사용 방법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선택된 카메라가 </a:t>
            </a:r>
            <a:r>
              <a:rPr lang="en-US" altLang="ko-KR" dirty="0"/>
              <a:t>“</a:t>
            </a:r>
            <a:r>
              <a:rPr lang="ko-KR" altLang="en-US" dirty="0"/>
              <a:t>파일럿</a:t>
            </a:r>
            <a:r>
              <a:rPr lang="en-US" altLang="ko-KR" dirty="0"/>
              <a:t>” </a:t>
            </a:r>
            <a:r>
              <a:rPr lang="ko-KR" altLang="en-US" dirty="0"/>
              <a:t>메뉴를 통해 활성 뷰포트에 고정된 상태인 경우에는 미리보기가 표시되지 않음</a:t>
            </a:r>
            <a:endParaRPr lang="en-US" altLang="ko-KR" dirty="0"/>
          </a:p>
          <a:p>
            <a:pPr lvl="2"/>
            <a:r>
              <a:rPr lang="ko-KR" altLang="en-US" dirty="0"/>
              <a:t>미리보기 창은 보통 화면을 가리고 있으므로</a:t>
            </a:r>
            <a:r>
              <a:rPr lang="en-US" altLang="ko-KR" dirty="0"/>
              <a:t>, </a:t>
            </a:r>
            <a:r>
              <a:rPr lang="ko-KR" altLang="en-US" dirty="0"/>
              <a:t>마우스 커서를 올리면 투명해져 </a:t>
            </a:r>
            <a:r>
              <a:rPr lang="ko-KR" altLang="en-US" dirty="0" err="1"/>
              <a:t>씬에</a:t>
            </a:r>
            <a:r>
              <a:rPr lang="ko-KR" altLang="en-US" dirty="0"/>
              <a:t> 대한 조작을 할 수 있음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디테일</a:t>
            </a:r>
            <a:r>
              <a:rPr lang="en-US" altLang="ko-KR" dirty="0"/>
              <a:t>”</a:t>
            </a:r>
            <a:r>
              <a:rPr lang="ko-KR" altLang="en-US" dirty="0"/>
              <a:t> 패널에서 수정되는 내용이 실시간으로 업데이트됨</a:t>
            </a:r>
            <a:endParaRPr lang="en-US" altLang="ko-KR" dirty="0"/>
          </a:p>
          <a:p>
            <a:pPr lvl="2"/>
            <a:r>
              <a:rPr lang="ko-KR" altLang="en-US" dirty="0"/>
              <a:t>미리보기 기능은 </a:t>
            </a:r>
            <a:r>
              <a:rPr lang="en-US" altLang="ko-KR" dirty="0"/>
              <a:t>“</a:t>
            </a:r>
            <a:r>
              <a:rPr lang="ko-KR" altLang="en-US" dirty="0"/>
              <a:t>편집</a:t>
            </a:r>
            <a:r>
              <a:rPr lang="en-US" altLang="ko-KR" dirty="0"/>
              <a:t>” &gt; ”</a:t>
            </a:r>
            <a:r>
              <a:rPr lang="ko-KR" altLang="en-US" dirty="0"/>
              <a:t>에디터 개인설정</a:t>
            </a:r>
            <a:r>
              <a:rPr lang="en-US" altLang="ko-KR" dirty="0"/>
              <a:t>”</a:t>
            </a:r>
            <a:r>
              <a:rPr lang="ko-KR" altLang="en-US" dirty="0"/>
              <a:t> 창의 뷰포트 섹션에서 토클</a:t>
            </a:r>
            <a:r>
              <a:rPr lang="en-US" altLang="ko-KR" dirty="0"/>
              <a:t> </a:t>
            </a:r>
            <a:r>
              <a:rPr lang="ko-KR" altLang="en-US" dirty="0"/>
              <a:t>가능 </a:t>
            </a:r>
            <a:r>
              <a:rPr lang="en-US" altLang="ko-KR" dirty="0"/>
              <a:t>(“Preview Selected Cameras” </a:t>
            </a:r>
            <a:r>
              <a:rPr lang="ko-KR" altLang="en-US" dirty="0"/>
              <a:t>체크박스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4100" name="Picture 4" descr="D:\Home\Temp\pip_details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778" y="4077072"/>
            <a:ext cx="4918495" cy="226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536161" y="37890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디테일</a:t>
            </a:r>
          </a:p>
        </p:txBody>
      </p:sp>
    </p:spTree>
    <p:extLst>
      <p:ext uri="{BB962C8B-B14F-4D97-AF65-F5344CB8AC3E}">
        <p14:creationId xmlns:p14="http://schemas.microsoft.com/office/powerpoint/2010/main" val="22479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언리얼</a:t>
            </a:r>
            <a:r>
              <a:rPr lang="ko-KR" altLang="en-US" dirty="0"/>
              <a:t> 엔진 좌표계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/>
          <a:lstStyle/>
          <a:p>
            <a:r>
              <a:rPr lang="ko-KR" altLang="en-US" dirty="0" err="1"/>
              <a:t>언리얼</a:t>
            </a:r>
            <a:r>
              <a:rPr lang="ko-KR" altLang="en-US" dirty="0"/>
              <a:t> 엔진 좌표계</a:t>
            </a:r>
            <a:endParaRPr lang="en-US" altLang="ko-KR" dirty="0"/>
          </a:p>
          <a:p>
            <a:pPr lvl="1"/>
            <a:r>
              <a:rPr lang="ko-KR" altLang="en-US" dirty="0" err="1"/>
              <a:t>왼손좌표계</a:t>
            </a:r>
            <a:endParaRPr lang="en-US" altLang="ko-KR" dirty="0"/>
          </a:p>
          <a:p>
            <a:pPr lvl="1"/>
            <a:r>
              <a:rPr lang="en-US" altLang="ko-KR" dirty="0"/>
              <a:t>Z-up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비교</a:t>
            </a:r>
            <a:endParaRPr lang="en-US" altLang="ko-KR" dirty="0"/>
          </a:p>
          <a:p>
            <a:pPr lvl="1"/>
            <a:r>
              <a:rPr lang="ko-KR" altLang="en-US" dirty="0" err="1"/>
              <a:t>왼손좌표계</a:t>
            </a:r>
            <a:endParaRPr lang="en-US" altLang="ko-KR" dirty="0"/>
          </a:p>
          <a:p>
            <a:pPr lvl="2"/>
            <a:r>
              <a:rPr lang="en-US" altLang="ko-KR" dirty="0" err="1"/>
              <a:t>UnrealEngine</a:t>
            </a:r>
            <a:r>
              <a:rPr lang="en-US" altLang="ko-KR" dirty="0"/>
              <a:t>, Unity, DirectX, </a:t>
            </a:r>
            <a:r>
              <a:rPr lang="en-US" altLang="ko-KR" dirty="0" err="1"/>
              <a:t>Zbrush</a:t>
            </a:r>
            <a:r>
              <a:rPr lang="en-US" altLang="ko-KR" dirty="0"/>
              <a:t>, …</a:t>
            </a:r>
          </a:p>
          <a:p>
            <a:pPr lvl="3"/>
            <a:r>
              <a:rPr lang="en-US" altLang="ko-KR" dirty="0"/>
              <a:t>Unity:</a:t>
            </a:r>
            <a:r>
              <a:rPr lang="ko-KR" altLang="en-US" dirty="0"/>
              <a:t> 정면이 </a:t>
            </a:r>
            <a:r>
              <a:rPr lang="en-US" altLang="ko-KR" dirty="0"/>
              <a:t>+z, </a:t>
            </a:r>
            <a:r>
              <a:rPr lang="ko-KR" altLang="en-US" dirty="0"/>
              <a:t>위가 </a:t>
            </a:r>
            <a:r>
              <a:rPr lang="en-US" altLang="ko-KR" dirty="0"/>
              <a:t>+y</a:t>
            </a:r>
          </a:p>
          <a:p>
            <a:pPr lvl="1"/>
            <a:r>
              <a:rPr lang="ko-KR" altLang="en-US" dirty="0" err="1"/>
              <a:t>오른손좌표계</a:t>
            </a:r>
            <a:endParaRPr lang="en-US" altLang="ko-KR" dirty="0"/>
          </a:p>
          <a:p>
            <a:pPr lvl="2"/>
            <a:r>
              <a:rPr lang="en-US" altLang="ko-KR" dirty="0"/>
              <a:t>OpenGL, Max, …</a:t>
            </a:r>
          </a:p>
          <a:p>
            <a:pPr lvl="3"/>
            <a:r>
              <a:rPr lang="en-US" altLang="ko-KR" dirty="0"/>
              <a:t>Max: </a:t>
            </a:r>
            <a:r>
              <a:rPr lang="ko-KR" altLang="en-US" dirty="0"/>
              <a:t>정면이 </a:t>
            </a:r>
            <a:r>
              <a:rPr lang="en-US" altLang="ko-KR" dirty="0"/>
              <a:t>+z, </a:t>
            </a:r>
            <a:r>
              <a:rPr lang="ko-KR" altLang="en-US" dirty="0"/>
              <a:t>위가 </a:t>
            </a:r>
            <a:r>
              <a:rPr lang="en-US" altLang="ko-KR" dirty="0"/>
              <a:t>+y;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1026" name="Picture 2" descr="http://pds4.egloos.com/pds/200701/24/83/d0024483_0801514.gif">
            <a:extLst>
              <a:ext uri="{FF2B5EF4-FFF2-40B4-BE49-F238E27FC236}">
                <a16:creationId xmlns:a16="http://schemas.microsoft.com/office/drawing/2014/main" id="{F07629C2-7007-4074-B9EB-2A6843598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8"/>
          <a:stretch/>
        </p:blipFill>
        <p:spPr bwMode="auto">
          <a:xfrm>
            <a:off x="6968839" y="1271526"/>
            <a:ext cx="2115121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1.daumcdn.net/cfile/tistory/2201F9505714708C15">
            <a:extLst>
              <a:ext uri="{FF2B5EF4-FFF2-40B4-BE49-F238E27FC236}">
                <a16:creationId xmlns:a16="http://schemas.microsoft.com/office/drawing/2014/main" id="{F07F2874-87BA-49CF-8F6B-F0FD3EB9C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084" y="3243201"/>
            <a:ext cx="1584593" cy="156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5281BD-D9F1-45AE-8F89-5B8B4130C8DB}"/>
              </a:ext>
            </a:extLst>
          </p:cNvPr>
          <p:cNvSpPr txBox="1"/>
          <p:nvPr/>
        </p:nvSpPr>
        <p:spPr>
          <a:xfrm>
            <a:off x="7176120" y="213285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n-ea"/>
                <a:ea typeface="+mn-ea"/>
                <a:cs typeface="Times New Roman" panose="02020603050405020304" pitchFamily="18" charset="0"/>
              </a:rPr>
              <a:t>후면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7D3476-B841-45B5-9E3A-923750A5FF3A}"/>
              </a:ext>
            </a:extLst>
          </p:cNvPr>
          <p:cNvSpPr txBox="1"/>
          <p:nvPr/>
        </p:nvSpPr>
        <p:spPr>
          <a:xfrm>
            <a:off x="8665622" y="216687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  <a:cs typeface="Times New Roman" panose="02020603050405020304" pitchFamily="18" charset="0"/>
              </a:rPr>
              <a:t>정면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8B9F9-BD4B-4DCE-8243-FEADD0954134}"/>
              </a:ext>
            </a:extLst>
          </p:cNvPr>
          <p:cNvSpPr txBox="1"/>
          <p:nvPr/>
        </p:nvSpPr>
        <p:spPr>
          <a:xfrm>
            <a:off x="7608168" y="110205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  <a:cs typeface="Times New Roman" panose="02020603050405020304" pitchFamily="18" charset="0"/>
              </a:rPr>
              <a:t>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844DA1-401A-4137-922E-81FFC96E1706}"/>
              </a:ext>
            </a:extLst>
          </p:cNvPr>
          <p:cNvSpPr txBox="1"/>
          <p:nvPr/>
        </p:nvSpPr>
        <p:spPr>
          <a:xfrm>
            <a:off x="7608168" y="258497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latin typeface="+mn-ea"/>
                <a:ea typeface="+mn-ea"/>
                <a:cs typeface="Times New Roman" panose="02020603050405020304" pitchFamily="18" charset="0"/>
              </a:rPr>
              <a:t>아래</a:t>
            </a:r>
            <a:endParaRPr lang="ko-KR" altLang="en-US" sz="7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FD8B1C-8A88-4D7B-A595-D93DF83572A7}"/>
              </a:ext>
            </a:extLst>
          </p:cNvPr>
          <p:cNvSpPr txBox="1"/>
          <p:nvPr/>
        </p:nvSpPr>
        <p:spPr>
          <a:xfrm>
            <a:off x="6860717" y="28210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+mn-ea"/>
                <a:ea typeface="+mn-ea"/>
                <a:cs typeface="Times New Roman" panose="02020603050405020304" pitchFamily="18" charset="0"/>
              </a:rPr>
              <a:t>왼쪽</a:t>
            </a:r>
            <a:endParaRPr lang="ko-KR" altLang="en-US" sz="10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3EFC83-22BB-4B18-A4FC-637033E9417C}"/>
              </a:ext>
            </a:extLst>
          </p:cNvPr>
          <p:cNvSpPr txBox="1"/>
          <p:nvPr/>
        </p:nvSpPr>
        <p:spPr>
          <a:xfrm>
            <a:off x="7814756" y="1943540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n-ea"/>
                <a:ea typeface="+mn-ea"/>
                <a:cs typeface="Times New Roman" panose="02020603050405020304" pitchFamily="18" charset="0"/>
              </a:rPr>
              <a:t>오른쪽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8DDDE62-2974-489F-9987-A3103C47A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4832849"/>
            <a:ext cx="2884897" cy="111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4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뷰포트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뷰포트 기본</a:t>
            </a:r>
            <a:endParaRPr lang="en-US" altLang="ko-KR" dirty="0"/>
          </a:p>
          <a:p>
            <a:pPr lvl="1"/>
            <a:r>
              <a:rPr lang="ko-KR" altLang="en-US" dirty="0"/>
              <a:t>언리얼 에디터의 뷰포트에 대한 기본 개념 및 기능에 대한 설명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목차</a:t>
            </a:r>
            <a:endParaRPr lang="en-US" altLang="ko-KR" dirty="0"/>
          </a:p>
          <a:p>
            <a:pPr lvl="1"/>
            <a:r>
              <a:rPr lang="ko-KR" altLang="en-US" dirty="0"/>
              <a:t>뷰포트 유형</a:t>
            </a:r>
          </a:p>
          <a:p>
            <a:pPr lvl="1"/>
            <a:r>
              <a:rPr lang="ko-KR" altLang="en-US" dirty="0"/>
              <a:t>뷰포트 레이아웃</a:t>
            </a:r>
          </a:p>
          <a:p>
            <a:pPr lvl="1"/>
            <a:r>
              <a:rPr lang="ko-KR" altLang="en-US" dirty="0"/>
              <a:t>뷰 모드</a:t>
            </a:r>
          </a:p>
          <a:p>
            <a:pPr lvl="1"/>
            <a:r>
              <a:rPr lang="ko-KR" altLang="en-US" dirty="0"/>
              <a:t>게임 뷰</a:t>
            </a:r>
          </a:p>
          <a:p>
            <a:pPr lvl="1"/>
            <a:r>
              <a:rPr lang="ko-KR" altLang="en-US" dirty="0"/>
              <a:t>몰입 모드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553" y="6165306"/>
            <a:ext cx="5085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https://docs.unrealengine.com/latest/KOR/Engine/UI/LevelEditor/Viewports/Basics/index.html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37" y="500042"/>
            <a:ext cx="813791" cy="394451"/>
          </a:xfrm>
          <a:prstGeom prst="rect">
            <a:avLst/>
          </a:prstGeom>
          <a:noFill/>
        </p:spPr>
      </p:pic>
      <p:pic>
        <p:nvPicPr>
          <p:cNvPr id="15362" name="Picture 2" descr="D:\Home\Temp\viewport_Top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9" y="2132856"/>
            <a:ext cx="4644917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jong\Pictures\external[1]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83" y="6161515"/>
            <a:ext cx="264815" cy="2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23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뷰포트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뷰포트 유형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원근법</a:t>
            </a:r>
            <a:r>
              <a:rPr lang="en-US" altLang="ko-KR" dirty="0"/>
              <a:t>”(Perspective): </a:t>
            </a:r>
            <a:r>
              <a:rPr lang="ko-KR" altLang="en-US" dirty="0"/>
              <a:t>게임에서와 마찬가지 방식으로 돌아다닐 수 있는 </a:t>
            </a:r>
            <a:r>
              <a:rPr lang="en-US" altLang="ko-KR" dirty="0"/>
              <a:t>3D</a:t>
            </a:r>
            <a:r>
              <a:rPr lang="ko-KR" altLang="en-US" dirty="0"/>
              <a:t> 방식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 err="1"/>
              <a:t>직교법</a:t>
            </a:r>
            <a:r>
              <a:rPr lang="en-US" altLang="ko-KR" dirty="0"/>
              <a:t>”(Orthographic): </a:t>
            </a:r>
            <a:r>
              <a:rPr lang="ko-KR" altLang="en-US" dirty="0"/>
              <a:t>건축 설계도와 같은 도면 작업이 가능한 </a:t>
            </a:r>
            <a:r>
              <a:rPr lang="en-US" altLang="ko-KR" dirty="0"/>
              <a:t>2D </a:t>
            </a:r>
            <a:r>
              <a:rPr lang="ko-KR" altLang="en-US" dirty="0"/>
              <a:t>방식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단축기</a:t>
            </a:r>
            <a:r>
              <a:rPr lang="en-US" altLang="ko-KR" dirty="0"/>
              <a:t>: </a:t>
            </a:r>
            <a:r>
              <a:rPr lang="en-US" altLang="ko-KR" dirty="0" err="1"/>
              <a:t>Alt+G,H,J,K</a:t>
            </a:r>
            <a:r>
              <a:rPr lang="en-US" altLang="ko-KR" dirty="0"/>
              <a:t> (</a:t>
            </a:r>
            <a:r>
              <a:rPr lang="ko-KR" altLang="en-US" dirty="0"/>
              <a:t>원근</a:t>
            </a:r>
            <a:r>
              <a:rPr lang="en-US" altLang="ko-KR" dirty="0"/>
              <a:t>, </a:t>
            </a:r>
            <a:r>
              <a:rPr lang="ko-KR" altLang="en-US" dirty="0"/>
              <a:t>정면</a:t>
            </a:r>
            <a:r>
              <a:rPr lang="en-US" altLang="ko-KR" dirty="0"/>
              <a:t>, </a:t>
            </a:r>
            <a:r>
              <a:rPr lang="ko-KR" altLang="en-US" dirty="0"/>
              <a:t>상단</a:t>
            </a:r>
            <a:r>
              <a:rPr lang="en-US" altLang="ko-KR" dirty="0"/>
              <a:t>, </a:t>
            </a:r>
            <a:r>
              <a:rPr lang="ko-KR" altLang="en-US" dirty="0"/>
              <a:t>측면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10242" name="Picture 2" descr="D:\Home\Tem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3437348"/>
            <a:ext cx="2016224" cy="180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D:\Home\Temp\untitl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3437347"/>
            <a:ext cx="2016224" cy="180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:\Home\Temp\untitl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3437346"/>
            <a:ext cx="2016224" cy="180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D:\Home\Temp\untitl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3429378"/>
            <a:ext cx="2016224" cy="180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23593" y="316034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원근</a:t>
            </a:r>
            <a:r>
              <a:rPr lang="en-US" altLang="ko-KR" sz="1200" dirty="0">
                <a:latin typeface="+mn-ea"/>
                <a:ea typeface="+mn-ea"/>
              </a:rPr>
              <a:t>(3D)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25388" y="3152379"/>
            <a:ext cx="1604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정면</a:t>
            </a:r>
            <a:r>
              <a:rPr lang="en-US" altLang="ko-KR" sz="1200" dirty="0">
                <a:latin typeface="+mn-ea"/>
                <a:ea typeface="+mn-ea"/>
              </a:rPr>
              <a:t>Front 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후면 </a:t>
            </a:r>
            <a:r>
              <a:rPr lang="en-US" altLang="ko-KR" sz="1200" dirty="0">
                <a:latin typeface="+mn-ea"/>
                <a:ea typeface="+mn-ea"/>
              </a:rPr>
              <a:t>(X</a:t>
            </a:r>
            <a:r>
              <a:rPr lang="ko-KR" altLang="en-US" sz="1200" dirty="0">
                <a:latin typeface="+mn-ea"/>
                <a:ea typeface="+mn-ea"/>
              </a:rPr>
              <a:t>축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45869" y="3152378"/>
            <a:ext cx="191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왼쪽</a:t>
            </a:r>
            <a:r>
              <a:rPr lang="en-US" altLang="ko-KR" sz="900" dirty="0" err="1">
                <a:latin typeface="+mn-ea"/>
                <a:ea typeface="+mn-ea"/>
              </a:rPr>
              <a:t>Left</a:t>
            </a:r>
            <a:r>
              <a:rPr lang="en-US" altLang="ko-KR" sz="1200" dirty="0" err="1">
                <a:latin typeface="+mn-ea"/>
                <a:ea typeface="+mn-ea"/>
              </a:rPr>
              <a:t>Side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오른쪽 </a:t>
            </a:r>
            <a:r>
              <a:rPr lang="en-US" altLang="ko-KR" sz="1200" dirty="0">
                <a:latin typeface="+mn-ea"/>
                <a:ea typeface="+mn-ea"/>
              </a:rPr>
              <a:t>(Y</a:t>
            </a:r>
            <a:r>
              <a:rPr lang="ko-KR" altLang="en-US" sz="1200" dirty="0">
                <a:latin typeface="+mn-ea"/>
                <a:ea typeface="+mn-ea"/>
              </a:rPr>
              <a:t>축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85628" y="3140969"/>
            <a:ext cx="143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상단</a:t>
            </a:r>
            <a:r>
              <a:rPr lang="en-US" altLang="ko-KR" sz="1200" dirty="0">
                <a:latin typeface="+mn-ea"/>
                <a:ea typeface="+mn-ea"/>
              </a:rPr>
              <a:t>Top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하단 </a:t>
            </a:r>
            <a:r>
              <a:rPr lang="en-US" altLang="ko-KR" sz="1200" dirty="0">
                <a:latin typeface="+mn-ea"/>
                <a:ea typeface="+mn-ea"/>
              </a:rPr>
              <a:t>(Z</a:t>
            </a:r>
            <a:r>
              <a:rPr lang="ko-KR" altLang="en-US" sz="1200" dirty="0">
                <a:latin typeface="+mn-ea"/>
                <a:ea typeface="+mn-ea"/>
              </a:rPr>
              <a:t>축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1026" name="Picture 2" descr="C:\Home\Temp\19012_6371_1229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48" y="2204864"/>
            <a:ext cx="280270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8448449" y="2564904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632190" y="2560141"/>
            <a:ext cx="216024" cy="21602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822403" y="2560141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000614" y="2564904"/>
            <a:ext cx="216024" cy="21602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11" idx="0"/>
            <a:endCxn id="16" idx="4"/>
          </p:cNvCxnSpPr>
          <p:nvPr/>
        </p:nvCxnSpPr>
        <p:spPr>
          <a:xfrm flipV="1">
            <a:off x="5427563" y="2776165"/>
            <a:ext cx="3312639" cy="376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2" idx="0"/>
            <a:endCxn id="18" idx="4"/>
          </p:cNvCxnSpPr>
          <p:nvPr/>
        </p:nvCxnSpPr>
        <p:spPr>
          <a:xfrm flipH="1" flipV="1">
            <a:off x="9108626" y="2780928"/>
            <a:ext cx="795903" cy="3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3" idx="0"/>
            <a:endCxn id="17" idx="4"/>
          </p:cNvCxnSpPr>
          <p:nvPr/>
        </p:nvCxnSpPr>
        <p:spPr>
          <a:xfrm flipV="1">
            <a:off x="7501786" y="2776165"/>
            <a:ext cx="1428629" cy="3648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0" idx="0"/>
            <a:endCxn id="6" idx="4"/>
          </p:cNvCxnSpPr>
          <p:nvPr/>
        </p:nvCxnSpPr>
        <p:spPr>
          <a:xfrm flipV="1">
            <a:off x="2814085" y="2780928"/>
            <a:ext cx="5742377" cy="3794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35560" y="3152002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Arial Black" panose="020B0A04020102020204" pitchFamily="34" charset="0"/>
              </a:rPr>
              <a:t>G</a:t>
            </a:r>
            <a:endParaRPr lang="ko-KR" altLang="en-US" sz="12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28822" y="3152002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Arial Black" panose="020B0A04020102020204" pitchFamily="34" charset="0"/>
              </a:rPr>
              <a:t>j/J</a:t>
            </a:r>
            <a:endParaRPr lang="ko-KR" altLang="en-US" sz="12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25" name="Picture 3" descr="D:\Home\Temp\LE_Trans_Widget[1]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7" t="9227" r="9492" b="9871"/>
          <a:stretch/>
        </p:blipFill>
        <p:spPr bwMode="auto">
          <a:xfrm>
            <a:off x="2455512" y="5374262"/>
            <a:ext cx="942434" cy="86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720412" y="5374262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ko-KR" altLang="en-US" sz="11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23592" y="5903694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sz="11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51492" y="5806310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1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3" descr="D:\Home\Temp\LE_Trans_Widget[1]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7" t="9227" r="9492" b="9871"/>
          <a:stretch/>
        </p:blipFill>
        <p:spPr bwMode="auto">
          <a:xfrm>
            <a:off x="8925799" y="5373216"/>
            <a:ext cx="942434" cy="86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9190699" y="5373216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ko-KR" altLang="en-US" sz="11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93879" y="5902648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sz="11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21779" y="5805264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1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아래쪽 화살표 6"/>
          <p:cNvSpPr/>
          <p:nvPr/>
        </p:nvSpPr>
        <p:spPr>
          <a:xfrm rot="14220984">
            <a:off x="8750058" y="6143954"/>
            <a:ext cx="287645" cy="195814"/>
          </a:xfrm>
          <a:prstGeom prst="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3450070">
            <a:off x="9510674" y="5630956"/>
            <a:ext cx="287645" cy="195814"/>
          </a:xfrm>
          <a:prstGeom prst="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677855" y="616530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n-ea"/>
                <a:ea typeface="+mn-ea"/>
                <a:cs typeface="Times New Roman" panose="02020603050405020304" pitchFamily="18" charset="0"/>
              </a:rPr>
              <a:t>왼쪽 </a:t>
            </a:r>
            <a:r>
              <a:rPr lang="en-US" altLang="ko-KR" sz="700" b="1" dirty="0">
                <a:latin typeface="+mn-ea"/>
                <a:ea typeface="+mn-ea"/>
                <a:cs typeface="Times New Roman" panose="02020603050405020304" pitchFamily="18" charset="0"/>
              </a:rPr>
              <a:t>K</a:t>
            </a:r>
            <a:endParaRPr lang="ko-KR" altLang="en-US" sz="7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22653" y="5628836"/>
            <a:ext cx="5036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chemeClr val="accent6"/>
                </a:solidFill>
                <a:latin typeface="+mn-ea"/>
                <a:ea typeface="+mn-ea"/>
                <a:cs typeface="Times New Roman" panose="02020603050405020304" pitchFamily="18" charset="0"/>
              </a:rPr>
              <a:t>오른쪽</a:t>
            </a:r>
            <a:r>
              <a:rPr lang="en-US" altLang="ko-KR" sz="700" b="1" dirty="0">
                <a:solidFill>
                  <a:schemeClr val="accent6"/>
                </a:solidFill>
                <a:latin typeface="+mn-ea"/>
                <a:ea typeface="+mn-ea"/>
                <a:cs typeface="Times New Roman" panose="02020603050405020304" pitchFamily="18" charset="0"/>
              </a:rPr>
              <a:t>k</a:t>
            </a:r>
            <a:endParaRPr lang="ko-KR" altLang="en-US" sz="700" b="1" dirty="0">
              <a:solidFill>
                <a:schemeClr val="accent6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8" name="Picture 3" descr="D:\Home\Temp\LE_Trans_Widget[1]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7" t="9227" r="9492" b="9871"/>
          <a:stretch/>
        </p:blipFill>
        <p:spPr bwMode="auto">
          <a:xfrm>
            <a:off x="6631976" y="5373216"/>
            <a:ext cx="942434" cy="86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896876" y="5373216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ko-KR" altLang="en-US" sz="11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00056" y="5902648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sz="11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27956" y="5805264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1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아래쪽 화살표 41"/>
          <p:cNvSpPr/>
          <p:nvPr/>
        </p:nvSpPr>
        <p:spPr>
          <a:xfrm rot="10800000">
            <a:off x="6974579" y="6041497"/>
            <a:ext cx="287645" cy="195814"/>
          </a:xfrm>
          <a:prstGeom prst="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>
            <a:off x="6960097" y="5231321"/>
            <a:ext cx="287645" cy="195814"/>
          </a:xfrm>
          <a:prstGeom prst="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966701" y="5227081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n-ea"/>
                <a:ea typeface="+mn-ea"/>
                <a:cs typeface="Times New Roman" panose="02020603050405020304" pitchFamily="18" charset="0"/>
              </a:rPr>
              <a:t>상단 </a:t>
            </a:r>
            <a:r>
              <a:rPr lang="en-US" altLang="ko-KR" sz="700" b="1" dirty="0">
                <a:latin typeface="+mn-ea"/>
                <a:ea typeface="+mn-ea"/>
                <a:cs typeface="Times New Roman" panose="02020603050405020304" pitchFamily="18" charset="0"/>
              </a:rPr>
              <a:t>j</a:t>
            </a:r>
            <a:endParaRPr lang="ko-KR" altLang="en-US" sz="7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54287" y="6037258"/>
            <a:ext cx="4347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chemeClr val="accent6"/>
                </a:solidFill>
                <a:latin typeface="+mn-ea"/>
                <a:ea typeface="+mn-ea"/>
                <a:cs typeface="Times New Roman" panose="02020603050405020304" pitchFamily="18" charset="0"/>
              </a:rPr>
              <a:t>하단 </a:t>
            </a:r>
            <a:r>
              <a:rPr lang="en-US" altLang="ko-KR" sz="700" b="1" dirty="0">
                <a:solidFill>
                  <a:schemeClr val="accent6"/>
                </a:solidFill>
                <a:latin typeface="+mn-ea"/>
                <a:ea typeface="+mn-ea"/>
                <a:cs typeface="Times New Roman" panose="02020603050405020304" pitchFamily="18" charset="0"/>
              </a:rPr>
              <a:t>J</a:t>
            </a:r>
            <a:endParaRPr lang="ko-KR" altLang="en-US" sz="700" b="1" dirty="0">
              <a:solidFill>
                <a:schemeClr val="accent6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6974578" y="6309320"/>
            <a:ext cx="143823" cy="0"/>
          </a:xfrm>
          <a:prstGeom prst="line">
            <a:avLst/>
          </a:prstGeom>
          <a:ln>
            <a:solidFill>
              <a:srgbClr val="FF0000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122399" y="6309320"/>
            <a:ext cx="0" cy="135632"/>
          </a:xfrm>
          <a:prstGeom prst="line">
            <a:avLst/>
          </a:prstGeom>
          <a:ln>
            <a:solidFill>
              <a:srgbClr val="00B050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7320137" y="5304354"/>
            <a:ext cx="143823" cy="0"/>
          </a:xfrm>
          <a:prstGeom prst="line">
            <a:avLst/>
          </a:prstGeom>
          <a:ln>
            <a:solidFill>
              <a:srgbClr val="FF0000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7327956" y="5309592"/>
            <a:ext cx="0" cy="135632"/>
          </a:xfrm>
          <a:prstGeom prst="line">
            <a:avLst/>
          </a:prstGeom>
          <a:ln>
            <a:solidFill>
              <a:srgbClr val="00B050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8534033" y="6309320"/>
            <a:ext cx="143823" cy="0"/>
          </a:xfrm>
          <a:prstGeom prst="line">
            <a:avLst/>
          </a:prstGeom>
          <a:ln>
            <a:solidFill>
              <a:srgbClr val="FF0000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8541852" y="6170542"/>
            <a:ext cx="0" cy="135632"/>
          </a:xfrm>
          <a:prstGeom prst="line">
            <a:avLst/>
          </a:prstGeom>
          <a:ln>
            <a:solidFill>
              <a:srgbClr val="0000FF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9909038" y="5661248"/>
            <a:ext cx="143823" cy="0"/>
          </a:xfrm>
          <a:prstGeom prst="line">
            <a:avLst/>
          </a:prstGeom>
          <a:ln>
            <a:solidFill>
              <a:srgbClr val="FF0000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10046007" y="5525616"/>
            <a:ext cx="0" cy="135632"/>
          </a:xfrm>
          <a:prstGeom prst="line">
            <a:avLst/>
          </a:prstGeom>
          <a:ln>
            <a:solidFill>
              <a:srgbClr val="0000FF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D:\Home\Temp\LE_Trans_Widget[1]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7" t="9227" r="9492" b="9871"/>
          <a:stretch/>
        </p:blipFill>
        <p:spPr bwMode="auto">
          <a:xfrm>
            <a:off x="4568977" y="5375336"/>
            <a:ext cx="942434" cy="86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4833877" y="5375336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ko-KR" altLang="en-US" sz="11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37057" y="5904768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sz="11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64957" y="5807384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1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아래쪽 화살표 60"/>
          <p:cNvSpPr/>
          <p:nvPr/>
        </p:nvSpPr>
        <p:spPr>
          <a:xfrm rot="18000000">
            <a:off x="4683020" y="5661733"/>
            <a:ext cx="287645" cy="195814"/>
          </a:xfrm>
          <a:prstGeom prst="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 rot="7200000">
            <a:off x="5369067" y="6015373"/>
            <a:ext cx="287645" cy="195814"/>
          </a:xfrm>
          <a:prstGeom prst="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638324" y="5644641"/>
            <a:ext cx="4651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n-ea"/>
                <a:ea typeface="+mn-ea"/>
                <a:cs typeface="Times New Roman" panose="02020603050405020304" pitchFamily="18" charset="0"/>
              </a:rPr>
              <a:t>후면 </a:t>
            </a:r>
            <a:r>
              <a:rPr lang="en-US" altLang="ko-KR" sz="700" b="1" dirty="0">
                <a:latin typeface="+mn-ea"/>
                <a:ea typeface="+mn-ea"/>
                <a:cs typeface="Times New Roman" panose="02020603050405020304" pitchFamily="18" charset="0"/>
              </a:rPr>
              <a:t>H</a:t>
            </a:r>
            <a:endParaRPr lang="ko-KR" altLang="en-US" sz="7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18581" y="6005559"/>
            <a:ext cx="4651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chemeClr val="accent6"/>
                </a:solidFill>
                <a:latin typeface="+mn-ea"/>
                <a:ea typeface="+mn-ea"/>
                <a:cs typeface="Times New Roman" panose="02020603050405020304" pitchFamily="18" charset="0"/>
              </a:rPr>
              <a:t>정면</a:t>
            </a:r>
            <a:r>
              <a:rPr lang="en-US" altLang="ko-KR" sz="700" b="1" dirty="0">
                <a:solidFill>
                  <a:schemeClr val="accent6"/>
                </a:solidFill>
                <a:latin typeface="+mn-ea"/>
                <a:ea typeface="+mn-ea"/>
                <a:cs typeface="Times New Roman" panose="02020603050405020304" pitchFamily="18" charset="0"/>
              </a:rPr>
              <a:t> h</a:t>
            </a:r>
            <a:endParaRPr lang="ko-KR" altLang="en-US" sz="700" b="1" dirty="0">
              <a:solidFill>
                <a:schemeClr val="accent6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H="1">
            <a:off x="4359196" y="5680618"/>
            <a:ext cx="143823" cy="0"/>
          </a:xfrm>
          <a:prstGeom prst="line">
            <a:avLst/>
          </a:prstGeom>
          <a:ln>
            <a:solidFill>
              <a:srgbClr val="00B050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4359195" y="5549813"/>
            <a:ext cx="0" cy="135632"/>
          </a:xfrm>
          <a:prstGeom prst="line">
            <a:avLst/>
          </a:prstGeom>
          <a:ln>
            <a:solidFill>
              <a:srgbClr val="0000FF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5998687" y="6063499"/>
            <a:ext cx="0" cy="135632"/>
          </a:xfrm>
          <a:prstGeom prst="line">
            <a:avLst/>
          </a:prstGeom>
          <a:ln>
            <a:solidFill>
              <a:srgbClr val="0000FF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5849073" y="6199131"/>
            <a:ext cx="143823" cy="0"/>
          </a:xfrm>
          <a:prstGeom prst="line">
            <a:avLst/>
          </a:prstGeom>
          <a:ln>
            <a:solidFill>
              <a:srgbClr val="00B050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217217" y="5404636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ko-KR" altLang="en-US" sz="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78322" y="609240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sz="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749282" y="5554959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863622" y="5911099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ko-KR" altLang="en-US" sz="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926062" y="5362279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ko-KR" altLang="en-US" sz="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424259" y="6005558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ko-KR" altLang="en-US" sz="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408741" y="5577723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sz="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007186" y="6377629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sz="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13181" y="5400004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sz="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587979" y="6212818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13760" y="619845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387732" y="519663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191018" y="615049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+mn-ea"/>
                <a:ea typeface="+mn-ea"/>
                <a:cs typeface="Times New Roman" panose="02020603050405020304" pitchFamily="18" charset="0"/>
              </a:rPr>
              <a:t>앞쪽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812231" y="622250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+mn-ea"/>
                <a:ea typeface="+mn-ea"/>
                <a:cs typeface="Times New Roman" panose="02020603050405020304" pitchFamily="18" charset="0"/>
              </a:rPr>
              <a:t>오른쪽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35560" y="571844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+mn-ea"/>
                <a:ea typeface="+mn-ea"/>
                <a:cs typeface="Times New Roman" panose="02020603050405020304" pitchFamily="18" charset="0"/>
              </a:rPr>
              <a:t>왼쪽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07B165-08B3-4DA8-8D9E-5F280821E016}"/>
              </a:ext>
            </a:extLst>
          </p:cNvPr>
          <p:cNvSpPr txBox="1"/>
          <p:nvPr/>
        </p:nvSpPr>
        <p:spPr>
          <a:xfrm>
            <a:off x="4351825" y="315617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Arial Black" panose="020B0A04020102020204" pitchFamily="34" charset="0"/>
              </a:rPr>
              <a:t>h/H</a:t>
            </a:r>
            <a:endParaRPr lang="ko-KR" altLang="en-US" sz="12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F85CFA3-96E4-46A0-ADD8-F985C75F4B7E}"/>
              </a:ext>
            </a:extLst>
          </p:cNvPr>
          <p:cNvSpPr txBox="1"/>
          <p:nvPr/>
        </p:nvSpPr>
        <p:spPr>
          <a:xfrm>
            <a:off x="8616280" y="315065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Arial Black" panose="020B0A04020102020204" pitchFamily="34" charset="0"/>
              </a:rPr>
              <a:t>k/K</a:t>
            </a:r>
            <a:endParaRPr lang="ko-KR" altLang="en-US" sz="12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6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뷰포트 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뷰포트 레이아웃</a:t>
            </a:r>
            <a:endParaRPr lang="en-US" altLang="ko-KR" dirty="0"/>
          </a:p>
          <a:p>
            <a:pPr lvl="1"/>
            <a:r>
              <a:rPr lang="ko-KR" altLang="en-US" dirty="0"/>
              <a:t>디폴트로 언리얼 에디터를 열면 하나의 원근 뷰포트가 보임</a:t>
            </a:r>
            <a:endParaRPr lang="en-US" altLang="ko-KR" dirty="0"/>
          </a:p>
          <a:p>
            <a:pPr lvl="1"/>
            <a:r>
              <a:rPr lang="ko-KR" altLang="en-US" dirty="0"/>
              <a:t>뷰포트 패널은 사실상 디폴트로 </a:t>
            </a:r>
            <a:r>
              <a:rPr lang="en-US" altLang="ko-KR" dirty="0"/>
              <a:t>2x2 </a:t>
            </a:r>
            <a:r>
              <a:rPr lang="ko-KR" altLang="en-US" dirty="0"/>
              <a:t>격자 형태로 배치된 </a:t>
            </a:r>
            <a:r>
              <a:rPr lang="en-US" altLang="ko-KR" dirty="0"/>
              <a:t>4</a:t>
            </a:r>
            <a:r>
              <a:rPr lang="ko-KR" altLang="en-US" dirty="0"/>
              <a:t>개의 뷰포트들로 이루어져 있음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이들 각각을 최대화시킬 수 있음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각 뷰포트 </a:t>
            </a:r>
            <a:r>
              <a:rPr lang="ko-KR" altLang="en-US" dirty="0" err="1"/>
              <a:t>우상단</a:t>
            </a:r>
            <a:r>
              <a:rPr lang="ko-KR" altLang="en-US" dirty="0"/>
              <a:t> 구석에 최소화 및 최대화 버튼이 있음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디폴트 레이아웃은 원근</a:t>
            </a:r>
            <a:r>
              <a:rPr lang="en-US" altLang="ko-KR" dirty="0"/>
              <a:t>, </a:t>
            </a:r>
            <a:r>
              <a:rPr lang="ko-KR" altLang="en-US" dirty="0"/>
              <a:t>상단</a:t>
            </a:r>
            <a:r>
              <a:rPr lang="en-US" altLang="ko-KR" dirty="0"/>
              <a:t>, </a:t>
            </a:r>
            <a:r>
              <a:rPr lang="ko-KR" altLang="en-US" dirty="0"/>
              <a:t>정면</a:t>
            </a:r>
            <a:r>
              <a:rPr lang="en-US" altLang="ko-KR" dirty="0"/>
              <a:t>, </a:t>
            </a:r>
            <a:r>
              <a:rPr lang="ko-KR" altLang="en-US" dirty="0"/>
              <a:t>측면 뷰포트 각 한 개씩으로 이루어져 있음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11266" name="Picture 2" descr="D:\Home\Temp\button_minimize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037" y="2636913"/>
            <a:ext cx="2190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Home\Temp\button_maximize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7" y="2636912"/>
            <a:ext cx="2190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:\Home\Temp\viewport_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3937076"/>
            <a:ext cx="3971293" cy="200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D:\Home\Temp\viewport_4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9" y="3933056"/>
            <a:ext cx="3975311" cy="200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53050" y="362528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단일 뷰포트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80177" y="3625279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2x2 </a:t>
            </a:r>
            <a:r>
              <a:rPr lang="ko-KR" altLang="en-US" sz="1400" dirty="0">
                <a:latin typeface="+mn-ea"/>
                <a:ea typeface="+mn-ea"/>
              </a:rPr>
              <a:t>뷰포트</a:t>
            </a:r>
          </a:p>
        </p:txBody>
      </p:sp>
    </p:spTree>
    <p:extLst>
      <p:ext uri="{BB962C8B-B14F-4D97-AF65-F5344CB8AC3E}">
        <p14:creationId xmlns:p14="http://schemas.microsoft.com/office/powerpoint/2010/main" val="371798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뷰 모드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뷰 모드</a:t>
            </a:r>
          </a:p>
          <a:p>
            <a:pPr lvl="1"/>
            <a:r>
              <a:rPr lang="ko-KR" altLang="en-US" dirty="0"/>
              <a:t>언리얼 에디터 뷰포트는 </a:t>
            </a:r>
            <a:r>
              <a:rPr lang="ko-KR" altLang="en-US" dirty="0" err="1"/>
              <a:t>여러가지</a:t>
            </a:r>
            <a:r>
              <a:rPr lang="ko-KR" altLang="en-US" dirty="0"/>
              <a:t> 시각화 모드를 지원함</a:t>
            </a:r>
            <a:endParaRPr lang="en-US" altLang="ko-KR" dirty="0"/>
          </a:p>
          <a:p>
            <a:pPr lvl="2"/>
            <a:r>
              <a:rPr lang="ko-KR" altLang="en-US" dirty="0"/>
              <a:t>다양한 모드들을 통해 </a:t>
            </a:r>
            <a:r>
              <a:rPr lang="ko-KR" altLang="en-US" dirty="0" err="1"/>
              <a:t>씬에서</a:t>
            </a:r>
            <a:r>
              <a:rPr lang="ko-KR" altLang="en-US" dirty="0"/>
              <a:t> 처리되고 있는 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데이터 유형을 쉽게 확인할 수 있을 뿐만 아니라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예상치 못한 결과나 에러를 진단해 볼 수도 있음</a:t>
            </a:r>
            <a:endParaRPr lang="en-US" altLang="ko-KR" dirty="0"/>
          </a:p>
          <a:p>
            <a:pPr lvl="2"/>
            <a:r>
              <a:rPr lang="ko-KR" altLang="en-US" dirty="0"/>
              <a:t>뷰포트의 뷰 모드 메뉴에서 모드 선택 </a:t>
            </a:r>
            <a:r>
              <a:rPr lang="en-US" altLang="ko-KR" dirty="0"/>
              <a:t>(</a:t>
            </a:r>
            <a:r>
              <a:rPr lang="ko-KR" altLang="en-US" dirty="0"/>
              <a:t>또는 단축키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자주 사용되는 뷰 모드</a:t>
            </a:r>
            <a:r>
              <a:rPr lang="en-US" altLang="ko-KR" dirty="0"/>
              <a:t>: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12290" name="Picture 2" descr="D:\Home\Temp\ViewModeMenu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987698"/>
            <a:ext cx="1880742" cy="13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D:\Home\Temp\ViewModes_SubMenu_button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070" y="1772817"/>
            <a:ext cx="1125355" cy="251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D:\Home\Temp\VM_Lit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4697947"/>
            <a:ext cx="2664296" cy="13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D:\Home\Temp\VM_Unli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601" y="4697946"/>
            <a:ext cx="2664296" cy="13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D:\Home\Temp\VM_Wireframe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4697945"/>
            <a:ext cx="2664296" cy="13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03952" y="4420947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라이팅포함 </a:t>
            </a:r>
            <a:r>
              <a:rPr lang="en-US" altLang="ko-KR" sz="1400" dirty="0">
                <a:latin typeface="+mn-ea"/>
                <a:ea typeface="+mn-ea"/>
              </a:rPr>
              <a:t>(Lit)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8810" y="4441341"/>
            <a:ext cx="2275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와이어프레임 </a:t>
            </a:r>
            <a:r>
              <a:rPr lang="en-US" altLang="ko-KR" sz="1400" dirty="0">
                <a:latin typeface="+mn-ea"/>
                <a:ea typeface="+mn-ea"/>
              </a:rPr>
              <a:t>(Wireframe)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23110" y="4420946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라이팅제외 </a:t>
            </a:r>
            <a:r>
              <a:rPr lang="en-US" altLang="ko-KR" sz="1400" dirty="0">
                <a:latin typeface="+mn-ea"/>
                <a:ea typeface="+mn-ea"/>
              </a:rPr>
              <a:t>(Unlit)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704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게임 </a:t>
            </a:r>
            <a:r>
              <a:rPr lang="ko-KR" altLang="en-US" dirty="0" err="1"/>
              <a:t>뷰</a:t>
            </a:r>
            <a:r>
              <a:rPr lang="en-US" altLang="ko-KR" dirty="0"/>
              <a:t>“</a:t>
            </a:r>
          </a:p>
          <a:p>
            <a:pPr lvl="1"/>
            <a:r>
              <a:rPr lang="ko-KR" altLang="en-US" dirty="0"/>
              <a:t>게임 뷰 는 뷰포트에 표시되는 </a:t>
            </a:r>
            <a:r>
              <a:rPr lang="ko-KR" altLang="en-US" dirty="0" err="1"/>
              <a:t>씬을</a:t>
            </a:r>
            <a:r>
              <a:rPr lang="ko-KR" altLang="en-US" dirty="0"/>
              <a:t> 게임에서 보이는 것처럼 만들어 줌</a:t>
            </a:r>
            <a:endParaRPr lang="en-US" altLang="ko-KR" dirty="0"/>
          </a:p>
          <a:p>
            <a:pPr lvl="2"/>
            <a:r>
              <a:rPr lang="ko-KR" altLang="en-US" dirty="0"/>
              <a:t>즉 액터 아이콘과 같은 에디터 전용 요소를 표시하지 않음</a:t>
            </a:r>
            <a:endParaRPr lang="en-US" altLang="ko-KR" dirty="0"/>
          </a:p>
          <a:p>
            <a:pPr lvl="3"/>
            <a:r>
              <a:rPr lang="ko-KR" altLang="en-US" dirty="0"/>
              <a:t>게임을 실행했을 때 레벨이 어때 보이는지를 쉽게 확인할 수 있음</a:t>
            </a:r>
            <a:endParaRPr lang="en-US" altLang="ko-KR" dirty="0"/>
          </a:p>
          <a:p>
            <a:pPr lvl="3"/>
            <a:r>
              <a:rPr lang="ko-KR" altLang="en-US" dirty="0"/>
              <a:t>원근 </a:t>
            </a:r>
            <a:r>
              <a:rPr lang="ko-KR" altLang="en-US" dirty="0" err="1"/>
              <a:t>뷰</a:t>
            </a:r>
            <a:r>
              <a:rPr lang="ko-KR" altLang="en-US" dirty="0"/>
              <a:t> 모드에서만 작동함</a:t>
            </a:r>
            <a:endParaRPr lang="en-US" altLang="ko-KR" dirty="0"/>
          </a:p>
          <a:p>
            <a:pPr lvl="2"/>
            <a:r>
              <a:rPr lang="ko-KR" altLang="en-US" dirty="0"/>
              <a:t>게임 뷰를 켜려면</a:t>
            </a:r>
            <a:r>
              <a:rPr lang="en-US" altLang="ko-KR" dirty="0"/>
              <a:t>, “</a:t>
            </a:r>
            <a:r>
              <a:rPr lang="ko-KR" altLang="en-US" dirty="0"/>
              <a:t>원근</a:t>
            </a:r>
            <a:r>
              <a:rPr lang="en-US" altLang="ko-KR" dirty="0"/>
              <a:t>” </a:t>
            </a:r>
            <a:r>
              <a:rPr lang="ko-KR" altLang="en-US" dirty="0"/>
              <a:t>뷰 모드에서</a:t>
            </a:r>
            <a:r>
              <a:rPr lang="en-US" altLang="ko-KR" dirty="0"/>
              <a:t>, </a:t>
            </a:r>
            <a:r>
              <a:rPr lang="ko-KR" altLang="en-US" dirty="0"/>
              <a:t>뷰포트에 포커스를 맞춘 상태로 </a:t>
            </a:r>
            <a:r>
              <a:rPr lang="en-US" altLang="ko-KR" dirty="0"/>
              <a:t>G </a:t>
            </a:r>
            <a:r>
              <a:rPr lang="ko-KR" altLang="en-US" dirty="0"/>
              <a:t>키를 누르거나</a:t>
            </a:r>
            <a:r>
              <a:rPr lang="en-US" altLang="ko-KR" dirty="0"/>
              <a:t>, “</a:t>
            </a:r>
            <a:r>
              <a:rPr lang="ko-KR" altLang="en-US" dirty="0"/>
              <a:t>뷰포트 옵션</a:t>
            </a:r>
            <a:r>
              <a:rPr lang="en-US" altLang="ko-KR" dirty="0"/>
              <a:t>”</a:t>
            </a:r>
            <a:r>
              <a:rPr lang="ko-KR" altLang="en-US" dirty="0"/>
              <a:t> 메뉴 에서 </a:t>
            </a:r>
            <a:r>
              <a:rPr lang="en-US" altLang="ko-KR" dirty="0"/>
              <a:t>“</a:t>
            </a:r>
            <a:r>
              <a:rPr lang="ko-KR" altLang="en-US" dirty="0"/>
              <a:t>게임 뷰</a:t>
            </a:r>
            <a:r>
              <a:rPr lang="en-US" altLang="ko-KR" dirty="0"/>
              <a:t>”</a:t>
            </a:r>
            <a:r>
              <a:rPr lang="ko-KR" altLang="en-US" dirty="0"/>
              <a:t> 옵션을 선택하면 됨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13314" name="Picture 2" descr="D:\Home\Temp\game_view_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3796858"/>
            <a:ext cx="2952328" cy="121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D:\Home\Temp\game_view_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3802960"/>
            <a:ext cx="2952328" cy="121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43673" y="3488859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게임 뷰 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6268" y="348885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게임 뷰 켬</a:t>
            </a:r>
          </a:p>
        </p:txBody>
      </p:sp>
      <p:pic>
        <p:nvPicPr>
          <p:cNvPr id="13316" name="Picture 4" descr="D:\Home\Temp\GamemodeViewport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906" y="3272833"/>
            <a:ext cx="1583551" cy="264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64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몰입 모드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몰입 모드</a:t>
            </a:r>
            <a:r>
              <a:rPr lang="en-US" altLang="ko-KR" dirty="0"/>
              <a:t>”(Immersive Mode)</a:t>
            </a:r>
          </a:p>
          <a:p>
            <a:pPr lvl="1"/>
            <a:r>
              <a:rPr lang="ko-KR" altLang="en-US" dirty="0"/>
              <a:t>뷰포트 패널이 들어있는 창을 여백 없이 최대 크기로 확장시키는 기능</a:t>
            </a:r>
            <a:endParaRPr lang="en-US" altLang="ko-KR" dirty="0"/>
          </a:p>
          <a:p>
            <a:pPr lvl="2"/>
            <a:r>
              <a:rPr lang="ko-KR" altLang="en-US" dirty="0"/>
              <a:t>레벨 에디터를 최대화로 또는 전체화면</a:t>
            </a:r>
            <a:r>
              <a:rPr lang="en-US" altLang="ko-KR" dirty="0"/>
              <a:t>(Shift+F11)</a:t>
            </a:r>
            <a:r>
              <a:rPr lang="ko-KR" altLang="en-US" dirty="0"/>
              <a:t>으로 확장시켜 두면</a:t>
            </a:r>
            <a:r>
              <a:rPr lang="en-US" altLang="ko-KR" dirty="0"/>
              <a:t>, </a:t>
            </a:r>
            <a:r>
              <a:rPr lang="ko-KR" altLang="en-US" dirty="0"/>
              <a:t>뷰포트를 전체화면에 띄워 정말 몰입 상태로 편집하는 느낌이 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몰입 모드</a:t>
            </a:r>
            <a:r>
              <a:rPr lang="en-US" altLang="ko-KR" dirty="0"/>
              <a:t>”</a:t>
            </a:r>
            <a:r>
              <a:rPr lang="ko-KR" altLang="en-US" dirty="0"/>
              <a:t>를 켜려면</a:t>
            </a:r>
            <a:r>
              <a:rPr lang="en-US" altLang="ko-KR" dirty="0"/>
              <a:t>, </a:t>
            </a:r>
            <a:r>
              <a:rPr lang="ko-KR" altLang="en-US" dirty="0"/>
              <a:t>뷰포트에 포커스를 맞춘 상태로 </a:t>
            </a:r>
            <a:r>
              <a:rPr lang="en-US" altLang="ko-KR" dirty="0"/>
              <a:t>F11 </a:t>
            </a:r>
            <a:r>
              <a:rPr lang="ko-KR" altLang="en-US" dirty="0"/>
              <a:t>키를 누르거나</a:t>
            </a:r>
            <a:r>
              <a:rPr lang="en-US" altLang="ko-KR" dirty="0"/>
              <a:t>, </a:t>
            </a:r>
            <a:r>
              <a:rPr lang="ko-KR" altLang="en-US" dirty="0"/>
              <a:t>뷰포트 옵션 메뉴 에서 몰입 모드 옵션을 선택하면 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뷰포트를 원래대로 되돌리는 방법은</a:t>
            </a:r>
            <a:r>
              <a:rPr lang="en-US" altLang="ko-KR" dirty="0"/>
              <a:t>, </a:t>
            </a:r>
            <a:r>
              <a:rPr lang="ko-KR" altLang="en-US" dirty="0"/>
              <a:t>위의 방법을 다시 사용하거나 또는 뷰포트 </a:t>
            </a:r>
            <a:r>
              <a:rPr lang="ko-KR" altLang="en-US" dirty="0" err="1"/>
              <a:t>우상단에</a:t>
            </a:r>
            <a:r>
              <a:rPr lang="ko-KR" altLang="en-US" dirty="0"/>
              <a:t> 있는 </a:t>
            </a:r>
            <a:r>
              <a:rPr lang="en-US" altLang="ko-KR" dirty="0"/>
              <a:t>“</a:t>
            </a:r>
            <a:r>
              <a:rPr lang="ko-KR" altLang="en-US" dirty="0"/>
              <a:t>몰입 모드에서 복원</a:t>
            </a:r>
            <a:r>
              <a:rPr lang="en-US" altLang="ko-KR" dirty="0"/>
              <a:t>”    </a:t>
            </a:r>
            <a:r>
              <a:rPr lang="ko-KR" altLang="en-US" dirty="0"/>
              <a:t>버튼을 누르면 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14338" name="Picture 2" descr="D:\Home\Temp\immersive_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960" y="4077072"/>
            <a:ext cx="2728912" cy="164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D:\Home\Temp\immersive_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272" y="4077072"/>
            <a:ext cx="2728912" cy="164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D:\Home\Temp\ImmersiveModeOptions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4" y="3501008"/>
            <a:ext cx="163723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98790" y="375791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일반 모드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31385" y="375790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몰입 모드</a:t>
            </a:r>
          </a:p>
        </p:txBody>
      </p:sp>
      <p:pic>
        <p:nvPicPr>
          <p:cNvPr id="14341" name="Picture 5" descr="D:\Home\Temp\button_restore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5" y="3209211"/>
            <a:ext cx="179407" cy="17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10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6463</TotalTime>
  <Words>1776</Words>
  <Application>Microsoft Office PowerPoint</Application>
  <PresentationFormat>와이드스크린</PresentationFormat>
  <Paragraphs>344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굴림</vt:lpstr>
      <vt:lpstr>맑은 고딕</vt:lpstr>
      <vt:lpstr>Arial</vt:lpstr>
      <vt:lpstr>Arial Black</vt:lpstr>
      <vt:lpstr>Tempus Sans ITC</vt:lpstr>
      <vt:lpstr>Times New Roman</vt:lpstr>
      <vt:lpstr>Office 테마</vt:lpstr>
      <vt:lpstr>언리얼 에디터 뷰포트</vt:lpstr>
      <vt:lpstr>언리얼 에디터 뷰포트</vt:lpstr>
      <vt:lpstr>언리얼 엔진 좌표계</vt:lpstr>
      <vt:lpstr>뷰포트 기본</vt:lpstr>
      <vt:lpstr>뷰포트 유형</vt:lpstr>
      <vt:lpstr>뷰포트 레이아웃</vt:lpstr>
      <vt:lpstr>뷰 모드</vt:lpstr>
      <vt:lpstr>게임 뷰</vt:lpstr>
      <vt:lpstr>몰입 모드</vt:lpstr>
      <vt:lpstr>뷰포트 옵션</vt:lpstr>
      <vt:lpstr>뷰포트 옵션’</vt:lpstr>
      <vt:lpstr>뷰포트 옵션’’</vt:lpstr>
      <vt:lpstr>뷰포트 툴바</vt:lpstr>
      <vt:lpstr>트랜스폼 툴, 스내핑 세팅, 뷰포트 최대화</vt:lpstr>
      <vt:lpstr>뷰 모드</vt:lpstr>
      <vt:lpstr>뷰 모드’</vt:lpstr>
      <vt:lpstr>뷰포트 표시 플래그</vt:lpstr>
      <vt:lpstr>뷰포트 표시 플래그’</vt:lpstr>
      <vt:lpstr>뷰포트 표시 플래그’’</vt:lpstr>
      <vt:lpstr>뷰포트 표시 플래그’’’</vt:lpstr>
      <vt:lpstr>뷰포트에서 액터 파일럿하기</vt:lpstr>
      <vt:lpstr>뷰포트에서 액터 파일럿하기’</vt:lpstr>
      <vt:lpstr>뷰포트에서 액터 파일럿하기’’</vt:lpstr>
      <vt:lpstr>화면 속 화면</vt:lpstr>
      <vt:lpstr>화면 속 화면’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392</cp:revision>
  <dcterms:created xsi:type="dcterms:W3CDTF">2008-02-22T16:44:23Z</dcterms:created>
  <dcterms:modified xsi:type="dcterms:W3CDTF">2021-09-03T03:29:18Z</dcterms:modified>
</cp:coreProperties>
</file>