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332" r:id="rId2"/>
    <p:sldId id="343" r:id="rId3"/>
    <p:sldId id="345" r:id="rId4"/>
    <p:sldId id="346" r:id="rId5"/>
    <p:sldId id="344" r:id="rId6"/>
    <p:sldId id="348" r:id="rId7"/>
    <p:sldId id="350" r:id="rId8"/>
    <p:sldId id="347" r:id="rId9"/>
    <p:sldId id="351" r:id="rId10"/>
    <p:sldId id="352" r:id="rId11"/>
    <p:sldId id="349" r:id="rId12"/>
    <p:sldId id="353" r:id="rId13"/>
    <p:sldId id="354" r:id="rId14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454" autoAdjust="0"/>
    <p:restoredTop sz="95731" autoAdjust="0"/>
  </p:normalViewPr>
  <p:slideViewPr>
    <p:cSldViewPr>
      <p:cViewPr varScale="1">
        <p:scale>
          <a:sx n="142" d="100"/>
          <a:sy n="142" d="100"/>
        </p:scale>
        <p:origin x="144" y="18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25" d="100"/>
          <a:sy n="125" d="100"/>
        </p:scale>
        <p:origin x="-4932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09AC7D2F-28A3-44AA-9430-0DEA96DBBBF7}" type="datetimeFigureOut">
              <a:rPr lang="ko-KR" altLang="en-US"/>
              <a:pPr>
                <a:defRPr/>
              </a:pPr>
              <a:t>2021-09-03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4F5CC751-1605-42CA-9BEA-C7D3B3B48D8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80029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9"/>
          <p:cNvSpPr>
            <a:spLocks noChangeShapeType="1"/>
          </p:cNvSpPr>
          <p:nvPr userDrawn="1"/>
        </p:nvSpPr>
        <p:spPr bwMode="auto">
          <a:xfrm>
            <a:off x="912285" y="2428875"/>
            <a:ext cx="10367433" cy="0"/>
          </a:xfrm>
          <a:prstGeom prst="line">
            <a:avLst/>
          </a:prstGeom>
          <a:noFill/>
          <a:ln w="25400">
            <a:solidFill>
              <a:srgbClr val="0085A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3976037" y="1857375"/>
            <a:ext cx="4261103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800" dirty="0">
                <a:latin typeface="+mn-lt"/>
                <a:ea typeface="+mn-ea"/>
              </a:rPr>
              <a:t>엔터테인먼트 소프트웨어</a:t>
            </a:r>
          </a:p>
        </p:txBody>
      </p:sp>
      <p:sp>
        <p:nvSpPr>
          <p:cNvPr id="6" name="Line 20"/>
          <p:cNvSpPr>
            <a:spLocks noChangeShapeType="1"/>
          </p:cNvSpPr>
          <p:nvPr userDrawn="1"/>
        </p:nvSpPr>
        <p:spPr bwMode="auto">
          <a:xfrm>
            <a:off x="3386667" y="5334000"/>
            <a:ext cx="5471584" cy="0"/>
          </a:xfrm>
          <a:prstGeom prst="line">
            <a:avLst/>
          </a:prstGeom>
          <a:noFill/>
          <a:ln w="25400">
            <a:solidFill>
              <a:srgbClr val="0085A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1809751" y="5330826"/>
            <a:ext cx="8572500" cy="83330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latin typeface="Tempus Sans ITC" pitchFamily="82" charset="0"/>
              <a:ea typeface="+mn-ea"/>
            </a:endParaRPr>
          </a:p>
          <a:p>
            <a:pPr algn="ctr" fontAlgn="auto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latin typeface="Tempus Sans ITC" pitchFamily="82" charset="0"/>
                <a:ea typeface="+mn-ea"/>
              </a:rPr>
              <a:t>Dept. of CSE, Incheon National Univ.</a:t>
            </a:r>
          </a:p>
          <a:p>
            <a:pPr algn="ctr" fontAlgn="auto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latin typeface="Tempus Sans ITC" pitchFamily="82" charset="0"/>
                <a:ea typeface="+mn-ea"/>
              </a:rPr>
              <a:t>jong@inu.ac.kr</a:t>
            </a:r>
          </a:p>
          <a:p>
            <a:pPr algn="ctr" fontAlgn="auto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latin typeface="Tempus Sans ITC" pitchFamily="82" charset="0"/>
                <a:ea typeface="+mn-ea"/>
              </a:rPr>
              <a:t>http://ecl.inu.ac.kr</a:t>
            </a:r>
            <a:endParaRPr kumimoji="0" lang="ko-KR" altLang="en-US" dirty="0">
              <a:latin typeface="Tempus Sans ITC" pitchFamily="82" charset="0"/>
              <a:ea typeface="+mn-ea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1809751" y="4824413"/>
            <a:ext cx="8572500" cy="461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400" dirty="0">
                <a:latin typeface="Tempus Sans ITC" pitchFamily="82" charset="0"/>
                <a:ea typeface="+mn-ea"/>
              </a:rPr>
              <a:t>박종승</a:t>
            </a: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428868"/>
            <a:ext cx="10363200" cy="742954"/>
          </a:xfr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286124"/>
            <a:ext cx="8534400" cy="500066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ko-KR" altLang="en-US" dirty="0"/>
          </a:p>
        </p:txBody>
      </p:sp>
      <p:sp>
        <p:nvSpPr>
          <p:cNvPr id="9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2B6C04-E39C-41A6-9F07-FD0C753BD545}" type="datetime1">
              <a:rPr lang="ko-KR" altLang="en-US" smtClean="0"/>
              <a:pPr>
                <a:defRPr/>
              </a:pPr>
              <a:t>2021-09-03</a:t>
            </a:fld>
            <a:endParaRPr lang="ko-KR" altLang="en-US" dirty="0"/>
          </a:p>
        </p:txBody>
      </p:sp>
      <p:sp>
        <p:nvSpPr>
          <p:cNvPr id="10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dirty="0"/>
              <a:t>엔터테인먼트 소프트웨어</a:t>
            </a:r>
          </a:p>
        </p:txBody>
      </p:sp>
      <p:sp>
        <p:nvSpPr>
          <p:cNvPr id="11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5E0F75-C5CB-4428-85A2-149C8E74DDF7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3F3044-217B-463C-B8E4-D9939A70D87B}" type="datetime1">
              <a:rPr lang="ko-KR" altLang="en-US" smtClean="0"/>
              <a:pPr>
                <a:defRPr/>
              </a:pPr>
              <a:t>2021-09-03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dirty="0"/>
              <a:t>엔터테인먼트 소프트웨어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072263-DB66-4D8E-84B4-CFBC2448473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EF5BF8-EA60-4284-8E48-7FEC280B8C15}" type="datetime1">
              <a:rPr lang="ko-KR" altLang="en-US" smtClean="0"/>
              <a:pPr>
                <a:defRPr/>
              </a:pPr>
              <a:t>2021-09-03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dirty="0"/>
              <a:t>엔터테인먼트 소프트웨어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423F35-DDB9-46CA-B605-AD4EAFA0F0C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9"/>
          <p:cNvSpPr>
            <a:spLocks noChangeShapeType="1"/>
          </p:cNvSpPr>
          <p:nvPr userDrawn="1"/>
        </p:nvSpPr>
        <p:spPr bwMode="auto">
          <a:xfrm>
            <a:off x="571500" y="928688"/>
            <a:ext cx="11049000" cy="0"/>
          </a:xfrm>
          <a:prstGeom prst="line">
            <a:avLst/>
          </a:prstGeom>
          <a:noFill/>
          <a:ln w="12700">
            <a:solidFill>
              <a:srgbClr val="0085A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54032"/>
          </a:xfrm>
        </p:spPr>
        <p:txBody>
          <a:bodyPr>
            <a:normAutofit/>
          </a:bodyPr>
          <a:lstStyle>
            <a:lvl1pPr>
              <a:defRPr sz="24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046178"/>
            <a:ext cx="10972800" cy="524034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3E7381-A46A-4780-8496-A648D0DB5287}" type="datetime1">
              <a:rPr lang="ko-KR" altLang="en-US" smtClean="0"/>
              <a:pPr>
                <a:defRPr/>
              </a:pPr>
              <a:t>2021-09-03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dirty="0"/>
              <a:t>엔터테인먼트 소프트웨어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80F2B5-6873-4B34-889F-BEB548FFF8A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B44D58-EF4E-4B5D-87FD-CB1C7B00D167}" type="datetime1">
              <a:rPr lang="ko-KR" altLang="en-US" smtClean="0"/>
              <a:pPr>
                <a:defRPr/>
              </a:pPr>
              <a:t>2021-09-03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dirty="0"/>
              <a:t>엔터테인먼트 소프트웨어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FC4B5C-E0BE-4601-B029-76E90D2E1EE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BA2E77-2175-4003-AB84-664178B89910}" type="datetime1">
              <a:rPr lang="ko-KR" altLang="en-US" smtClean="0"/>
              <a:pPr>
                <a:defRPr/>
              </a:pPr>
              <a:t>2021-09-03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dirty="0"/>
              <a:t>엔터테인먼트 소프트웨어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13467D-4AEB-49DA-B77B-41BDC3C07A4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032C5C-A87E-4652-AC34-053D8FCB364A}" type="datetime1">
              <a:rPr lang="ko-KR" altLang="en-US" smtClean="0"/>
              <a:pPr>
                <a:defRPr/>
              </a:pPr>
              <a:t>2021-09-03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dirty="0"/>
              <a:t>엔터테인먼트 소프트웨어</a:t>
            </a:r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E18128-BAF8-4F07-9EF0-D1F4B31657A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E003A2-6CB9-42DE-9909-57C535A7EFFD}" type="datetime1">
              <a:rPr lang="ko-KR" altLang="en-US" smtClean="0"/>
              <a:pPr>
                <a:defRPr/>
              </a:pPr>
              <a:t>2021-09-03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dirty="0"/>
              <a:t>엔터테인먼트 소프트웨어</a:t>
            </a:r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E84362-3726-40CD-88B8-70F662E2641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84559A-D2A7-4838-8656-7AC9993E4C67}" type="datetime1">
              <a:rPr lang="ko-KR" altLang="en-US" smtClean="0"/>
              <a:pPr>
                <a:defRPr/>
              </a:pPr>
              <a:t>2021-09-03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dirty="0"/>
              <a:t>엔터테인먼트 소프트웨어</a:t>
            </a:r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9FA18E-D662-4839-8599-1B111D68B9B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9416D8-C9D0-4CC3-9255-929BA40FB140}" type="datetime1">
              <a:rPr lang="ko-KR" altLang="en-US" smtClean="0"/>
              <a:pPr>
                <a:defRPr/>
              </a:pPr>
              <a:t>2021-09-03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dirty="0"/>
              <a:t>엔터테인먼트 소프트웨어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1D8EED-E8BE-4807-AE52-1A6E6BC4F18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BFB5B1-98CE-44B9-A530-15F74C18A0F5}" type="datetime1">
              <a:rPr lang="ko-KR" altLang="en-US" smtClean="0"/>
              <a:pPr>
                <a:defRPr/>
              </a:pPr>
              <a:t>2021-09-03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dirty="0"/>
              <a:t>엔터테인먼트 소프트웨어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91F704-6C56-429A-9ED8-9040CCE158B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2F7C479-CFD6-484D-9EFF-91BCFDE47CF6}" type="datetime1">
              <a:rPr lang="ko-KR" altLang="en-US" smtClean="0"/>
              <a:pPr>
                <a:defRPr/>
              </a:pPr>
              <a:t>2021-09-03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ko-KR" altLang="en-US" dirty="0"/>
              <a:t>엔터테인먼트 소프트웨어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D94D0BD-3793-4F67-8DF6-E151B2B4A60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6" r:id="rId1"/>
    <p:sldLayoutId id="2147483867" r:id="rId2"/>
    <p:sldLayoutId id="2147483857" r:id="rId3"/>
    <p:sldLayoutId id="2147483858" r:id="rId4"/>
    <p:sldLayoutId id="2147483859" r:id="rId5"/>
    <p:sldLayoutId id="2147483860" r:id="rId6"/>
    <p:sldLayoutId id="2147483861" r:id="rId7"/>
    <p:sldLayoutId id="2147483862" r:id="rId8"/>
    <p:sldLayoutId id="2147483863" r:id="rId9"/>
    <p:sldLayoutId id="2147483864" r:id="rId10"/>
    <p:sldLayoutId id="2147483865" r:id="rId11"/>
  </p:sldLayoutIdLst>
  <p:hf hd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solidFill>
                  <a:srgbClr val="0000FF"/>
                </a:solidFill>
                <a:latin typeface="+mn-ea"/>
              </a:rPr>
              <a:t>물리 엔진의 세계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엔터테인먼트 소프트웨어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5E0F75-C5CB-4428-85A2-149C8E74DDF7}" type="slidenum">
              <a:rPr lang="ko-KR" altLang="en-US" smtClean="0"/>
              <a:pPr>
                <a:defRPr/>
              </a:pPr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09746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solidFill>
                  <a:srgbClr val="0000FF"/>
                </a:solidFill>
                <a:latin typeface="+mn-ea"/>
              </a:rPr>
              <a:t>피지컬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 </a:t>
            </a:r>
            <a:r>
              <a:rPr lang="ko-KR" altLang="en-US" dirty="0" err="1">
                <a:solidFill>
                  <a:srgbClr val="0000FF"/>
                </a:solidFill>
                <a:latin typeface="+mn-ea"/>
              </a:rPr>
              <a:t>머티리얼의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 주요 프로퍼티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’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Restitution (</a:t>
            </a:r>
            <a:r>
              <a:rPr lang="ko-KR" altLang="en-US" dirty="0"/>
              <a:t>반발계수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반발계수</a:t>
            </a:r>
            <a:r>
              <a:rPr lang="en-US" altLang="ko-KR" dirty="0"/>
              <a:t>: 0(</a:t>
            </a:r>
            <a:r>
              <a:rPr lang="ko-KR" altLang="en-US" dirty="0"/>
              <a:t>반발 약함</a:t>
            </a:r>
            <a:r>
              <a:rPr lang="en-US" altLang="ko-KR" dirty="0"/>
              <a:t>)~1(</a:t>
            </a:r>
            <a:r>
              <a:rPr lang="ko-KR" altLang="en-US" dirty="0"/>
              <a:t>반발 강함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/>
              <a:t>탁구공이 탁구대에서는 잘 튕기지만</a:t>
            </a:r>
            <a:r>
              <a:rPr lang="en-US" altLang="ko-KR" dirty="0"/>
              <a:t>(1)</a:t>
            </a:r>
            <a:r>
              <a:rPr lang="ko-KR" altLang="en-US" dirty="0"/>
              <a:t> 이불에서는 튕기지 않음</a:t>
            </a:r>
            <a:r>
              <a:rPr lang="en-US" altLang="ko-KR" dirty="0"/>
              <a:t>(0).</a:t>
            </a:r>
          </a:p>
          <a:p>
            <a:pPr lvl="2"/>
            <a:r>
              <a:rPr lang="ko-KR" altLang="en-US" dirty="0"/>
              <a:t>반발계수 </a:t>
            </a:r>
            <a:r>
              <a:rPr lang="en-US" altLang="ko-KR" dirty="0"/>
              <a:t>1</a:t>
            </a:r>
            <a:r>
              <a:rPr lang="ko-KR" altLang="en-US" dirty="0"/>
              <a:t>이면 받은 에너지를 그대로 돌려주는 효과임</a:t>
            </a:r>
            <a:r>
              <a:rPr lang="en-US" altLang="ko-KR" dirty="0"/>
              <a:t>, 1</a:t>
            </a:r>
            <a:r>
              <a:rPr lang="ko-KR" altLang="en-US" dirty="0"/>
              <a:t>보다 큰 값도 설정 가능함</a:t>
            </a:r>
            <a:endParaRPr lang="en-US" altLang="ko-KR" dirty="0"/>
          </a:p>
          <a:p>
            <a:r>
              <a:rPr lang="en-US" altLang="ko-KR" dirty="0"/>
              <a:t>Density (</a:t>
            </a:r>
            <a:r>
              <a:rPr lang="ko-KR" altLang="en-US" dirty="0"/>
              <a:t>밀도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마찰력 </a:t>
            </a:r>
            <a:r>
              <a:rPr lang="en-US" altLang="ko-KR" dirty="0"/>
              <a:t>= </a:t>
            </a:r>
            <a:r>
              <a:rPr lang="ko-KR" altLang="en-US" dirty="0"/>
              <a:t>마찰계수 </a:t>
            </a:r>
            <a:r>
              <a:rPr lang="en-US" altLang="ko-KR" dirty="0"/>
              <a:t>* </a:t>
            </a:r>
            <a:r>
              <a:rPr lang="ko-KR" altLang="en-US" dirty="0"/>
              <a:t>질량</a:t>
            </a:r>
            <a:endParaRPr lang="en-US" altLang="ko-KR" dirty="0"/>
          </a:p>
          <a:p>
            <a:pPr lvl="2"/>
            <a:r>
              <a:rPr lang="ko-KR" altLang="en-US" dirty="0"/>
              <a:t>동일한 얼음 위해서는 가벼운 상자가 무거운 상자보다 더 멀리 </a:t>
            </a:r>
            <a:r>
              <a:rPr lang="ko-KR" altLang="en-US" dirty="0" err="1"/>
              <a:t>미끌어짐</a:t>
            </a:r>
            <a:endParaRPr lang="en-US" altLang="ko-KR" dirty="0"/>
          </a:p>
          <a:p>
            <a:pPr lvl="1"/>
            <a:r>
              <a:rPr lang="ko-KR" altLang="en-US" dirty="0"/>
              <a:t>물체의 질량은 물리에서 매우 중요함</a:t>
            </a:r>
            <a:endParaRPr lang="en-US" altLang="ko-KR" dirty="0"/>
          </a:p>
          <a:p>
            <a:pPr lvl="2"/>
            <a:r>
              <a:rPr lang="ko-KR" altLang="en-US" dirty="0"/>
              <a:t>매 액터마다 질량을 모두 입력하는 것은 힘듦</a:t>
            </a:r>
            <a:endParaRPr lang="en-US" altLang="ko-KR" dirty="0"/>
          </a:p>
          <a:p>
            <a:pPr marL="914400" lvl="2" indent="0">
              <a:buNone/>
            </a:pPr>
            <a:r>
              <a:rPr lang="en-US" altLang="ko-KR" dirty="0"/>
              <a:t>    -&gt; </a:t>
            </a:r>
            <a:r>
              <a:rPr lang="ko-KR" altLang="en-US" dirty="0"/>
              <a:t>밀도를 설정하고</a:t>
            </a:r>
            <a:r>
              <a:rPr lang="en-US" altLang="ko-KR" dirty="0"/>
              <a:t>, </a:t>
            </a:r>
            <a:r>
              <a:rPr lang="ko-KR" altLang="en-US" dirty="0"/>
              <a:t>질량은 메시의 부피를 기반으로 자동 계산하자</a:t>
            </a:r>
            <a:endParaRPr lang="en-US" altLang="ko-KR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엔터테인먼트 소프트웨어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80F2B5-6873-4B34-889F-BEB548FFF8A3}" type="slidenum">
              <a:rPr lang="ko-KR" altLang="en-US" smtClean="0"/>
              <a:pPr>
                <a:defRPr/>
              </a:pPr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30673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solidFill>
                  <a:srgbClr val="0000FF"/>
                </a:solidFill>
                <a:latin typeface="+mn-ea"/>
              </a:rPr>
              <a:t>액터의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 </a:t>
            </a:r>
            <a:r>
              <a:rPr lang="ko-KR" altLang="en-US" dirty="0" err="1">
                <a:solidFill>
                  <a:srgbClr val="0000FF"/>
                </a:solidFill>
                <a:latin typeface="+mn-ea"/>
              </a:rPr>
              <a:t>피직스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 프로퍼티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액터의</a:t>
            </a:r>
            <a:r>
              <a:rPr lang="ko-KR" altLang="en-US" dirty="0"/>
              <a:t> </a:t>
            </a:r>
            <a:r>
              <a:rPr lang="en-US" altLang="ko-KR" dirty="0"/>
              <a:t>Physics </a:t>
            </a:r>
            <a:r>
              <a:rPr lang="ko-KR" altLang="en-US" dirty="0"/>
              <a:t>프로퍼티</a:t>
            </a:r>
            <a:endParaRPr lang="en-US" altLang="ko-KR" dirty="0"/>
          </a:p>
          <a:p>
            <a:pPr lvl="1"/>
            <a:r>
              <a:rPr lang="en-US" altLang="ko-KR" dirty="0"/>
              <a:t>Start Awake</a:t>
            </a:r>
          </a:p>
          <a:p>
            <a:pPr lvl="2"/>
            <a:r>
              <a:rPr lang="ko-KR" altLang="en-US" dirty="0"/>
              <a:t>게임 시작 또는 </a:t>
            </a:r>
            <a:r>
              <a:rPr lang="ko-KR" altLang="en-US" dirty="0" err="1"/>
              <a:t>액터의</a:t>
            </a:r>
            <a:r>
              <a:rPr lang="ko-KR" altLang="en-US" dirty="0"/>
              <a:t> </a:t>
            </a:r>
            <a:r>
              <a:rPr lang="ko-KR" altLang="en-US" dirty="0" err="1"/>
              <a:t>스폰과</a:t>
            </a:r>
            <a:r>
              <a:rPr lang="ko-KR" altLang="en-US" dirty="0"/>
              <a:t> 동시에 </a:t>
            </a:r>
            <a:r>
              <a:rPr lang="ko-KR" altLang="en-US" dirty="0" err="1"/>
              <a:t>피직스</a:t>
            </a:r>
            <a:r>
              <a:rPr lang="ko-KR" altLang="en-US" dirty="0"/>
              <a:t> 시뮬레이션이 시작됨</a:t>
            </a:r>
            <a:endParaRPr lang="en-US" altLang="ko-KR" dirty="0"/>
          </a:p>
          <a:p>
            <a:pPr lvl="3"/>
            <a:r>
              <a:rPr lang="ko-KR" altLang="en-US" dirty="0"/>
              <a:t>시작함과 동시에 움직이도록 해야 할 때에 지정함</a:t>
            </a:r>
            <a:r>
              <a:rPr lang="en-US" altLang="ko-KR" dirty="0"/>
              <a:t>, </a:t>
            </a:r>
            <a:r>
              <a:rPr lang="ko-KR" altLang="en-US" dirty="0"/>
              <a:t>시작 시에 마찰에 의해 정지한 상태여야 하는 것은 </a:t>
            </a:r>
            <a:r>
              <a:rPr lang="ko-KR" altLang="en-US" dirty="0" err="1"/>
              <a:t>언체크</a:t>
            </a:r>
            <a:endParaRPr lang="en-US" altLang="ko-KR" dirty="0"/>
          </a:p>
          <a:p>
            <a:pPr lvl="1"/>
            <a:r>
              <a:rPr lang="en-US" altLang="ko-KR" dirty="0"/>
              <a:t>Mass in Kg</a:t>
            </a:r>
          </a:p>
          <a:p>
            <a:pPr lvl="2"/>
            <a:r>
              <a:rPr lang="ko-KR" altLang="en-US" dirty="0" err="1"/>
              <a:t>액터의</a:t>
            </a:r>
            <a:r>
              <a:rPr lang="ko-KR" altLang="en-US" dirty="0"/>
              <a:t> 질량은 </a:t>
            </a:r>
            <a:r>
              <a:rPr lang="ko-KR" altLang="en-US" dirty="0" err="1"/>
              <a:t>피지컬</a:t>
            </a:r>
            <a:r>
              <a:rPr lang="ko-KR" altLang="en-US" dirty="0"/>
              <a:t> </a:t>
            </a:r>
            <a:r>
              <a:rPr lang="ko-KR" altLang="en-US" dirty="0" err="1"/>
              <a:t>머티리얼의</a:t>
            </a:r>
            <a:r>
              <a:rPr lang="ko-KR" altLang="en-US" dirty="0"/>
              <a:t> </a:t>
            </a:r>
            <a:r>
              <a:rPr lang="en-US" altLang="ko-KR" dirty="0"/>
              <a:t>Density </a:t>
            </a:r>
            <a:r>
              <a:rPr lang="ko-KR" altLang="en-US" dirty="0"/>
              <a:t>설정과 메시의 부피를 기반으로 자동 계산됨</a:t>
            </a:r>
            <a:endParaRPr lang="en-US" altLang="ko-KR" dirty="0"/>
          </a:p>
          <a:p>
            <a:pPr lvl="2"/>
            <a:r>
              <a:rPr lang="ko-KR" altLang="en-US" dirty="0"/>
              <a:t>그러나 </a:t>
            </a:r>
            <a:r>
              <a:rPr lang="en-US" altLang="ko-KR" dirty="0"/>
              <a:t>Mass in Kg</a:t>
            </a:r>
            <a:r>
              <a:rPr lang="ko-KR" altLang="en-US" dirty="0"/>
              <a:t>에 체크하고 무게</a:t>
            </a:r>
            <a:r>
              <a:rPr lang="en-US" altLang="ko-KR" dirty="0"/>
              <a:t>(Kg</a:t>
            </a:r>
            <a:r>
              <a:rPr lang="ko-KR" altLang="en-US" dirty="0"/>
              <a:t>단위</a:t>
            </a:r>
            <a:r>
              <a:rPr lang="en-US" altLang="ko-KR" dirty="0"/>
              <a:t>)</a:t>
            </a:r>
            <a:r>
              <a:rPr lang="ko-KR" altLang="en-US" dirty="0"/>
              <a:t>를 직접 지정하면</a:t>
            </a:r>
            <a:r>
              <a:rPr lang="en-US" altLang="ko-KR" dirty="0"/>
              <a:t>, </a:t>
            </a:r>
            <a:r>
              <a:rPr lang="ko-KR" altLang="en-US" dirty="0"/>
              <a:t>이 값을 우선하여 사용함</a:t>
            </a:r>
            <a:endParaRPr lang="en-US" altLang="ko-KR" dirty="0"/>
          </a:p>
          <a:p>
            <a:pPr lvl="1"/>
            <a:r>
              <a:rPr lang="en-US" altLang="ko-KR" dirty="0"/>
              <a:t>Enable Gravity</a:t>
            </a:r>
          </a:p>
          <a:p>
            <a:pPr lvl="2"/>
            <a:r>
              <a:rPr lang="ko-KR" altLang="en-US" dirty="0"/>
              <a:t>중력을 적용할 지의 여부</a:t>
            </a:r>
            <a:r>
              <a:rPr lang="en-US" altLang="ko-KR" dirty="0"/>
              <a:t>. </a:t>
            </a:r>
            <a:r>
              <a:rPr lang="ko-KR" altLang="en-US" dirty="0"/>
              <a:t>우주 공간에서는 </a:t>
            </a:r>
            <a:r>
              <a:rPr lang="ko-KR" altLang="en-US" dirty="0" err="1"/>
              <a:t>언체크</a:t>
            </a:r>
            <a:endParaRPr lang="en-US" altLang="ko-KR" dirty="0"/>
          </a:p>
          <a:p>
            <a:pPr lvl="1"/>
            <a:r>
              <a:rPr lang="en-US" altLang="ko-KR" dirty="0"/>
              <a:t>Center of Mass Offset</a:t>
            </a:r>
          </a:p>
          <a:p>
            <a:pPr lvl="2"/>
            <a:r>
              <a:rPr lang="ko-KR" altLang="en-US" dirty="0" err="1"/>
              <a:t>액터의</a:t>
            </a:r>
            <a:r>
              <a:rPr lang="ko-KR" altLang="en-US" dirty="0"/>
              <a:t> 무게 중심은 메시의 형태를 기반으로 자동 결정됨</a:t>
            </a:r>
            <a:endParaRPr lang="en-US" altLang="ko-KR" dirty="0"/>
          </a:p>
          <a:p>
            <a:pPr lvl="2"/>
            <a:r>
              <a:rPr lang="ko-KR" altLang="en-US" dirty="0"/>
              <a:t>이것을 체크하면 중심을 이동시킬 수 있음</a:t>
            </a:r>
            <a:endParaRPr lang="en-US" altLang="ko-KR" dirty="0"/>
          </a:p>
          <a:p>
            <a:pPr lvl="3"/>
            <a:r>
              <a:rPr lang="ko-KR" altLang="en-US" dirty="0"/>
              <a:t>밀도가 균일하지 않은 메시의 움직임 구현에 사용됨 </a:t>
            </a:r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: </a:t>
            </a:r>
            <a:r>
              <a:rPr lang="ko-KR" altLang="en-US" dirty="0"/>
              <a:t>물이 들어있는 항아리</a:t>
            </a:r>
            <a:r>
              <a:rPr lang="en-US" altLang="ko-KR" dirty="0"/>
              <a:t>)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엔터테인먼트 소프트웨어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80F2B5-6873-4B34-889F-BEB548FFF8A3}" type="slidenum">
              <a:rPr lang="ko-KR" altLang="en-US" smtClean="0"/>
              <a:pPr>
                <a:defRPr/>
              </a:pPr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21983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00FF"/>
                </a:solidFill>
                <a:latin typeface="+mn-ea"/>
              </a:rPr>
              <a:t>기타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소켓</a:t>
            </a:r>
            <a:r>
              <a:rPr lang="en-US" altLang="ko-KR" dirty="0"/>
              <a:t>(Socket)</a:t>
            </a:r>
          </a:p>
          <a:p>
            <a:pPr lvl="1"/>
            <a:r>
              <a:rPr lang="ko-KR" altLang="en-US" dirty="0" err="1"/>
              <a:t>스켈레톤</a:t>
            </a:r>
            <a:r>
              <a:rPr lang="ko-KR" altLang="en-US" dirty="0"/>
              <a:t> 구조에 수정을 가하지 않고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	</a:t>
            </a:r>
            <a:r>
              <a:rPr lang="ko-KR" altLang="en-US" dirty="0"/>
              <a:t>게임 엔진에서 별도의 뼈위치를 추가 지정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주요 함수</a:t>
            </a:r>
            <a:endParaRPr lang="en-US" altLang="ko-KR" dirty="0"/>
          </a:p>
          <a:p>
            <a:pPr lvl="1"/>
            <a:r>
              <a:rPr lang="ko-KR" altLang="en-US" dirty="0"/>
              <a:t>동적으로 물리 상태 변경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Set Simulate Physics</a:t>
            </a:r>
          </a:p>
          <a:p>
            <a:pPr lvl="1"/>
            <a:r>
              <a:rPr lang="ko-KR" altLang="en-US" dirty="0"/>
              <a:t>힘을 가하기 </a:t>
            </a:r>
            <a:r>
              <a:rPr lang="en-US" altLang="ko-KR" dirty="0"/>
              <a:t>: Add Impulse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기타</a:t>
            </a:r>
            <a:endParaRPr lang="en-US" altLang="ko-KR" dirty="0"/>
          </a:p>
          <a:p>
            <a:pPr lvl="1"/>
            <a:r>
              <a:rPr lang="ko-KR" altLang="en-US" dirty="0"/>
              <a:t>벡터 회전 </a:t>
            </a:r>
            <a:r>
              <a:rPr lang="en-US" altLang="ko-KR" dirty="0"/>
              <a:t>(</a:t>
            </a:r>
            <a:r>
              <a:rPr lang="ko-KR" altLang="en-US" dirty="0"/>
              <a:t>축에 대해서</a:t>
            </a:r>
            <a:r>
              <a:rPr lang="en-US" altLang="ko-KR" dirty="0"/>
              <a:t>) : Rotate Vector Around Axis</a:t>
            </a:r>
          </a:p>
          <a:p>
            <a:pPr lvl="1"/>
            <a:r>
              <a:rPr lang="ko-KR" altLang="en-US" dirty="0"/>
              <a:t>랜덤 값 생성 </a:t>
            </a:r>
            <a:r>
              <a:rPr lang="en-US" altLang="ko-KR" dirty="0"/>
              <a:t>: Random Float in Range</a:t>
            </a:r>
          </a:p>
          <a:p>
            <a:pPr lvl="1"/>
            <a:r>
              <a:rPr lang="ko-KR" altLang="en-US" dirty="0"/>
              <a:t>흐름 제어 </a:t>
            </a:r>
            <a:r>
              <a:rPr lang="en-US" altLang="ko-KR" dirty="0"/>
              <a:t>(</a:t>
            </a:r>
            <a:r>
              <a:rPr lang="ko-KR" altLang="en-US" dirty="0"/>
              <a:t>반복</a:t>
            </a:r>
            <a:r>
              <a:rPr lang="en-US" altLang="ko-KR" dirty="0"/>
              <a:t>): </a:t>
            </a:r>
            <a:r>
              <a:rPr lang="en-US" altLang="ko-KR" dirty="0" err="1"/>
              <a:t>WhileLoop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엔터테인먼트 소프트웨어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80F2B5-6873-4B34-889F-BEB548FFF8A3}" type="slidenum">
              <a:rPr lang="ko-KR" altLang="en-US" smtClean="0"/>
              <a:pPr>
                <a:defRPr/>
              </a:pPr>
              <a:t>12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0BA0DF2-33A1-49C8-93B3-CCA7A9D742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2184" y="2276872"/>
            <a:ext cx="2280587" cy="155097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798C403-239B-444D-A024-AA8CD2F4E7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2184" y="4131309"/>
            <a:ext cx="2400685" cy="1169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1460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00FF"/>
                </a:solidFill>
                <a:latin typeface="+mn-ea"/>
              </a:rPr>
              <a:t>실습 준비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실습</a:t>
            </a:r>
            <a:endParaRPr lang="en-US" altLang="ko-KR" dirty="0"/>
          </a:p>
          <a:p>
            <a:pPr lvl="1"/>
            <a:r>
              <a:rPr lang="ko-KR" altLang="en-US" dirty="0"/>
              <a:t>준비물</a:t>
            </a:r>
            <a:r>
              <a:rPr lang="en-US" altLang="ko-KR" dirty="0"/>
              <a:t>: </a:t>
            </a:r>
            <a:r>
              <a:rPr lang="ko-KR" altLang="en-US" dirty="0"/>
              <a:t>이전 결과물 프로젝트 </a:t>
            </a:r>
            <a:r>
              <a:rPr lang="en-US" altLang="ko-KR" dirty="0"/>
              <a:t>‘</a:t>
            </a:r>
            <a:r>
              <a:rPr lang="en-US" altLang="ko-KR" dirty="0" err="1"/>
              <a:t>PaperNinja</a:t>
            </a:r>
            <a:r>
              <a:rPr lang="en-US" altLang="ko-KR" dirty="0"/>
              <a:t>’</a:t>
            </a:r>
          </a:p>
          <a:p>
            <a:pPr lvl="1"/>
            <a:r>
              <a:rPr lang="ko-KR" altLang="en-US" dirty="0"/>
              <a:t>결과물</a:t>
            </a:r>
            <a:r>
              <a:rPr lang="en-US" altLang="ko-KR" dirty="0"/>
              <a:t>: </a:t>
            </a:r>
            <a:r>
              <a:rPr lang="ko-KR" altLang="en-US" dirty="0"/>
              <a:t>기존 프로젝트 </a:t>
            </a:r>
            <a:r>
              <a:rPr lang="en-US" altLang="ko-KR" dirty="0"/>
              <a:t>‘</a:t>
            </a:r>
            <a:r>
              <a:rPr lang="en-US" altLang="ko-KR" dirty="0" err="1"/>
              <a:t>PaperNinja</a:t>
            </a:r>
            <a:r>
              <a:rPr lang="en-US" altLang="ko-KR" dirty="0"/>
              <a:t>’</a:t>
            </a:r>
            <a:r>
              <a:rPr lang="ko-KR" altLang="en-US" dirty="0"/>
              <a:t> 수정</a:t>
            </a:r>
            <a:endParaRPr lang="en-US" altLang="ko-KR" dirty="0"/>
          </a:p>
          <a:p>
            <a:pPr lvl="2"/>
            <a:r>
              <a:rPr lang="ko-KR" altLang="en-US" dirty="0"/>
              <a:t>새 테스트 레벨 생성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‘Maps/</a:t>
            </a:r>
            <a:r>
              <a:rPr lang="en-US" altLang="ko-KR" dirty="0" err="1"/>
              <a:t>Test_Physics_Box</a:t>
            </a:r>
            <a:r>
              <a:rPr lang="en-US" altLang="ko-KR" dirty="0"/>
              <a:t>’ </a:t>
            </a:r>
            <a:r>
              <a:rPr lang="en-US" altLang="ko-KR" sz="1000" dirty="0"/>
              <a:t>(16</a:t>
            </a:r>
            <a:r>
              <a:rPr lang="ko-KR" altLang="en-US" sz="1000" dirty="0"/>
              <a:t>장의 </a:t>
            </a:r>
            <a:r>
              <a:rPr lang="en-US" altLang="ko-KR" sz="1000" dirty="0"/>
              <a:t>‘</a:t>
            </a:r>
            <a:r>
              <a:rPr lang="en-US" altLang="ko-KR" sz="1000" dirty="0" err="1"/>
              <a:t>Test_Event_Switch</a:t>
            </a:r>
            <a:r>
              <a:rPr lang="en-US" altLang="ko-KR" sz="1000" dirty="0"/>
              <a:t>’</a:t>
            </a:r>
            <a:r>
              <a:rPr lang="ko-KR" altLang="en-US" sz="1000" dirty="0"/>
              <a:t>를 복사</a:t>
            </a:r>
            <a:r>
              <a:rPr lang="en-US" altLang="ko-KR" sz="1000" dirty="0"/>
              <a:t>)</a:t>
            </a:r>
          </a:p>
          <a:p>
            <a:pPr lvl="2"/>
            <a:r>
              <a:rPr lang="ko-KR" altLang="en-US" dirty="0"/>
              <a:t>새 테스트 레벨 생성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‘Maps/</a:t>
            </a:r>
            <a:r>
              <a:rPr lang="en-US" altLang="ko-KR" dirty="0" err="1"/>
              <a:t>Test_Physics_FallFloor</a:t>
            </a:r>
            <a:r>
              <a:rPr lang="en-US" altLang="ko-KR" dirty="0"/>
              <a:t>’</a:t>
            </a:r>
          </a:p>
          <a:p>
            <a:pPr lvl="2"/>
            <a:r>
              <a:rPr lang="ko-KR" altLang="en-US" dirty="0"/>
              <a:t>기존 테스트 레벨 수정</a:t>
            </a:r>
            <a:r>
              <a:rPr lang="en-US" altLang="ko-KR" dirty="0"/>
              <a:t>: ‘Maps/</a:t>
            </a:r>
            <a:r>
              <a:rPr lang="en-US" altLang="ko-KR" dirty="0" err="1"/>
              <a:t>Test_Player_Death</a:t>
            </a:r>
            <a:r>
              <a:rPr lang="en-US" altLang="ko-KR" dirty="0"/>
              <a:t>’</a:t>
            </a:r>
          </a:p>
          <a:p>
            <a:pPr lvl="2"/>
            <a:r>
              <a:rPr lang="ko-KR" altLang="en-US" dirty="0"/>
              <a:t>정식 </a:t>
            </a:r>
            <a:r>
              <a:rPr lang="ko-KR" altLang="en-US" dirty="0" err="1"/>
              <a:t>맵</a:t>
            </a:r>
            <a:r>
              <a:rPr lang="ko-KR" altLang="en-US" dirty="0"/>
              <a:t> 수정</a:t>
            </a:r>
            <a:r>
              <a:rPr lang="en-US" altLang="ko-KR" dirty="0"/>
              <a:t>: ‘Maps/PNStage01_Top’</a:t>
            </a:r>
          </a:p>
          <a:p>
            <a:pPr lvl="2"/>
            <a:endParaRPr lang="en-US" altLang="ko-KR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엔터테인먼트 소프트웨어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80F2B5-6873-4B34-889F-BEB548FFF8A3}" type="slidenum">
              <a:rPr lang="ko-KR" altLang="en-US" smtClean="0"/>
              <a:pPr>
                <a:defRPr/>
              </a:pPr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0084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00FF"/>
                </a:solidFill>
                <a:latin typeface="+mn-ea"/>
              </a:rPr>
              <a:t>CHAPTER 20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물리 엔진의 세계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액터를</a:t>
            </a:r>
            <a:r>
              <a:rPr lang="ko-KR" altLang="en-US" dirty="0"/>
              <a:t> 움직이는 방법</a:t>
            </a:r>
            <a:endParaRPr lang="en-US" altLang="ko-KR" dirty="0"/>
          </a:p>
          <a:p>
            <a:pPr lvl="1"/>
            <a:r>
              <a:rPr lang="en-US" altLang="ko-KR" dirty="0"/>
              <a:t>4</a:t>
            </a:r>
            <a:r>
              <a:rPr lang="ko-KR" altLang="en-US" dirty="0"/>
              <a:t>가지 방법 </a:t>
            </a:r>
            <a:r>
              <a:rPr lang="en-US" altLang="ko-KR" dirty="0"/>
              <a:t>: </a:t>
            </a:r>
          </a:p>
          <a:p>
            <a:pPr lvl="2"/>
            <a:r>
              <a:rPr lang="en-US" altLang="ko-KR" dirty="0"/>
              <a:t>1. </a:t>
            </a:r>
            <a:r>
              <a:rPr lang="ko-KR" altLang="en-US" dirty="0"/>
              <a:t>매 프레임의 좌표를 변경</a:t>
            </a:r>
            <a:r>
              <a:rPr lang="en-US" altLang="ko-KR" dirty="0"/>
              <a:t>, 2. </a:t>
            </a:r>
            <a:r>
              <a:rPr lang="ko-KR" altLang="en-US" dirty="0"/>
              <a:t>움직임 컴포넌트 사용</a:t>
            </a:r>
            <a:r>
              <a:rPr lang="en-US" altLang="ko-KR" dirty="0"/>
              <a:t>, 3. </a:t>
            </a:r>
            <a:r>
              <a:rPr lang="ko-KR" altLang="en-US" dirty="0" err="1"/>
              <a:t>시퀀서</a:t>
            </a:r>
            <a:r>
              <a:rPr lang="ko-KR" altLang="en-US" dirty="0"/>
              <a:t> 사용</a:t>
            </a:r>
            <a:r>
              <a:rPr lang="en-US" altLang="ko-KR" dirty="0"/>
              <a:t>, 4. </a:t>
            </a:r>
            <a:r>
              <a:rPr lang="ko-KR" altLang="en-US" dirty="0"/>
              <a:t>물리엔진 사용</a:t>
            </a:r>
            <a:endParaRPr lang="en-US" altLang="ko-KR" dirty="0"/>
          </a:p>
          <a:p>
            <a:pPr lvl="1"/>
            <a:r>
              <a:rPr lang="en-US" altLang="ko-KR" dirty="0"/>
              <a:t>4</a:t>
            </a:r>
            <a:r>
              <a:rPr lang="ko-KR" altLang="en-US" dirty="0"/>
              <a:t>번째 방법</a:t>
            </a:r>
            <a:endParaRPr lang="en-US" altLang="ko-KR" dirty="0"/>
          </a:p>
          <a:p>
            <a:pPr lvl="2"/>
            <a:r>
              <a:rPr lang="ko-KR" altLang="en-US" dirty="0"/>
              <a:t>단</a:t>
            </a:r>
            <a:r>
              <a:rPr lang="en-US" altLang="ko-KR" dirty="0"/>
              <a:t>: </a:t>
            </a:r>
            <a:r>
              <a:rPr lang="ko-KR" altLang="en-US" dirty="0"/>
              <a:t>예측 불가능한 부분이 많음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장</a:t>
            </a:r>
            <a:r>
              <a:rPr lang="en-US" altLang="ko-KR" dirty="0"/>
              <a:t>: 1~3</a:t>
            </a:r>
            <a:r>
              <a:rPr lang="ko-KR" altLang="en-US" dirty="0"/>
              <a:t>은 각 액터마다 각각에 작업해 주어야 하나</a:t>
            </a:r>
            <a:r>
              <a:rPr lang="en-US" altLang="ko-KR" dirty="0"/>
              <a:t>, 4</a:t>
            </a:r>
            <a:r>
              <a:rPr lang="ko-KR" altLang="en-US" dirty="0"/>
              <a:t>는 특별히 작업해줄 것이 없음</a:t>
            </a:r>
            <a:r>
              <a:rPr lang="en-US" altLang="ko-KR" dirty="0"/>
              <a:t>.</a:t>
            </a:r>
          </a:p>
          <a:p>
            <a:pPr lvl="3"/>
            <a:r>
              <a:rPr lang="ko-KR" altLang="en-US" dirty="0"/>
              <a:t>레벨이 커지고 복잡해지면 일일이 작업하는 것이 불가능해짐 </a:t>
            </a:r>
            <a:r>
              <a:rPr lang="en-US" altLang="ko-KR" dirty="0"/>
              <a:t>-&gt; </a:t>
            </a:r>
            <a:r>
              <a:rPr lang="ko-KR" altLang="en-US" dirty="0"/>
              <a:t>물리 엔진을 사용할 수 밖에 없음</a:t>
            </a:r>
            <a:endParaRPr lang="en-US" altLang="ko-KR" dirty="0"/>
          </a:p>
          <a:p>
            <a:pPr lvl="3"/>
            <a:endParaRPr lang="en-US" altLang="ko-KR" dirty="0"/>
          </a:p>
          <a:p>
            <a:r>
              <a:rPr lang="ko-KR" altLang="en-US" dirty="0"/>
              <a:t>학습 목표</a:t>
            </a:r>
            <a:endParaRPr lang="en-US" altLang="ko-KR" dirty="0"/>
          </a:p>
          <a:p>
            <a:pPr lvl="1"/>
            <a:r>
              <a:rPr lang="en-US" altLang="ko-KR" dirty="0"/>
              <a:t>20</a:t>
            </a:r>
            <a:r>
              <a:rPr lang="ko-KR" altLang="en-US" dirty="0"/>
              <a:t>장에서 물리 엔진을 학습하고</a:t>
            </a:r>
            <a:r>
              <a:rPr lang="en-US" altLang="ko-KR" dirty="0"/>
              <a:t>, 21</a:t>
            </a:r>
            <a:r>
              <a:rPr lang="ko-KR" altLang="en-US" dirty="0"/>
              <a:t>장에서 </a:t>
            </a:r>
            <a:r>
              <a:rPr lang="ko-KR" altLang="en-US" dirty="0" err="1"/>
              <a:t>콜리전을</a:t>
            </a:r>
            <a:r>
              <a:rPr lang="ko-KR" altLang="en-US" dirty="0"/>
              <a:t> 학습함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엔터테인먼트 소프트웨어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80F2B5-6873-4B34-889F-BEB548FFF8A3}" type="slidenum">
              <a:rPr lang="ko-KR" altLang="en-US" smtClean="0"/>
              <a:pPr>
                <a:defRPr/>
              </a:pPr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1339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00FF"/>
                </a:solidFill>
                <a:latin typeface="+mn-ea"/>
              </a:rPr>
              <a:t>물리 엔진 개요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게임은</a:t>
            </a:r>
            <a:endParaRPr lang="en-US" altLang="ko-KR" dirty="0"/>
          </a:p>
          <a:p>
            <a:pPr lvl="1"/>
            <a:r>
              <a:rPr lang="ko-KR" altLang="en-US" dirty="0"/>
              <a:t>사실적으로 구현되어야 함</a:t>
            </a:r>
            <a:endParaRPr lang="en-US" altLang="ko-KR" dirty="0"/>
          </a:p>
          <a:p>
            <a:pPr lvl="2"/>
            <a:r>
              <a:rPr lang="ko-KR" altLang="en-US" dirty="0"/>
              <a:t>플레이어가 배경</a:t>
            </a:r>
            <a:r>
              <a:rPr lang="en-US" altLang="ko-KR" dirty="0"/>
              <a:t>(</a:t>
            </a:r>
            <a:r>
              <a:rPr lang="ko-KR" altLang="en-US" dirty="0"/>
              <a:t>벽</a:t>
            </a:r>
            <a:r>
              <a:rPr lang="en-US" altLang="ko-KR" dirty="0"/>
              <a:t>)</a:t>
            </a:r>
            <a:r>
              <a:rPr lang="ko-KR" altLang="en-US" dirty="0"/>
              <a:t>에 가까이 있는 적에게 검을 휘두른다면</a:t>
            </a:r>
            <a:r>
              <a:rPr lang="en-US" altLang="ko-KR" dirty="0"/>
              <a:t>,</a:t>
            </a:r>
          </a:p>
          <a:p>
            <a:pPr lvl="3"/>
            <a:r>
              <a:rPr lang="ko-KR" altLang="en-US" dirty="0"/>
              <a:t>배경</a:t>
            </a:r>
            <a:r>
              <a:rPr lang="en-US" altLang="ko-KR" dirty="0"/>
              <a:t>(</a:t>
            </a:r>
            <a:r>
              <a:rPr lang="ko-KR" altLang="en-US" dirty="0"/>
              <a:t>벽</a:t>
            </a:r>
            <a:r>
              <a:rPr lang="en-US" altLang="ko-KR" dirty="0"/>
              <a:t>)</a:t>
            </a:r>
            <a:r>
              <a:rPr lang="ko-KR" altLang="en-US" dirty="0"/>
              <a:t>의 일부와 함께 적이 날아가며 벽을 튕겨 계단을 굴러가는 모습으로 구현되어야 함</a:t>
            </a:r>
            <a:endParaRPr lang="en-US" altLang="ko-KR" dirty="0"/>
          </a:p>
          <a:p>
            <a:pPr lvl="1"/>
            <a:r>
              <a:rPr lang="ko-KR" altLang="en-US" dirty="0"/>
              <a:t>그런데</a:t>
            </a:r>
            <a:r>
              <a:rPr lang="en-US" altLang="ko-KR" dirty="0"/>
              <a:t>, </a:t>
            </a:r>
            <a:r>
              <a:rPr lang="ko-KR" altLang="en-US" dirty="0"/>
              <a:t>세부적인 물리 현상들을 모두 구현하려면 개발이 너무 힘듦</a:t>
            </a:r>
            <a:endParaRPr lang="en-US" altLang="ko-KR" dirty="0"/>
          </a:p>
          <a:p>
            <a:pPr lvl="2"/>
            <a:r>
              <a:rPr lang="ko-KR" altLang="en-US" dirty="0"/>
              <a:t>물리 엔진을 사용하자</a:t>
            </a:r>
            <a:endParaRPr lang="en-US" altLang="ko-KR" dirty="0"/>
          </a:p>
          <a:p>
            <a:pPr lvl="3"/>
            <a:r>
              <a:rPr lang="ko-KR" altLang="en-US" dirty="0"/>
              <a:t>물리 엔진이 실제 역학을 최대한 정확하게 재현해줌</a:t>
            </a:r>
            <a:endParaRPr lang="en-US" altLang="ko-KR" dirty="0"/>
          </a:p>
          <a:p>
            <a:pPr lvl="3"/>
            <a:r>
              <a:rPr lang="ko-KR" altLang="en-US" dirty="0"/>
              <a:t>게임 프로그램에서는 게임의 즐거움의 구현에 집중하면 됨</a:t>
            </a:r>
          </a:p>
          <a:p>
            <a:pPr lvl="1"/>
            <a:r>
              <a:rPr lang="ko-KR" altLang="en-US" dirty="0"/>
              <a:t>물리 엔진 사용 지침</a:t>
            </a:r>
            <a:endParaRPr lang="en-US" altLang="ko-KR" dirty="0"/>
          </a:p>
          <a:p>
            <a:pPr lvl="2"/>
            <a:r>
              <a:rPr lang="ko-KR" altLang="en-US" dirty="0"/>
              <a:t>물리 시뮬레이션을 적용하는 것이 좋은가를 먼저 고민</a:t>
            </a:r>
            <a:endParaRPr lang="en-US" altLang="ko-KR" dirty="0"/>
          </a:p>
          <a:p>
            <a:pPr lvl="3"/>
            <a:r>
              <a:rPr lang="ko-KR" altLang="en-US" dirty="0"/>
              <a:t>경우에 따라서 물리 엔진을 사용하자</a:t>
            </a:r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엔터테인먼트 소프트웨어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80F2B5-6873-4B34-889F-BEB548FFF8A3}" type="slidenum">
              <a:rPr lang="ko-KR" altLang="en-US" smtClean="0"/>
              <a:pPr>
                <a:defRPr/>
              </a:pPr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1807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00FF"/>
                </a:solidFill>
                <a:latin typeface="+mn-ea"/>
              </a:rPr>
              <a:t>물리 엔진 개요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’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046178"/>
            <a:ext cx="10972800" cy="5240343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dirty="0"/>
              <a:t>물리엔진</a:t>
            </a:r>
            <a:endParaRPr lang="en-US" altLang="ko-KR" dirty="0"/>
          </a:p>
          <a:p>
            <a:pPr lvl="1"/>
            <a:r>
              <a:rPr lang="en-US" altLang="ko-KR" dirty="0"/>
              <a:t>PhysX (PhysX SDK)</a:t>
            </a:r>
          </a:p>
          <a:p>
            <a:pPr lvl="2"/>
            <a:r>
              <a:rPr lang="en-US" altLang="ko-KR" dirty="0"/>
              <a:t>Owned by Nvidia</a:t>
            </a:r>
          </a:p>
          <a:p>
            <a:pPr lvl="2"/>
            <a:r>
              <a:rPr lang="en-US" altLang="ko-KR" dirty="0"/>
              <a:t>PC/</a:t>
            </a:r>
            <a:r>
              <a:rPr lang="ko-KR" altLang="en-US" dirty="0"/>
              <a:t>콘솔 버전 무료</a:t>
            </a:r>
            <a:endParaRPr lang="en-US" altLang="ko-KR" dirty="0"/>
          </a:p>
          <a:p>
            <a:pPr lvl="2"/>
            <a:r>
              <a:rPr lang="en-US" altLang="ko-KR" dirty="0"/>
              <a:t>GPU </a:t>
            </a:r>
            <a:r>
              <a:rPr lang="ko-KR" altLang="en-US" dirty="0"/>
              <a:t>가속기능 지원</a:t>
            </a:r>
            <a:endParaRPr lang="en-US" altLang="ko-KR" dirty="0"/>
          </a:p>
          <a:p>
            <a:pPr lvl="2"/>
            <a:r>
              <a:rPr lang="ko-KR" altLang="en-US" dirty="0" err="1"/>
              <a:t>언리얼엔진</a:t>
            </a:r>
            <a:r>
              <a:rPr lang="en-US" altLang="ko-KR" dirty="0"/>
              <a:t>, </a:t>
            </a:r>
            <a:r>
              <a:rPr lang="ko-KR" altLang="en-US" dirty="0"/>
              <a:t>유니티</a:t>
            </a:r>
            <a:endParaRPr lang="en-US" altLang="ko-KR" dirty="0"/>
          </a:p>
          <a:p>
            <a:pPr lvl="1"/>
            <a:r>
              <a:rPr lang="en-US" altLang="ko-KR" dirty="0"/>
              <a:t>Havok</a:t>
            </a:r>
          </a:p>
          <a:p>
            <a:pPr lvl="2"/>
            <a:r>
              <a:rPr lang="en-US" altLang="ko-KR" dirty="0"/>
              <a:t>Owned by Microsoft</a:t>
            </a:r>
          </a:p>
          <a:p>
            <a:pPr lvl="2"/>
            <a:r>
              <a:rPr lang="ko-KR" altLang="en-US" dirty="0"/>
              <a:t>명성 있음</a:t>
            </a:r>
            <a:endParaRPr lang="en-US" altLang="ko-KR" dirty="0"/>
          </a:p>
          <a:p>
            <a:pPr lvl="2"/>
            <a:r>
              <a:rPr lang="en-US" altLang="ko-KR" dirty="0"/>
              <a:t>AI </a:t>
            </a:r>
            <a:r>
              <a:rPr lang="ko-KR" altLang="en-US" dirty="0"/>
              <a:t>툴</a:t>
            </a:r>
            <a:r>
              <a:rPr lang="en-US" altLang="ko-KR" dirty="0"/>
              <a:t>, </a:t>
            </a:r>
            <a:r>
              <a:rPr lang="ko-KR" altLang="en-US" dirty="0"/>
              <a:t>애니메이션 툴 등도 보유</a:t>
            </a:r>
            <a:endParaRPr lang="en-US" altLang="ko-KR" dirty="0"/>
          </a:p>
          <a:p>
            <a:pPr lvl="1"/>
            <a:r>
              <a:rPr lang="ko-KR" altLang="en-US" dirty="0"/>
              <a:t>기타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오픈</a:t>
            </a:r>
            <a:r>
              <a:rPr lang="en-US" altLang="ko-KR" dirty="0"/>
              <a:t> </a:t>
            </a:r>
            <a:r>
              <a:rPr lang="ko-KR" altLang="en-US" dirty="0"/>
              <a:t>소스 물리엔진</a:t>
            </a:r>
            <a:endParaRPr lang="en-US" altLang="ko-KR" dirty="0"/>
          </a:p>
          <a:p>
            <a:pPr lvl="1"/>
            <a:r>
              <a:rPr lang="en-US" altLang="ko-KR" dirty="0"/>
              <a:t>ODE (Open Dynamics Engine)</a:t>
            </a:r>
          </a:p>
          <a:p>
            <a:pPr lvl="2"/>
            <a:r>
              <a:rPr lang="en-US" altLang="ko-KR" dirty="0"/>
              <a:t>C/C++ </a:t>
            </a:r>
            <a:r>
              <a:rPr lang="ko-KR" altLang="en-US" dirty="0"/>
              <a:t>오픈 소스 물리 엔진</a:t>
            </a:r>
            <a:r>
              <a:rPr lang="en-US" altLang="ko-KR" dirty="0"/>
              <a:t>, Russel Smith</a:t>
            </a:r>
            <a:r>
              <a:rPr lang="ko-KR" altLang="en-US" dirty="0"/>
              <a:t>가 </a:t>
            </a:r>
            <a:r>
              <a:rPr lang="en-US" altLang="ko-KR" dirty="0"/>
              <a:t>2001</a:t>
            </a:r>
            <a:r>
              <a:rPr lang="ko-KR" altLang="en-US" dirty="0"/>
              <a:t>년 개발</a:t>
            </a:r>
            <a:endParaRPr lang="en-US" altLang="ko-KR" dirty="0"/>
          </a:p>
          <a:p>
            <a:pPr lvl="2"/>
            <a:r>
              <a:rPr lang="ko-KR" altLang="en-US" dirty="0"/>
              <a:t>게임 엔진 개발자들이 참조하는 듯 함</a:t>
            </a:r>
            <a:endParaRPr lang="en-US" altLang="ko-KR" dirty="0"/>
          </a:p>
          <a:p>
            <a:pPr lvl="1"/>
            <a:r>
              <a:rPr lang="en-US" altLang="ko-KR" dirty="0"/>
              <a:t>Newton Game Dynamics</a:t>
            </a:r>
          </a:p>
          <a:p>
            <a:pPr lvl="2"/>
            <a:r>
              <a:rPr lang="en-US" altLang="ko-KR" dirty="0"/>
              <a:t>C++</a:t>
            </a:r>
            <a:r>
              <a:rPr lang="ko-KR" altLang="en-US" dirty="0"/>
              <a:t> 오픈 소스 물리 엔진</a:t>
            </a:r>
            <a:r>
              <a:rPr lang="en-US" altLang="ko-KR" dirty="0"/>
              <a:t>, Julio Jerez &amp; Alain Suero</a:t>
            </a:r>
            <a:r>
              <a:rPr lang="ko-KR" altLang="en-US" dirty="0"/>
              <a:t>가 </a:t>
            </a:r>
            <a:r>
              <a:rPr lang="en-US" altLang="ko-KR" dirty="0"/>
              <a:t>2011</a:t>
            </a:r>
            <a:r>
              <a:rPr lang="ko-KR" altLang="en-US" dirty="0"/>
              <a:t>년 개발</a:t>
            </a:r>
            <a:endParaRPr lang="en-US" altLang="ko-KR" dirty="0"/>
          </a:p>
          <a:p>
            <a:pPr lvl="1"/>
            <a:r>
              <a:rPr lang="en-US" altLang="ko-KR" dirty="0"/>
              <a:t>Bullet Physics Library</a:t>
            </a:r>
          </a:p>
          <a:p>
            <a:pPr lvl="2"/>
            <a:r>
              <a:rPr lang="en-US" altLang="ko-KR" dirty="0"/>
              <a:t>C++</a:t>
            </a:r>
            <a:r>
              <a:rPr lang="ko-KR" altLang="en-US" dirty="0"/>
              <a:t> 오픈 소스 물리 엔진</a:t>
            </a:r>
            <a:r>
              <a:rPr lang="en-US" altLang="ko-KR" dirty="0"/>
              <a:t>, Erwin</a:t>
            </a:r>
            <a:r>
              <a:rPr lang="ko-KR" altLang="en-US" dirty="0"/>
              <a:t> </a:t>
            </a:r>
            <a:r>
              <a:rPr lang="en-US" altLang="ko-KR" dirty="0" err="1"/>
              <a:t>Coumans</a:t>
            </a:r>
            <a:r>
              <a:rPr lang="ko-KR" altLang="en-US" dirty="0"/>
              <a:t>가 </a:t>
            </a:r>
            <a:r>
              <a:rPr lang="en-US" altLang="ko-KR" dirty="0"/>
              <a:t>2013</a:t>
            </a:r>
            <a:r>
              <a:rPr lang="ko-KR" altLang="en-US" dirty="0"/>
              <a:t>년</a:t>
            </a:r>
            <a:r>
              <a:rPr lang="en-US" altLang="ko-KR" dirty="0"/>
              <a:t>-</a:t>
            </a:r>
            <a:r>
              <a:rPr lang="ko-KR" altLang="en-US" dirty="0"/>
              <a:t> 개발</a:t>
            </a:r>
            <a:endParaRPr lang="en-US" altLang="ko-KR" dirty="0"/>
          </a:p>
          <a:p>
            <a:pPr lvl="1"/>
            <a:r>
              <a:rPr lang="ko-KR" altLang="en-US" dirty="0"/>
              <a:t>기타</a:t>
            </a:r>
            <a:endParaRPr lang="en-US" altLang="ko-KR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엔터테인먼트 소프트웨어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80F2B5-6873-4B34-889F-BEB548FFF8A3}" type="slidenum">
              <a:rPr lang="ko-KR" altLang="en-US" smtClean="0"/>
              <a:pPr>
                <a:defRPr/>
              </a:pPr>
              <a:t>4</a:t>
            </a:fld>
            <a:endParaRPr lang="ko-KR" altLang="en-US"/>
          </a:p>
        </p:txBody>
      </p:sp>
      <p:pic>
        <p:nvPicPr>
          <p:cNvPr id="1028" name="Picture 4" descr="numb_released_titles">
            <a:extLst>
              <a:ext uri="{FF2B5EF4-FFF2-40B4-BE49-F238E27FC236}">
                <a16:creationId xmlns:a16="http://schemas.microsoft.com/office/drawing/2014/main" id="{5CAA6CDA-B3C6-4632-93E1-0E265C7E2B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2830" y="1046178"/>
            <a:ext cx="4099570" cy="2965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7FF4180-1BF5-4F58-8C1E-4C8EDC129CD9}"/>
              </a:ext>
            </a:extLst>
          </p:cNvPr>
          <p:cNvSpPr txBox="1"/>
          <p:nvPr/>
        </p:nvSpPr>
        <p:spPr>
          <a:xfrm>
            <a:off x="10416480" y="3789040"/>
            <a:ext cx="5373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2009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050947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00FF"/>
                </a:solidFill>
                <a:latin typeface="+mn-ea"/>
              </a:rPr>
              <a:t>물리 엔진의 장단점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물리 엔진의 단점</a:t>
            </a:r>
            <a:endParaRPr lang="en-US" altLang="ko-KR" dirty="0"/>
          </a:p>
          <a:p>
            <a:pPr lvl="1"/>
            <a:r>
              <a:rPr lang="ko-KR" altLang="en-US" dirty="0"/>
              <a:t>재현성이 낮음</a:t>
            </a:r>
            <a:endParaRPr lang="en-US" altLang="ko-KR" dirty="0"/>
          </a:p>
          <a:p>
            <a:pPr lvl="2"/>
            <a:r>
              <a:rPr lang="ko-KR" altLang="en-US" dirty="0"/>
              <a:t>물리 엔진은 재현성이 없음 </a:t>
            </a:r>
            <a:r>
              <a:rPr lang="en-US" altLang="ko-KR" dirty="0"/>
              <a:t>(</a:t>
            </a:r>
            <a:r>
              <a:rPr lang="ko-KR" altLang="en-US" dirty="0"/>
              <a:t>결과가 초기화 순서</a:t>
            </a:r>
            <a:r>
              <a:rPr lang="en-US" altLang="ko-KR" dirty="0"/>
              <a:t>, CPU </a:t>
            </a:r>
            <a:r>
              <a:rPr lang="ko-KR" altLang="en-US" dirty="0"/>
              <a:t>부하 등에 따라서 달라짐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제어성이 매우 낮음</a:t>
            </a:r>
            <a:endParaRPr lang="en-US" altLang="ko-KR" dirty="0"/>
          </a:p>
          <a:p>
            <a:pPr lvl="2"/>
            <a:r>
              <a:rPr lang="ko-KR" altLang="en-US" dirty="0"/>
              <a:t>힘과 토크를 가했을 때 발생하는 움직임이 어떻게 나올지 예측이 힘들다</a:t>
            </a:r>
            <a:endParaRPr lang="en-US" altLang="ko-KR" dirty="0"/>
          </a:p>
          <a:p>
            <a:pPr lvl="3"/>
            <a:r>
              <a:rPr lang="ko-KR" altLang="en-US" dirty="0"/>
              <a:t>힘과 토크로 발생하는 움직임은 강체의 형태</a:t>
            </a:r>
            <a:r>
              <a:rPr lang="en-US" altLang="ko-KR" dirty="0"/>
              <a:t>, </a:t>
            </a:r>
            <a:r>
              <a:rPr lang="ko-KR" altLang="en-US" dirty="0"/>
              <a:t>무게중심</a:t>
            </a:r>
            <a:r>
              <a:rPr lang="en-US" altLang="ko-KR" dirty="0"/>
              <a:t>, </a:t>
            </a:r>
            <a:r>
              <a:rPr lang="ko-KR" altLang="en-US" dirty="0"/>
              <a:t>밀도 등의 여러 물리적 특성에 의존됨</a:t>
            </a:r>
            <a:endParaRPr lang="en-US" altLang="ko-KR" dirty="0"/>
          </a:p>
          <a:p>
            <a:pPr lvl="1"/>
            <a:r>
              <a:rPr lang="ko-KR" altLang="en-US" dirty="0"/>
              <a:t>정밀한 시뮬레이션이 어려움</a:t>
            </a:r>
            <a:endParaRPr lang="en-US" altLang="ko-KR" dirty="0"/>
          </a:p>
          <a:p>
            <a:pPr lvl="2"/>
            <a:r>
              <a:rPr lang="ko-KR" altLang="en-US" dirty="0"/>
              <a:t>게임 엔진에서 제공하는 물리 엔진은 범용으로 특정 부분에 특화되어 있지 않음</a:t>
            </a:r>
            <a:endParaRPr lang="en-US" altLang="ko-KR" dirty="0"/>
          </a:p>
          <a:p>
            <a:pPr lvl="3"/>
            <a:r>
              <a:rPr lang="ko-KR" altLang="en-US" dirty="0" err="1"/>
              <a:t>핀볼</a:t>
            </a:r>
            <a:r>
              <a:rPr lang="en-US" altLang="ko-KR" dirty="0"/>
              <a:t>, </a:t>
            </a:r>
            <a:r>
              <a:rPr lang="ko-KR" altLang="en-US" dirty="0" err="1"/>
              <a:t>젠가처럼</a:t>
            </a:r>
            <a:r>
              <a:rPr lang="ko-KR" altLang="en-US" dirty="0"/>
              <a:t> 특정 강체 역할을 사용하는 게임의 경우에는 자신만의 물리 엔진을 다시 만드는 것이 좋음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게임과 물리 엔진의 </a:t>
            </a:r>
            <a:r>
              <a:rPr lang="ko-KR" altLang="en-US" dirty="0" err="1"/>
              <a:t>상반성</a:t>
            </a:r>
            <a:endParaRPr lang="en-US" altLang="ko-KR" dirty="0"/>
          </a:p>
          <a:p>
            <a:pPr lvl="1"/>
            <a:r>
              <a:rPr lang="ko-KR" altLang="en-US" dirty="0"/>
              <a:t>게임은 즐거움을 설계하는 것임</a:t>
            </a:r>
            <a:endParaRPr lang="en-US" altLang="ko-KR" dirty="0"/>
          </a:p>
          <a:p>
            <a:pPr lvl="2"/>
            <a:r>
              <a:rPr lang="ko-KR" altLang="en-US" dirty="0"/>
              <a:t>물리 엔진은 재현성이 낮고</a:t>
            </a:r>
            <a:r>
              <a:rPr lang="en-US" altLang="ko-KR" dirty="0"/>
              <a:t>, </a:t>
            </a:r>
            <a:r>
              <a:rPr lang="ko-KR" altLang="en-US" dirty="0"/>
              <a:t>돌발적인 운동이 일어날 수 있음</a:t>
            </a:r>
            <a:endParaRPr lang="en-US" altLang="ko-KR" dirty="0"/>
          </a:p>
          <a:p>
            <a:pPr lvl="3"/>
            <a:r>
              <a:rPr lang="ko-KR" altLang="en-US" dirty="0"/>
              <a:t>게임의 의도된 방향으로 흘러가지 않을 수 있음</a:t>
            </a:r>
            <a:endParaRPr lang="en-US" altLang="ko-KR" dirty="0"/>
          </a:p>
          <a:p>
            <a:pPr lvl="1"/>
            <a:r>
              <a:rPr lang="ko-KR" altLang="en-US" dirty="0"/>
              <a:t>그럼 어떻게</a:t>
            </a:r>
            <a:r>
              <a:rPr lang="en-US" altLang="ko-KR" dirty="0"/>
              <a:t>..</a:t>
            </a:r>
          </a:p>
          <a:p>
            <a:pPr lvl="2"/>
            <a:r>
              <a:rPr lang="ko-KR" altLang="en-US" dirty="0"/>
              <a:t>게임의 흐름과 상관없는 부분은 물리 엔진에 맡기자</a:t>
            </a:r>
            <a:endParaRPr lang="en-US" altLang="ko-KR" dirty="0"/>
          </a:p>
          <a:p>
            <a:pPr lvl="3"/>
            <a:r>
              <a:rPr lang="ko-KR" altLang="en-US" dirty="0"/>
              <a:t>예</a:t>
            </a:r>
            <a:r>
              <a:rPr lang="en-US" altLang="ko-KR" dirty="0"/>
              <a:t>: </a:t>
            </a:r>
            <a:r>
              <a:rPr lang="ko-KR" altLang="en-US" dirty="0"/>
              <a:t>날아가는 배경 요소</a:t>
            </a:r>
            <a:r>
              <a:rPr lang="en-US" altLang="ko-KR" dirty="0"/>
              <a:t>, </a:t>
            </a:r>
            <a:r>
              <a:rPr lang="ko-KR" altLang="en-US" dirty="0"/>
              <a:t>적의 시체</a:t>
            </a:r>
            <a:r>
              <a:rPr lang="en-US" altLang="ko-KR" dirty="0"/>
              <a:t>, </a:t>
            </a:r>
            <a:r>
              <a:rPr lang="ko-KR" altLang="en-US" dirty="0"/>
              <a:t>캐릭터의 망토의 날림</a:t>
            </a:r>
            <a:r>
              <a:rPr lang="en-US" altLang="ko-KR" dirty="0"/>
              <a:t>, </a:t>
            </a:r>
            <a:r>
              <a:rPr lang="ko-KR" altLang="en-US" dirty="0"/>
              <a:t>머리카락 움직임</a:t>
            </a:r>
            <a:r>
              <a:rPr lang="en-US" altLang="ko-KR" dirty="0"/>
              <a:t> </a:t>
            </a:r>
            <a:r>
              <a:rPr lang="ko-KR" altLang="en-US" dirty="0"/>
              <a:t>등</a:t>
            </a:r>
            <a:endParaRPr lang="en-US" altLang="ko-KR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엔터테인먼트 소프트웨어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80F2B5-6873-4B34-889F-BEB548FFF8A3}" type="slidenum">
              <a:rPr lang="ko-KR" altLang="en-US" smtClean="0"/>
              <a:pPr>
                <a:defRPr/>
              </a:pPr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7688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00FF"/>
                </a:solidFill>
                <a:latin typeface="+mn-ea"/>
              </a:rPr>
              <a:t>실습 내용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이번 장에서 구현해볼 내용</a:t>
            </a:r>
            <a:endParaRPr lang="en-US" altLang="ko-KR" dirty="0"/>
          </a:p>
          <a:p>
            <a:pPr lvl="1"/>
            <a:r>
              <a:rPr lang="ko-KR" altLang="en-US" dirty="0"/>
              <a:t>플레이어가 밀어서 움직일 수 있는 골판지 상자를 추가</a:t>
            </a:r>
            <a:endParaRPr lang="en-US" altLang="ko-KR" dirty="0"/>
          </a:p>
          <a:p>
            <a:pPr lvl="1"/>
            <a:r>
              <a:rPr lang="ko-KR" altLang="en-US" dirty="0"/>
              <a:t>플레이어가 위에 올라가면 아래로 떨어지는 바닥 추가</a:t>
            </a:r>
            <a:endParaRPr lang="en-US" altLang="ko-KR" dirty="0"/>
          </a:p>
          <a:p>
            <a:pPr lvl="1"/>
            <a:r>
              <a:rPr lang="ko-KR" altLang="en-US" dirty="0"/>
              <a:t>플레이어가 죽으면 가지고 있던 코인을 주변으로 뿌리는 행동 추가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엔터테인먼트 소프트웨어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80F2B5-6873-4B34-889F-BEB548FFF8A3}" type="slidenum">
              <a:rPr lang="ko-KR" altLang="en-US" smtClean="0"/>
              <a:pPr>
                <a:defRPr/>
              </a:pPr>
              <a:t>6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D27779D-4A29-4A42-A640-C20FBCFDCB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5560" y="2564904"/>
            <a:ext cx="7416824" cy="246204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1EC9D5A-22FE-4496-B3E6-778CE93DC3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5560" y="5164492"/>
            <a:ext cx="3672408" cy="122413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EA2D7AE-4C40-4256-8705-8A5C92B562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9795" y="5099272"/>
            <a:ext cx="2502589" cy="1133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731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00FF"/>
                </a:solidFill>
                <a:latin typeface="+mn-ea"/>
              </a:rPr>
              <a:t>물리 엔진과 </a:t>
            </a:r>
            <a:r>
              <a:rPr lang="ko-KR" altLang="en-US" dirty="0" err="1">
                <a:solidFill>
                  <a:srgbClr val="0000FF"/>
                </a:solidFill>
                <a:latin typeface="+mn-ea"/>
              </a:rPr>
              <a:t>콜리전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물리 엔진</a:t>
            </a:r>
            <a:endParaRPr lang="en-US" altLang="ko-KR" dirty="0"/>
          </a:p>
          <a:p>
            <a:pPr lvl="1"/>
            <a:r>
              <a:rPr lang="ko-KR" altLang="en-US" dirty="0"/>
              <a:t>강체의 형태는 </a:t>
            </a:r>
            <a:r>
              <a:rPr lang="ko-KR" altLang="en-US" dirty="0" err="1"/>
              <a:t>콜리전의</a:t>
            </a:r>
            <a:r>
              <a:rPr lang="ko-KR" altLang="en-US" dirty="0"/>
              <a:t> 형태를 그대로 사용함</a:t>
            </a:r>
            <a:endParaRPr lang="en-US" altLang="ko-KR" dirty="0"/>
          </a:p>
          <a:p>
            <a:pPr lvl="2"/>
            <a:r>
              <a:rPr lang="ko-KR" altLang="en-US" dirty="0"/>
              <a:t>물리 엔진의 적용을 위해서는 </a:t>
            </a:r>
            <a:r>
              <a:rPr lang="ko-KR" altLang="en-US" dirty="0" err="1"/>
              <a:t>콜리전이</a:t>
            </a:r>
            <a:r>
              <a:rPr lang="ko-KR" altLang="en-US" dirty="0"/>
              <a:t> 있어야 함</a:t>
            </a:r>
            <a:endParaRPr lang="en-US" altLang="ko-KR" dirty="0"/>
          </a:p>
          <a:p>
            <a:pPr lvl="1"/>
            <a:r>
              <a:rPr lang="ko-KR" altLang="en-US" dirty="0" err="1"/>
              <a:t>콜리전을</a:t>
            </a:r>
            <a:r>
              <a:rPr lang="ko-KR" altLang="en-US" dirty="0"/>
              <a:t> 너무 복잡하게 만들면 좋지 않음</a:t>
            </a:r>
            <a:endParaRPr lang="en-US" altLang="ko-KR" dirty="0"/>
          </a:p>
          <a:p>
            <a:pPr lvl="2"/>
            <a:r>
              <a:rPr lang="ko-KR" altLang="en-US" dirty="0"/>
              <a:t>부하가 많아지고 오히려 움직임이 이상해질 수 있음</a:t>
            </a:r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엔터테인먼트 소프트웨어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80F2B5-6873-4B34-889F-BEB548FFF8A3}" type="slidenum">
              <a:rPr lang="ko-KR" altLang="en-US" smtClean="0"/>
              <a:pPr>
                <a:defRPr/>
              </a:pPr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0258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solidFill>
                  <a:srgbClr val="0000FF"/>
                </a:solidFill>
                <a:latin typeface="+mn-ea"/>
              </a:rPr>
              <a:t>피지컬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 </a:t>
            </a:r>
            <a:r>
              <a:rPr lang="ko-KR" altLang="en-US" dirty="0" err="1">
                <a:solidFill>
                  <a:srgbClr val="0000FF"/>
                </a:solidFill>
                <a:latin typeface="+mn-ea"/>
              </a:rPr>
              <a:t>머티리얼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피지컬</a:t>
            </a:r>
            <a:r>
              <a:rPr lang="ko-KR" altLang="en-US" dirty="0"/>
              <a:t> </a:t>
            </a:r>
            <a:r>
              <a:rPr lang="ko-KR" altLang="en-US" dirty="0" err="1"/>
              <a:t>머리티얼</a:t>
            </a:r>
            <a:endParaRPr lang="en-US" altLang="ko-KR" dirty="0"/>
          </a:p>
          <a:p>
            <a:pPr lvl="1"/>
            <a:r>
              <a:rPr lang="ko-KR" altLang="en-US" dirty="0"/>
              <a:t>마찰 관련된 물리 </a:t>
            </a:r>
            <a:r>
              <a:rPr lang="ko-KR" altLang="en-US" dirty="0" err="1"/>
              <a:t>인자값은</a:t>
            </a:r>
            <a:r>
              <a:rPr lang="ko-KR" altLang="en-US" dirty="0"/>
              <a:t> 재질에 따라 결정됨</a:t>
            </a:r>
            <a:endParaRPr lang="en-US" altLang="ko-KR" dirty="0"/>
          </a:p>
          <a:p>
            <a:pPr lvl="1"/>
            <a:r>
              <a:rPr lang="ko-KR" altLang="en-US" dirty="0"/>
              <a:t>물리 </a:t>
            </a:r>
            <a:r>
              <a:rPr lang="ko-KR" altLang="en-US" dirty="0" err="1"/>
              <a:t>인자값을</a:t>
            </a:r>
            <a:r>
              <a:rPr lang="ko-KR" altLang="en-US" dirty="0"/>
              <a:t> 메시마다 설정하지 말고 </a:t>
            </a:r>
            <a:r>
              <a:rPr lang="en-US" altLang="ko-KR" dirty="0"/>
              <a:t>“</a:t>
            </a:r>
            <a:r>
              <a:rPr lang="ko-KR" altLang="en-US" dirty="0"/>
              <a:t>물리 </a:t>
            </a:r>
            <a:r>
              <a:rPr lang="ko-KR" altLang="en-US" dirty="0" err="1"/>
              <a:t>인자값을</a:t>
            </a:r>
            <a:r>
              <a:rPr lang="ko-KR" altLang="en-US" dirty="0"/>
              <a:t> 입력할 수 있는 전용 </a:t>
            </a:r>
            <a:r>
              <a:rPr lang="ko-KR" altLang="en-US" dirty="0" err="1"/>
              <a:t>애셋</a:t>
            </a:r>
            <a:r>
              <a:rPr lang="en-US" altLang="ko-KR" dirty="0"/>
              <a:t>”</a:t>
            </a:r>
            <a:r>
              <a:rPr lang="ko-KR" altLang="en-US" dirty="0"/>
              <a:t>을 사용하자</a:t>
            </a:r>
            <a:endParaRPr lang="en-US" altLang="ko-KR" dirty="0"/>
          </a:p>
          <a:p>
            <a:pPr lvl="2"/>
            <a:r>
              <a:rPr lang="en-US" altLang="ko-KR" dirty="0"/>
              <a:t>“</a:t>
            </a:r>
            <a:r>
              <a:rPr lang="ko-KR" altLang="en-US" dirty="0"/>
              <a:t>물리 </a:t>
            </a:r>
            <a:r>
              <a:rPr lang="ko-KR" altLang="en-US" dirty="0" err="1"/>
              <a:t>인자값을</a:t>
            </a:r>
            <a:r>
              <a:rPr lang="ko-KR" altLang="en-US" dirty="0"/>
              <a:t> 입력할 수 있는 전용 </a:t>
            </a:r>
            <a:r>
              <a:rPr lang="ko-KR" altLang="en-US" dirty="0" err="1"/>
              <a:t>애셋</a:t>
            </a:r>
            <a:r>
              <a:rPr lang="en-US" altLang="ko-KR" dirty="0"/>
              <a:t>” = “</a:t>
            </a:r>
            <a:r>
              <a:rPr lang="ko-KR" altLang="en-US" dirty="0" err="1"/>
              <a:t>피지컬</a:t>
            </a:r>
            <a:r>
              <a:rPr lang="ko-KR" altLang="en-US" dirty="0"/>
              <a:t> </a:t>
            </a:r>
            <a:r>
              <a:rPr lang="ko-KR" altLang="en-US" dirty="0" err="1"/>
              <a:t>머티리얼</a:t>
            </a:r>
            <a:r>
              <a:rPr lang="en-US" altLang="ko-KR" dirty="0"/>
              <a:t>”</a:t>
            </a:r>
          </a:p>
          <a:p>
            <a:pPr lvl="1"/>
            <a:r>
              <a:rPr lang="ko-KR" altLang="en-US" dirty="0" err="1"/>
              <a:t>피지컬</a:t>
            </a:r>
            <a:r>
              <a:rPr lang="ko-KR" altLang="en-US" dirty="0"/>
              <a:t> </a:t>
            </a:r>
            <a:r>
              <a:rPr lang="ko-KR" altLang="en-US" dirty="0" err="1"/>
              <a:t>머티리얼을</a:t>
            </a:r>
            <a:r>
              <a:rPr lang="ko-KR" altLang="en-US" dirty="0"/>
              <a:t> 사용하면 동일 재질의 메시들에 한꺼번에 물리 </a:t>
            </a:r>
            <a:r>
              <a:rPr lang="ko-KR" altLang="en-US" dirty="0" err="1"/>
              <a:t>인자값을</a:t>
            </a:r>
            <a:r>
              <a:rPr lang="ko-KR" altLang="en-US" dirty="0"/>
              <a:t> 적용할 수 있음</a:t>
            </a:r>
            <a:endParaRPr lang="en-US" altLang="ko-KR" dirty="0"/>
          </a:p>
          <a:p>
            <a:pPr lvl="1"/>
            <a:r>
              <a:rPr lang="ko-KR" altLang="en-US" dirty="0"/>
              <a:t>참고 </a:t>
            </a:r>
            <a:r>
              <a:rPr lang="en-US" altLang="ko-KR" dirty="0"/>
              <a:t>: ‘</a:t>
            </a:r>
            <a:r>
              <a:rPr lang="ko-KR" altLang="en-US" dirty="0"/>
              <a:t>엔진 콘텐츠‘</a:t>
            </a:r>
            <a:r>
              <a:rPr lang="en-US" altLang="ko-KR" dirty="0"/>
              <a:t>&gt;’</a:t>
            </a:r>
            <a:r>
              <a:rPr lang="en-US" altLang="ko-KR" dirty="0" err="1"/>
              <a:t>EngineMaterials</a:t>
            </a:r>
            <a:r>
              <a:rPr lang="en-US" altLang="ko-KR" dirty="0"/>
              <a:t>’</a:t>
            </a:r>
            <a:r>
              <a:rPr lang="ko-KR" altLang="en-US" dirty="0"/>
              <a:t>에 자주 사용하는 </a:t>
            </a:r>
            <a:r>
              <a:rPr lang="ko-KR" altLang="en-US" dirty="0" err="1"/>
              <a:t>피지컬</a:t>
            </a:r>
            <a:r>
              <a:rPr lang="ko-KR" altLang="en-US" dirty="0"/>
              <a:t> </a:t>
            </a:r>
            <a:r>
              <a:rPr lang="ko-KR" altLang="en-US" dirty="0" err="1"/>
              <a:t>머티리얼들이</a:t>
            </a:r>
            <a:r>
              <a:rPr lang="ko-KR" altLang="en-US" dirty="0"/>
              <a:t> 준비되어 있음</a:t>
            </a:r>
            <a:endParaRPr lang="en-US" altLang="ko-KR" dirty="0"/>
          </a:p>
          <a:p>
            <a:pPr lvl="2"/>
            <a:r>
              <a:rPr lang="ko-KR" altLang="en-US" dirty="0"/>
              <a:t>얼음</a:t>
            </a:r>
            <a:r>
              <a:rPr lang="en-US" altLang="ko-KR" dirty="0"/>
              <a:t>, </a:t>
            </a:r>
            <a:r>
              <a:rPr lang="ko-KR" altLang="en-US" dirty="0"/>
              <a:t>금속</a:t>
            </a:r>
            <a:r>
              <a:rPr lang="en-US" altLang="ko-KR" dirty="0"/>
              <a:t>, </a:t>
            </a:r>
            <a:r>
              <a:rPr lang="ko-KR" altLang="en-US" dirty="0"/>
              <a:t>고무</a:t>
            </a:r>
            <a:r>
              <a:rPr lang="en-US" altLang="ko-KR" dirty="0"/>
              <a:t>, </a:t>
            </a:r>
            <a:r>
              <a:rPr lang="ko-KR" altLang="en-US" dirty="0"/>
              <a:t>골판지 등</a:t>
            </a:r>
            <a:endParaRPr lang="en-US" altLang="ko-KR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엔터테인먼트 소프트웨어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80F2B5-6873-4B34-889F-BEB548FFF8A3}" type="slidenum">
              <a:rPr lang="ko-KR" altLang="en-US" smtClean="0"/>
              <a:pPr>
                <a:defRPr/>
              </a:pPr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1770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solidFill>
                  <a:srgbClr val="0000FF"/>
                </a:solidFill>
                <a:latin typeface="+mn-ea"/>
              </a:rPr>
              <a:t>피지컬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 </a:t>
            </a:r>
            <a:r>
              <a:rPr lang="ko-KR" altLang="en-US" dirty="0" err="1">
                <a:solidFill>
                  <a:srgbClr val="0000FF"/>
                </a:solidFill>
                <a:latin typeface="+mn-ea"/>
              </a:rPr>
              <a:t>머티리얼의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 주요 프로퍼티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Friction (</a:t>
            </a:r>
            <a:r>
              <a:rPr lang="ko-KR" altLang="en-US" dirty="0"/>
              <a:t>마찰계수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마찰계수</a:t>
            </a:r>
            <a:r>
              <a:rPr lang="en-US" altLang="ko-KR" dirty="0"/>
              <a:t>: 0(</a:t>
            </a:r>
            <a:r>
              <a:rPr lang="ko-KR" altLang="en-US" dirty="0"/>
              <a:t>마찰력 약함</a:t>
            </a:r>
            <a:r>
              <a:rPr lang="en-US" altLang="ko-KR" dirty="0"/>
              <a:t>)~1(</a:t>
            </a:r>
            <a:r>
              <a:rPr lang="ko-KR" altLang="en-US" dirty="0"/>
              <a:t>마찰력 강함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/>
              <a:t>UE4</a:t>
            </a:r>
            <a:r>
              <a:rPr lang="ko-KR" altLang="en-US" dirty="0"/>
              <a:t>에서의 물리 엔진에서는 단순화를 위해서 정지 마찰계수와 운동 마찰계수를 구분하지 않음</a:t>
            </a:r>
            <a:endParaRPr lang="en-US" altLang="ko-KR" dirty="0"/>
          </a:p>
          <a:p>
            <a:r>
              <a:rPr lang="en-US" altLang="ko-KR" dirty="0"/>
              <a:t>Friction Combine Mode (</a:t>
            </a:r>
            <a:r>
              <a:rPr lang="ko-KR" altLang="en-US" dirty="0"/>
              <a:t>마찰 합성 모드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마찰력은 두 강체의 접촉면에서 발생함 </a:t>
            </a:r>
            <a:r>
              <a:rPr lang="en-US" altLang="ko-KR" dirty="0"/>
              <a:t>-&gt; </a:t>
            </a:r>
            <a:r>
              <a:rPr lang="ko-KR" altLang="en-US" dirty="0"/>
              <a:t>따라서 두 강체의 마찰 특성을 모두 고려해야 함</a:t>
            </a:r>
            <a:endParaRPr lang="en-US" altLang="ko-KR" dirty="0"/>
          </a:p>
          <a:p>
            <a:pPr lvl="2"/>
            <a:r>
              <a:rPr lang="ko-KR" altLang="en-US" dirty="0"/>
              <a:t>물리 엔진은 계산의 단순화를 위해서 두 마찰 특성을 간단한 공식으로 합성하여 계산함 </a:t>
            </a:r>
            <a:r>
              <a:rPr lang="en-US" altLang="ko-KR" dirty="0"/>
              <a:t>-&gt; </a:t>
            </a:r>
            <a:r>
              <a:rPr lang="ko-KR" altLang="en-US" dirty="0"/>
              <a:t>마찰 합성 모드</a:t>
            </a:r>
            <a:endParaRPr lang="en-US" altLang="ko-KR" dirty="0"/>
          </a:p>
          <a:p>
            <a:pPr lvl="1"/>
            <a:r>
              <a:rPr lang="en-US" altLang="ko-KR" dirty="0"/>
              <a:t>UE4</a:t>
            </a:r>
            <a:r>
              <a:rPr lang="ko-KR" altLang="en-US" dirty="0"/>
              <a:t>에서의 </a:t>
            </a:r>
            <a:r>
              <a:rPr lang="en-US" altLang="ko-KR" dirty="0"/>
              <a:t>4</a:t>
            </a:r>
            <a:r>
              <a:rPr lang="ko-KR" altLang="en-US" dirty="0"/>
              <a:t>개의 마찰 합성 모드</a:t>
            </a:r>
            <a:endParaRPr lang="en-US" altLang="ko-KR" dirty="0"/>
          </a:p>
          <a:p>
            <a:pPr lvl="2"/>
            <a:r>
              <a:rPr lang="en-US" altLang="ko-KR" dirty="0"/>
              <a:t>Average(</a:t>
            </a:r>
            <a:r>
              <a:rPr lang="ko-KR" altLang="en-US" dirty="0"/>
              <a:t>디폴트</a:t>
            </a:r>
            <a:r>
              <a:rPr lang="en-US" altLang="ko-KR" dirty="0"/>
              <a:t>) : </a:t>
            </a:r>
            <a:r>
              <a:rPr lang="ko-KR" altLang="en-US" dirty="0"/>
              <a:t>두 </a:t>
            </a:r>
            <a:r>
              <a:rPr lang="en-US" altLang="ko-KR" dirty="0"/>
              <a:t>Friction</a:t>
            </a:r>
            <a:r>
              <a:rPr lang="ko-KR" altLang="en-US" dirty="0"/>
              <a:t>값을 평균을 사용</a:t>
            </a:r>
            <a:r>
              <a:rPr lang="en-US" altLang="ko-KR" dirty="0"/>
              <a:t>. (</a:t>
            </a:r>
            <a:r>
              <a:rPr lang="ko-KR" altLang="en-US" dirty="0"/>
              <a:t>일반적임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/>
              <a:t>Multiply : </a:t>
            </a:r>
            <a:r>
              <a:rPr lang="ko-KR" altLang="en-US" dirty="0"/>
              <a:t>곱해서사용 </a:t>
            </a:r>
            <a:r>
              <a:rPr lang="en-US" altLang="ko-KR" dirty="0"/>
              <a:t>(</a:t>
            </a:r>
            <a:r>
              <a:rPr lang="ko-KR" altLang="en-US" dirty="0"/>
              <a:t>값이 </a:t>
            </a:r>
            <a:r>
              <a:rPr lang="ko-KR" altLang="en-US" dirty="0" err="1"/>
              <a:t>작아짐</a:t>
            </a:r>
            <a:r>
              <a:rPr lang="en-US" altLang="ko-KR" dirty="0"/>
              <a:t>). (Friction</a:t>
            </a:r>
            <a:r>
              <a:rPr lang="ko-KR" altLang="en-US" dirty="0"/>
              <a:t>값이 </a:t>
            </a:r>
            <a:r>
              <a:rPr lang="en-US" altLang="ko-KR" dirty="0"/>
              <a:t>1</a:t>
            </a:r>
            <a:r>
              <a:rPr lang="ko-KR" altLang="en-US" dirty="0"/>
              <a:t>이 넘거나 </a:t>
            </a:r>
            <a:r>
              <a:rPr lang="en-US" altLang="ko-KR" dirty="0"/>
              <a:t>0</a:t>
            </a:r>
            <a:r>
              <a:rPr lang="ko-KR" altLang="en-US" dirty="0"/>
              <a:t>인 경우와 같은 특수한 </a:t>
            </a:r>
            <a:r>
              <a:rPr lang="ko-KR" altLang="en-US" dirty="0" err="1"/>
              <a:t>존에서</a:t>
            </a:r>
            <a:r>
              <a:rPr lang="ko-KR" altLang="en-US" dirty="0"/>
              <a:t> 유용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/>
              <a:t>Max : </a:t>
            </a:r>
            <a:r>
              <a:rPr lang="ko-KR" altLang="en-US" dirty="0"/>
              <a:t>큰 값을 사용</a:t>
            </a:r>
            <a:r>
              <a:rPr lang="en-US" altLang="ko-KR" dirty="0"/>
              <a:t>. </a:t>
            </a:r>
            <a:r>
              <a:rPr lang="ko-KR" altLang="en-US" dirty="0"/>
              <a:t>움직임을 억제하고자 할 때에 사용</a:t>
            </a:r>
            <a:r>
              <a:rPr lang="en-US" altLang="ko-KR" dirty="0"/>
              <a:t>. (</a:t>
            </a:r>
            <a:r>
              <a:rPr lang="ko-KR" altLang="en-US" dirty="0"/>
              <a:t>얼음 위에서 너무 많이 미끄러지지 않도록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/>
              <a:t>Min : </a:t>
            </a:r>
            <a:r>
              <a:rPr lang="ko-KR" altLang="en-US" dirty="0"/>
              <a:t>작은 값을 사용</a:t>
            </a:r>
            <a:r>
              <a:rPr lang="en-US" altLang="ko-KR" dirty="0"/>
              <a:t>. </a:t>
            </a:r>
            <a:r>
              <a:rPr lang="ko-KR" altLang="en-US" dirty="0"/>
              <a:t>더 움직이고자 할 때 사용</a:t>
            </a:r>
            <a:r>
              <a:rPr lang="en-US" altLang="ko-KR" dirty="0"/>
              <a:t>. (</a:t>
            </a:r>
            <a:r>
              <a:rPr lang="ko-KR" altLang="en-US" dirty="0"/>
              <a:t>모래 사막에서도 공이 구르도록</a:t>
            </a:r>
            <a:r>
              <a:rPr lang="en-US" altLang="ko-KR" dirty="0"/>
              <a:t>).</a:t>
            </a:r>
          </a:p>
          <a:p>
            <a:endParaRPr lang="en-US" altLang="ko-KR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엔터테인먼트 소프트웨어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80F2B5-6873-4B34-889F-BEB548FFF8A3}" type="slidenum">
              <a:rPr lang="ko-KR" altLang="en-US" smtClean="0"/>
              <a:pPr>
                <a:defRPr/>
              </a:pPr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05863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3272</TotalTime>
  <Words>1077</Words>
  <Application>Microsoft Office PowerPoint</Application>
  <PresentationFormat>와이드스크린</PresentationFormat>
  <Paragraphs>168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굴림</vt:lpstr>
      <vt:lpstr>맑은 고딕</vt:lpstr>
      <vt:lpstr>Arial</vt:lpstr>
      <vt:lpstr>Tempus Sans ITC</vt:lpstr>
      <vt:lpstr>Office 테마</vt:lpstr>
      <vt:lpstr>물리 엔진의 세계</vt:lpstr>
      <vt:lpstr>CHAPTER 20 물리 엔진의 세계</vt:lpstr>
      <vt:lpstr>물리 엔진 개요</vt:lpstr>
      <vt:lpstr>물리 엔진 개요’</vt:lpstr>
      <vt:lpstr>물리 엔진의 장단점</vt:lpstr>
      <vt:lpstr>실습 내용</vt:lpstr>
      <vt:lpstr>물리 엔진과 콜리전</vt:lpstr>
      <vt:lpstr>피지컬 머티리얼</vt:lpstr>
      <vt:lpstr>피지컬 머티리얼의 주요 프로퍼티</vt:lpstr>
      <vt:lpstr>피지컬 머티리얼의 주요 프로퍼티’</vt:lpstr>
      <vt:lpstr>액터의 피직스 프로퍼티</vt:lpstr>
      <vt:lpstr>기타</vt:lpstr>
      <vt:lpstr>실습 준비</vt:lpstr>
    </vt:vector>
  </TitlesOfParts>
  <Company>인천대학교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Prof</cp:lastModifiedBy>
  <cp:revision>243</cp:revision>
  <dcterms:created xsi:type="dcterms:W3CDTF">2008-02-22T16:44:23Z</dcterms:created>
  <dcterms:modified xsi:type="dcterms:W3CDTF">2021-09-03T03:30:37Z</dcterms:modified>
</cp:coreProperties>
</file>