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8" r:id="rId3"/>
    <p:sldId id="259" r:id="rId4"/>
    <p:sldId id="260" r:id="rId5"/>
    <p:sldId id="264" r:id="rId6"/>
    <p:sldId id="261" r:id="rId7"/>
    <p:sldId id="262" r:id="rId8"/>
    <p:sldId id="263" r:id="rId9"/>
    <p:sldId id="265" r:id="rId10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308" autoAdjust="0"/>
    <p:restoredTop sz="95731" autoAdjust="0"/>
  </p:normalViewPr>
  <p:slideViewPr>
    <p:cSldViewPr>
      <p:cViewPr varScale="1">
        <p:scale>
          <a:sx n="99" d="100"/>
          <a:sy n="99" d="100"/>
        </p:scale>
        <p:origin x="138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4005787E-CE16-497B-93B6-C838F1091937}" type="datetimeFigureOut">
              <a:rPr lang="ko-KR" altLang="en-US"/>
              <a:pPr>
                <a:defRPr/>
              </a:pPr>
              <a:t>2021-02-27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7D1956F2-E7CE-4A6D-A272-5FA011E891E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998733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9"/>
          <p:cNvSpPr>
            <a:spLocks noChangeShapeType="1"/>
          </p:cNvSpPr>
          <p:nvPr userDrawn="1"/>
        </p:nvSpPr>
        <p:spPr bwMode="auto">
          <a:xfrm>
            <a:off x="684213" y="2428875"/>
            <a:ext cx="7775575" cy="0"/>
          </a:xfrm>
          <a:prstGeom prst="line">
            <a:avLst/>
          </a:prstGeom>
          <a:noFill/>
          <a:ln w="25400">
            <a:solidFill>
              <a:srgbClr val="0085A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3230563" y="1857375"/>
            <a:ext cx="2698750" cy="5238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800" dirty="0">
                <a:latin typeface="+mn-lt"/>
                <a:ea typeface="+mn-ea"/>
              </a:rPr>
              <a:t>게임프로그래밍</a:t>
            </a:r>
          </a:p>
        </p:txBody>
      </p:sp>
      <p:sp>
        <p:nvSpPr>
          <p:cNvPr id="6" name="Line 20"/>
          <p:cNvSpPr>
            <a:spLocks noChangeShapeType="1"/>
          </p:cNvSpPr>
          <p:nvPr userDrawn="1"/>
        </p:nvSpPr>
        <p:spPr bwMode="auto">
          <a:xfrm>
            <a:off x="2540000" y="5334000"/>
            <a:ext cx="4103688" cy="0"/>
          </a:xfrm>
          <a:prstGeom prst="line">
            <a:avLst/>
          </a:prstGeom>
          <a:noFill/>
          <a:ln w="25400">
            <a:solidFill>
              <a:srgbClr val="0085A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1357313" y="5330825"/>
            <a:ext cx="6429375" cy="8128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latin typeface="Tempus Sans ITC" pitchFamily="82" charset="0"/>
              <a:ea typeface="+mn-ea"/>
            </a:endParaRPr>
          </a:p>
          <a:p>
            <a:pPr algn="ctr" fontAlgn="auto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latin typeface="Tempus Sans ITC" pitchFamily="82" charset="0"/>
                <a:ea typeface="+mn-ea"/>
              </a:rPr>
              <a:t>Dept. of CSE, Incheon Nat. Univ.</a:t>
            </a:r>
          </a:p>
          <a:p>
            <a:pPr algn="ctr" fontAlgn="auto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latin typeface="Tempus Sans ITC" pitchFamily="82" charset="0"/>
                <a:ea typeface="+mn-ea"/>
              </a:rPr>
              <a:t>jong@inu.ac.kr</a:t>
            </a:r>
          </a:p>
          <a:p>
            <a:pPr algn="ctr" fontAlgn="auto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latin typeface="Tempus Sans ITC" pitchFamily="82" charset="0"/>
                <a:ea typeface="+mn-ea"/>
              </a:rPr>
              <a:t>http://ecl.inu.ac.kr</a:t>
            </a:r>
            <a:endParaRPr kumimoji="0" lang="ko-KR" altLang="en-US" dirty="0">
              <a:latin typeface="Tempus Sans ITC" pitchFamily="82" charset="0"/>
              <a:ea typeface="+mn-ea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1357313" y="4824413"/>
            <a:ext cx="6429375" cy="4619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400" dirty="0">
                <a:latin typeface="Tempus Sans ITC" pitchFamily="82" charset="0"/>
                <a:ea typeface="+mn-ea"/>
              </a:rPr>
              <a:t>박종승</a:t>
            </a: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428868"/>
            <a:ext cx="7772400" cy="742954"/>
          </a:xfr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286124"/>
            <a:ext cx="6400800" cy="500066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ko-KR" altLang="en-US" dirty="0"/>
          </a:p>
        </p:txBody>
      </p:sp>
      <p:sp>
        <p:nvSpPr>
          <p:cNvPr id="9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76DCA0-647F-4711-B012-25C03E33B3CD}" type="datetime1">
              <a:rPr lang="ko-KR" altLang="en-US"/>
              <a:pPr>
                <a:defRPr/>
              </a:pPr>
              <a:t>2021-02-27</a:t>
            </a:fld>
            <a:endParaRPr lang="ko-KR" altLang="en-US" dirty="0"/>
          </a:p>
        </p:txBody>
      </p:sp>
      <p:sp>
        <p:nvSpPr>
          <p:cNvPr id="10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게임프로그래밍</a:t>
            </a:r>
          </a:p>
        </p:txBody>
      </p:sp>
      <p:sp>
        <p:nvSpPr>
          <p:cNvPr id="11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3C6E34-E29B-4590-A11C-ECADB28D5F5E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F30420-25E5-4D31-BE46-911098B4EE2A}" type="datetime1">
              <a:rPr lang="ko-KR" altLang="en-US"/>
              <a:pPr>
                <a:defRPr/>
              </a:pPr>
              <a:t>2021-02-27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게임프로그래밍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F9DDC7-0E77-4F3A-A4F4-3C4E00F3D5E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7EB2F6-A67B-467B-8E9F-078D72FDD25F}" type="datetime1">
              <a:rPr lang="ko-KR" altLang="en-US"/>
              <a:pPr>
                <a:defRPr/>
              </a:pPr>
              <a:t>2021-02-27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게임프로그래밍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E45729-BCEA-454B-A837-EE321DD6C62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9"/>
          <p:cNvSpPr>
            <a:spLocks noChangeShapeType="1"/>
          </p:cNvSpPr>
          <p:nvPr userDrawn="1"/>
        </p:nvSpPr>
        <p:spPr bwMode="auto">
          <a:xfrm>
            <a:off x="428625" y="928688"/>
            <a:ext cx="8286750" cy="0"/>
          </a:xfrm>
          <a:prstGeom prst="line">
            <a:avLst/>
          </a:prstGeom>
          <a:noFill/>
          <a:ln w="12700">
            <a:solidFill>
              <a:srgbClr val="0085A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2"/>
          </a:xfrm>
        </p:spPr>
        <p:txBody>
          <a:bodyPr>
            <a:normAutofit/>
          </a:bodyPr>
          <a:lstStyle>
            <a:lvl1pPr>
              <a:defRPr sz="24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046177"/>
            <a:ext cx="8229600" cy="524034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5E42B5-89BA-4852-AF21-B2E21B0D6C5D}" type="datetime1">
              <a:rPr lang="ko-KR" altLang="en-US"/>
              <a:pPr>
                <a:defRPr/>
              </a:pPr>
              <a:t>2021-02-27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게임프로그래밍</a:t>
            </a: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98E169-30C9-465A-99C7-03AFE7628B54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2D79F2-F33B-4B5F-8B9D-E3C6D9E67D08}" type="datetime1">
              <a:rPr lang="ko-KR" altLang="en-US"/>
              <a:pPr>
                <a:defRPr/>
              </a:pPr>
              <a:t>2021-02-27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게임프로그래밍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C3FEDB-979A-4AA2-843E-E094208FB17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731A1B-DFEC-41D0-A64D-3F09CC161800}" type="datetime1">
              <a:rPr lang="ko-KR" altLang="en-US"/>
              <a:pPr>
                <a:defRPr/>
              </a:pPr>
              <a:t>2021-02-27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게임프로그래밍</a:t>
            </a: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5DBA66-ECF8-4DFD-B6AE-79398EDC4E8B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87137F-9BB4-4CE6-B223-0D0A65C3A4C9}" type="datetime1">
              <a:rPr lang="ko-KR" altLang="en-US"/>
              <a:pPr>
                <a:defRPr/>
              </a:pPr>
              <a:t>2021-02-27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게임프로그래밍</a:t>
            </a:r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2892E6-D44D-4886-A2A5-72D7C2D91D2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C2DBAC-8235-4338-8D94-F246C475FB35}" type="datetime1">
              <a:rPr lang="ko-KR" altLang="en-US"/>
              <a:pPr>
                <a:defRPr/>
              </a:pPr>
              <a:t>2021-02-27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게임프로그래밍</a:t>
            </a:r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02E137-2CC7-4A65-8AA5-2C26E0234FF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04DA78-90B6-4441-B6E3-64C6D19DE6FA}" type="datetime1">
              <a:rPr lang="ko-KR" altLang="en-US"/>
              <a:pPr>
                <a:defRPr/>
              </a:pPr>
              <a:t>2021-02-27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게임프로그래밍</a:t>
            </a:r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87773D-1A00-469C-8FAF-1A01AFDCE6C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D067FC-D1A6-495C-852E-A930F636F8B9}" type="datetime1">
              <a:rPr lang="ko-KR" altLang="en-US"/>
              <a:pPr>
                <a:defRPr/>
              </a:pPr>
              <a:t>2021-02-27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게임프로그래밍</a:t>
            </a: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14A538-CECF-4748-9E42-55A02FE2B853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7F7F2A-47FD-49A3-83B9-16AD49AEFF00}" type="datetime1">
              <a:rPr lang="ko-KR" altLang="en-US"/>
              <a:pPr>
                <a:defRPr/>
              </a:pPr>
              <a:t>2021-02-27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게임프로그래밍</a:t>
            </a: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FBF7ED-F9DB-4BBE-8D2C-137CF565CDE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58C7B262-4EC3-4DD2-84F2-CB042DD9EDD8}" type="datetime1">
              <a:rPr lang="ko-KR" altLang="en-US"/>
              <a:pPr>
                <a:defRPr/>
              </a:pPr>
              <a:t>2021-02-27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ko-KR" altLang="en-US"/>
              <a:t>게임프로그래밍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1B7E76C-17AE-4B5D-93F5-4A419C7C03EE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8" r:id="rId1"/>
    <p:sldLayoutId id="2147483789" r:id="rId2"/>
    <p:sldLayoutId id="2147483779" r:id="rId3"/>
    <p:sldLayoutId id="2147483780" r:id="rId4"/>
    <p:sldLayoutId id="2147483781" r:id="rId5"/>
    <p:sldLayoutId id="2147483782" r:id="rId6"/>
    <p:sldLayoutId id="2147483783" r:id="rId7"/>
    <p:sldLayoutId id="2147483784" r:id="rId8"/>
    <p:sldLayoutId id="2147483785" r:id="rId9"/>
    <p:sldLayoutId id="2147483786" r:id="rId10"/>
    <p:sldLayoutId id="2147483787" r:id="rId11"/>
  </p:sldLayoutIdLst>
  <p:hf hd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제목 1"/>
          <p:cNvSpPr>
            <a:spLocks noGrp="1"/>
          </p:cNvSpPr>
          <p:nvPr>
            <p:ph type="ctrTitle"/>
          </p:nvPr>
        </p:nvSpPr>
        <p:spPr>
          <a:xfrm>
            <a:off x="685800" y="2428875"/>
            <a:ext cx="7772400" cy="742950"/>
          </a:xfrm>
        </p:spPr>
        <p:txBody>
          <a:bodyPr/>
          <a:lstStyle/>
          <a:p>
            <a:pPr eaLnBrk="1" hangingPunct="1"/>
            <a:r>
              <a:rPr lang="ko-KR" altLang="en-US" dirty="0"/>
              <a:t>강의계획서</a:t>
            </a:r>
            <a:endParaRPr lang="en-US" altLang="ko-KR" dirty="0"/>
          </a:p>
        </p:txBody>
      </p:sp>
      <p:sp>
        <p:nvSpPr>
          <p:cNvPr id="4099" name="부제목 2"/>
          <p:cNvSpPr>
            <a:spLocks noGrp="1"/>
          </p:cNvSpPr>
          <p:nvPr>
            <p:ph type="subTitle" idx="1"/>
          </p:nvPr>
        </p:nvSpPr>
        <p:spPr>
          <a:xfrm>
            <a:off x="1371600" y="3286125"/>
            <a:ext cx="6400800" cy="500063"/>
          </a:xfrm>
        </p:spPr>
        <p:txBody>
          <a:bodyPr/>
          <a:lstStyle/>
          <a:p>
            <a:pPr eaLnBrk="1" hangingPunct="1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723392-61FB-41C9-884B-DDFCCA847853}" type="slidenum">
              <a:rPr lang="ko-KR" altLang="en-US"/>
              <a:pPr>
                <a:defRPr/>
              </a:pPr>
              <a:t>1</a:t>
            </a:fld>
            <a:endParaRPr lang="ko-KR" altLang="en-US" dirty="0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게임프로그래밍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3178A5-2954-4F0D-A091-049AC015BA7D}" type="slidenum">
              <a:rPr lang="en-US" altLang="ko-KR"/>
              <a:pPr>
                <a:defRPr/>
              </a:pPr>
              <a:t>2</a:t>
            </a:fld>
            <a:endParaRPr lang="en-US" altLang="ko-KR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54050"/>
          </a:xfrm>
        </p:spPr>
        <p:txBody>
          <a:bodyPr/>
          <a:lstStyle/>
          <a:p>
            <a:r>
              <a:rPr lang="ko-KR" altLang="en-US" dirty="0"/>
              <a:t>코스 개요</a:t>
            </a:r>
            <a:endParaRPr lang="en-US" altLang="ko-KR" dirty="0"/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46163"/>
            <a:ext cx="8229600" cy="5240337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코스 목표</a:t>
            </a:r>
            <a:endParaRPr lang="en-US" altLang="ko-KR" sz="2000" dirty="0"/>
          </a:p>
          <a:p>
            <a:pPr lvl="1"/>
            <a:r>
              <a:rPr lang="ko-KR" altLang="en-US" sz="1800" dirty="0"/>
              <a:t>컴퓨터게임의 기술적 배경 지식</a:t>
            </a:r>
            <a:endParaRPr lang="en-US" altLang="ko-KR" sz="1800" dirty="0"/>
          </a:p>
          <a:p>
            <a:pPr lvl="1"/>
            <a:r>
              <a:rPr lang="ko-KR" altLang="en-US" sz="1800" dirty="0"/>
              <a:t>게임 프로그래밍의 기초 지식</a:t>
            </a:r>
            <a:endParaRPr lang="en-US" altLang="ko-KR" sz="1800" dirty="0"/>
          </a:p>
          <a:p>
            <a:pPr lvl="1"/>
            <a:r>
              <a:rPr lang="ko-KR" altLang="en-US" sz="1800" dirty="0"/>
              <a:t>실제 게임 제작에 필요한 프로그래밍 기법</a:t>
            </a:r>
            <a:endParaRPr lang="en-US" altLang="ko-KR" sz="1800" dirty="0"/>
          </a:p>
          <a:p>
            <a:endParaRPr lang="en-US" altLang="ko-KR" sz="2000" dirty="0"/>
          </a:p>
          <a:p>
            <a:r>
              <a:rPr lang="ko-KR" altLang="en-US" sz="2000" dirty="0"/>
              <a:t>선수 가정</a:t>
            </a:r>
            <a:endParaRPr lang="en-US" altLang="ko-KR" sz="2000" dirty="0"/>
          </a:p>
          <a:p>
            <a:pPr lvl="1">
              <a:tabLst>
                <a:tab pos="1616075" algn="l"/>
              </a:tabLst>
            </a:pPr>
            <a:r>
              <a:rPr lang="en-US" altLang="ko-KR" sz="1800" dirty="0"/>
              <a:t>C/C++ </a:t>
            </a:r>
            <a:r>
              <a:rPr lang="ko-KR" altLang="en-US" sz="1800" dirty="0"/>
              <a:t>프로그래밍의 초급과정을 이수</a:t>
            </a:r>
            <a:endParaRPr lang="en-US" altLang="ko-KR" sz="1800" dirty="0"/>
          </a:p>
          <a:p>
            <a:pPr lvl="1"/>
            <a:r>
              <a:rPr lang="ko-KR" altLang="en-US" sz="1800" dirty="0"/>
              <a:t>개발환경 </a:t>
            </a:r>
            <a:r>
              <a:rPr lang="en-US" altLang="ko-KR" sz="1800" dirty="0"/>
              <a:t>: Microsoft Visual C++</a:t>
            </a:r>
          </a:p>
          <a:p>
            <a:pPr lvl="1"/>
            <a:endParaRPr lang="en-US" altLang="ko-KR" sz="1800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게임프로그래밍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F7FB7F-767F-4103-910A-4522BE22A2AE}" type="slidenum">
              <a:rPr lang="en-US" altLang="ko-KR"/>
              <a:pPr>
                <a:defRPr/>
              </a:pPr>
              <a:t>3</a:t>
            </a:fld>
            <a:endParaRPr lang="en-US" altLang="ko-KR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54050"/>
          </a:xfrm>
        </p:spPr>
        <p:txBody>
          <a:bodyPr/>
          <a:lstStyle/>
          <a:p>
            <a:r>
              <a:rPr lang="en-US" altLang="ko-KR"/>
              <a:t>Grading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46163"/>
            <a:ext cx="8229600" cy="5240337"/>
          </a:xfrm>
        </p:spPr>
        <p:txBody>
          <a:bodyPr/>
          <a:lstStyle/>
          <a:p>
            <a:r>
              <a:rPr lang="en-US" altLang="ko-KR" dirty="0"/>
              <a:t>Written closed-book exam : 40%</a:t>
            </a:r>
          </a:p>
          <a:p>
            <a:r>
              <a:rPr lang="en-US" altLang="ko-KR" dirty="0"/>
              <a:t>Homework, quiz, project (report and presentation) : 40%</a:t>
            </a:r>
          </a:p>
          <a:p>
            <a:r>
              <a:rPr lang="en-US" altLang="ko-KR" dirty="0"/>
              <a:t>Class participation : 20%</a:t>
            </a:r>
          </a:p>
          <a:p>
            <a:endParaRPr lang="en-US" altLang="ko-KR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게임프로그래밍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ECE359-B564-4DDE-B9F0-20D2D527CD14}" type="slidenum">
              <a:rPr lang="en-US" altLang="ko-KR"/>
              <a:pPr>
                <a:defRPr/>
              </a:pPr>
              <a:t>4</a:t>
            </a:fld>
            <a:endParaRPr lang="en-US" altLang="ko-KR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54050"/>
          </a:xfrm>
        </p:spPr>
        <p:txBody>
          <a:bodyPr/>
          <a:lstStyle/>
          <a:p>
            <a:r>
              <a:rPr lang="en-US" altLang="ko-KR"/>
              <a:t>Contact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46163"/>
            <a:ext cx="8229600" cy="5240337"/>
          </a:xfrm>
        </p:spPr>
        <p:txBody>
          <a:bodyPr/>
          <a:lstStyle/>
          <a:p>
            <a:r>
              <a:rPr lang="en-US" altLang="ko-KR" dirty="0"/>
              <a:t>Office : </a:t>
            </a:r>
            <a:r>
              <a:rPr lang="ko-KR" altLang="en-US" dirty="0"/>
              <a:t>제</a:t>
            </a:r>
            <a:r>
              <a:rPr lang="en-US" altLang="ko-KR" dirty="0"/>
              <a:t>7</a:t>
            </a:r>
            <a:r>
              <a:rPr lang="ko-KR" altLang="en-US" dirty="0"/>
              <a:t>호관 </a:t>
            </a:r>
            <a:r>
              <a:rPr lang="en-US" altLang="ko-KR" dirty="0"/>
              <a:t>425</a:t>
            </a:r>
            <a:r>
              <a:rPr lang="ko-KR" altLang="en-US" dirty="0"/>
              <a:t>호</a:t>
            </a:r>
          </a:p>
          <a:p>
            <a:r>
              <a:rPr lang="en-US" altLang="ko-KR" dirty="0"/>
              <a:t>Office hour : </a:t>
            </a:r>
            <a:r>
              <a:rPr lang="ko-KR" altLang="en-US" dirty="0"/>
              <a:t>매주 화요일 오후</a:t>
            </a:r>
            <a:r>
              <a:rPr lang="en-US" altLang="ko-KR" dirty="0"/>
              <a:t>2</a:t>
            </a:r>
            <a:r>
              <a:rPr lang="ko-KR" altLang="en-US" dirty="0"/>
              <a:t>시</a:t>
            </a:r>
            <a:r>
              <a:rPr lang="en-US" altLang="ko-KR" dirty="0"/>
              <a:t>~3</a:t>
            </a:r>
            <a:r>
              <a:rPr lang="ko-KR" altLang="en-US" dirty="0"/>
              <a:t>시</a:t>
            </a:r>
          </a:p>
          <a:p>
            <a:r>
              <a:rPr lang="en-US" altLang="ko-KR" dirty="0"/>
              <a:t>E-mail : </a:t>
            </a:r>
            <a:r>
              <a:rPr lang="en-US" altLang="ko-KR" dirty="0" err="1"/>
              <a:t>jong</a:t>
            </a:r>
            <a:r>
              <a:rPr lang="en-US" altLang="ko-KR" dirty="0"/>
              <a:t> (at) inu.ac.kr</a:t>
            </a:r>
          </a:p>
          <a:p>
            <a:r>
              <a:rPr lang="en-US" altLang="ko-KR" dirty="0"/>
              <a:t>Tel : 032-835-8428</a:t>
            </a:r>
          </a:p>
          <a:p>
            <a:endParaRPr lang="en-US" altLang="ko-KR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게임프로그래밍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ECE359-B564-4DDE-B9F0-20D2D527CD14}" type="slidenum">
              <a:rPr lang="en-US" altLang="ko-KR"/>
              <a:pPr>
                <a:defRPr/>
              </a:pPr>
              <a:t>5</a:t>
            </a:fld>
            <a:endParaRPr lang="en-US" altLang="ko-KR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54050"/>
          </a:xfrm>
        </p:spPr>
        <p:txBody>
          <a:bodyPr/>
          <a:lstStyle/>
          <a:p>
            <a:r>
              <a:rPr lang="en-US" altLang="ko-KR" dirty="0"/>
              <a:t>Textbook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46163"/>
            <a:ext cx="8229600" cy="5240337"/>
          </a:xfrm>
        </p:spPr>
        <p:txBody>
          <a:bodyPr/>
          <a:lstStyle/>
          <a:p>
            <a:r>
              <a:rPr lang="ko-KR" altLang="en-US" dirty="0"/>
              <a:t>필수 교재</a:t>
            </a:r>
            <a:r>
              <a:rPr lang="en-US" altLang="ko-KR" dirty="0"/>
              <a:t>: (C++</a:t>
            </a:r>
            <a:r>
              <a:rPr lang="ko-KR" altLang="en-US" dirty="0"/>
              <a:t>와 </a:t>
            </a:r>
            <a:r>
              <a:rPr lang="en-US" altLang="ko-KR" dirty="0"/>
              <a:t>DirectX</a:t>
            </a:r>
            <a:r>
              <a:rPr lang="ko-KR" altLang="en-US" dirty="0"/>
              <a:t>로 배우는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2D </a:t>
            </a:r>
            <a:r>
              <a:rPr lang="ko-KR" altLang="en-US" dirty="0"/>
              <a:t>게임 프로그래밍 기초</a:t>
            </a:r>
            <a:endParaRPr lang="en-US" altLang="ko-KR" dirty="0"/>
          </a:p>
          <a:p>
            <a:pPr lvl="1"/>
            <a:r>
              <a:rPr lang="ko-KR" altLang="en-US" dirty="0" err="1"/>
              <a:t>박종승</a:t>
            </a:r>
            <a:r>
              <a:rPr lang="en-US" altLang="ko-KR" dirty="0"/>
              <a:t>, </a:t>
            </a:r>
            <a:r>
              <a:rPr lang="ko-KR" altLang="en-US" dirty="0"/>
              <a:t>그린</a:t>
            </a:r>
            <a:r>
              <a:rPr lang="en-US" altLang="ko-KR" dirty="0"/>
              <a:t>, 2018-10-25. (ISBN: 9788957272848)</a:t>
            </a:r>
          </a:p>
          <a:p>
            <a:pPr lvl="1"/>
            <a:r>
              <a:rPr lang="ko-KR" altLang="en-US" sz="1600" dirty="0" err="1"/>
              <a:t>예스</a:t>
            </a:r>
            <a:r>
              <a:rPr lang="en-US" altLang="ko-KR" sz="1600" dirty="0"/>
              <a:t>24,</a:t>
            </a:r>
            <a:r>
              <a:rPr lang="ko-KR" altLang="en-US" sz="1600" dirty="0" err="1"/>
              <a:t>교보문고</a:t>
            </a:r>
            <a:r>
              <a:rPr lang="en-US" altLang="ko-KR" sz="1600" dirty="0"/>
              <a:t>,</a:t>
            </a:r>
            <a:r>
              <a:rPr lang="ko-KR" altLang="en-US" sz="1600" dirty="0"/>
              <a:t>알라딘 등</a:t>
            </a:r>
            <a:endParaRPr lang="en-US" altLang="ko-KR" sz="1600" dirty="0"/>
          </a:p>
          <a:p>
            <a:endParaRPr lang="en-US" altLang="ko-KR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게임프로그래밍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832" y="2128564"/>
            <a:ext cx="3024336" cy="4252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8443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2FAA4A-2273-4DF2-B2EE-65017EDDA9E6}" type="slidenum">
              <a:rPr lang="en-US" altLang="ko-KR"/>
              <a:pPr>
                <a:defRPr/>
              </a:pPr>
              <a:t>6</a:t>
            </a:fld>
            <a:endParaRPr lang="en-US" altLang="ko-KR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54050"/>
          </a:xfrm>
        </p:spPr>
        <p:txBody>
          <a:bodyPr/>
          <a:lstStyle/>
          <a:p>
            <a:r>
              <a:rPr lang="en-US" altLang="ko-KR" dirty="0"/>
              <a:t>Reading material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46163"/>
            <a:ext cx="8229600" cy="5240337"/>
          </a:xfrm>
        </p:spPr>
        <p:txBody>
          <a:bodyPr>
            <a:normAutofit lnSpcReduction="10000"/>
          </a:bodyPr>
          <a:lstStyle/>
          <a:p>
            <a:r>
              <a:rPr lang="ko-KR" altLang="en-US" sz="2000" dirty="0"/>
              <a:t>주 교재</a:t>
            </a:r>
            <a:endParaRPr lang="en-US" altLang="ko-KR" sz="2000" dirty="0"/>
          </a:p>
          <a:p>
            <a:pPr lvl="1"/>
            <a:r>
              <a:rPr lang="en-US" altLang="ko-KR" dirty="0"/>
              <a:t>(C++</a:t>
            </a:r>
            <a:r>
              <a:rPr lang="ko-KR" altLang="en-US" dirty="0"/>
              <a:t>와 </a:t>
            </a:r>
            <a:r>
              <a:rPr lang="en-US" altLang="ko-KR" dirty="0"/>
              <a:t>DirectX</a:t>
            </a:r>
            <a:r>
              <a:rPr lang="ko-KR" altLang="en-US" dirty="0"/>
              <a:t>로 배우는</a:t>
            </a:r>
            <a:r>
              <a:rPr lang="en-US" altLang="ko-KR" dirty="0"/>
              <a:t>) 2D </a:t>
            </a:r>
            <a:r>
              <a:rPr lang="ko-KR" altLang="en-US" dirty="0"/>
              <a:t>게임 프로그래밍 기초</a:t>
            </a:r>
            <a:r>
              <a:rPr lang="en-US" altLang="ko-KR" sz="1800" dirty="0"/>
              <a:t>, 2018</a:t>
            </a:r>
          </a:p>
          <a:p>
            <a:r>
              <a:rPr lang="ko-KR" altLang="en-US" sz="2000" dirty="0"/>
              <a:t>부 교재</a:t>
            </a:r>
            <a:endParaRPr lang="en-US" altLang="ko-KR" sz="2000" dirty="0"/>
          </a:p>
          <a:p>
            <a:pPr lvl="1"/>
            <a:r>
              <a:rPr lang="en-US" altLang="ko-KR" sz="1800" dirty="0"/>
              <a:t>DIRECTX 10</a:t>
            </a:r>
            <a:r>
              <a:rPr lang="ko-KR" altLang="en-US" sz="1800" dirty="0"/>
              <a:t>을 통한 </a:t>
            </a:r>
            <a:r>
              <a:rPr lang="en-US" altLang="ko-KR" sz="1800" dirty="0"/>
              <a:t>3</a:t>
            </a:r>
            <a:r>
              <a:rPr lang="ko-KR" altLang="en-US" sz="1800" dirty="0"/>
              <a:t>차원 게임 프로그래밍</a:t>
            </a:r>
            <a:r>
              <a:rPr lang="en-US" altLang="ko-KR" sz="1800" dirty="0"/>
              <a:t>, </a:t>
            </a:r>
            <a:r>
              <a:rPr lang="ko-KR" altLang="en-US" sz="1800" dirty="0"/>
              <a:t>박종승</a:t>
            </a:r>
            <a:r>
              <a:rPr lang="en-US" altLang="ko-KR" sz="1800" dirty="0"/>
              <a:t>, </a:t>
            </a:r>
            <a:r>
              <a:rPr lang="ko-KR" altLang="en-US" sz="1800" dirty="0"/>
              <a:t>그린</a:t>
            </a:r>
            <a:r>
              <a:rPr lang="en-US" altLang="ko-KR" sz="1800" dirty="0"/>
              <a:t>, 2009</a:t>
            </a:r>
          </a:p>
          <a:p>
            <a:pPr lvl="1"/>
            <a:r>
              <a:rPr lang="en-US" altLang="ko-KR" dirty="0"/>
              <a:t>DirectX SDK Documentation</a:t>
            </a:r>
          </a:p>
          <a:p>
            <a:r>
              <a:rPr lang="ko-KR" altLang="en-US" sz="2000" dirty="0"/>
              <a:t>프로그래밍 관련 </a:t>
            </a:r>
            <a:r>
              <a:rPr lang="en-US" altLang="ko-KR" sz="2000" dirty="0"/>
              <a:t>(</a:t>
            </a:r>
            <a:r>
              <a:rPr lang="ko-KR" altLang="en-US" sz="2000" dirty="0"/>
              <a:t>프로그래밍</a:t>
            </a:r>
            <a:r>
              <a:rPr lang="en-US" altLang="ko-KR" sz="2000" dirty="0"/>
              <a:t>) (</a:t>
            </a:r>
            <a:r>
              <a:rPr lang="ko-KR" altLang="en-US" sz="2000" dirty="0"/>
              <a:t>초급</a:t>
            </a:r>
            <a:r>
              <a:rPr lang="en-US" altLang="ko-KR" sz="2000" dirty="0"/>
              <a:t>)</a:t>
            </a:r>
          </a:p>
          <a:p>
            <a:pPr lvl="1"/>
            <a:r>
              <a:rPr lang="en-US" altLang="ko-KR" sz="1800" dirty="0"/>
              <a:t>Beginning C++ Through Game Programming, 3</a:t>
            </a:r>
            <a:r>
              <a:rPr lang="en-US" altLang="ko-KR" sz="1800" baseline="30000" dirty="0"/>
              <a:t>rd</a:t>
            </a:r>
            <a:r>
              <a:rPr lang="en-US" altLang="ko-KR" sz="1800" dirty="0"/>
              <a:t> </a:t>
            </a:r>
            <a:r>
              <a:rPr lang="en-US" altLang="ko-KR" sz="1800" dirty="0" err="1"/>
              <a:t>ed</a:t>
            </a:r>
            <a:r>
              <a:rPr lang="en-US" altLang="ko-KR" sz="1800" dirty="0"/>
              <a:t>, Michael Dawson, Course Technology, 2011.</a:t>
            </a:r>
          </a:p>
          <a:p>
            <a:pPr lvl="1"/>
            <a:r>
              <a:rPr lang="en-US" altLang="ko-KR" sz="1800" dirty="0"/>
              <a:t>Real-Time Rendering Tricks and Techniques in DirectX, Kelly </a:t>
            </a:r>
            <a:r>
              <a:rPr lang="en-US" altLang="ko-KR" sz="1800" dirty="0" err="1"/>
              <a:t>Dempski</a:t>
            </a:r>
            <a:r>
              <a:rPr lang="en-US" altLang="ko-KR" sz="1800" dirty="0"/>
              <a:t>, Premier Press, 2002.</a:t>
            </a:r>
          </a:p>
          <a:p>
            <a:pPr lvl="1"/>
            <a:r>
              <a:rPr lang="ko-KR" altLang="en-US" sz="1800" dirty="0"/>
              <a:t>“</a:t>
            </a:r>
            <a:r>
              <a:rPr lang="en-US" altLang="ko-KR" sz="1800" dirty="0"/>
              <a:t>DirectX 9</a:t>
            </a:r>
            <a:r>
              <a:rPr lang="ko-KR" altLang="en-US" sz="1800" dirty="0"/>
              <a:t>를 이용한 </a:t>
            </a:r>
            <a:r>
              <a:rPr lang="en-US" altLang="ko-KR" sz="1800" dirty="0"/>
              <a:t>3D Game </a:t>
            </a:r>
            <a:r>
              <a:rPr lang="ko-KR" altLang="en-US" sz="1800" dirty="0"/>
              <a:t>프로그래밍 입문”</a:t>
            </a:r>
            <a:r>
              <a:rPr lang="en-US" altLang="ko-KR" sz="1800" dirty="0"/>
              <a:t>, Luna, </a:t>
            </a:r>
            <a:r>
              <a:rPr lang="ko-KR" altLang="en-US" sz="1800" dirty="0"/>
              <a:t>최현호</a:t>
            </a:r>
            <a:r>
              <a:rPr lang="en-US" altLang="ko-KR" sz="1800" dirty="0"/>
              <a:t>(</a:t>
            </a:r>
            <a:r>
              <a:rPr lang="ko-KR" altLang="en-US" sz="1800" dirty="0"/>
              <a:t>역</a:t>
            </a:r>
            <a:r>
              <a:rPr lang="en-US" altLang="ko-KR" sz="1800" dirty="0"/>
              <a:t>), </a:t>
            </a:r>
            <a:r>
              <a:rPr lang="ko-KR" altLang="en-US" sz="1800" dirty="0"/>
              <a:t>정보문화사</a:t>
            </a:r>
            <a:r>
              <a:rPr lang="en-US" altLang="ko-KR" sz="1800" dirty="0"/>
              <a:t>, 2004.</a:t>
            </a:r>
          </a:p>
          <a:p>
            <a:r>
              <a:rPr lang="ko-KR" altLang="en-US" sz="2000" dirty="0"/>
              <a:t>프로그래밍 관련 </a:t>
            </a:r>
            <a:r>
              <a:rPr lang="en-US" altLang="ko-KR" sz="2000" dirty="0"/>
              <a:t>(</a:t>
            </a:r>
            <a:r>
              <a:rPr lang="ko-KR" altLang="en-US" sz="2000" dirty="0"/>
              <a:t>프로그래밍</a:t>
            </a:r>
            <a:r>
              <a:rPr lang="en-US" altLang="ko-KR" sz="2000" dirty="0"/>
              <a:t>) (</a:t>
            </a:r>
            <a:r>
              <a:rPr lang="ko-KR" altLang="en-US" sz="2000" dirty="0"/>
              <a:t>초급</a:t>
            </a:r>
            <a:r>
              <a:rPr lang="en-US" altLang="ko-KR" sz="2000" dirty="0"/>
              <a:t>)</a:t>
            </a:r>
          </a:p>
          <a:p>
            <a:pPr lvl="1"/>
            <a:r>
              <a:rPr lang="en-US" altLang="ko-KR" sz="1800" dirty="0"/>
              <a:t>“Game Programming Complete”, Mike </a:t>
            </a:r>
            <a:r>
              <a:rPr lang="en-US" altLang="ko-KR" sz="1800" dirty="0" err="1"/>
              <a:t>McShaffry</a:t>
            </a:r>
            <a:r>
              <a:rPr lang="en-US" altLang="ko-KR" sz="1800" dirty="0"/>
              <a:t>, </a:t>
            </a:r>
            <a:r>
              <a:rPr lang="en-US" altLang="ko-KR" sz="1800" dirty="0" err="1"/>
              <a:t>Paraglyph</a:t>
            </a:r>
            <a:r>
              <a:rPr lang="en-US" altLang="ko-KR" sz="1800" dirty="0"/>
              <a:t> Press Inc., May 2003.</a:t>
            </a:r>
          </a:p>
          <a:p>
            <a:pPr lvl="1"/>
            <a:r>
              <a:rPr lang="en-US" altLang="ko-KR" sz="1800" dirty="0"/>
              <a:t>Game Programming Tricks of the Trade, Lorenzo Phillips, </a:t>
            </a:r>
            <a:r>
              <a:rPr lang="ko-KR" altLang="en-US" sz="1800" dirty="0"/>
              <a:t>김태훈</a:t>
            </a:r>
            <a:r>
              <a:rPr lang="en-US" altLang="ko-KR" sz="1800" dirty="0"/>
              <a:t>/</a:t>
            </a:r>
            <a:r>
              <a:rPr lang="ko-KR" altLang="en-US" sz="1800" dirty="0"/>
              <a:t>최광일</a:t>
            </a:r>
            <a:r>
              <a:rPr lang="en-US" altLang="ko-KR" sz="1800" dirty="0"/>
              <a:t>(</a:t>
            </a:r>
            <a:r>
              <a:rPr lang="ko-KR" altLang="en-US" sz="1800" dirty="0"/>
              <a:t>역</a:t>
            </a:r>
            <a:r>
              <a:rPr lang="en-US" altLang="ko-KR" sz="1800" dirty="0"/>
              <a:t>), </a:t>
            </a:r>
            <a:r>
              <a:rPr lang="ko-KR" altLang="en-US" sz="1800" dirty="0" err="1"/>
              <a:t>영진닷컴</a:t>
            </a:r>
            <a:r>
              <a:rPr lang="en-US" altLang="ko-KR" sz="1800" dirty="0"/>
              <a:t>&amp;</a:t>
            </a:r>
            <a:r>
              <a:rPr lang="en-US" altLang="ko-KR" sz="1800" dirty="0" err="1"/>
              <a:t>Tomson</a:t>
            </a:r>
            <a:r>
              <a:rPr lang="en-US" altLang="ko-KR" sz="1800" dirty="0"/>
              <a:t>, 2003.</a:t>
            </a:r>
          </a:p>
          <a:p>
            <a:endParaRPr lang="en-US" altLang="ko-KR" sz="2000" b="1" dirty="0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게임프로그래밍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AF7BA4-0D2F-4BCD-8CF3-9B845D1E047E}" type="slidenum">
              <a:rPr lang="en-US" altLang="ko-KR"/>
              <a:pPr>
                <a:defRPr/>
              </a:pPr>
              <a:t>7</a:t>
            </a:fld>
            <a:endParaRPr lang="en-US" altLang="ko-KR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54050"/>
          </a:xfrm>
        </p:spPr>
        <p:txBody>
          <a:bodyPr/>
          <a:lstStyle/>
          <a:p>
            <a:r>
              <a:rPr lang="en-US" altLang="ko-KR" dirty="0"/>
              <a:t>Reading material’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46163"/>
            <a:ext cx="8229600" cy="524033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ko-KR" altLang="en-US" dirty="0"/>
              <a:t>기본 개념 </a:t>
            </a:r>
            <a:r>
              <a:rPr lang="en-US" altLang="ko-KR" dirty="0"/>
              <a:t>(</a:t>
            </a:r>
            <a:r>
              <a:rPr lang="ko-KR" altLang="en-US" dirty="0"/>
              <a:t>초급</a:t>
            </a:r>
            <a:r>
              <a:rPr lang="en-US" altLang="ko-KR" dirty="0"/>
              <a:t>)</a:t>
            </a:r>
          </a:p>
          <a:p>
            <a:pPr lvl="1">
              <a:lnSpc>
                <a:spcPct val="90000"/>
              </a:lnSpc>
            </a:pPr>
            <a:r>
              <a:rPr lang="en-US" altLang="ko-KR" dirty="0"/>
              <a:t>“Core Techniques and Algorithms in Game Programming”, Daniel </a:t>
            </a:r>
            <a:r>
              <a:rPr lang="en-US" altLang="ko-KR" dirty="0" err="1"/>
              <a:t>Dalmau</a:t>
            </a:r>
            <a:r>
              <a:rPr lang="en-US" altLang="ko-KR" dirty="0"/>
              <a:t>, </a:t>
            </a:r>
            <a:r>
              <a:rPr lang="ko-KR" altLang="en-US" dirty="0" err="1"/>
              <a:t>사이텍미디어</a:t>
            </a:r>
            <a:r>
              <a:rPr lang="en-US" altLang="ko-KR" dirty="0"/>
              <a:t>, </a:t>
            </a:r>
            <a:r>
              <a:rPr lang="ko-KR" altLang="en-US" dirty="0" err="1"/>
              <a:t>이재영등</a:t>
            </a:r>
            <a:r>
              <a:rPr lang="en-US" altLang="ko-KR" dirty="0"/>
              <a:t>(</a:t>
            </a:r>
            <a:r>
              <a:rPr lang="ko-KR" altLang="en-US" dirty="0"/>
              <a:t>역</a:t>
            </a:r>
            <a:r>
              <a:rPr lang="en-US" altLang="ko-KR" dirty="0"/>
              <a:t>), 2005.</a:t>
            </a:r>
          </a:p>
          <a:p>
            <a:pPr>
              <a:lnSpc>
                <a:spcPct val="90000"/>
              </a:lnSpc>
            </a:pPr>
            <a:r>
              <a:rPr lang="ko-KR" altLang="en-US" dirty="0"/>
              <a:t>알고리즘 및 이론 </a:t>
            </a:r>
            <a:r>
              <a:rPr lang="en-US" altLang="ko-KR" dirty="0"/>
              <a:t>(</a:t>
            </a:r>
            <a:r>
              <a:rPr lang="ko-KR" altLang="en-US" dirty="0" err="1"/>
              <a:t>중고급</a:t>
            </a:r>
            <a:r>
              <a:rPr lang="en-US" altLang="ko-KR" dirty="0"/>
              <a:t>)</a:t>
            </a:r>
          </a:p>
          <a:p>
            <a:pPr lvl="1">
              <a:lnSpc>
                <a:spcPct val="90000"/>
              </a:lnSpc>
            </a:pPr>
            <a:r>
              <a:rPr lang="en-US" altLang="ko-KR" dirty="0"/>
              <a:t>Selected topics from “Game Programming Gems” (Series)</a:t>
            </a:r>
          </a:p>
          <a:p>
            <a:pPr>
              <a:lnSpc>
                <a:spcPct val="90000"/>
              </a:lnSpc>
            </a:pPr>
            <a:r>
              <a:rPr lang="ko-KR" altLang="en-US" dirty="0"/>
              <a:t>초급 이론 관련 </a:t>
            </a:r>
            <a:r>
              <a:rPr lang="en-US" altLang="ko-KR" dirty="0"/>
              <a:t>(</a:t>
            </a:r>
            <a:r>
              <a:rPr lang="ko-KR" altLang="en-US" dirty="0"/>
              <a:t>초급</a:t>
            </a:r>
            <a:r>
              <a:rPr lang="en-US" altLang="ko-KR" dirty="0"/>
              <a:t>)</a:t>
            </a:r>
          </a:p>
          <a:p>
            <a:pPr lvl="1">
              <a:lnSpc>
                <a:spcPct val="90000"/>
              </a:lnSpc>
            </a:pPr>
            <a:r>
              <a:rPr lang="en-US" altLang="ko-KR" dirty="0"/>
              <a:t>Linear Algebra and Its Applications (3</a:t>
            </a:r>
            <a:r>
              <a:rPr lang="en-US" altLang="ko-KR" baseline="30000" dirty="0"/>
              <a:t>rd</a:t>
            </a:r>
            <a:r>
              <a:rPr lang="en-US" altLang="ko-KR" dirty="0"/>
              <a:t> ed.), David C. Lay, Pearson Education, 2003. (</a:t>
            </a:r>
            <a:r>
              <a:rPr lang="ko-KR" altLang="en-US" dirty="0"/>
              <a:t>선형대수가 매우 부족한 학생에게 추천</a:t>
            </a:r>
            <a:r>
              <a:rPr lang="en-US" altLang="ko-KR" dirty="0"/>
              <a:t>)</a:t>
            </a:r>
          </a:p>
          <a:p>
            <a:pPr>
              <a:lnSpc>
                <a:spcPct val="90000"/>
              </a:lnSpc>
            </a:pPr>
            <a:r>
              <a:rPr lang="ko-KR" altLang="en-US" dirty="0"/>
              <a:t>고급 이론 관련 </a:t>
            </a:r>
            <a:r>
              <a:rPr lang="en-US" altLang="ko-KR" dirty="0"/>
              <a:t>(</a:t>
            </a:r>
            <a:r>
              <a:rPr lang="ko-KR" altLang="en-US" dirty="0" err="1"/>
              <a:t>중고급</a:t>
            </a:r>
            <a:r>
              <a:rPr lang="en-US" altLang="ko-KR" dirty="0"/>
              <a:t>)</a:t>
            </a:r>
          </a:p>
          <a:p>
            <a:pPr lvl="1">
              <a:lnSpc>
                <a:spcPct val="90000"/>
              </a:lnSpc>
            </a:pPr>
            <a:r>
              <a:rPr lang="en-US" altLang="ko-KR" dirty="0"/>
              <a:t>Real-Time Rendering (2</a:t>
            </a:r>
            <a:r>
              <a:rPr lang="en-US" altLang="ko-KR" baseline="30000" dirty="0"/>
              <a:t>nd</a:t>
            </a:r>
            <a:r>
              <a:rPr lang="en-US" altLang="ko-KR" dirty="0"/>
              <a:t> ed.), Tomas </a:t>
            </a:r>
            <a:r>
              <a:rPr lang="en-US" altLang="ko-KR" dirty="0" err="1"/>
              <a:t>Akenine-Moller</a:t>
            </a:r>
            <a:r>
              <a:rPr lang="en-US" altLang="ko-KR" dirty="0"/>
              <a:t> &amp; Eric Haines, AK Peters, July 2002. (very popular but not so easy)</a:t>
            </a:r>
          </a:p>
          <a:p>
            <a:pPr lvl="1">
              <a:lnSpc>
                <a:spcPct val="90000"/>
              </a:lnSpc>
            </a:pPr>
            <a:r>
              <a:rPr lang="en-US" altLang="ko-KR" dirty="0"/>
              <a:t>3D Game Engine Design: A Practical Approach to Real-Time Computer Graphics, David H. </a:t>
            </a:r>
            <a:r>
              <a:rPr lang="en-US" altLang="ko-KR" dirty="0" err="1"/>
              <a:t>Eberly</a:t>
            </a:r>
            <a:r>
              <a:rPr lang="en-US" altLang="ko-KR" dirty="0"/>
              <a:t>, Morgan Kaufmann, 2001.</a:t>
            </a:r>
          </a:p>
          <a:p>
            <a:pPr>
              <a:lnSpc>
                <a:spcPct val="90000"/>
              </a:lnSpc>
            </a:pPr>
            <a:r>
              <a:rPr lang="ko-KR" altLang="en-US" dirty="0"/>
              <a:t>기타</a:t>
            </a:r>
            <a:endParaRPr lang="en-US" altLang="ko-KR" dirty="0"/>
          </a:p>
          <a:p>
            <a:pPr lvl="1">
              <a:lnSpc>
                <a:spcPct val="90000"/>
              </a:lnSpc>
            </a:pPr>
            <a:r>
              <a:rPr lang="en-US" altLang="ko-KR" dirty="0" err="1"/>
              <a:t>Tenouk’s</a:t>
            </a:r>
            <a:r>
              <a:rPr lang="en-US" altLang="ko-KR" dirty="0"/>
              <a:t> C&amp;C++ Rant, http://www.tenouk.com/</a:t>
            </a:r>
          </a:p>
          <a:p>
            <a:pPr lvl="1">
              <a:lnSpc>
                <a:spcPct val="90000"/>
              </a:lnSpc>
            </a:pPr>
            <a:endParaRPr lang="en-US" altLang="ko-KR" dirty="0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게임프로그래밍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279938-9076-4BF5-B37C-022DA9A53000}" type="slidenum">
              <a:rPr lang="en-US" altLang="ko-KR"/>
              <a:pPr>
                <a:defRPr/>
              </a:pPr>
              <a:t>8</a:t>
            </a:fld>
            <a:endParaRPr lang="en-US" altLang="ko-KR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54050"/>
          </a:xfrm>
        </p:spPr>
        <p:txBody>
          <a:bodyPr/>
          <a:lstStyle/>
          <a:p>
            <a:r>
              <a:rPr lang="en-US" altLang="ko-KR" dirty="0"/>
              <a:t>Course Syllabus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46163"/>
            <a:ext cx="8229600" cy="5240337"/>
          </a:xfrm>
        </p:spPr>
        <p:txBody>
          <a:bodyPr>
            <a:normAutofit lnSpcReduction="10000"/>
          </a:bodyPr>
          <a:lstStyle/>
          <a:p>
            <a:r>
              <a:rPr lang="en-US" altLang="ko-KR" dirty="0"/>
              <a:t>Part I. </a:t>
            </a:r>
            <a:r>
              <a:rPr lang="ko-KR" altLang="en-US" dirty="0"/>
              <a:t>준비하기</a:t>
            </a:r>
            <a:endParaRPr lang="en-US" altLang="ko-KR" dirty="0"/>
          </a:p>
          <a:p>
            <a:pPr lvl="1"/>
            <a:r>
              <a:rPr lang="en-US" altLang="ko-KR" dirty="0"/>
              <a:t>1. </a:t>
            </a:r>
            <a:r>
              <a:rPr lang="ko-KR" altLang="en-US" dirty="0"/>
              <a:t>프로그래밍 준비</a:t>
            </a:r>
            <a:endParaRPr lang="en-US" altLang="ko-KR" dirty="0"/>
          </a:p>
          <a:p>
            <a:pPr lvl="1"/>
            <a:r>
              <a:rPr lang="en-US" altLang="ko-KR" dirty="0"/>
              <a:t>2. </a:t>
            </a:r>
            <a:r>
              <a:rPr lang="ko-KR" altLang="en-US" dirty="0"/>
              <a:t>템플릿</a:t>
            </a:r>
            <a:endParaRPr lang="en-US" altLang="ko-KR" dirty="0"/>
          </a:p>
          <a:p>
            <a:pPr lvl="1"/>
            <a:r>
              <a:rPr lang="en-US" altLang="ko-KR" dirty="0"/>
              <a:t>3. STL</a:t>
            </a:r>
          </a:p>
          <a:p>
            <a:pPr lvl="1"/>
            <a:r>
              <a:rPr lang="en-US" altLang="ko-KR" dirty="0"/>
              <a:t>4. </a:t>
            </a:r>
            <a:r>
              <a:rPr lang="ko-KR" altLang="en-US" dirty="0"/>
              <a:t>윈도우 프로그래밍</a:t>
            </a:r>
            <a:endParaRPr lang="en-US" altLang="ko-KR" dirty="0"/>
          </a:p>
          <a:p>
            <a:r>
              <a:rPr lang="en-US" altLang="ko-KR" dirty="0"/>
              <a:t>Part II. 2D </a:t>
            </a:r>
            <a:r>
              <a:rPr lang="ko-KR" altLang="en-US" dirty="0"/>
              <a:t>그래픽</a:t>
            </a:r>
            <a:endParaRPr lang="en-US" altLang="ko-KR" dirty="0"/>
          </a:p>
          <a:p>
            <a:pPr lvl="1"/>
            <a:r>
              <a:rPr lang="en-US" altLang="ko-KR" dirty="0"/>
              <a:t>5. D2D </a:t>
            </a:r>
            <a:r>
              <a:rPr lang="ko-KR" altLang="en-US" dirty="0"/>
              <a:t>개요</a:t>
            </a:r>
            <a:endParaRPr lang="en-US" altLang="ko-KR" dirty="0"/>
          </a:p>
          <a:p>
            <a:pPr lvl="1"/>
            <a:r>
              <a:rPr lang="en-US" altLang="ko-KR" dirty="0"/>
              <a:t>6. </a:t>
            </a:r>
            <a:r>
              <a:rPr lang="ko-KR" altLang="en-US" dirty="0" err="1"/>
              <a:t>렌더타겟</a:t>
            </a:r>
            <a:endParaRPr lang="en-US" altLang="ko-KR" dirty="0"/>
          </a:p>
          <a:p>
            <a:pPr lvl="1"/>
            <a:r>
              <a:rPr lang="en-US" altLang="ko-KR" dirty="0"/>
              <a:t>7. </a:t>
            </a:r>
            <a:r>
              <a:rPr lang="ko-KR" altLang="en-US" dirty="0"/>
              <a:t>기하</a:t>
            </a:r>
            <a:endParaRPr lang="en-US" altLang="ko-KR" dirty="0"/>
          </a:p>
          <a:p>
            <a:pPr lvl="1"/>
            <a:r>
              <a:rPr lang="en-US" altLang="ko-KR" dirty="0"/>
              <a:t>8. </a:t>
            </a:r>
            <a:r>
              <a:rPr lang="ko-KR" altLang="en-US" dirty="0"/>
              <a:t>붓</a:t>
            </a:r>
            <a:endParaRPr lang="en-US" altLang="ko-KR" dirty="0"/>
          </a:p>
          <a:p>
            <a:pPr lvl="1"/>
            <a:r>
              <a:rPr lang="en-US" altLang="ko-KR" dirty="0"/>
              <a:t>9. </a:t>
            </a:r>
            <a:r>
              <a:rPr lang="ko-KR" altLang="en-US" dirty="0"/>
              <a:t>비트맵</a:t>
            </a:r>
            <a:r>
              <a:rPr lang="en-US" altLang="ko-KR" dirty="0"/>
              <a:t>, </a:t>
            </a:r>
            <a:r>
              <a:rPr lang="ko-KR" altLang="en-US" dirty="0"/>
              <a:t>텍스트</a:t>
            </a:r>
            <a:endParaRPr lang="en-US" altLang="ko-KR" dirty="0"/>
          </a:p>
          <a:p>
            <a:r>
              <a:rPr lang="en-US" altLang="ko-KR" dirty="0"/>
              <a:t>Part III. </a:t>
            </a:r>
            <a:r>
              <a:rPr lang="ko-KR" altLang="en-US" dirty="0"/>
              <a:t>더 배우기</a:t>
            </a:r>
            <a:endParaRPr lang="en-US" altLang="ko-KR" dirty="0"/>
          </a:p>
          <a:p>
            <a:pPr lvl="1"/>
            <a:r>
              <a:rPr lang="en-US" altLang="ko-KR" dirty="0"/>
              <a:t>10. </a:t>
            </a:r>
            <a:r>
              <a:rPr lang="ko-KR" altLang="en-US" dirty="0"/>
              <a:t>사운드와 입력</a:t>
            </a:r>
            <a:endParaRPr lang="en-US" altLang="ko-KR" dirty="0"/>
          </a:p>
          <a:p>
            <a:pPr lvl="1"/>
            <a:r>
              <a:rPr lang="en-US" altLang="ko-KR" dirty="0"/>
              <a:t>11. </a:t>
            </a:r>
            <a:r>
              <a:rPr lang="ko-KR" altLang="en-US" dirty="0"/>
              <a:t>게임 물리</a:t>
            </a:r>
            <a:endParaRPr lang="en-US" altLang="ko-KR" dirty="0"/>
          </a:p>
          <a:p>
            <a:pPr lvl="1"/>
            <a:r>
              <a:rPr lang="en-US" altLang="ko-KR" dirty="0"/>
              <a:t>12. </a:t>
            </a:r>
            <a:r>
              <a:rPr lang="ko-KR" altLang="en-US" dirty="0"/>
              <a:t>게임 인공지능</a:t>
            </a:r>
            <a:endParaRPr lang="en-US" altLang="ko-KR" dirty="0"/>
          </a:p>
          <a:p>
            <a:pPr lvl="1"/>
            <a:r>
              <a:rPr lang="en-US" altLang="ko-KR" dirty="0"/>
              <a:t>13. </a:t>
            </a:r>
            <a:r>
              <a:rPr lang="ko-KR" altLang="en-US" dirty="0"/>
              <a:t>게임 서버</a:t>
            </a:r>
            <a:endParaRPr lang="en-US" altLang="ko-KR" dirty="0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게임프로그래밍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2A9959-316A-4500-9450-1634D54B9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요약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569E65-77A5-4F43-A0CA-30B567C4AB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요구사항</a:t>
            </a:r>
            <a:endParaRPr lang="en-US" altLang="ko-KR" dirty="0"/>
          </a:p>
          <a:p>
            <a:pPr lvl="1"/>
            <a:r>
              <a:rPr lang="ko-KR" altLang="en-US" dirty="0"/>
              <a:t>모든 동영상 시청 </a:t>
            </a:r>
            <a:r>
              <a:rPr lang="en-US" altLang="ko-KR" dirty="0"/>
              <a:t>(</a:t>
            </a:r>
            <a:r>
              <a:rPr lang="ko-KR" altLang="en-US" dirty="0"/>
              <a:t>출석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HW</a:t>
            </a:r>
            <a:r>
              <a:rPr lang="ko-KR" altLang="en-US" dirty="0"/>
              <a:t> 제출 </a:t>
            </a:r>
            <a:r>
              <a:rPr lang="en-US" altLang="ko-KR" dirty="0"/>
              <a:t>(4</a:t>
            </a:r>
            <a:r>
              <a:rPr lang="ko-KR" altLang="en-US" dirty="0"/>
              <a:t>회</a:t>
            </a:r>
            <a:r>
              <a:rPr lang="en-US" altLang="ko-KR" dirty="0"/>
              <a:t>)</a:t>
            </a:r>
          </a:p>
          <a:p>
            <a:pPr lvl="2"/>
            <a:r>
              <a:rPr lang="en-US" altLang="ko-KR" dirty="0"/>
              <a:t>HW1 : </a:t>
            </a:r>
            <a:r>
              <a:rPr lang="ko-KR" altLang="en-US" dirty="0"/>
              <a:t>윈도우 프로그래밍</a:t>
            </a:r>
            <a:r>
              <a:rPr lang="en-US" altLang="ko-KR" dirty="0"/>
              <a:t>, GDI, STL </a:t>
            </a:r>
            <a:r>
              <a:rPr lang="ko-KR" altLang="en-US" dirty="0"/>
              <a:t>관련</a:t>
            </a:r>
            <a:endParaRPr lang="en-US" altLang="ko-KR" dirty="0"/>
          </a:p>
          <a:p>
            <a:pPr lvl="2"/>
            <a:r>
              <a:rPr lang="en-US" altLang="ko-KR" dirty="0"/>
              <a:t>HW2 : D2D</a:t>
            </a:r>
            <a:r>
              <a:rPr lang="ko-KR" altLang="en-US" dirty="0"/>
              <a:t> 기본 관련</a:t>
            </a:r>
            <a:endParaRPr lang="en-US" altLang="ko-KR" dirty="0"/>
          </a:p>
          <a:p>
            <a:pPr lvl="2"/>
            <a:r>
              <a:rPr lang="en-US" altLang="ko-KR" dirty="0"/>
              <a:t>HW3 : 2D </a:t>
            </a:r>
            <a:r>
              <a:rPr lang="ko-KR" altLang="en-US" dirty="0"/>
              <a:t>게임</a:t>
            </a:r>
            <a:r>
              <a:rPr lang="en-US" altLang="ko-KR" dirty="0"/>
              <a:t>(</a:t>
            </a:r>
            <a:r>
              <a:rPr lang="ko-KR" altLang="en-US" dirty="0"/>
              <a:t>자율주제</a:t>
            </a:r>
            <a:r>
              <a:rPr lang="en-US" altLang="ko-KR" dirty="0"/>
              <a:t>)</a:t>
            </a:r>
            <a:r>
              <a:rPr lang="ko-KR" altLang="en-US" dirty="0"/>
              <a:t> 만들기 </a:t>
            </a:r>
            <a:r>
              <a:rPr lang="en-US" altLang="ko-KR" dirty="0"/>
              <a:t>1</a:t>
            </a:r>
            <a:r>
              <a:rPr lang="ko-KR" altLang="en-US" dirty="0"/>
              <a:t>단계</a:t>
            </a:r>
            <a:endParaRPr lang="en-US" altLang="ko-KR" dirty="0"/>
          </a:p>
          <a:p>
            <a:pPr lvl="2"/>
            <a:r>
              <a:rPr lang="en-US" altLang="ko-KR" dirty="0"/>
              <a:t>HW4 : 2D </a:t>
            </a:r>
            <a:r>
              <a:rPr lang="ko-KR" altLang="en-US" dirty="0"/>
              <a:t>게임</a:t>
            </a:r>
            <a:r>
              <a:rPr lang="en-US" altLang="ko-KR" dirty="0"/>
              <a:t>(</a:t>
            </a:r>
            <a:r>
              <a:rPr lang="ko-KR" altLang="en-US" dirty="0"/>
              <a:t>자율주제</a:t>
            </a:r>
            <a:r>
              <a:rPr lang="en-US" altLang="ko-KR" dirty="0"/>
              <a:t>)</a:t>
            </a:r>
            <a:r>
              <a:rPr lang="ko-KR" altLang="en-US" dirty="0"/>
              <a:t> 만들기 </a:t>
            </a:r>
            <a:r>
              <a:rPr lang="en-US" altLang="ko-KR" dirty="0"/>
              <a:t>2</a:t>
            </a:r>
            <a:r>
              <a:rPr lang="ko-KR" altLang="en-US" dirty="0"/>
              <a:t>단계</a:t>
            </a:r>
            <a:endParaRPr lang="en-US" altLang="ko-KR" dirty="0"/>
          </a:p>
          <a:p>
            <a:pPr lvl="1"/>
            <a:r>
              <a:rPr lang="ko-KR" altLang="en-US" dirty="0"/>
              <a:t>기말고사 응시 </a:t>
            </a:r>
            <a:r>
              <a:rPr lang="en-US" altLang="ko-KR" dirty="0"/>
              <a:t>(1</a:t>
            </a:r>
            <a:r>
              <a:rPr lang="ko-KR" altLang="en-US" dirty="0"/>
              <a:t>회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6FC0DCA-D6C4-4C7B-B22B-8B5020DCC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게임프로그래밍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FD77F9B-692A-4689-A780-859207B4B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98E169-30C9-465A-99C7-03AFE7628B54}" type="slidenum">
              <a:rPr lang="ko-KR" altLang="en-US" smtClean="0"/>
              <a:pPr>
                <a:defRPr/>
              </a:pPr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6590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8683"/>
    </mc:Choice>
    <mc:Fallback xmlns="">
      <p:transition spd="slow" advTm="358683"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351</TotalTime>
  <Words>555</Words>
  <Application>Microsoft Office PowerPoint</Application>
  <PresentationFormat>화면 슬라이드 쇼(4:3)</PresentationFormat>
  <Paragraphs>92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굴림</vt:lpstr>
      <vt:lpstr>맑은 고딕</vt:lpstr>
      <vt:lpstr>Arial</vt:lpstr>
      <vt:lpstr>Tempus Sans ITC</vt:lpstr>
      <vt:lpstr>Office 테마</vt:lpstr>
      <vt:lpstr>강의계획서</vt:lpstr>
      <vt:lpstr>코스 개요</vt:lpstr>
      <vt:lpstr>Grading</vt:lpstr>
      <vt:lpstr>Contact</vt:lpstr>
      <vt:lpstr>Textbook</vt:lpstr>
      <vt:lpstr>Reading material</vt:lpstr>
      <vt:lpstr>Reading material’</vt:lpstr>
      <vt:lpstr>Course Syllabus</vt:lpstr>
      <vt:lpstr>요약</vt:lpstr>
    </vt:vector>
  </TitlesOfParts>
  <Company>인천대학교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P JS</cp:lastModifiedBy>
  <cp:revision>54</cp:revision>
  <dcterms:created xsi:type="dcterms:W3CDTF">2008-02-22T16:44:23Z</dcterms:created>
  <dcterms:modified xsi:type="dcterms:W3CDTF">2021-02-26T17:16:06Z</dcterms:modified>
</cp:coreProperties>
</file>