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78" r:id="rId10"/>
    <p:sldId id="272" r:id="rId11"/>
    <p:sldId id="277" r:id="rId12"/>
    <p:sldId id="274" r:id="rId13"/>
    <p:sldId id="275" r:id="rId14"/>
    <p:sldId id="267" r:id="rId15"/>
    <p:sldId id="276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132" d="100"/>
          <a:sy n="132" d="100"/>
        </p:scale>
        <p:origin x="70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B59932-C879-4458-BE89-0BF7BCF431E0}" type="datetimeFigureOut">
              <a:rPr lang="ko-KR" altLang="en-US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1403612-4CD0-42C6-8FC7-F1992963A3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05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 dirty="0" smtClean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http://ecl.inu.ac.kr</a:t>
            </a: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B3A3C-E28D-47FD-B4D6-2DB20DC369D5}" type="datetime1">
              <a:rPr lang="ko-KR" altLang="en-US" smtClean="0"/>
              <a:pPr>
                <a:defRPr/>
              </a:pPr>
              <a:t>2019-03-04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1E11-0A86-468D-8376-1BFE2C87CB7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039B-9CAE-4C70-8815-136009C7D6DC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AC131-1103-4AEA-A9D0-5DE27E47E6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AFF0-F0EB-4E0C-B2E3-68E98B014233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4FEB3-C649-4BA1-BFA7-98D0B94EC7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BE55F-073B-4B92-AC82-99F73A9895C1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20260-1ECB-4370-8859-62F0B436D3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600F-8C5B-49BC-93D9-FB2936705474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A52CB-3B42-43D1-BD5B-7E84B84F7D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3D086-91C4-4B8C-9682-00E4806A39E8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20506-9B2B-4DB3-BF84-8F3F854D9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C7BB9-BF43-48B5-8A9E-5066772AAC08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A11E-F896-473D-9CA9-B0103637385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35363-CC67-4242-9BB8-0D4D91BDC2EF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D8FE0-1F3E-4064-B09B-66C49CD04A5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1B6A1-A81F-48C9-AB3E-4F49F639ED4F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211E6-EF09-41B4-AE77-B81E5CF1B7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A8086-0C39-4DA1-AD49-B9E8138EDF67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073BE-F082-4114-8BDB-91B41F58AF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2CFCF-5D96-46FC-8E6B-B585E659BBD3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67B0-CBE5-4B74-B8A6-1F5D50C5B45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73E2F0-DC66-4310-8BD7-5E6C29C95776}" type="datetime1">
              <a:rPr lang="ko-KR" altLang="en-US" smtClean="0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158D9A-7E65-41A9-9914-C52ED775BA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ee663275.aspx" TargetMode="External"/><Relationship Id="rId2" Type="http://schemas.openxmlformats.org/officeDocument/2006/relationships/hyperlink" Target="http://msdn.microsoft.com/direc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enpress.co.kr/action/book/book.asp?mode=view&amp;cntSeq=43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685800" y="2428875"/>
            <a:ext cx="7772400" cy="7429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프로그래밍 준비</a:t>
            </a:r>
            <a:endParaRPr lang="en-US" altLang="ko-KR" dirty="0" smtClean="0"/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5"/>
            <a:ext cx="6400800" cy="500063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9542-9063-459D-B60B-40CF1083F6FC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7F9D3-45D8-4A31-82C5-9B21421E0736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소프트웨어 준비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최신버전 권장 </a:t>
            </a:r>
            <a:r>
              <a:rPr lang="en-US" altLang="ko-KR" dirty="0" smtClean="0"/>
              <a:t>(“2017”), C/C++</a:t>
            </a:r>
          </a:p>
          <a:p>
            <a:r>
              <a:rPr lang="en-US" altLang="ko-KR" dirty="0" smtClean="0"/>
              <a:t>DirectX SDK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DirectX SDK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Windows SDK</a:t>
            </a:r>
            <a:r>
              <a:rPr lang="ko-KR" altLang="en-US" dirty="0" smtClean="0"/>
              <a:t>에 포함되어 배포됨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 설치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 주소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http://msdn.microsoft.com/directx</a:t>
            </a:r>
            <a:endParaRPr lang="en-US" altLang="ko-KR" dirty="0"/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 설치 버전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7 </a:t>
            </a:r>
            <a:r>
              <a:rPr lang="ko-KR" altLang="en-US" dirty="0" smtClean="0"/>
              <a:t>이전 환경 또는 예전 버전 호환이 필요한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별도 설치 버전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“June 2010”</a:t>
            </a:r>
          </a:p>
          <a:p>
            <a:pPr lvl="1"/>
            <a:r>
              <a:rPr lang="ko-KR" altLang="en-US" dirty="0" smtClean="0"/>
              <a:t>관련 주소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msdn.microsoft.com/library/ee663275.aspx</a:t>
            </a:r>
            <a:endParaRPr lang="en-US" altLang="ko-KR" dirty="0" smtClean="0"/>
          </a:p>
          <a:p>
            <a:pPr eaLnBrk="1" hangingPunct="1"/>
            <a:r>
              <a:rPr lang="en-US" altLang="ko-KR" sz="1800" dirty="0" smtClean="0"/>
              <a:t>Documentation</a:t>
            </a:r>
          </a:p>
          <a:p>
            <a:pPr lvl="1" eaLnBrk="1" hangingPunct="1"/>
            <a:r>
              <a:rPr lang="ko-KR" altLang="en-US" dirty="0" smtClean="0"/>
              <a:t>“</a:t>
            </a:r>
            <a:r>
              <a:rPr lang="en-US" altLang="ko-KR" dirty="0" smtClean="0"/>
              <a:t>DirectX Documentation for C++”</a:t>
            </a:r>
            <a:r>
              <a:rPr lang="ko-KR" altLang="en-US" dirty="0" smtClean="0"/>
              <a:t>를 참조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DirectX Graphics Documentation</a:t>
            </a:r>
          </a:p>
          <a:p>
            <a:pPr lvl="2"/>
            <a:r>
              <a:rPr lang="en-US" altLang="ko-KR" sz="1600" dirty="0" smtClean="0"/>
              <a:t>Direct3D, DXGI, HLSL, </a:t>
            </a:r>
            <a:r>
              <a:rPr lang="en-US" altLang="ko-KR" dirty="0" smtClean="0"/>
              <a:t>Direct2D</a:t>
            </a:r>
            <a:endParaRPr lang="en-US" altLang="ko-KR" sz="1600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Direct2D Library</a:t>
            </a:r>
          </a:p>
          <a:p>
            <a:pPr lvl="1"/>
            <a:r>
              <a:rPr lang="en-US" altLang="ko-KR" dirty="0" smtClean="0"/>
              <a:t>d2d1.lib</a:t>
            </a:r>
          </a:p>
          <a:p>
            <a:pPr lvl="1"/>
            <a:r>
              <a:rPr lang="en-US" altLang="ko-KR" dirty="0" smtClean="0"/>
              <a:t>Related: dwrite.lib, windowscodecs.lib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Direct3D Library</a:t>
            </a:r>
          </a:p>
          <a:p>
            <a:pPr lvl="1"/>
            <a:r>
              <a:rPr lang="en-US" altLang="ko-KR" dirty="0" smtClean="0"/>
              <a:t>d3d10.lib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d3dx10.lib (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유용한 함수들이 많이 포함되어 있으므로 편리함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Related: dxgi.lib</a:t>
            </a:r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기타 </a:t>
            </a:r>
            <a:r>
              <a:rPr lang="en-US" altLang="ko-KR" dirty="0" smtClean="0"/>
              <a:t>Library</a:t>
            </a:r>
          </a:p>
          <a:p>
            <a:pPr lvl="1"/>
            <a:r>
              <a:rPr lang="en-US" altLang="ko-KR" dirty="0" smtClean="0"/>
              <a:t>winmm.lib : Window Multimedia</a:t>
            </a:r>
          </a:p>
          <a:p>
            <a:pPr lvl="2"/>
            <a:r>
              <a:rPr lang="ko-KR" altLang="en-US" dirty="0" smtClean="0"/>
              <a:t>타이머 함수 등의 사용을 위해 필요함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20260-1ECB-4370-8859-62F0B436D3BF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31E7B-F910-40FB-B86F-4F99107604DE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간단한 프로젝트 생성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가장 간단한 형식의 프로젝트 생성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메뉴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(File)”</a:t>
            </a:r>
            <a:r>
              <a:rPr lang="ko-KR" altLang="en-US" dirty="0" smtClean="0"/>
              <a:t>→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(New)”</a:t>
            </a:r>
            <a:r>
              <a:rPr lang="ko-KR" altLang="en-US" dirty="0" smtClean="0"/>
              <a:t>→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(Project)”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템플릿  </a:t>
            </a:r>
            <a:r>
              <a:rPr lang="en-US" altLang="ko-KR" dirty="0" smtClean="0"/>
              <a:t>“Visual C++”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“Win32”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/>
              <a:t>“Win32 Console Application”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“Win32 Project” </a:t>
            </a:r>
            <a:r>
              <a:rPr lang="ko-KR" altLang="en-US" dirty="0" smtClean="0"/>
              <a:t>중에서 선택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프로젝트 속성</a:t>
            </a:r>
          </a:p>
          <a:p>
            <a:pPr lvl="1" eaLnBrk="1" hangingPunct="1"/>
            <a:r>
              <a:rPr lang="ko-KR" altLang="en-US" sz="1800" dirty="0" smtClean="0"/>
              <a:t>메뉴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프로젝트</a:t>
            </a:r>
            <a:r>
              <a:rPr lang="en-US" altLang="ko-KR" sz="1800" dirty="0" smtClean="0"/>
              <a:t>(Project)”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(Properties)”</a:t>
            </a:r>
            <a:endParaRPr lang="ko-KR" altLang="en-US" sz="1800" dirty="0" smtClean="0"/>
          </a:p>
          <a:p>
            <a:pPr lvl="2" eaLnBrk="1" hangingPunct="1"/>
            <a:r>
              <a:rPr lang="en-US" altLang="ko-KR" dirty="0" smtClean="0"/>
              <a:t>“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(Linker)”</a:t>
            </a:r>
            <a:r>
              <a:rPr lang="ko-KR" altLang="en-US" dirty="0" smtClean="0"/>
              <a:t>→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(Input)”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추가 종속성</a:t>
            </a:r>
            <a:r>
              <a:rPr lang="en-US" altLang="ko-KR" dirty="0" smtClean="0"/>
              <a:t>(Additional Dependencies)”</a:t>
            </a:r>
            <a:endParaRPr lang="ko-KR" altLang="en-US" dirty="0" smtClean="0"/>
          </a:p>
          <a:p>
            <a:pPr lvl="3" eaLnBrk="1" hangingPunct="1"/>
            <a:r>
              <a:rPr lang="ko-KR" altLang="en-US" sz="1600" dirty="0" smtClean="0"/>
              <a:t>필요한 라이브러리 파일을 추가</a:t>
            </a:r>
            <a:endParaRPr lang="en-US" altLang="ko-KR" sz="1600" dirty="0" smtClean="0"/>
          </a:p>
          <a:p>
            <a:pPr lvl="3" eaLnBrk="1" hangingPunct="1"/>
            <a:r>
              <a:rPr lang="ko-KR" altLang="en-US" sz="1600" dirty="0" smtClean="0"/>
              <a:t>파일명 구분은 </a:t>
            </a:r>
            <a:r>
              <a:rPr lang="en-US" altLang="ko-KR" sz="1600" dirty="0" smtClean="0"/>
              <a:t>“;”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pPr lvl="2" eaLnBrk="1" hangingPunct="1"/>
            <a:r>
              <a:rPr lang="ko-KR" altLang="en-US" sz="1800" dirty="0" smtClean="0"/>
              <a:t>참고</a:t>
            </a:r>
            <a:r>
              <a:rPr lang="en-US" altLang="ko-KR" sz="1800" dirty="0" smtClean="0"/>
              <a:t>:</a:t>
            </a:r>
          </a:p>
          <a:p>
            <a:pPr lvl="3" eaLnBrk="1" hangingPunct="1"/>
            <a:r>
              <a:rPr lang="ko-KR" altLang="en-US" dirty="0" smtClean="0"/>
              <a:t>헤더파일에 다음과 같이 컴파일러를 위한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pragma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지시어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를 사용하면 프로젝트 속성에 명시하지 않아도 됨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소스 코딩</a:t>
            </a:r>
          </a:p>
          <a:p>
            <a:pPr lvl="1" eaLnBrk="1" hangingPunct="1"/>
            <a:r>
              <a:rPr lang="ko-KR" altLang="en-US" sz="1800" dirty="0" smtClean="0"/>
              <a:t>“</a:t>
            </a:r>
            <a:r>
              <a:rPr lang="en-US" altLang="ko-KR" sz="1800" dirty="0" smtClean="0"/>
              <a:t>hello.cpp”</a:t>
            </a:r>
            <a:r>
              <a:rPr lang="ko-KR" altLang="en-US" sz="1800" dirty="0" smtClean="0"/>
              <a:t>를 편집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14414" y="4764297"/>
            <a:ext cx="678661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#</a:t>
            </a:r>
            <a:r>
              <a:rPr lang="en-US" altLang="ko-KR" sz="1400" dirty="0" err="1" smtClean="0">
                <a:latin typeface="+mn-lt"/>
              </a:rPr>
              <a:t>pragma</a:t>
            </a:r>
            <a:r>
              <a:rPr lang="en-US" altLang="ko-KR" sz="1400" dirty="0" smtClean="0">
                <a:latin typeface="+mn-lt"/>
              </a:rPr>
              <a:t> comment(lib, "Winmm.lib")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AB633-9BEA-459D-AC2C-DDD01CA503C4}" type="slidenum">
              <a:rPr lang="en-US" altLang="ko-KR">
                <a:ea typeface="굴림" charset="-127"/>
              </a:rPr>
              <a:pPr/>
              <a:t>13</a:t>
            </a:fld>
            <a:endParaRPr lang="en-US" altLang="ko-KR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연습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빈 프로젝트 만들기</a:t>
            </a:r>
            <a:endParaRPr lang="en-US" altLang="ko-KR" dirty="0" smtClean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2263" indent="-265113">
              <a:lnSpc>
                <a:spcPct val="90000"/>
              </a:lnSpc>
            </a:pPr>
            <a:r>
              <a:rPr lang="ko-KR" altLang="en-US" sz="1800" dirty="0" smtClean="0"/>
              <a:t>빈 프로젝트를 만들어 보세요</a:t>
            </a:r>
          </a:p>
          <a:p>
            <a:pPr marL="744538" lvl="1">
              <a:lnSpc>
                <a:spcPct val="90000"/>
              </a:lnSpc>
            </a:pPr>
            <a:r>
              <a:rPr lang="ko-KR" altLang="en-US" sz="1600" dirty="0" smtClean="0"/>
              <a:t>파일→</a:t>
            </a:r>
            <a:r>
              <a:rPr lang="ko-KR" altLang="en-US" sz="1600" dirty="0" err="1" smtClean="0"/>
              <a:t>새로만들기</a:t>
            </a:r>
            <a:r>
              <a:rPr lang="ko-KR" altLang="en-US" sz="1600" dirty="0" smtClean="0"/>
              <a:t>→프로젝트</a:t>
            </a:r>
          </a:p>
          <a:p>
            <a:pPr marL="744538" lvl="1">
              <a:lnSpc>
                <a:spcPct val="90000"/>
              </a:lnSpc>
            </a:pPr>
            <a:r>
              <a:rPr lang="en-US" altLang="ko-KR" sz="1600" dirty="0" smtClean="0"/>
              <a:t>Visual C++/Win32→Win32 </a:t>
            </a:r>
            <a:r>
              <a:rPr lang="ko-KR" altLang="en-US" sz="1600" dirty="0" smtClean="0"/>
              <a:t>콘솔 응용 프로그램</a:t>
            </a:r>
          </a:p>
          <a:p>
            <a:pPr lvl="2">
              <a:lnSpc>
                <a:spcPct val="90000"/>
              </a:lnSpc>
            </a:pP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: hello, </a:t>
            </a:r>
            <a:r>
              <a:rPr lang="ko-KR" altLang="en-US" sz="1400" dirty="0" smtClean="0"/>
              <a:t>위치 </a:t>
            </a:r>
            <a:r>
              <a:rPr lang="en-US" altLang="ko-KR" sz="1400" dirty="0" smtClean="0"/>
              <a:t>: C:\Home\Work</a:t>
            </a:r>
          </a:p>
          <a:p>
            <a:pPr lvl="2">
              <a:lnSpc>
                <a:spcPct val="90000"/>
              </a:lnSpc>
            </a:pPr>
            <a:r>
              <a:rPr lang="ko-KR" altLang="en-US" sz="1400" dirty="0" smtClean="0"/>
              <a:t>선택사항 </a:t>
            </a:r>
            <a:r>
              <a:rPr lang="en-US" altLang="ko-KR" sz="1400" dirty="0" smtClean="0"/>
              <a:t>“Create directory for solution”</a:t>
            </a:r>
            <a:r>
              <a:rPr lang="ko-KR" altLang="en-US" sz="1400" dirty="0" smtClean="0"/>
              <a:t>은 체크해제</a:t>
            </a:r>
            <a:endParaRPr lang="en-US" altLang="ko-KR" sz="1400" dirty="0" smtClean="0"/>
          </a:p>
          <a:p>
            <a:pPr marL="744538" lvl="1">
              <a:lnSpc>
                <a:spcPct val="90000"/>
              </a:lnSpc>
            </a:pPr>
            <a:r>
              <a:rPr lang="ko-KR" altLang="en-US" sz="1600" dirty="0" smtClean="0"/>
              <a:t>프로젝트 생성 위치 </a:t>
            </a:r>
            <a:r>
              <a:rPr lang="en-US" altLang="ko-KR" sz="1600" dirty="0" smtClean="0"/>
              <a:t>: C:\Home\Work\hello</a:t>
            </a:r>
          </a:p>
          <a:p>
            <a:pPr marL="744538" lvl="1">
              <a:lnSpc>
                <a:spcPct val="90000"/>
              </a:lnSpc>
            </a:pPr>
            <a:r>
              <a:rPr lang="ko-KR" altLang="en-US" sz="1600" dirty="0" smtClean="0"/>
              <a:t>기타 사항들을 모두 디폴트로</a:t>
            </a:r>
            <a:endParaRPr lang="en-US" altLang="ko-KR" sz="1600" dirty="0" smtClean="0"/>
          </a:p>
          <a:p>
            <a:pPr marL="744538" lvl="1">
              <a:lnSpc>
                <a:spcPct val="90000"/>
              </a:lnSpc>
            </a:pPr>
            <a:r>
              <a:rPr lang="ko-KR" altLang="en-US" sz="1600" dirty="0" smtClean="0"/>
              <a:t>마침</a:t>
            </a:r>
          </a:p>
          <a:p>
            <a:pPr marL="322263" indent="-265113">
              <a:lnSpc>
                <a:spcPct val="90000"/>
              </a:lnSpc>
            </a:pPr>
            <a:endParaRPr lang="en-US" altLang="ko-KR" sz="1800" dirty="0" smtClean="0"/>
          </a:p>
          <a:p>
            <a:pPr marL="322263" indent="-265113">
              <a:lnSpc>
                <a:spcPct val="90000"/>
              </a:lnSpc>
            </a:pPr>
            <a:r>
              <a:rPr lang="ko-KR" altLang="en-US" sz="1800" dirty="0" smtClean="0"/>
              <a:t>폴더 내 파일들 살펴보기</a:t>
            </a:r>
            <a:endParaRPr lang="en-US" altLang="ko-KR" sz="1800" dirty="0" smtClean="0"/>
          </a:p>
          <a:p>
            <a:pPr marL="722313" lvl="1" indent="-265113">
              <a:lnSpc>
                <a:spcPct val="90000"/>
              </a:lnSpc>
            </a:pPr>
            <a:r>
              <a:rPr lang="ko-KR" altLang="en-US" sz="1600" dirty="0" smtClean="0"/>
              <a:t>생성된 폴더를 살펴 보세요</a:t>
            </a:r>
            <a:endParaRPr lang="en-US" altLang="ko-KR" sz="1600" dirty="0" smtClean="0"/>
          </a:p>
          <a:p>
            <a:pPr marL="1122363" lvl="2" indent="-265113">
              <a:lnSpc>
                <a:spcPct val="90000"/>
              </a:lnSpc>
            </a:pPr>
            <a:r>
              <a:rPr lang="en-US" altLang="ko-KR" sz="1400" dirty="0" smtClean="0"/>
              <a:t>C:\Home\Work\hello </a:t>
            </a:r>
            <a:r>
              <a:rPr lang="ko-KR" altLang="en-US" sz="1400" dirty="0" smtClean="0"/>
              <a:t>폴더</a:t>
            </a:r>
          </a:p>
          <a:p>
            <a:pPr marL="722313" lvl="1" indent="-265113">
              <a:lnSpc>
                <a:spcPct val="90000"/>
              </a:lnSpc>
            </a:pPr>
            <a:r>
              <a:rPr lang="ko-KR" altLang="en-US" sz="1600" dirty="0" smtClean="0"/>
              <a:t>“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→솔루션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” 후 다시 살펴 보세요</a:t>
            </a:r>
          </a:p>
          <a:p>
            <a:pPr marL="322263" indent="-265113">
              <a:lnSpc>
                <a:spcPct val="90000"/>
              </a:lnSpc>
            </a:pPr>
            <a:endParaRPr lang="en-US" altLang="ko-KR" sz="1800" dirty="0" smtClean="0"/>
          </a:p>
          <a:p>
            <a:pPr marL="322263" indent="-265113">
              <a:lnSpc>
                <a:spcPct val="90000"/>
              </a:lnSpc>
            </a:pP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marL="722313" lvl="1" indent="-265113">
              <a:lnSpc>
                <a:spcPct val="90000"/>
              </a:lnSpc>
            </a:pPr>
            <a:r>
              <a:rPr lang="ko-KR" altLang="en-US" sz="1600" dirty="0" smtClean="0"/>
              <a:t>“디버그→디버깅 시작</a:t>
            </a:r>
            <a:r>
              <a:rPr lang="en-US" altLang="ko-KR" sz="1600" dirty="0" smtClean="0"/>
              <a:t>” (F5)</a:t>
            </a:r>
          </a:p>
          <a:p>
            <a:pPr marL="722313" lvl="1" indent="-265113">
              <a:lnSpc>
                <a:spcPct val="90000"/>
              </a:lnSpc>
            </a:pPr>
            <a:r>
              <a:rPr lang="ko-KR" altLang="en-US" sz="1600" dirty="0" smtClean="0"/>
              <a:t>“디버그→디버깅 하지 않고 시작” </a:t>
            </a:r>
            <a:r>
              <a:rPr lang="en-US" altLang="ko-KR" sz="1600" dirty="0" smtClean="0"/>
              <a:t>(Ctrl+F5)</a:t>
            </a:r>
            <a:endParaRPr lang="ko-KR" altLang="en-US" sz="160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pic>
        <p:nvPicPr>
          <p:cNvPr id="1028" name="Picture 4" descr="D:\Home\Temp\SNAG-0000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2128" y="3071810"/>
            <a:ext cx="1352550" cy="2114550"/>
          </a:xfrm>
          <a:prstGeom prst="rect">
            <a:avLst/>
          </a:prstGeom>
          <a:noFill/>
        </p:spPr>
      </p:pic>
      <p:pic>
        <p:nvPicPr>
          <p:cNvPr id="1030" name="Picture 6" descr="D:\Home\Temp\SNAG-000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719400"/>
            <a:ext cx="1314450" cy="2495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FD5A8E-60F7-4F42-B273-621BBDF0D721}" type="slidenum">
              <a:rPr lang="en-US" altLang="ko-KR">
                <a:ea typeface="굴림" charset="-127"/>
              </a:rPr>
              <a:pPr/>
              <a:t>14</a:t>
            </a:fld>
            <a:endParaRPr lang="en-US" altLang="ko-KR">
              <a:ea typeface="굴림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연습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소스코드 수정하기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2263" indent="-265113"/>
            <a:r>
              <a:rPr lang="en-US" altLang="ko-KR" sz="1800" dirty="0" smtClean="0"/>
              <a:t>“Hello World!” </a:t>
            </a:r>
            <a:r>
              <a:rPr lang="ko-KR" altLang="en-US" sz="1800" dirty="0" smtClean="0"/>
              <a:t>를 출력해 보세요</a:t>
            </a: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309505" y="978083"/>
            <a:ext cx="1405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02.HelloWorld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28662" y="1728775"/>
            <a:ext cx="3118803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#include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"</a:t>
            </a:r>
            <a:r>
              <a:rPr lang="en-US" altLang="ko-KR" sz="1400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stdafx.h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“</a:t>
            </a:r>
          </a:p>
          <a:p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int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_</a:t>
            </a:r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tmain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int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argc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, _TCHAR* </a:t>
            </a:r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argv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[])</a:t>
            </a:r>
          </a:p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printf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("Hello World!\n");</a:t>
            </a:r>
          </a:p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return 0;</a:t>
            </a:r>
          </a:p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}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3" name="Rectangle 6" descr="체크 무늬"/>
          <p:cNvSpPr>
            <a:spLocks noChangeArrowheads="1"/>
          </p:cNvSpPr>
          <p:nvPr/>
        </p:nvSpPr>
        <p:spPr bwMode="auto">
          <a:xfrm>
            <a:off x="857224" y="1643050"/>
            <a:ext cx="3286148" cy="1714512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FD5A8E-60F7-4F42-B273-621BBDF0D721}" type="slidenum">
              <a:rPr lang="en-US" altLang="ko-KR">
                <a:ea typeface="굴림" charset="-127"/>
              </a:rPr>
              <a:pPr/>
              <a:t>15</a:t>
            </a:fld>
            <a:endParaRPr lang="en-US" altLang="ko-KR">
              <a:ea typeface="굴림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연습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사용하기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2263" indent="-265113"/>
            <a:r>
              <a:rPr lang="en-US" altLang="ko-KR" sz="1800" dirty="0" smtClean="0"/>
              <a:t>sin(45º)</a:t>
            </a:r>
            <a:r>
              <a:rPr lang="ko-KR" altLang="en-US" sz="1800" dirty="0" smtClean="0"/>
              <a:t>의 값을 출력해 보세요</a:t>
            </a:r>
            <a:endParaRPr lang="en-US" altLang="ko-KR" sz="1800" dirty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379781" y="978083"/>
            <a:ext cx="133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03.HelloMath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928662" y="1643050"/>
            <a:ext cx="3881704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#include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"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stdafx.h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</a:t>
            </a: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#define _USE_MATH_DEFINES</a:t>
            </a: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#include &lt;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math.h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&gt;</a:t>
            </a:r>
          </a:p>
          <a:p>
            <a:endParaRPr lang="ko-KR" altLang="en-US" sz="1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_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tmain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argc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, _TCHAR*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argv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[])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printf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("sin(%d) = %f\n", 45, sin(M_PI/4));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return 0;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}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Rectangle 7" descr="체크 무늬"/>
          <p:cNvSpPr>
            <a:spLocks noChangeArrowheads="1"/>
          </p:cNvSpPr>
          <p:nvPr/>
        </p:nvSpPr>
        <p:spPr bwMode="auto">
          <a:xfrm>
            <a:off x="857224" y="1571612"/>
            <a:ext cx="4143404" cy="2143140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CFBF1-C632-426A-A37A-153B88D7953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랜덤 숫자 생성</a:t>
            </a:r>
            <a:endParaRPr lang="en-US" altLang="ko-KR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/>
              <a:t>10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random </a:t>
            </a:r>
            <a:r>
              <a:rPr lang="ko-KR" altLang="en-US" sz="1800" dirty="0" smtClean="0"/>
              <a:t>숫자를 출력하세요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571163" y="978083"/>
            <a:ext cx="21442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04.QuickSortUser (1/2)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7575" y="1619330"/>
            <a:ext cx="4518288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#include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"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stdafx.h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"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#include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&lt;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time.h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&gt;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static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dirty="0">
                <a:latin typeface="+mn-lt"/>
                <a:ea typeface="HY헤드라인M" pitchFamily="18" charset="-127"/>
              </a:rPr>
              <a:t>void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print(</a:t>
            </a:r>
            <a:r>
              <a:rPr lang="en-US" altLang="ko-KR" sz="1400" dirty="0">
                <a:latin typeface="+mn-lt"/>
                <a:ea typeface="HY헤드라인M" pitchFamily="18" charset="-127"/>
              </a:rPr>
              <a:t>const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dirty="0" err="1" smtClean="0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b="1" dirty="0" smtClean="0">
                <a:latin typeface="+mn-lt"/>
                <a:ea typeface="HY헤드라인M" pitchFamily="18" charset="-127"/>
              </a:rPr>
              <a:t>* list, </a:t>
            </a:r>
            <a:r>
              <a:rPr lang="en-US" altLang="ko-KR" sz="1400" dirty="0" err="1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n) {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 smtClean="0">
                <a:latin typeface="+mn-lt"/>
                <a:ea typeface="HY헤드라인M" pitchFamily="18" charset="-127"/>
              </a:rPr>
              <a:t>   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printf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("&lt;");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dirty="0" smtClean="0">
                <a:latin typeface="+mn-lt"/>
                <a:ea typeface="HY헤드라인M" pitchFamily="18" charset="-127"/>
              </a:rPr>
              <a:t>   </a:t>
            </a:r>
            <a:r>
              <a:rPr lang="en-US" altLang="ko-KR" sz="1400" dirty="0">
                <a:latin typeface="+mn-lt"/>
                <a:ea typeface="HY헤드라인M" pitchFamily="18" charset="-127"/>
              </a:rPr>
              <a:t>for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(</a:t>
            </a:r>
            <a:r>
              <a:rPr lang="en-US" altLang="ko-KR" sz="1400" dirty="0" err="1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i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=0;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i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&lt;n;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i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++)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latin typeface="+mn-lt"/>
                <a:ea typeface="HY헤드라인M" pitchFamily="18" charset="-127"/>
              </a:rPr>
              <a:t>   </a:t>
            </a:r>
            <a:r>
              <a:rPr lang="en-US" altLang="ko-KR" sz="1400" b="1" dirty="0" smtClean="0">
                <a:latin typeface="+mn-lt"/>
                <a:ea typeface="HY헤드라인M" pitchFamily="18" charset="-127"/>
              </a:rPr>
              <a:t>    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printf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("%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d%s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", </a:t>
            </a:r>
            <a:r>
              <a:rPr lang="en-US" altLang="ko-KR" sz="1400" b="1" dirty="0" smtClean="0">
                <a:latin typeface="+mn-lt"/>
                <a:ea typeface="HY헤드라인M" pitchFamily="18" charset="-127"/>
              </a:rPr>
              <a:t>list[</a:t>
            </a:r>
            <a:r>
              <a:rPr lang="en-US" altLang="ko-KR" sz="1400" b="1" dirty="0" err="1" smtClean="0">
                <a:latin typeface="+mn-lt"/>
                <a:ea typeface="HY헤드라인M" pitchFamily="18" charset="-127"/>
              </a:rPr>
              <a:t>i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], (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i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&lt;n-1) ? ", " : "&gt;\n" );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_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tmain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(</a:t>
            </a:r>
            <a:r>
              <a:rPr lang="en-US" altLang="ko-KR" sz="1400" dirty="0" err="1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argc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, _TCHAR*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argv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[]) </a:t>
            </a:r>
            <a:r>
              <a:rPr lang="en-US" altLang="ko-KR" sz="1400" dirty="0">
                <a:latin typeface="+mn-lt"/>
                <a:ea typeface="HY헤드라인M" pitchFamily="18" charset="-127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dirty="0" smtClean="0">
                <a:latin typeface="+mn-lt"/>
                <a:ea typeface="HY헤드라인M" pitchFamily="18" charset="-127"/>
              </a:rPr>
              <a:t>   </a:t>
            </a:r>
            <a:r>
              <a:rPr lang="en-US" altLang="ko-KR" sz="1400" dirty="0" err="1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n = 10;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dirty="0" smtClean="0">
                <a:latin typeface="+mn-lt"/>
                <a:ea typeface="HY헤드라인M" pitchFamily="18" charset="-127"/>
              </a:rPr>
              <a:t>   </a:t>
            </a:r>
            <a:r>
              <a:rPr lang="en-US" altLang="ko-KR" sz="1400" dirty="0" err="1" smtClean="0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b="1" dirty="0" smtClean="0">
                <a:latin typeface="+mn-lt"/>
                <a:ea typeface="HY헤드라인M" pitchFamily="18" charset="-127"/>
              </a:rPr>
              <a:t>* list;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  <a:ea typeface="HY헤드라인M" pitchFamily="18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  <a:ea typeface="HY헤드라인M" pitchFamily="18" charset="-127"/>
              </a:rPr>
              <a:t>  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  <a:ea typeface="HY헤드라인M" pitchFamily="18" charset="-127"/>
              </a:rPr>
              <a:t>srand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  <a:ea typeface="HY헤드라인M" pitchFamily="18" charset="-127"/>
              </a:rPr>
              <a:t>( (</a:t>
            </a:r>
            <a:r>
              <a:rPr lang="en-US" altLang="ko-KR" sz="1400" dirty="0">
                <a:solidFill>
                  <a:srgbClr val="0000FF"/>
                </a:solidFill>
                <a:latin typeface="+mn-lt"/>
                <a:ea typeface="HY헤드라인M" pitchFamily="18" charset="-127"/>
              </a:rPr>
              <a:t>unsigned)time( NULL ) );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b="1" dirty="0" smtClean="0">
                <a:latin typeface="+mn-lt"/>
                <a:ea typeface="HY헤드라인M" pitchFamily="18" charset="-127"/>
              </a:rPr>
              <a:t>   list 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= (</a:t>
            </a:r>
            <a:r>
              <a:rPr lang="en-US" altLang="ko-KR" sz="1400" dirty="0" err="1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*)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malloc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(</a:t>
            </a:r>
            <a:r>
              <a:rPr lang="en-US" altLang="ko-KR" sz="1400" dirty="0" err="1">
                <a:latin typeface="+mn-lt"/>
                <a:ea typeface="HY헤드라인M" pitchFamily="18" charset="-127"/>
              </a:rPr>
              <a:t>sizeof</a:t>
            </a:r>
            <a:r>
              <a:rPr lang="en-US" altLang="ko-KR" sz="1400" dirty="0">
                <a:latin typeface="+mn-lt"/>
                <a:ea typeface="HY헤드라인M" pitchFamily="18" charset="-127"/>
              </a:rPr>
              <a:t>(</a:t>
            </a:r>
            <a:r>
              <a:rPr lang="en-US" altLang="ko-KR" sz="1400" dirty="0" err="1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dirty="0">
                <a:latin typeface="+mn-lt"/>
                <a:ea typeface="HY헤드라인M" pitchFamily="18" charset="-127"/>
              </a:rPr>
              <a:t>)*n);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dirty="0" smtClean="0">
                <a:latin typeface="+mn-lt"/>
                <a:ea typeface="HY헤드라인M" pitchFamily="18" charset="-127"/>
              </a:rPr>
              <a:t>   </a:t>
            </a:r>
            <a:r>
              <a:rPr lang="en-US" altLang="ko-KR" sz="1400" dirty="0">
                <a:latin typeface="+mn-lt"/>
                <a:ea typeface="HY헤드라인M" pitchFamily="18" charset="-127"/>
              </a:rPr>
              <a:t>for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(</a:t>
            </a:r>
            <a:r>
              <a:rPr lang="en-US" altLang="ko-KR" sz="1400" dirty="0" err="1">
                <a:latin typeface="+mn-lt"/>
                <a:ea typeface="HY헤드라인M" pitchFamily="18" charset="-127"/>
              </a:rPr>
              <a:t>int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i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=0;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i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&lt;n; </a:t>
            </a:r>
            <a:r>
              <a:rPr lang="en-US" altLang="ko-KR" sz="1400" b="1" dirty="0" err="1">
                <a:latin typeface="+mn-lt"/>
                <a:ea typeface="HY헤드라인M" pitchFamily="18" charset="-127"/>
              </a:rPr>
              <a:t>i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++)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  <a:ea typeface="HY헤드라인M" pitchFamily="18" charset="-127"/>
              </a:rPr>
              <a:t>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  <a:ea typeface="HY헤드라인M" pitchFamily="18" charset="-127"/>
              </a:rPr>
              <a:t>      </a:t>
            </a:r>
            <a:r>
              <a:rPr lang="en-US" altLang="ko-KR" sz="1400" b="1" dirty="0" smtClean="0">
                <a:latin typeface="+mn-lt"/>
                <a:ea typeface="HY헤드라인M" pitchFamily="18" charset="-127"/>
              </a:rPr>
              <a:t>list[</a:t>
            </a:r>
            <a:r>
              <a:rPr lang="en-US" altLang="ko-KR" sz="1400" b="1" dirty="0" err="1" smtClean="0">
                <a:latin typeface="+mn-lt"/>
                <a:ea typeface="HY헤드라인M" pitchFamily="18" charset="-127"/>
              </a:rPr>
              <a:t>i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] =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  <a:ea typeface="HY헤드라인M" pitchFamily="18" charset="-127"/>
              </a:rPr>
              <a:t> rand();</a:t>
            </a:r>
            <a:endParaRPr lang="en-US" altLang="ko-KR" sz="1400" dirty="0">
              <a:solidFill>
                <a:srgbClr val="0000FF"/>
              </a:solidFill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b="1" dirty="0" smtClean="0">
                <a:latin typeface="+mn-lt"/>
                <a:ea typeface="HY헤드라인M" pitchFamily="18" charset="-127"/>
              </a:rPr>
              <a:t>   print(list, 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n);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dirty="0" smtClean="0">
                <a:latin typeface="+mn-lt"/>
                <a:ea typeface="HY헤드라인M" pitchFamily="18" charset="-127"/>
              </a:rPr>
              <a:t>   free(list);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  <a:ea typeface="HY헤드라인M" pitchFamily="18" charset="-127"/>
              </a:rPr>
              <a:t>    return</a:t>
            </a:r>
            <a:r>
              <a:rPr lang="en-US" altLang="ko-KR" sz="1400" b="1" dirty="0" smtClean="0">
                <a:latin typeface="+mn-lt"/>
                <a:ea typeface="HY헤드라인M" pitchFamily="18" charset="-127"/>
              </a:rPr>
              <a:t> </a:t>
            </a:r>
            <a:r>
              <a:rPr lang="en-US" altLang="ko-KR" sz="1400" b="1" dirty="0">
                <a:latin typeface="+mn-lt"/>
                <a:ea typeface="HY헤드라인M" pitchFamily="18" charset="-127"/>
              </a:rPr>
              <a:t>0;</a:t>
            </a:r>
            <a:endParaRPr lang="en-US" altLang="ko-KR" sz="1400" dirty="0">
              <a:latin typeface="+mn-lt"/>
              <a:ea typeface="HY헤드라인M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  <a:ea typeface="HY헤드라인M" pitchFamily="18" charset="-127"/>
              </a:rPr>
              <a:t>}</a:t>
            </a:r>
          </a:p>
        </p:txBody>
      </p:sp>
      <p:sp>
        <p:nvSpPr>
          <p:cNvPr id="11" name="Rectangle 5" descr="체크 무늬"/>
          <p:cNvSpPr>
            <a:spLocks noChangeArrowheads="1"/>
          </p:cNvSpPr>
          <p:nvPr/>
        </p:nvSpPr>
        <p:spPr bwMode="auto">
          <a:xfrm>
            <a:off x="1214414" y="3853485"/>
            <a:ext cx="2857520" cy="214706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lt"/>
              <a:ea typeface="HY헤드라인M" pitchFamily="18" charset="-127"/>
            </a:endParaRPr>
          </a:p>
        </p:txBody>
      </p:sp>
      <p:sp>
        <p:nvSpPr>
          <p:cNvPr id="12" name="Rectangle 7" descr="체크 무늬"/>
          <p:cNvSpPr>
            <a:spLocks noChangeArrowheads="1"/>
          </p:cNvSpPr>
          <p:nvPr/>
        </p:nvSpPr>
        <p:spPr bwMode="auto">
          <a:xfrm>
            <a:off x="2143109" y="4387025"/>
            <a:ext cx="897678" cy="192793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lt"/>
              <a:ea typeface="HY헤드라인M" pitchFamily="18" charset="-127"/>
            </a:endParaRPr>
          </a:p>
        </p:txBody>
      </p:sp>
      <p:sp>
        <p:nvSpPr>
          <p:cNvPr id="14" name="Rectangle 7" descr="체크 무늬"/>
          <p:cNvSpPr>
            <a:spLocks noChangeArrowheads="1"/>
          </p:cNvSpPr>
          <p:nvPr/>
        </p:nvSpPr>
        <p:spPr bwMode="auto">
          <a:xfrm>
            <a:off x="857224" y="1571612"/>
            <a:ext cx="4786346" cy="3730023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18611" y="1628696"/>
            <a:ext cx="3374193" cy="40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void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quicksort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* 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list,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ilo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ihi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{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pivot,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ulo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uhi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ieq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tempEntry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>
              <a:lnSpc>
                <a:spcPct val="70000"/>
              </a:lnSpc>
            </a:pPr>
            <a:endParaRPr lang="en-US" altLang="ko-KR" sz="1400" b="1" dirty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if (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&gt;=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return;</a:t>
            </a:r>
            <a:endParaRPr lang="en-US" altLang="ko-KR" sz="1400" b="1" dirty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pivot =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list[(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+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)/2];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ieq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=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ulo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=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uhi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=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while (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ulo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&lt;=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uhi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if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(list[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uhi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 &gt; pivot) {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uhi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--;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} else {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tempEntry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=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ulo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ulo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 =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uhi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uhi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 =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tempEntry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if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(list[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ulo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 &lt; pivot) {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 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tempEntry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=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ieq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ieq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 =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ulo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ulo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] =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tempEntry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 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ieq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++;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}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   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ulo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++;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  }}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quicksort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(list,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ilo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ieq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- 1);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quicksort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(list,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uhi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+ 1, 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ihi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}</a:t>
            </a:r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A2E70A-8795-46FD-A58F-4A4CF1C016DE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정의 함수에 의한 </a:t>
            </a:r>
            <a:r>
              <a:rPr lang="ko-KR" altLang="en-US" dirty="0" err="1" smtClean="0"/>
              <a:t>퀵소트</a:t>
            </a:r>
            <a:endParaRPr lang="en-US" altLang="ko-KR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smtClean="0"/>
              <a:t>정수 배열을 오름차순으로 정렬하세요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18924" y="1643050"/>
            <a:ext cx="326833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B2B2B2"/>
                </a:solidFill>
                <a:latin typeface="+mn-lt"/>
              </a:rPr>
              <a:t>#include</a:t>
            </a:r>
            <a:r>
              <a:rPr lang="en-US" altLang="ko-KR" sz="1400" b="1" dirty="0">
                <a:solidFill>
                  <a:srgbClr val="B2B2B2"/>
                </a:solidFill>
                <a:latin typeface="+mn-lt"/>
              </a:rPr>
              <a:t> "</a:t>
            </a:r>
            <a:r>
              <a:rPr lang="en-US" altLang="ko-KR" sz="1400" b="1" dirty="0" err="1">
                <a:solidFill>
                  <a:srgbClr val="B2B2B2"/>
                </a:solidFill>
                <a:latin typeface="+mn-lt"/>
              </a:rPr>
              <a:t>stdafx.h</a:t>
            </a:r>
            <a:r>
              <a:rPr lang="en-US" altLang="ko-KR" sz="1400" b="1" dirty="0">
                <a:solidFill>
                  <a:srgbClr val="B2B2B2"/>
                </a:solidFill>
                <a:latin typeface="+mn-lt"/>
              </a:rPr>
              <a:t>"</a:t>
            </a:r>
            <a:endParaRPr lang="en-US" altLang="ko-KR" sz="1400" dirty="0">
              <a:solidFill>
                <a:srgbClr val="B2B2B2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B2B2B2"/>
                </a:solidFill>
                <a:latin typeface="+mn-lt"/>
              </a:rPr>
              <a:t>#include</a:t>
            </a:r>
            <a:r>
              <a:rPr lang="en-US" altLang="ko-KR" sz="1400" b="1" dirty="0">
                <a:solidFill>
                  <a:srgbClr val="B2B2B2"/>
                </a:solidFill>
                <a:latin typeface="+mn-lt"/>
              </a:rPr>
              <a:t> &lt;</a:t>
            </a:r>
            <a:r>
              <a:rPr lang="en-US" altLang="ko-KR" sz="1400" b="1" dirty="0" err="1">
                <a:solidFill>
                  <a:srgbClr val="B2B2B2"/>
                </a:solidFill>
                <a:latin typeface="+mn-lt"/>
              </a:rPr>
              <a:t>time.h</a:t>
            </a:r>
            <a:r>
              <a:rPr lang="en-US" altLang="ko-KR" sz="1400" b="1" dirty="0">
                <a:solidFill>
                  <a:srgbClr val="B2B2B2"/>
                </a:solidFill>
                <a:latin typeface="+mn-lt"/>
              </a:rPr>
              <a:t>&gt;</a:t>
            </a:r>
            <a:endParaRPr lang="en-US" altLang="ko-KR" sz="1400" dirty="0">
              <a:solidFill>
                <a:srgbClr val="B2B2B2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rgbClr val="B2B2B2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B2B2B2"/>
                </a:solidFill>
                <a:latin typeface="+mn-lt"/>
              </a:rPr>
              <a:t>static</a:t>
            </a:r>
            <a:r>
              <a:rPr lang="en-US" altLang="ko-KR" sz="1400" b="1" dirty="0">
                <a:solidFill>
                  <a:srgbClr val="B2B2B2"/>
                </a:solidFill>
                <a:latin typeface="+mn-lt"/>
              </a:rPr>
              <a:t> </a:t>
            </a:r>
            <a:r>
              <a:rPr lang="en-US" altLang="ko-KR" sz="1400" dirty="0">
                <a:solidFill>
                  <a:srgbClr val="B2B2B2"/>
                </a:solidFill>
                <a:latin typeface="+mn-lt"/>
              </a:rPr>
              <a:t>void</a:t>
            </a:r>
            <a:r>
              <a:rPr lang="en-US" altLang="ko-KR" sz="1400" b="1" dirty="0">
                <a:solidFill>
                  <a:srgbClr val="B2B2B2"/>
                </a:solidFill>
                <a:latin typeface="+mn-lt"/>
              </a:rPr>
              <a:t> print(</a:t>
            </a:r>
            <a:r>
              <a:rPr lang="en-US" altLang="ko-KR" sz="1400" dirty="0">
                <a:solidFill>
                  <a:srgbClr val="B2B2B2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B2B2B2"/>
                </a:solidFill>
                <a:latin typeface="+mn-lt"/>
              </a:rPr>
              <a:t> </a:t>
            </a:r>
            <a:r>
              <a:rPr lang="en-US" altLang="ko-KR" sz="1400" dirty="0" err="1" smtClean="0">
                <a:solidFill>
                  <a:srgbClr val="B2B2B2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B2B2B2"/>
                </a:solidFill>
                <a:latin typeface="+mn-lt"/>
              </a:rPr>
              <a:t>* list, </a:t>
            </a:r>
            <a:r>
              <a:rPr lang="en-US" altLang="ko-KR" sz="1400" dirty="0" err="1" smtClean="0">
                <a:solidFill>
                  <a:srgbClr val="B2B2B2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B2B2B2"/>
                </a:solidFill>
                <a:latin typeface="+mn-lt"/>
              </a:rPr>
              <a:t> </a:t>
            </a:r>
            <a:r>
              <a:rPr lang="en-US" altLang="ko-KR" sz="1400" b="1" dirty="0">
                <a:solidFill>
                  <a:srgbClr val="B2B2B2"/>
                </a:solidFill>
                <a:latin typeface="+mn-lt"/>
              </a:rPr>
              <a:t>n);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_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tmain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argc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_TCHAR*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argv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[])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* list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n=10;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srand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 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unsigned)time( NULL ) );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list=(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*)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malloc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sizeof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)*n);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for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=0;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&lt;n;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++)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] = rand();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print(list,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n);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lt"/>
              </a:rPr>
              <a:t>quicksort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(list, 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0, n-1);</a:t>
            </a:r>
            <a:endParaRPr lang="en-US" altLang="ko-KR" sz="1400" dirty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print(list,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n);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free(list);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return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0;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7" name="Rectangle 6" descr="체크 무늬"/>
          <p:cNvSpPr>
            <a:spLocks noChangeArrowheads="1"/>
          </p:cNvSpPr>
          <p:nvPr/>
        </p:nvSpPr>
        <p:spPr bwMode="auto">
          <a:xfrm>
            <a:off x="4589331" y="1912159"/>
            <a:ext cx="3051608" cy="3538566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571166" y="978083"/>
            <a:ext cx="21442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04.QuickSortUser (2/2)</a:t>
            </a:r>
          </a:p>
        </p:txBody>
      </p:sp>
      <p:sp>
        <p:nvSpPr>
          <p:cNvPr id="9" name="Rectangle 6" descr="체크 무늬"/>
          <p:cNvSpPr>
            <a:spLocks noChangeArrowheads="1"/>
          </p:cNvSpPr>
          <p:nvPr/>
        </p:nvSpPr>
        <p:spPr bwMode="auto">
          <a:xfrm>
            <a:off x="857224" y="1571612"/>
            <a:ext cx="7143800" cy="4143404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79473" y="1575054"/>
            <a:ext cx="4258986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#include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"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stdafx.h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include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&lt;</a:t>
            </a:r>
            <a:r>
              <a:rPr lang="en-US" altLang="ko-KR" sz="1400" b="1" dirty="0" err="1">
                <a:solidFill>
                  <a:srgbClr val="0000FF"/>
                </a:solidFill>
                <a:latin typeface="+mn-lt"/>
              </a:rPr>
              <a:t>stdlib.h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&gt;</a:t>
            </a:r>
            <a:endParaRPr lang="en-US" altLang="ko-KR" sz="1400" dirty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#include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&lt;</a:t>
            </a: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time.h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&gt;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static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void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print(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* list,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n);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static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compare(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* p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* q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) {</a:t>
            </a:r>
            <a:endParaRPr lang="en-US" altLang="ko-KR" sz="1400" dirty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  const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*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lt"/>
              </a:rPr>
              <a:t>ip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= (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*) p;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+mn-lt"/>
              </a:rPr>
              <a:t>  const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+mn-lt"/>
              </a:rPr>
              <a:t>*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lt"/>
              </a:rPr>
              <a:t>iq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= (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*)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q;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return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*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ip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- *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iq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_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tmain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argc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_TCHAR*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argv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[])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* list;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n=10;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srand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 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unsigned)time( NULL ) );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list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 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*)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malloc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sizeof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)*n);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for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=0;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&lt;n;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++)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list[</a:t>
            </a: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] = rand();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print(list,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n);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lt"/>
              </a:rPr>
              <a:t>qsort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(list,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n,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lt"/>
              </a:rPr>
              <a:t>sizeof</a:t>
            </a:r>
            <a:r>
              <a:rPr lang="en-US" altLang="ko-KR" sz="1400" dirty="0" smtClean="0">
                <a:solidFill>
                  <a:srgbClr val="FF0000"/>
                </a:solidFill>
                <a:latin typeface="+mn-lt"/>
              </a:rPr>
              <a:t>(list[0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]), </a:t>
            </a:r>
            <a:r>
              <a:rPr lang="en-US" altLang="ko-KR" sz="1400" b="1" dirty="0" smtClean="0">
                <a:solidFill>
                  <a:srgbClr val="0000FF"/>
                </a:solidFill>
                <a:latin typeface="+mn-lt"/>
              </a:rPr>
              <a:t>compare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print(list,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n);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free(list);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return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0;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A00C47-662F-4D2E-87D7-5A597C05936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정의 함수에 의한 </a:t>
            </a:r>
            <a:r>
              <a:rPr lang="ko-KR" altLang="en-US" dirty="0" err="1" smtClean="0"/>
              <a:t>퀵소트</a:t>
            </a:r>
            <a:endParaRPr lang="en-US" altLang="ko-KR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/>
              <a:t>Library </a:t>
            </a:r>
            <a:r>
              <a:rPr lang="ko-KR" altLang="en-US" sz="1800" dirty="0" smtClean="0"/>
              <a:t>함수인 </a:t>
            </a:r>
            <a:r>
              <a:rPr lang="en-US" altLang="ko-KR" sz="1800" b="1" dirty="0" err="1" smtClean="0">
                <a:solidFill>
                  <a:srgbClr val="0070C0"/>
                </a:solidFill>
              </a:rPr>
              <a:t>qsort</a:t>
            </a:r>
            <a:r>
              <a:rPr lang="ko-KR" altLang="en-US" sz="1800" dirty="0" smtClean="0"/>
              <a:t>를 사용해 보세요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11" name="Rectangle 5" descr="체크 무늬"/>
          <p:cNvSpPr>
            <a:spLocks noChangeArrowheads="1"/>
          </p:cNvSpPr>
          <p:nvPr/>
        </p:nvSpPr>
        <p:spPr bwMode="auto">
          <a:xfrm>
            <a:off x="892152" y="2622531"/>
            <a:ext cx="4581522" cy="907054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sp>
        <p:nvSpPr>
          <p:cNvPr id="12" name="Rectangle 6" descr="체크 무늬"/>
          <p:cNvSpPr>
            <a:spLocks noChangeArrowheads="1"/>
          </p:cNvSpPr>
          <p:nvPr/>
        </p:nvSpPr>
        <p:spPr bwMode="auto">
          <a:xfrm>
            <a:off x="1063595" y="5022837"/>
            <a:ext cx="3443292" cy="200025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sp>
        <p:nvSpPr>
          <p:cNvPr id="13" name="Rectangle 7" descr="체크 무늬"/>
          <p:cNvSpPr>
            <a:spLocks noChangeArrowheads="1"/>
          </p:cNvSpPr>
          <p:nvPr/>
        </p:nvSpPr>
        <p:spPr bwMode="auto">
          <a:xfrm>
            <a:off x="1044549" y="2803510"/>
            <a:ext cx="4338638" cy="534050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779559" y="978083"/>
            <a:ext cx="19358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05.QuickSortLibFunc</a:t>
            </a:r>
          </a:p>
        </p:txBody>
      </p:sp>
      <p:sp>
        <p:nvSpPr>
          <p:cNvPr id="15" name="Rectangle 6" descr="체크 무늬"/>
          <p:cNvSpPr>
            <a:spLocks noChangeArrowheads="1"/>
          </p:cNvSpPr>
          <p:nvPr/>
        </p:nvSpPr>
        <p:spPr bwMode="auto">
          <a:xfrm>
            <a:off x="857224" y="1571612"/>
            <a:ext cx="4705350" cy="4572032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458B6-6A21-44C9-8870-E6E656997B3B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정의 함수에 의한 구조체 </a:t>
            </a:r>
            <a:r>
              <a:rPr lang="ko-KR" altLang="en-US" dirty="0" err="1" smtClean="0"/>
              <a:t>퀵소트</a:t>
            </a:r>
            <a:endParaRPr lang="en-US" altLang="ko-KR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smtClean="0"/>
              <a:t>구조체를 정렬해 보세요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900936" y="1639040"/>
            <a:ext cx="3919022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#include</a:t>
            </a:r>
            <a:r>
              <a:rPr lang="en-US" altLang="ko-KR" sz="1400" b="1" dirty="0">
                <a:latin typeface="+mn-lt"/>
              </a:rPr>
              <a:t> "</a:t>
            </a:r>
            <a:r>
              <a:rPr lang="en-US" altLang="ko-KR" sz="1400" b="1" dirty="0" err="1">
                <a:latin typeface="+mn-lt"/>
              </a:rPr>
              <a:t>stdafx.h</a:t>
            </a:r>
            <a:r>
              <a:rPr lang="en-US" altLang="ko-KR" sz="1400" b="1" dirty="0">
                <a:latin typeface="+mn-lt"/>
              </a:rPr>
              <a:t>"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#include</a:t>
            </a:r>
            <a:r>
              <a:rPr lang="en-US" altLang="ko-KR" sz="1400" b="1" dirty="0">
                <a:latin typeface="+mn-lt"/>
              </a:rPr>
              <a:t> &lt;</a:t>
            </a:r>
            <a:r>
              <a:rPr lang="en-US" altLang="ko-KR" sz="1400" b="1" dirty="0" err="1">
                <a:latin typeface="+mn-lt"/>
              </a:rPr>
              <a:t>stdlib.h</a:t>
            </a:r>
            <a:r>
              <a:rPr lang="en-US" altLang="ko-KR" sz="1400" b="1" dirty="0">
                <a:latin typeface="+mn-lt"/>
              </a:rPr>
              <a:t>&gt;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#include</a:t>
            </a:r>
            <a:r>
              <a:rPr lang="en-US" altLang="ko-KR" sz="1400" b="1" dirty="0">
                <a:latin typeface="+mn-lt"/>
              </a:rPr>
              <a:t> &lt;</a:t>
            </a:r>
            <a:r>
              <a:rPr lang="en-US" altLang="ko-KR" sz="1400" b="1" dirty="0" err="1">
                <a:latin typeface="+mn-lt"/>
              </a:rPr>
              <a:t>time.h</a:t>
            </a:r>
            <a:r>
              <a:rPr lang="en-US" altLang="ko-KR" sz="1400" b="1" dirty="0">
                <a:latin typeface="+mn-lt"/>
              </a:rPr>
              <a:t>&gt;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latin typeface="+mn-lt"/>
              </a:rPr>
              <a:t>typedef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struct</a:t>
            </a:r>
            <a:r>
              <a:rPr lang="en-US" altLang="ko-KR" sz="1400" b="1" dirty="0">
                <a:latin typeface="+mn-lt"/>
              </a:rPr>
              <a:t> {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latin typeface="+mn-lt"/>
              </a:rPr>
              <a:t>   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id;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latin typeface="+mn-lt"/>
              </a:rPr>
              <a:t>    </a:t>
            </a:r>
            <a:r>
              <a:rPr lang="en-US" altLang="ko-KR" sz="1400" dirty="0">
                <a:latin typeface="+mn-lt"/>
              </a:rPr>
              <a:t>float</a:t>
            </a:r>
            <a:r>
              <a:rPr lang="en-US" altLang="ko-KR" sz="1400" b="1" dirty="0">
                <a:latin typeface="+mn-lt"/>
              </a:rPr>
              <a:t> score;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} </a:t>
            </a:r>
            <a:r>
              <a:rPr lang="en-US" altLang="ko-KR" sz="1400" dirty="0" err="1">
                <a:latin typeface="+mn-lt"/>
              </a:rPr>
              <a:t>stu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static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void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print(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const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stu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* list,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n) {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printf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("&lt;");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for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=0;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&lt;n;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++, list++)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{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printf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("[%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d,%d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]%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s", list-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&gt;id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(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)list-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&gt;score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, 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&lt;n-1) ? ", " : "&gt;\n" );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}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compare(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*p, 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 *q) {</a:t>
            </a:r>
            <a:endParaRPr lang="en-US" altLang="ko-KR" sz="1400" dirty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stu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*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ip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= (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stu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*)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p;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    const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lt"/>
              </a:rPr>
              <a:t>stu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*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iq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= (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const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stu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*)q;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ip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-&gt;score &gt;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iq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-&gt;score)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return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1;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else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ip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-&gt;score &lt;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iq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-&gt;score)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return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-1;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else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return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0;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5065022" y="1831384"/>
            <a:ext cx="3547510" cy="302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_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tmain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argc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_TCHAR*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argv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[])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stu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* students;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n = 10;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srand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 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unsigned)time( NULL ) );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latin typeface="+mn-lt"/>
              </a:rPr>
              <a:t>    </a:t>
            </a:r>
            <a:r>
              <a:rPr lang="en-US" altLang="ko-KR" sz="1400" b="1" dirty="0" smtClean="0">
                <a:latin typeface="+mn-lt"/>
              </a:rPr>
              <a:t>list </a:t>
            </a:r>
            <a:r>
              <a:rPr lang="en-US" altLang="ko-KR" sz="1400" b="1" dirty="0">
                <a:latin typeface="+mn-lt"/>
              </a:rPr>
              <a:t>= (</a:t>
            </a:r>
            <a:r>
              <a:rPr lang="en-US" altLang="ko-KR" sz="1400" b="1" dirty="0" err="1">
                <a:latin typeface="+mn-lt"/>
              </a:rPr>
              <a:t>stu</a:t>
            </a:r>
            <a:r>
              <a:rPr lang="en-US" altLang="ko-KR" sz="1400" b="1" dirty="0">
                <a:latin typeface="+mn-lt"/>
              </a:rPr>
              <a:t> *)</a:t>
            </a:r>
            <a:r>
              <a:rPr lang="en-US" altLang="ko-KR" sz="1400" b="1" dirty="0" err="1">
                <a:latin typeface="+mn-lt"/>
              </a:rPr>
              <a:t>malloc</a:t>
            </a:r>
            <a:r>
              <a:rPr lang="en-US" altLang="ko-KR" sz="1400" b="1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sizeof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stu</a:t>
            </a:r>
            <a:r>
              <a:rPr lang="en-US" altLang="ko-KR" sz="1400" dirty="0">
                <a:latin typeface="+mn-lt"/>
              </a:rPr>
              <a:t>)*n);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for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=0;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&lt;n;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++) {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latin typeface="+mn-lt"/>
              </a:rPr>
              <a:t>        </a:t>
            </a:r>
            <a:r>
              <a:rPr lang="en-US" altLang="ko-KR" sz="1400" b="1" dirty="0" smtClean="0">
                <a:latin typeface="+mn-lt"/>
              </a:rPr>
              <a:t>list[</a:t>
            </a:r>
            <a:r>
              <a:rPr lang="en-US" altLang="ko-KR" sz="1400" b="1" dirty="0" err="1" smtClean="0">
                <a:latin typeface="+mn-lt"/>
              </a:rPr>
              <a:t>i</a:t>
            </a:r>
            <a:r>
              <a:rPr lang="en-US" altLang="ko-KR" sz="1400" b="1" dirty="0">
                <a:latin typeface="+mn-lt"/>
              </a:rPr>
              <a:t>].id = </a:t>
            </a:r>
            <a:r>
              <a:rPr lang="en-US" altLang="ko-KR" sz="1400" b="1" dirty="0" err="1">
                <a:latin typeface="+mn-lt"/>
              </a:rPr>
              <a:t>i</a:t>
            </a:r>
            <a:r>
              <a:rPr lang="en-US" altLang="ko-KR" sz="1400" b="1" dirty="0">
                <a:latin typeface="+mn-lt"/>
              </a:rPr>
              <a:t>;</a:t>
            </a:r>
            <a:endParaRPr lang="en-US" altLang="ko-KR" sz="14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latin typeface="+mn-lt"/>
              </a:rPr>
              <a:t>        </a:t>
            </a:r>
            <a:r>
              <a:rPr lang="en-US" altLang="ko-KR" sz="1400" b="1" dirty="0" smtClean="0">
                <a:latin typeface="+mn-lt"/>
              </a:rPr>
              <a:t>list[</a:t>
            </a:r>
            <a:r>
              <a:rPr lang="en-US" altLang="ko-KR" sz="1400" b="1" dirty="0" err="1" smtClean="0">
                <a:latin typeface="+mn-lt"/>
              </a:rPr>
              <a:t>i</a:t>
            </a:r>
            <a:r>
              <a:rPr lang="en-US" altLang="ko-KR" sz="1400" b="1" dirty="0">
                <a:latin typeface="+mn-lt"/>
              </a:rPr>
              <a:t>].score = (</a:t>
            </a:r>
            <a:r>
              <a:rPr lang="en-US" altLang="ko-KR" sz="1400" dirty="0">
                <a:latin typeface="+mn-lt"/>
              </a:rPr>
              <a:t>float)(rand() % 100);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}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print(list,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n);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+mn-lt"/>
              </a:rPr>
              <a:t>qsort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( </a:t>
            </a:r>
            <a:r>
              <a:rPr lang="en-US" altLang="ko-KR" sz="1400" b="1" dirty="0" smtClean="0">
                <a:solidFill>
                  <a:srgbClr val="FF0000"/>
                </a:solidFill>
                <a:latin typeface="+mn-lt"/>
              </a:rPr>
              <a:t>list,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n, </a:t>
            </a:r>
            <a:r>
              <a:rPr lang="en-US" altLang="ko-KR" sz="1400" dirty="0" err="1">
                <a:solidFill>
                  <a:srgbClr val="FF0000"/>
                </a:solidFill>
                <a:latin typeface="+mn-lt"/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+mn-lt"/>
              </a:rPr>
              <a:t>stu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), </a:t>
            </a:r>
            <a:r>
              <a:rPr lang="en-US" altLang="ko-KR" sz="1400" b="1" dirty="0">
                <a:solidFill>
                  <a:srgbClr val="0000FF"/>
                </a:solidFill>
                <a:latin typeface="+mn-lt"/>
              </a:rPr>
              <a:t>compare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n-lt"/>
              </a:rPr>
              <a:t>);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print(list,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n);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free(list);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return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0;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>
            <a:off x="4897756" y="1755899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9496" name="Rectangle 8" descr="체크 무늬"/>
          <p:cNvSpPr>
            <a:spLocks noChangeArrowheads="1"/>
          </p:cNvSpPr>
          <p:nvPr/>
        </p:nvSpPr>
        <p:spPr bwMode="auto">
          <a:xfrm>
            <a:off x="5293444" y="3897050"/>
            <a:ext cx="3113894" cy="201168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12" name="Rectangle 9" descr="체크 무늬"/>
          <p:cNvSpPr>
            <a:spLocks noChangeArrowheads="1"/>
          </p:cNvSpPr>
          <p:nvPr/>
        </p:nvSpPr>
        <p:spPr bwMode="auto">
          <a:xfrm>
            <a:off x="857224" y="1571612"/>
            <a:ext cx="7732994" cy="4337118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0" descr="체크 무늬"/>
          <p:cNvSpPr>
            <a:spLocks noChangeArrowheads="1"/>
          </p:cNvSpPr>
          <p:nvPr/>
        </p:nvSpPr>
        <p:spPr bwMode="auto">
          <a:xfrm>
            <a:off x="1111558" y="4740586"/>
            <a:ext cx="3583315" cy="875536"/>
          </a:xfrm>
          <a:prstGeom prst="rect">
            <a:avLst/>
          </a:prstGeom>
          <a:pattFill prst="openDmnd">
            <a:fgClr>
              <a:schemeClr val="accent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931589" y="978083"/>
            <a:ext cx="1783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06.QuickSortStruct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6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OS: Windows</a:t>
            </a:r>
          </a:p>
          <a:p>
            <a:pPr lvl="1"/>
            <a:r>
              <a:rPr lang="ko-KR" altLang="en-US" dirty="0" smtClean="0"/>
              <a:t>개발 도구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Visual Studio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언어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C/C</a:t>
            </a:r>
            <a:r>
              <a:rPr lang="en-US" altLang="ko-KR" dirty="0" smtClean="0"/>
              <a:t>++</a:t>
            </a:r>
          </a:p>
          <a:p>
            <a:pPr lvl="1"/>
            <a:r>
              <a:rPr lang="en-US" altLang="ko-KR" dirty="0" smtClean="0"/>
              <a:t>SDK:</a:t>
            </a:r>
            <a:r>
              <a:rPr lang="ko-KR" altLang="en-US" dirty="0" smtClean="0"/>
              <a:t> </a:t>
            </a:r>
            <a:r>
              <a:rPr lang="en-US" altLang="ko-KR" dirty="0"/>
              <a:t>DirectX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교재의 예제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소스코드 다운로드 링크 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sz="1400" dirty="0" smtClean="0">
                <a:hlinkClick r:id="rId2"/>
              </a:rPr>
              <a:t>http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www.greenpress.co.kr/action/book/book.asp?mode=view&amp;cntSeq=439</a:t>
            </a:r>
            <a:endParaRPr lang="en-US" altLang="ko-KR" sz="1400" dirty="0" smtClean="0"/>
          </a:p>
          <a:p>
            <a:pPr lvl="1"/>
            <a:r>
              <a:rPr lang="ko-KR" altLang="en-US" dirty="0" smtClean="0"/>
              <a:t>소스코드 </a:t>
            </a:r>
            <a:r>
              <a:rPr lang="en-US" altLang="ko-KR" dirty="0" smtClean="0"/>
              <a:t>SDK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SDK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10.0.16299.0</a:t>
            </a:r>
          </a:p>
          <a:p>
            <a:pPr lvl="2"/>
            <a:r>
              <a:rPr lang="ko-KR" altLang="en-US" dirty="0" smtClean="0"/>
              <a:t>추천</a:t>
            </a:r>
            <a:r>
              <a:rPr lang="en-US" altLang="ko-KR" dirty="0" smtClean="0"/>
              <a:t>: Visual Studio </a:t>
            </a:r>
            <a:r>
              <a:rPr lang="ko-KR" altLang="en-US" dirty="0" smtClean="0"/>
              <a:t>설치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버전의 </a:t>
            </a:r>
            <a:r>
              <a:rPr lang="en-US" altLang="ko-KR" dirty="0" smtClean="0"/>
              <a:t>Windows SDK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포함되도록 설치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20260-1ECB-4370-8859-62F0B436D3B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7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Studio</a:t>
            </a:r>
            <a:r>
              <a:rPr lang="ko-KR" altLang="en-US" dirty="0"/>
              <a:t>의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홈페이지</a:t>
            </a:r>
          </a:p>
          <a:p>
            <a:pPr lvl="1"/>
            <a:r>
              <a:rPr lang="pt-BR" altLang="ko-KR" dirty="0"/>
              <a:t>Visual Studio IDE, </a:t>
            </a:r>
            <a:r>
              <a:rPr lang="pt-BR" altLang="ko-KR" dirty="0">
                <a:hlinkClick r:id="rId2"/>
              </a:rPr>
              <a:t>http://www.visualstudio.com</a:t>
            </a:r>
            <a:r>
              <a:rPr lang="pt-BR" altLang="ko-KR" dirty="0" smtClean="0">
                <a:hlinkClick r:id="rId2"/>
              </a:rPr>
              <a:t>/</a:t>
            </a:r>
            <a:r>
              <a:rPr lang="pt-BR" altLang="ko-KR" dirty="0" smtClean="0"/>
              <a:t> </a:t>
            </a:r>
            <a:endParaRPr lang="pt-BR" altLang="ko-KR" dirty="0"/>
          </a:p>
          <a:p>
            <a:pPr lvl="1"/>
            <a:r>
              <a:rPr lang="en-US" altLang="ko-KR" dirty="0"/>
              <a:t>Visual Studio </a:t>
            </a:r>
            <a:r>
              <a:rPr lang="ko-KR" altLang="en-US" dirty="0"/>
              <a:t>버전 </a:t>
            </a:r>
            <a:r>
              <a:rPr lang="en-US" altLang="ko-KR" dirty="0" smtClean="0"/>
              <a:t>2017: Community</a:t>
            </a:r>
            <a:r>
              <a:rPr lang="en-US" altLang="ko-KR" dirty="0"/>
              <a:t>, Professional, Enterprise</a:t>
            </a:r>
          </a:p>
          <a:p>
            <a:pPr lvl="2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20260-1ECB-4370-8859-62F0B436D3B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36" y="2348880"/>
            <a:ext cx="5724128" cy="38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9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</a:t>
            </a:r>
            <a:r>
              <a:rPr lang="ko-KR" altLang="en-US" dirty="0"/>
              <a:t>의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20260-1ECB-4370-8859-62F0B436D3B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옵션 창에서 ‘</a:t>
            </a:r>
            <a:r>
              <a:rPr lang="en-US" altLang="ko-KR" dirty="0"/>
              <a:t>C++</a:t>
            </a:r>
            <a:r>
              <a:rPr lang="ko-KR" altLang="en-US" dirty="0"/>
              <a:t>를 사용한 게임 </a:t>
            </a:r>
            <a:r>
              <a:rPr lang="ko-KR" altLang="en-US" dirty="0" err="1"/>
              <a:t>개발’을</a:t>
            </a:r>
            <a:r>
              <a:rPr lang="ko-KR" altLang="en-US" dirty="0"/>
              <a:t> 선택</a:t>
            </a:r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0" y="2204864"/>
            <a:ext cx="7003859" cy="39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</a:t>
            </a:r>
            <a:r>
              <a:rPr lang="ko-KR" altLang="en-US" dirty="0"/>
              <a:t>의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20260-1ECB-4370-8859-62F0B436D3B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시작 화면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70911"/>
            <a:ext cx="7200800" cy="38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프로젝트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 프로젝트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 바에서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ko-KR" altLang="en-US" dirty="0"/>
              <a:t>파일’ </a:t>
            </a:r>
            <a:r>
              <a:rPr lang="en-US" altLang="ko-KR" dirty="0"/>
              <a:t>» ‘</a:t>
            </a:r>
            <a:r>
              <a:rPr lang="ko-KR" altLang="en-US" dirty="0"/>
              <a:t>새로 만들기’ </a:t>
            </a:r>
            <a:r>
              <a:rPr lang="en-US" altLang="ko-KR" dirty="0"/>
              <a:t>» ‘</a:t>
            </a:r>
            <a:r>
              <a:rPr lang="ko-KR" altLang="en-US" dirty="0"/>
              <a:t>프로젝트’ 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프로젝트의 </a:t>
            </a:r>
            <a:r>
              <a:rPr lang="ko-KR" altLang="en-US" dirty="0" smtClean="0"/>
              <a:t>생성을 </a:t>
            </a:r>
            <a:r>
              <a:rPr lang="ko-KR" altLang="en-US" dirty="0"/>
              <a:t>위한 </a:t>
            </a:r>
            <a:r>
              <a:rPr lang="ko-KR" altLang="en-US" dirty="0" smtClean="0"/>
              <a:t>대화상자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Windows </a:t>
            </a:r>
            <a:r>
              <a:rPr lang="ko-KR" altLang="en-US" dirty="0"/>
              <a:t>콘솔 응용프로그램’ 템플릿을 선택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20260-1ECB-4370-8859-62F0B436D3B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65552"/>
            <a:ext cx="6581565" cy="34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 smtClean="0"/>
              <a:t>프로젝트 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새 프로젝트가 </a:t>
            </a:r>
            <a:r>
              <a:rPr lang="ko-KR" altLang="en-US" dirty="0" err="1"/>
              <a:t>로드된</a:t>
            </a:r>
            <a:r>
              <a:rPr lang="ko-KR" altLang="en-US" dirty="0"/>
              <a:t> 모습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20260-1ECB-4370-8859-62F0B436D3B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7151624" cy="3168352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18969" y="978083"/>
            <a:ext cx="2196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01.ConsoleApplication1</a:t>
            </a:r>
          </a:p>
        </p:txBody>
      </p:sp>
    </p:spTree>
    <p:extLst>
      <p:ext uri="{BB962C8B-B14F-4D97-AF65-F5344CB8AC3E}">
        <p14:creationId xmlns:p14="http://schemas.microsoft.com/office/powerpoint/2010/main" val="348155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ED026-6C3C-4B6F-B791-22FE6FDC4796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미리 </a:t>
            </a:r>
            <a:r>
              <a:rPr lang="ko-KR" altLang="en-US" dirty="0" err="1"/>
              <a:t>컴파일된</a:t>
            </a:r>
            <a:r>
              <a:rPr lang="ko-KR" altLang="en-US" dirty="0"/>
              <a:t> 헤더</a:t>
            </a:r>
            <a:r>
              <a:rPr lang="en-US" altLang="ko-KR" dirty="0"/>
              <a:t>(precompiled header) </a:t>
            </a:r>
            <a:r>
              <a:rPr lang="ko-KR" altLang="en-US" dirty="0"/>
              <a:t>기능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stdafx.h</a:t>
            </a:r>
            <a:r>
              <a:rPr lang="ko-KR" altLang="en-US" dirty="0" smtClean="0"/>
              <a:t>의 용도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컴파일시마다</a:t>
            </a:r>
            <a:r>
              <a:rPr lang="ko-KR" altLang="en-US" dirty="0" smtClean="0"/>
              <a:t> 매번 불러와서 포함시키는 작업을 피하기 위함</a:t>
            </a:r>
            <a:endParaRPr lang="en-US" altLang="ko-KR" dirty="0" smtClean="0"/>
          </a:p>
          <a:p>
            <a:pPr lvl="2"/>
            <a:r>
              <a:rPr lang="ko-KR" altLang="en-US" u="sng" dirty="0" smtClean="0">
                <a:solidFill>
                  <a:srgbClr val="0070C0"/>
                </a:solidFill>
              </a:rPr>
              <a:t>빈번히 사용되지만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u="sng" dirty="0" smtClean="0">
                <a:solidFill>
                  <a:srgbClr val="0070C0"/>
                </a:solidFill>
              </a:rPr>
              <a:t>거의 변경되지 않는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/>
              <a:t>헤더파일 및 표준 시스템 헤더파일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‘미리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헤더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기능을 활성화하면 </a:t>
            </a:r>
            <a:r>
              <a:rPr lang="en-US" altLang="ko-KR" dirty="0" err="1" smtClean="0"/>
              <a:t>ipch</a:t>
            </a:r>
            <a:r>
              <a:rPr lang="en-US" altLang="ko-KR" dirty="0" smtClean="0"/>
              <a:t>/*/</a:t>
            </a:r>
            <a:r>
              <a:rPr lang="ko-KR" altLang="en-US" dirty="0" smtClean="0"/>
              <a:t>‘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ipch</a:t>
            </a:r>
            <a:r>
              <a:rPr lang="ko-KR" altLang="en-US" dirty="0" smtClean="0"/>
              <a:t>’파일을 생성함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다음부터는 컴파일 시에 </a:t>
            </a:r>
            <a:r>
              <a:rPr lang="en-US" altLang="ko-KR" dirty="0" err="1" smtClean="0"/>
              <a:t>stdafx.h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안의 헤더파일들을 불러오지 않고 </a:t>
            </a:r>
            <a:r>
              <a:rPr lang="en-US" altLang="ko-KR" dirty="0" smtClean="0"/>
              <a:t>‘*.</a:t>
            </a:r>
            <a:r>
              <a:rPr lang="en-US" altLang="ko-KR" dirty="0" err="1" smtClean="0"/>
              <a:t>ipch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파일을 참조함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’소스파일에 ‘</a:t>
            </a:r>
            <a:r>
              <a:rPr lang="en-US" altLang="ko-KR" dirty="0" err="1" smtClean="0"/>
              <a:t>stdafx.h</a:t>
            </a:r>
            <a:r>
              <a:rPr lang="ko-KR" altLang="en-US" dirty="0" smtClean="0"/>
              <a:t>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반드시 포함시켜야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컴파일 과정에서 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’ 파일의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지시어들을 무시함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 ‘</a:t>
            </a:r>
            <a:r>
              <a:rPr lang="en-US" altLang="ko-KR" dirty="0" smtClean="0"/>
              <a:t>#include “</a:t>
            </a:r>
            <a:r>
              <a:rPr lang="en-US" altLang="ko-KR" dirty="0" err="1" smtClean="0"/>
              <a:t>stdafx.h</a:t>
            </a:r>
            <a:r>
              <a:rPr lang="en-US" altLang="ko-KR" dirty="0" smtClean="0"/>
              <a:t>”’ </a:t>
            </a:r>
            <a:r>
              <a:rPr lang="ko-KR" altLang="en-US" dirty="0" smtClean="0"/>
              <a:t>를 포함한 이전까지의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지시문들만</a:t>
            </a:r>
            <a:r>
              <a:rPr lang="ko-KR" altLang="en-US" dirty="0" smtClean="0"/>
              <a:t> 무시하고 ‘</a:t>
            </a:r>
            <a:r>
              <a:rPr lang="en-US" altLang="ko-KR" dirty="0" err="1" smtClean="0"/>
              <a:t>stdafx.h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다음의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문들은 무시하지 않고 포함시킨다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stdafx.cpp</a:t>
            </a:r>
            <a:r>
              <a:rPr lang="ko-KR" altLang="en-US" dirty="0" smtClean="0"/>
              <a:t>’은 ‘</a:t>
            </a:r>
            <a:r>
              <a:rPr lang="en-US" altLang="ko-KR" dirty="0" err="1" smtClean="0"/>
              <a:t>stdafx.h</a:t>
            </a:r>
            <a:r>
              <a:rPr lang="ko-KR" altLang="en-US" dirty="0" smtClean="0"/>
              <a:t>’와 같은 미리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형식으로 사용할 헤더파일을 추가하기 위한 용도로 사용됨</a:t>
            </a:r>
            <a:endParaRPr lang="en-US" altLang="ko-KR" dirty="0" smtClean="0"/>
          </a:p>
          <a:p>
            <a:r>
              <a:rPr lang="ko-KR" altLang="en-US" dirty="0" smtClean="0"/>
              <a:t>자주 사용되는 표준 시스템 헤더파일들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C/C++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math.h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iostream.h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fstream.h</a:t>
            </a:r>
            <a:r>
              <a:rPr lang="en-US" altLang="ko-KR" dirty="0" smtClean="0"/>
              <a:t>, winsock2.h, string, …</a:t>
            </a:r>
          </a:p>
          <a:p>
            <a:pPr lvl="1" eaLnBrk="1" hangingPunct="1"/>
            <a:r>
              <a:rPr lang="en-US" altLang="ko-KR" dirty="0" smtClean="0"/>
              <a:t>MFC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afxwin.h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afxext.h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afxtempl.h</a:t>
            </a:r>
            <a:r>
              <a:rPr lang="en-US" altLang="ko-KR" dirty="0" smtClean="0"/>
              <a:t>:  MFC core and standard components, MFC extensions, MFC standard template classes</a:t>
            </a:r>
          </a:p>
          <a:p>
            <a:pPr lvl="1" eaLnBrk="1" hangingPunct="1"/>
            <a:r>
              <a:rPr lang="en-US" altLang="ko-KR" dirty="0" smtClean="0"/>
              <a:t>D3DX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: d3dx10.h: D3DX utility library</a:t>
            </a:r>
            <a:endParaRPr lang="en-US" altLang="ko-KR" sz="2000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pic>
        <p:nvPicPr>
          <p:cNvPr id="8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18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개요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r>
              <a:rPr lang="en-US" altLang="ko-KR" b="1" dirty="0" smtClean="0"/>
              <a:t>C/C++ LANGUAGE</a:t>
            </a:r>
          </a:p>
          <a:p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95AF0-0FF9-4894-B600-703C36AB777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126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23" y="2009786"/>
            <a:ext cx="3000375" cy="2990850"/>
          </a:xfrm>
          <a:prstGeom prst="rect">
            <a:avLst/>
          </a:prstGeom>
          <a:noFill/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3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1660</Words>
  <Application>Microsoft Office PowerPoint</Application>
  <PresentationFormat>화면 슬라이드 쇼(4:3)</PresentationFormat>
  <Paragraphs>317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Tempus Sans ITC</vt:lpstr>
      <vt:lpstr>Office 테마</vt:lpstr>
      <vt:lpstr>프로그래밍 준비</vt:lpstr>
      <vt:lpstr>개발 환경</vt:lpstr>
      <vt:lpstr>Visual Studio의 설치</vt:lpstr>
      <vt:lpstr>Visual Studio의 설치’</vt:lpstr>
      <vt:lpstr>Visual Studio의 실행</vt:lpstr>
      <vt:lpstr>Visual Studio 프로젝트 생성</vt:lpstr>
      <vt:lpstr>Visual Studio 프로젝트 로드</vt:lpstr>
      <vt:lpstr>미리 컴파일된 헤더(precompiled header) 기능</vt:lpstr>
      <vt:lpstr>C언어 개요</vt:lpstr>
      <vt:lpstr>소프트웨어 준비</vt:lpstr>
      <vt:lpstr>기타 준비</vt:lpstr>
      <vt:lpstr>간단한 프로젝트 생성</vt:lpstr>
      <vt:lpstr>연습 – 빈 프로젝트 만들기</vt:lpstr>
      <vt:lpstr>연습 – 소스코드 수정하기</vt:lpstr>
      <vt:lpstr>연습 – 함수 사용하기</vt:lpstr>
      <vt:lpstr>정렬 – 랜덤 숫자 생성</vt:lpstr>
      <vt:lpstr>정렬 – 사용자 정의 함수에 의한 퀵소트</vt:lpstr>
      <vt:lpstr>정렬 – 시스템 정의 함수에 의한 퀵소트</vt:lpstr>
      <vt:lpstr>정렬 – 시스템 정의 함수에 의한 구조체 퀵소트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 JS</cp:lastModifiedBy>
  <cp:revision>72</cp:revision>
  <dcterms:created xsi:type="dcterms:W3CDTF">2008-02-22T16:44:23Z</dcterms:created>
  <dcterms:modified xsi:type="dcterms:W3CDTF">2019-03-04T12:03:12Z</dcterms:modified>
</cp:coreProperties>
</file>