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34" r:id="rId3"/>
    <p:sldId id="266" r:id="rId4"/>
    <p:sldId id="297" r:id="rId5"/>
    <p:sldId id="298" r:id="rId6"/>
    <p:sldId id="296" r:id="rId7"/>
    <p:sldId id="299" r:id="rId8"/>
    <p:sldId id="337" r:id="rId9"/>
    <p:sldId id="336" r:id="rId10"/>
    <p:sldId id="338" r:id="rId11"/>
    <p:sldId id="335" r:id="rId12"/>
    <p:sldId id="339" r:id="rId13"/>
    <p:sldId id="301" r:id="rId14"/>
    <p:sldId id="305" r:id="rId15"/>
    <p:sldId id="306" r:id="rId16"/>
    <p:sldId id="302" r:id="rId17"/>
    <p:sldId id="304" r:id="rId18"/>
    <p:sldId id="340" r:id="rId19"/>
    <p:sldId id="341" r:id="rId20"/>
    <p:sldId id="346" r:id="rId21"/>
    <p:sldId id="342" r:id="rId22"/>
    <p:sldId id="343" r:id="rId23"/>
    <p:sldId id="344" r:id="rId24"/>
    <p:sldId id="345" r:id="rId25"/>
    <p:sldId id="347" r:id="rId26"/>
    <p:sldId id="348" r:id="rId27"/>
    <p:sldId id="349" r:id="rId28"/>
    <p:sldId id="350" r:id="rId29"/>
    <p:sldId id="351" r:id="rId30"/>
    <p:sldId id="352" r:id="rId31"/>
  </p:sldIdLst>
  <p:sldSz cx="9144000" cy="6858000" type="screen4x3"/>
  <p:notesSz cx="6858000" cy="9144000"/>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5731" autoAdjust="0"/>
  </p:normalViewPr>
  <p:slideViewPr>
    <p:cSldViewPr>
      <p:cViewPr>
        <p:scale>
          <a:sx n="125" d="100"/>
          <a:sy n="125" d="100"/>
        </p:scale>
        <p:origin x="714" y="2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ED935A2D-8F9D-449E-8B5C-5B6B639B3564}" type="datetimeFigureOut">
              <a:rPr lang="ko-KR" altLang="en-US"/>
              <a:pPr>
                <a:defRPr/>
              </a:pPr>
              <a:t>2019-03-13</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ko-KR" altLang="en-US" noProof="0" smtClean="0"/>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8DA29402-50CF-466E-B8C2-2398DDD4F31D}" type="slidenum">
              <a:rPr lang="ko-KR" altLang="en-US"/>
              <a:pPr>
                <a:defRPr/>
              </a:pPr>
              <a:t>‹#›</a:t>
            </a:fld>
            <a:endParaRPr lang="ko-KR" altLang="en-US"/>
          </a:p>
        </p:txBody>
      </p:sp>
    </p:spTree>
    <p:extLst>
      <p:ext uri="{BB962C8B-B14F-4D97-AF65-F5344CB8AC3E}">
        <p14:creationId xmlns:p14="http://schemas.microsoft.com/office/powerpoint/2010/main" val="2294320373"/>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Line 19"/>
          <p:cNvSpPr>
            <a:spLocks noChangeShapeType="1"/>
          </p:cNvSpPr>
          <p:nvPr userDrawn="1"/>
        </p:nvSpPr>
        <p:spPr bwMode="auto">
          <a:xfrm>
            <a:off x="684213" y="2428875"/>
            <a:ext cx="7775575" cy="0"/>
          </a:xfrm>
          <a:prstGeom prst="line">
            <a:avLst/>
          </a:prstGeom>
          <a:noFill/>
          <a:ln w="25400">
            <a:solidFill>
              <a:srgbClr val="0085A0"/>
            </a:solidFill>
            <a:round/>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5" name="TextBox 4"/>
          <p:cNvSpPr txBox="1"/>
          <p:nvPr userDrawn="1"/>
        </p:nvSpPr>
        <p:spPr>
          <a:xfrm>
            <a:off x="3230563" y="1857375"/>
            <a:ext cx="2698750" cy="523875"/>
          </a:xfrm>
          <a:prstGeom prst="rect">
            <a:avLst/>
          </a:prstGeom>
          <a:noFill/>
        </p:spPr>
        <p:txBody>
          <a:bodyPr wrap="none">
            <a:spAutoFit/>
          </a:bodyPr>
          <a:lstStyle/>
          <a:p>
            <a:pPr algn="ctr" fontAlgn="auto">
              <a:spcBef>
                <a:spcPts val="0"/>
              </a:spcBef>
              <a:spcAft>
                <a:spcPts val="0"/>
              </a:spcAft>
              <a:defRPr/>
            </a:pPr>
            <a:r>
              <a:rPr kumimoji="0" lang="ko-KR" altLang="en-US" sz="2800" dirty="0">
                <a:latin typeface="+mn-lt"/>
                <a:ea typeface="+mn-ea"/>
              </a:rPr>
              <a:t>게임프로그래밍</a:t>
            </a:r>
          </a:p>
        </p:txBody>
      </p:sp>
      <p:sp>
        <p:nvSpPr>
          <p:cNvPr id="6" name="Line 20"/>
          <p:cNvSpPr>
            <a:spLocks noChangeShapeType="1"/>
          </p:cNvSpPr>
          <p:nvPr userDrawn="1"/>
        </p:nvSpPr>
        <p:spPr bwMode="auto">
          <a:xfrm>
            <a:off x="2540000" y="5334000"/>
            <a:ext cx="4103688" cy="0"/>
          </a:xfrm>
          <a:prstGeom prst="line">
            <a:avLst/>
          </a:prstGeom>
          <a:noFill/>
          <a:ln w="25400">
            <a:solidFill>
              <a:srgbClr val="0085A0"/>
            </a:solidFill>
            <a:round/>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7" name="TextBox 6"/>
          <p:cNvSpPr txBox="1"/>
          <p:nvPr userDrawn="1"/>
        </p:nvSpPr>
        <p:spPr>
          <a:xfrm>
            <a:off x="1357313" y="5330825"/>
            <a:ext cx="6429375" cy="833305"/>
          </a:xfrm>
          <a:prstGeom prst="rect">
            <a:avLst/>
          </a:prstGeom>
          <a:noFill/>
        </p:spPr>
        <p:txBody>
          <a:bodyPr>
            <a:spAutoFit/>
          </a:bodyPr>
          <a:lstStyle/>
          <a:p>
            <a:pPr algn="ctr" fontAlgn="auto">
              <a:lnSpc>
                <a:spcPct val="50000"/>
              </a:lnSpc>
              <a:spcBef>
                <a:spcPts val="0"/>
              </a:spcBef>
              <a:spcAft>
                <a:spcPts val="0"/>
              </a:spcAft>
              <a:defRPr/>
            </a:pPr>
            <a:endParaRPr kumimoji="0" lang="ko-KR" altLang="en-US" kern="1200" dirty="0" smtClean="0">
              <a:solidFill>
                <a:schemeClr val="tx1"/>
              </a:solidFill>
              <a:latin typeface="Tempus Sans ITC" pitchFamily="82" charset="0"/>
              <a:ea typeface="굴림" pitchFamily="50" charset="-127"/>
              <a:cs typeface="+mn-cs"/>
            </a:endParaRPr>
          </a:p>
          <a:p>
            <a:pPr algn="ctr" fontAlgn="auto">
              <a:lnSpc>
                <a:spcPct val="70000"/>
              </a:lnSpc>
              <a:spcBef>
                <a:spcPts val="0"/>
              </a:spcBef>
              <a:spcAft>
                <a:spcPts val="0"/>
              </a:spcAft>
              <a:defRPr/>
            </a:pPr>
            <a:r>
              <a:rPr kumimoji="0" lang="en-US" altLang="ko-KR" kern="1200" dirty="0" smtClean="0">
                <a:solidFill>
                  <a:schemeClr val="tx1"/>
                </a:solidFill>
                <a:latin typeface="Tempus Sans ITC" pitchFamily="82" charset="0"/>
                <a:ea typeface="굴림" pitchFamily="50" charset="-127"/>
                <a:cs typeface="+mn-cs"/>
              </a:rPr>
              <a:t>Dept. of CSE, Incheon Nat. Univ.</a:t>
            </a:r>
          </a:p>
          <a:p>
            <a:pPr algn="ctr" fontAlgn="auto">
              <a:lnSpc>
                <a:spcPct val="70000"/>
              </a:lnSpc>
              <a:spcBef>
                <a:spcPts val="0"/>
              </a:spcBef>
              <a:spcAft>
                <a:spcPts val="0"/>
              </a:spcAft>
              <a:defRPr/>
            </a:pPr>
            <a:r>
              <a:rPr kumimoji="0" lang="en-US" altLang="ko-KR" kern="1200" dirty="0" smtClean="0">
                <a:solidFill>
                  <a:schemeClr val="tx1"/>
                </a:solidFill>
                <a:latin typeface="Tempus Sans ITC" pitchFamily="82" charset="0"/>
                <a:ea typeface="굴림" pitchFamily="50" charset="-127"/>
                <a:cs typeface="+mn-cs"/>
              </a:rPr>
              <a:t>jong@inu.ac.kr</a:t>
            </a:r>
          </a:p>
          <a:p>
            <a:pPr algn="ctr" fontAlgn="auto">
              <a:lnSpc>
                <a:spcPct val="70000"/>
              </a:lnSpc>
              <a:spcBef>
                <a:spcPts val="0"/>
              </a:spcBef>
              <a:spcAft>
                <a:spcPts val="0"/>
              </a:spcAft>
              <a:defRPr/>
            </a:pPr>
            <a:r>
              <a:rPr kumimoji="0" lang="en-US" altLang="ko-KR" kern="1200" dirty="0" smtClean="0">
                <a:solidFill>
                  <a:schemeClr val="tx1"/>
                </a:solidFill>
                <a:latin typeface="Tempus Sans ITC" pitchFamily="82" charset="0"/>
                <a:ea typeface="굴림" pitchFamily="50" charset="-127"/>
                <a:cs typeface="+mn-cs"/>
              </a:rPr>
              <a:t>http://ecl.inu.ac.kr</a:t>
            </a:r>
            <a:endParaRPr kumimoji="0" lang="ko-KR" altLang="en-US" kern="1200" dirty="0">
              <a:solidFill>
                <a:schemeClr val="tx1"/>
              </a:solidFill>
              <a:latin typeface="Tempus Sans ITC" pitchFamily="82" charset="0"/>
              <a:ea typeface="굴림" pitchFamily="50" charset="-127"/>
              <a:cs typeface="+mn-cs"/>
            </a:endParaRPr>
          </a:p>
        </p:txBody>
      </p:sp>
      <p:sp>
        <p:nvSpPr>
          <p:cNvPr id="8" name="TextBox 7"/>
          <p:cNvSpPr txBox="1"/>
          <p:nvPr userDrawn="1"/>
        </p:nvSpPr>
        <p:spPr>
          <a:xfrm>
            <a:off x="1357313" y="4824413"/>
            <a:ext cx="6429375" cy="461962"/>
          </a:xfrm>
          <a:prstGeom prst="rect">
            <a:avLst/>
          </a:prstGeom>
          <a:noFill/>
        </p:spPr>
        <p:txBody>
          <a:bodyPr>
            <a:spAutoFit/>
          </a:bodyPr>
          <a:lstStyle/>
          <a:p>
            <a:pPr algn="ctr" fontAlgn="auto">
              <a:spcBef>
                <a:spcPts val="0"/>
              </a:spcBef>
              <a:spcAft>
                <a:spcPts val="0"/>
              </a:spcAft>
              <a:defRPr/>
            </a:pPr>
            <a:r>
              <a:rPr kumimoji="0" lang="ko-KR" altLang="en-US" sz="2400" dirty="0">
                <a:latin typeface="Tempus Sans ITC" pitchFamily="82" charset="0"/>
                <a:ea typeface="+mn-ea"/>
              </a:rPr>
              <a:t>박종승</a:t>
            </a:r>
          </a:p>
        </p:txBody>
      </p:sp>
      <p:sp>
        <p:nvSpPr>
          <p:cNvPr id="2" name="제목 1"/>
          <p:cNvSpPr>
            <a:spLocks noGrp="1"/>
          </p:cNvSpPr>
          <p:nvPr>
            <p:ph type="ctrTitle"/>
          </p:nvPr>
        </p:nvSpPr>
        <p:spPr>
          <a:xfrm>
            <a:off x="685800" y="2428868"/>
            <a:ext cx="7772400" cy="742954"/>
          </a:xfrm>
        </p:spPr>
        <p:txBody>
          <a:bodyPr>
            <a:normAutofit/>
          </a:bodyPr>
          <a:lstStyle>
            <a:lvl1pPr>
              <a:defRPr sz="4000" b="1"/>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371600" y="3286124"/>
            <a:ext cx="6400800" cy="500066"/>
          </a:xfrm>
        </p:spPr>
        <p:txBody>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ko-KR" altLang="en-US" dirty="0"/>
          </a:p>
        </p:txBody>
      </p:sp>
      <p:sp>
        <p:nvSpPr>
          <p:cNvPr id="9" name="날짜 개체 틀 3"/>
          <p:cNvSpPr>
            <a:spLocks noGrp="1"/>
          </p:cNvSpPr>
          <p:nvPr>
            <p:ph type="dt" sz="half" idx="10"/>
          </p:nvPr>
        </p:nvSpPr>
        <p:spPr/>
        <p:txBody>
          <a:bodyPr/>
          <a:lstStyle>
            <a:lvl1pPr>
              <a:defRPr/>
            </a:lvl1pPr>
          </a:lstStyle>
          <a:p>
            <a:pPr>
              <a:defRPr/>
            </a:pPr>
            <a:fld id="{7469AA2B-6435-44E3-A064-5F8295EAE56A}" type="datetime1">
              <a:rPr lang="ko-KR" altLang="en-US" smtClean="0"/>
              <a:pPr>
                <a:defRPr/>
              </a:pPr>
              <a:t>2019-03-13</a:t>
            </a:fld>
            <a:endParaRPr lang="ko-KR" altLang="en-US" dirty="0"/>
          </a:p>
        </p:txBody>
      </p:sp>
      <p:sp>
        <p:nvSpPr>
          <p:cNvPr id="10" name="바닥글 개체 틀 4"/>
          <p:cNvSpPr>
            <a:spLocks noGrp="1"/>
          </p:cNvSpPr>
          <p:nvPr>
            <p:ph type="ftr" sz="quarter" idx="11"/>
          </p:nvPr>
        </p:nvSpPr>
        <p:spPr/>
        <p:txBody>
          <a:bodyPr/>
          <a:lstStyle>
            <a:lvl1pPr>
              <a:defRPr/>
            </a:lvl1pPr>
          </a:lstStyle>
          <a:p>
            <a:pPr>
              <a:defRPr/>
            </a:pPr>
            <a:r>
              <a:rPr lang="ko-KR" altLang="en-US"/>
              <a:t>게임프로그래밍</a:t>
            </a:r>
          </a:p>
        </p:txBody>
      </p:sp>
      <p:sp>
        <p:nvSpPr>
          <p:cNvPr id="11" name="슬라이드 번호 개체 틀 5"/>
          <p:cNvSpPr>
            <a:spLocks noGrp="1"/>
          </p:cNvSpPr>
          <p:nvPr>
            <p:ph type="sldNum" sz="quarter" idx="12"/>
          </p:nvPr>
        </p:nvSpPr>
        <p:spPr/>
        <p:txBody>
          <a:bodyPr/>
          <a:lstStyle>
            <a:lvl1pPr>
              <a:defRPr/>
            </a:lvl1pPr>
          </a:lstStyle>
          <a:p>
            <a:pPr>
              <a:defRPr/>
            </a:pPr>
            <a:fld id="{8ED3395A-9617-43F8-9F1B-DB2733A8CB33}" type="slidenum">
              <a:rPr lang="ko-KR" altLang="en-US"/>
              <a:pPr>
                <a:defRPr/>
              </a:pPr>
              <a:t>‹#›</a:t>
            </a:fld>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pPr>
              <a:defRPr/>
            </a:pPr>
            <a:fld id="{59290EFB-702E-4B1F-8797-E22637E71531}" type="datetime1">
              <a:rPr lang="ko-KR" altLang="en-US" smtClean="0"/>
              <a:pPr>
                <a:defRPr/>
              </a:pPr>
              <a:t>2019-03-13</a:t>
            </a:fld>
            <a:endParaRPr lang="ko-KR" altLang="en-US"/>
          </a:p>
        </p:txBody>
      </p:sp>
      <p:sp>
        <p:nvSpPr>
          <p:cNvPr id="5" name="바닥글 개체 틀 4"/>
          <p:cNvSpPr>
            <a:spLocks noGrp="1"/>
          </p:cNvSpPr>
          <p:nvPr>
            <p:ph type="ftr" sz="quarter" idx="11"/>
          </p:nvPr>
        </p:nvSpPr>
        <p:spPr/>
        <p:txBody>
          <a:bodyPr/>
          <a:lstStyle>
            <a:lvl1pPr>
              <a:defRPr/>
            </a:lvl1pPr>
          </a:lstStyle>
          <a:p>
            <a:pPr>
              <a:defRPr/>
            </a:pPr>
            <a:r>
              <a:rPr lang="ko-KR" altLang="en-US"/>
              <a:t>게임프로그래밍</a:t>
            </a:r>
          </a:p>
        </p:txBody>
      </p:sp>
      <p:sp>
        <p:nvSpPr>
          <p:cNvPr id="6" name="슬라이드 번호 개체 틀 5"/>
          <p:cNvSpPr>
            <a:spLocks noGrp="1"/>
          </p:cNvSpPr>
          <p:nvPr>
            <p:ph type="sldNum" sz="quarter" idx="12"/>
          </p:nvPr>
        </p:nvSpPr>
        <p:spPr/>
        <p:txBody>
          <a:bodyPr/>
          <a:lstStyle>
            <a:lvl1pPr>
              <a:defRPr/>
            </a:lvl1pPr>
          </a:lstStyle>
          <a:p>
            <a:pPr>
              <a:defRPr/>
            </a:pPr>
            <a:fld id="{19C28A3B-172F-4283-BF69-ECC8ABDB2C75}" type="slidenum">
              <a:rPr lang="ko-KR" altLang="en-US"/>
              <a:pPr>
                <a:defRPr/>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pPr>
              <a:defRPr/>
            </a:pPr>
            <a:fld id="{95F538FD-AE38-428C-B41F-58EB70C0F390}" type="datetime1">
              <a:rPr lang="ko-KR" altLang="en-US" smtClean="0"/>
              <a:pPr>
                <a:defRPr/>
              </a:pPr>
              <a:t>2019-03-13</a:t>
            </a:fld>
            <a:endParaRPr lang="ko-KR" altLang="en-US"/>
          </a:p>
        </p:txBody>
      </p:sp>
      <p:sp>
        <p:nvSpPr>
          <p:cNvPr id="5" name="바닥글 개체 틀 4"/>
          <p:cNvSpPr>
            <a:spLocks noGrp="1"/>
          </p:cNvSpPr>
          <p:nvPr>
            <p:ph type="ftr" sz="quarter" idx="11"/>
          </p:nvPr>
        </p:nvSpPr>
        <p:spPr/>
        <p:txBody>
          <a:bodyPr/>
          <a:lstStyle>
            <a:lvl1pPr>
              <a:defRPr/>
            </a:lvl1pPr>
          </a:lstStyle>
          <a:p>
            <a:pPr>
              <a:defRPr/>
            </a:pPr>
            <a:r>
              <a:rPr lang="ko-KR" altLang="en-US"/>
              <a:t>게임프로그래밍</a:t>
            </a:r>
          </a:p>
        </p:txBody>
      </p:sp>
      <p:sp>
        <p:nvSpPr>
          <p:cNvPr id="6" name="슬라이드 번호 개체 틀 5"/>
          <p:cNvSpPr>
            <a:spLocks noGrp="1"/>
          </p:cNvSpPr>
          <p:nvPr>
            <p:ph type="sldNum" sz="quarter" idx="12"/>
          </p:nvPr>
        </p:nvSpPr>
        <p:spPr/>
        <p:txBody>
          <a:bodyPr/>
          <a:lstStyle>
            <a:lvl1pPr>
              <a:defRPr/>
            </a:lvl1pPr>
          </a:lstStyle>
          <a:p>
            <a:pPr>
              <a:defRPr/>
            </a:pPr>
            <a:fld id="{C40E3A11-0B55-49D3-8B55-026AB872DFDD}" type="slidenum">
              <a:rPr lang="ko-KR" altLang="en-US"/>
              <a:pPr>
                <a:defRPr/>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4" name="Line 19"/>
          <p:cNvSpPr>
            <a:spLocks noChangeShapeType="1"/>
          </p:cNvSpPr>
          <p:nvPr userDrawn="1"/>
        </p:nvSpPr>
        <p:spPr bwMode="auto">
          <a:xfrm>
            <a:off x="428625" y="928688"/>
            <a:ext cx="8286750" cy="0"/>
          </a:xfrm>
          <a:prstGeom prst="line">
            <a:avLst/>
          </a:prstGeom>
          <a:noFill/>
          <a:ln w="12700">
            <a:solidFill>
              <a:srgbClr val="0085A0"/>
            </a:solidFill>
            <a:round/>
            <a:headEnd/>
            <a:tailEnd/>
          </a:ln>
          <a:effectLst/>
        </p:spPr>
        <p:txBody>
          <a:bodyPr wrap="none" anchor="ctr"/>
          <a:lstStyle/>
          <a:p>
            <a:pPr fontAlgn="auto">
              <a:spcBef>
                <a:spcPts val="0"/>
              </a:spcBef>
              <a:spcAft>
                <a:spcPts val="0"/>
              </a:spcAft>
              <a:defRPr/>
            </a:pPr>
            <a:endParaRPr kumimoji="0" lang="ko-KR" altLang="en-US">
              <a:latin typeface="+mn-lt"/>
              <a:ea typeface="+mn-ea"/>
            </a:endParaRPr>
          </a:p>
        </p:txBody>
      </p:sp>
      <p:sp>
        <p:nvSpPr>
          <p:cNvPr id="2" name="제목 1"/>
          <p:cNvSpPr>
            <a:spLocks noGrp="1"/>
          </p:cNvSpPr>
          <p:nvPr>
            <p:ph type="title"/>
          </p:nvPr>
        </p:nvSpPr>
        <p:spPr>
          <a:xfrm>
            <a:off x="457200" y="274638"/>
            <a:ext cx="8229600" cy="654032"/>
          </a:xfrm>
        </p:spPr>
        <p:txBody>
          <a:bodyPr>
            <a:normAutofit/>
          </a:bodyPr>
          <a:lstStyle>
            <a:lvl1pPr>
              <a:defRPr sz="2400" b="1"/>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a:xfrm>
            <a:off x="457200" y="1046177"/>
            <a:ext cx="8229600" cy="5240343"/>
          </a:xfrm>
        </p:spPr>
        <p:txBody>
          <a:bodyPr>
            <a:normAutofit/>
          </a:bodyPr>
          <a:lstStyle>
            <a:lvl1pPr>
              <a:defRPr sz="2000"/>
            </a:lvl1pPr>
            <a:lvl2pPr>
              <a:defRPr sz="1800"/>
            </a:lvl2pPr>
            <a:lvl3pPr>
              <a:defRPr sz="1600"/>
            </a:lvl3pPr>
            <a:lvl4pPr>
              <a:defRPr sz="1400"/>
            </a:lvl4pPr>
            <a:lvl5pPr>
              <a:defRPr sz="1400"/>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5" name="날짜 개체 틀 3"/>
          <p:cNvSpPr>
            <a:spLocks noGrp="1"/>
          </p:cNvSpPr>
          <p:nvPr>
            <p:ph type="dt" sz="half" idx="10"/>
          </p:nvPr>
        </p:nvSpPr>
        <p:spPr/>
        <p:txBody>
          <a:bodyPr/>
          <a:lstStyle>
            <a:lvl1pPr>
              <a:defRPr/>
            </a:lvl1pPr>
          </a:lstStyle>
          <a:p>
            <a:pPr>
              <a:defRPr/>
            </a:pPr>
            <a:fld id="{D110604D-68D5-4351-AC3F-1AC1FC3BDD3F}" type="datetime1">
              <a:rPr lang="ko-KR" altLang="en-US" smtClean="0"/>
              <a:pPr>
                <a:defRPr/>
              </a:pPr>
              <a:t>2019-03-13</a:t>
            </a:fld>
            <a:endParaRPr lang="ko-KR" altLang="en-US"/>
          </a:p>
        </p:txBody>
      </p:sp>
      <p:sp>
        <p:nvSpPr>
          <p:cNvPr id="6" name="바닥글 개체 틀 4"/>
          <p:cNvSpPr>
            <a:spLocks noGrp="1"/>
          </p:cNvSpPr>
          <p:nvPr>
            <p:ph type="ftr" sz="quarter" idx="11"/>
          </p:nvPr>
        </p:nvSpPr>
        <p:spPr/>
        <p:txBody>
          <a:bodyPr/>
          <a:lstStyle>
            <a:lvl1pPr>
              <a:defRPr/>
            </a:lvl1pPr>
          </a:lstStyle>
          <a:p>
            <a:pPr>
              <a:defRPr/>
            </a:pPr>
            <a:r>
              <a:rPr lang="ko-KR" altLang="en-US"/>
              <a:t>게임프로그래밍</a:t>
            </a:r>
          </a:p>
        </p:txBody>
      </p:sp>
      <p:sp>
        <p:nvSpPr>
          <p:cNvPr id="7" name="슬라이드 번호 개체 틀 5"/>
          <p:cNvSpPr>
            <a:spLocks noGrp="1"/>
          </p:cNvSpPr>
          <p:nvPr>
            <p:ph type="sldNum" sz="quarter" idx="12"/>
          </p:nvPr>
        </p:nvSpPr>
        <p:spPr/>
        <p:txBody>
          <a:bodyPr/>
          <a:lstStyle>
            <a:lvl1pPr>
              <a:defRPr/>
            </a:lvl1pPr>
          </a:lstStyle>
          <a:p>
            <a:pPr>
              <a:defRPr/>
            </a:pPr>
            <a:fld id="{50F75352-4B3E-45D6-AA18-3BE9316B7CAC}" type="slidenum">
              <a:rPr lang="ko-KR" altLang="en-US"/>
              <a:pPr>
                <a:defRPr/>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pPr>
              <a:defRPr/>
            </a:pPr>
            <a:fld id="{E6EF5844-D0DB-4D42-9634-B7B964721EB8}" type="datetime1">
              <a:rPr lang="ko-KR" altLang="en-US" smtClean="0"/>
              <a:pPr>
                <a:defRPr/>
              </a:pPr>
              <a:t>2019-03-13</a:t>
            </a:fld>
            <a:endParaRPr lang="ko-KR" altLang="en-US"/>
          </a:p>
        </p:txBody>
      </p:sp>
      <p:sp>
        <p:nvSpPr>
          <p:cNvPr id="5" name="바닥글 개체 틀 4"/>
          <p:cNvSpPr>
            <a:spLocks noGrp="1"/>
          </p:cNvSpPr>
          <p:nvPr>
            <p:ph type="ftr" sz="quarter" idx="11"/>
          </p:nvPr>
        </p:nvSpPr>
        <p:spPr/>
        <p:txBody>
          <a:bodyPr/>
          <a:lstStyle>
            <a:lvl1pPr>
              <a:defRPr/>
            </a:lvl1pPr>
          </a:lstStyle>
          <a:p>
            <a:pPr>
              <a:defRPr/>
            </a:pPr>
            <a:r>
              <a:rPr lang="ko-KR" altLang="en-US"/>
              <a:t>게임프로그래밍</a:t>
            </a:r>
          </a:p>
        </p:txBody>
      </p:sp>
      <p:sp>
        <p:nvSpPr>
          <p:cNvPr id="6" name="슬라이드 번호 개체 틀 5"/>
          <p:cNvSpPr>
            <a:spLocks noGrp="1"/>
          </p:cNvSpPr>
          <p:nvPr>
            <p:ph type="sldNum" sz="quarter" idx="12"/>
          </p:nvPr>
        </p:nvSpPr>
        <p:spPr/>
        <p:txBody>
          <a:bodyPr/>
          <a:lstStyle>
            <a:lvl1pPr>
              <a:defRPr/>
            </a:lvl1pPr>
          </a:lstStyle>
          <a:p>
            <a:pPr>
              <a:defRPr/>
            </a:pPr>
            <a:fld id="{2D80CF07-B423-4AE5-9670-8E51C0CA56C2}" type="slidenum">
              <a:rPr lang="ko-KR" altLang="en-US"/>
              <a:pPr>
                <a:defRPr/>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pPr>
              <a:defRPr/>
            </a:pPr>
            <a:fld id="{26CD3C71-B642-485B-8EB4-D6C84A326224}" type="datetime1">
              <a:rPr lang="ko-KR" altLang="en-US" smtClean="0"/>
              <a:pPr>
                <a:defRPr/>
              </a:pPr>
              <a:t>2019-03-13</a:t>
            </a:fld>
            <a:endParaRPr lang="ko-KR" altLang="en-US"/>
          </a:p>
        </p:txBody>
      </p:sp>
      <p:sp>
        <p:nvSpPr>
          <p:cNvPr id="6" name="바닥글 개체 틀 4"/>
          <p:cNvSpPr>
            <a:spLocks noGrp="1"/>
          </p:cNvSpPr>
          <p:nvPr>
            <p:ph type="ftr" sz="quarter" idx="11"/>
          </p:nvPr>
        </p:nvSpPr>
        <p:spPr/>
        <p:txBody>
          <a:bodyPr/>
          <a:lstStyle>
            <a:lvl1pPr>
              <a:defRPr/>
            </a:lvl1pPr>
          </a:lstStyle>
          <a:p>
            <a:pPr>
              <a:defRPr/>
            </a:pPr>
            <a:r>
              <a:rPr lang="ko-KR" altLang="en-US"/>
              <a:t>게임프로그래밍</a:t>
            </a:r>
          </a:p>
        </p:txBody>
      </p:sp>
      <p:sp>
        <p:nvSpPr>
          <p:cNvPr id="7" name="슬라이드 번호 개체 틀 5"/>
          <p:cNvSpPr>
            <a:spLocks noGrp="1"/>
          </p:cNvSpPr>
          <p:nvPr>
            <p:ph type="sldNum" sz="quarter" idx="12"/>
          </p:nvPr>
        </p:nvSpPr>
        <p:spPr/>
        <p:txBody>
          <a:bodyPr/>
          <a:lstStyle>
            <a:lvl1pPr>
              <a:defRPr/>
            </a:lvl1pPr>
          </a:lstStyle>
          <a:p>
            <a:pPr>
              <a:defRPr/>
            </a:pPr>
            <a:fld id="{4E043D8C-59F6-44EA-8D89-7AF48176926F}" type="slidenum">
              <a:rPr lang="ko-KR" altLang="en-US"/>
              <a:pPr>
                <a:defRPr/>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pPr>
              <a:defRPr/>
            </a:pPr>
            <a:fld id="{A5A0B686-185A-4816-A5CE-C7B5D20C1EC5}" type="datetime1">
              <a:rPr lang="ko-KR" altLang="en-US" smtClean="0"/>
              <a:pPr>
                <a:defRPr/>
              </a:pPr>
              <a:t>2019-03-13</a:t>
            </a:fld>
            <a:endParaRPr lang="ko-KR" altLang="en-US"/>
          </a:p>
        </p:txBody>
      </p:sp>
      <p:sp>
        <p:nvSpPr>
          <p:cNvPr id="8" name="바닥글 개체 틀 4"/>
          <p:cNvSpPr>
            <a:spLocks noGrp="1"/>
          </p:cNvSpPr>
          <p:nvPr>
            <p:ph type="ftr" sz="quarter" idx="11"/>
          </p:nvPr>
        </p:nvSpPr>
        <p:spPr/>
        <p:txBody>
          <a:bodyPr/>
          <a:lstStyle>
            <a:lvl1pPr>
              <a:defRPr/>
            </a:lvl1pPr>
          </a:lstStyle>
          <a:p>
            <a:pPr>
              <a:defRPr/>
            </a:pPr>
            <a:r>
              <a:rPr lang="ko-KR" altLang="en-US"/>
              <a:t>게임프로그래밍</a:t>
            </a:r>
          </a:p>
        </p:txBody>
      </p:sp>
      <p:sp>
        <p:nvSpPr>
          <p:cNvPr id="9" name="슬라이드 번호 개체 틀 5"/>
          <p:cNvSpPr>
            <a:spLocks noGrp="1"/>
          </p:cNvSpPr>
          <p:nvPr>
            <p:ph type="sldNum" sz="quarter" idx="12"/>
          </p:nvPr>
        </p:nvSpPr>
        <p:spPr/>
        <p:txBody>
          <a:bodyPr/>
          <a:lstStyle>
            <a:lvl1pPr>
              <a:defRPr/>
            </a:lvl1pPr>
          </a:lstStyle>
          <a:p>
            <a:pPr>
              <a:defRPr/>
            </a:pPr>
            <a:fld id="{DD92857E-2076-44A5-B96F-32D1A2044AA4}" type="slidenum">
              <a:rPr lang="ko-KR" altLang="en-US"/>
              <a:pPr>
                <a:defRPr/>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pPr>
              <a:defRPr/>
            </a:pPr>
            <a:fld id="{A8D31F4D-775C-411F-9DB2-8E75C5F136E9}" type="datetime1">
              <a:rPr lang="ko-KR" altLang="en-US" smtClean="0"/>
              <a:pPr>
                <a:defRPr/>
              </a:pPr>
              <a:t>2019-03-13</a:t>
            </a:fld>
            <a:endParaRPr lang="ko-KR" altLang="en-US"/>
          </a:p>
        </p:txBody>
      </p:sp>
      <p:sp>
        <p:nvSpPr>
          <p:cNvPr id="4" name="바닥글 개체 틀 4"/>
          <p:cNvSpPr>
            <a:spLocks noGrp="1"/>
          </p:cNvSpPr>
          <p:nvPr>
            <p:ph type="ftr" sz="quarter" idx="11"/>
          </p:nvPr>
        </p:nvSpPr>
        <p:spPr/>
        <p:txBody>
          <a:bodyPr/>
          <a:lstStyle>
            <a:lvl1pPr>
              <a:defRPr/>
            </a:lvl1pPr>
          </a:lstStyle>
          <a:p>
            <a:pPr>
              <a:defRPr/>
            </a:pPr>
            <a:r>
              <a:rPr lang="ko-KR" altLang="en-US"/>
              <a:t>게임프로그래밍</a:t>
            </a:r>
          </a:p>
        </p:txBody>
      </p:sp>
      <p:sp>
        <p:nvSpPr>
          <p:cNvPr id="5" name="슬라이드 번호 개체 틀 5"/>
          <p:cNvSpPr>
            <a:spLocks noGrp="1"/>
          </p:cNvSpPr>
          <p:nvPr>
            <p:ph type="sldNum" sz="quarter" idx="12"/>
          </p:nvPr>
        </p:nvSpPr>
        <p:spPr/>
        <p:txBody>
          <a:bodyPr/>
          <a:lstStyle>
            <a:lvl1pPr>
              <a:defRPr/>
            </a:lvl1pPr>
          </a:lstStyle>
          <a:p>
            <a:pPr>
              <a:defRPr/>
            </a:pPr>
            <a:fld id="{619BA5FE-AAF3-4FF8-BF69-9E9A88AFAC28}" type="slidenum">
              <a:rPr lang="ko-KR" altLang="en-US"/>
              <a:pPr>
                <a:defRPr/>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pPr>
              <a:defRPr/>
            </a:pPr>
            <a:fld id="{80DBD45E-338D-4A93-9F2B-FA0552023B70}" type="datetime1">
              <a:rPr lang="ko-KR" altLang="en-US" smtClean="0"/>
              <a:pPr>
                <a:defRPr/>
              </a:pPr>
              <a:t>2019-03-13</a:t>
            </a:fld>
            <a:endParaRPr lang="ko-KR" altLang="en-US"/>
          </a:p>
        </p:txBody>
      </p:sp>
      <p:sp>
        <p:nvSpPr>
          <p:cNvPr id="3" name="바닥글 개체 틀 4"/>
          <p:cNvSpPr>
            <a:spLocks noGrp="1"/>
          </p:cNvSpPr>
          <p:nvPr>
            <p:ph type="ftr" sz="quarter" idx="11"/>
          </p:nvPr>
        </p:nvSpPr>
        <p:spPr/>
        <p:txBody>
          <a:bodyPr/>
          <a:lstStyle>
            <a:lvl1pPr>
              <a:defRPr/>
            </a:lvl1pPr>
          </a:lstStyle>
          <a:p>
            <a:pPr>
              <a:defRPr/>
            </a:pPr>
            <a:r>
              <a:rPr lang="ko-KR" altLang="en-US"/>
              <a:t>게임프로그래밍</a:t>
            </a:r>
          </a:p>
        </p:txBody>
      </p:sp>
      <p:sp>
        <p:nvSpPr>
          <p:cNvPr id="4" name="슬라이드 번호 개체 틀 5"/>
          <p:cNvSpPr>
            <a:spLocks noGrp="1"/>
          </p:cNvSpPr>
          <p:nvPr>
            <p:ph type="sldNum" sz="quarter" idx="12"/>
          </p:nvPr>
        </p:nvSpPr>
        <p:spPr/>
        <p:txBody>
          <a:bodyPr/>
          <a:lstStyle>
            <a:lvl1pPr>
              <a:defRPr/>
            </a:lvl1pPr>
          </a:lstStyle>
          <a:p>
            <a:pPr>
              <a:defRPr/>
            </a:pPr>
            <a:fld id="{205D3B5C-40C0-4D1C-9DCC-78ACD9E8E8B0}" type="slidenum">
              <a:rPr lang="ko-KR" altLang="en-US"/>
              <a:pPr>
                <a:defRPr/>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B91EBE47-3DC2-4654-A895-AD7D9C01F6D2}" type="datetime1">
              <a:rPr lang="ko-KR" altLang="en-US" smtClean="0"/>
              <a:pPr>
                <a:defRPr/>
              </a:pPr>
              <a:t>2019-03-13</a:t>
            </a:fld>
            <a:endParaRPr lang="ko-KR" altLang="en-US"/>
          </a:p>
        </p:txBody>
      </p:sp>
      <p:sp>
        <p:nvSpPr>
          <p:cNvPr id="6" name="바닥글 개체 틀 4"/>
          <p:cNvSpPr>
            <a:spLocks noGrp="1"/>
          </p:cNvSpPr>
          <p:nvPr>
            <p:ph type="ftr" sz="quarter" idx="11"/>
          </p:nvPr>
        </p:nvSpPr>
        <p:spPr/>
        <p:txBody>
          <a:bodyPr/>
          <a:lstStyle>
            <a:lvl1pPr>
              <a:defRPr/>
            </a:lvl1pPr>
          </a:lstStyle>
          <a:p>
            <a:pPr>
              <a:defRPr/>
            </a:pPr>
            <a:r>
              <a:rPr lang="ko-KR" altLang="en-US"/>
              <a:t>게임프로그래밍</a:t>
            </a:r>
          </a:p>
        </p:txBody>
      </p:sp>
      <p:sp>
        <p:nvSpPr>
          <p:cNvPr id="7" name="슬라이드 번호 개체 틀 5"/>
          <p:cNvSpPr>
            <a:spLocks noGrp="1"/>
          </p:cNvSpPr>
          <p:nvPr>
            <p:ph type="sldNum" sz="quarter" idx="12"/>
          </p:nvPr>
        </p:nvSpPr>
        <p:spPr/>
        <p:txBody>
          <a:bodyPr/>
          <a:lstStyle>
            <a:lvl1pPr>
              <a:defRPr/>
            </a:lvl1pPr>
          </a:lstStyle>
          <a:p>
            <a:pPr>
              <a:defRPr/>
            </a:pPr>
            <a:fld id="{B6254DDF-5EC8-44CC-B70E-EA729A1C8A11}" type="slidenum">
              <a:rPr lang="ko-KR" altLang="en-US"/>
              <a:pPr>
                <a:defRPr/>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644BC2C4-12EA-46EE-8C3A-B70621A0D221}" type="datetime1">
              <a:rPr lang="ko-KR" altLang="en-US" smtClean="0"/>
              <a:pPr>
                <a:defRPr/>
              </a:pPr>
              <a:t>2019-03-13</a:t>
            </a:fld>
            <a:endParaRPr lang="ko-KR" altLang="en-US"/>
          </a:p>
        </p:txBody>
      </p:sp>
      <p:sp>
        <p:nvSpPr>
          <p:cNvPr id="6" name="바닥글 개체 틀 4"/>
          <p:cNvSpPr>
            <a:spLocks noGrp="1"/>
          </p:cNvSpPr>
          <p:nvPr>
            <p:ph type="ftr" sz="quarter" idx="11"/>
          </p:nvPr>
        </p:nvSpPr>
        <p:spPr/>
        <p:txBody>
          <a:bodyPr/>
          <a:lstStyle>
            <a:lvl1pPr>
              <a:defRPr/>
            </a:lvl1pPr>
          </a:lstStyle>
          <a:p>
            <a:pPr>
              <a:defRPr/>
            </a:pPr>
            <a:r>
              <a:rPr lang="ko-KR" altLang="en-US"/>
              <a:t>게임프로그래밍</a:t>
            </a:r>
          </a:p>
        </p:txBody>
      </p:sp>
      <p:sp>
        <p:nvSpPr>
          <p:cNvPr id="7" name="슬라이드 번호 개체 틀 5"/>
          <p:cNvSpPr>
            <a:spLocks noGrp="1"/>
          </p:cNvSpPr>
          <p:nvPr>
            <p:ph type="sldNum" sz="quarter" idx="12"/>
          </p:nvPr>
        </p:nvSpPr>
        <p:spPr/>
        <p:txBody>
          <a:bodyPr/>
          <a:lstStyle>
            <a:lvl1pPr>
              <a:defRPr/>
            </a:lvl1pPr>
          </a:lstStyle>
          <a:p>
            <a:pPr>
              <a:defRPr/>
            </a:pPr>
            <a:fld id="{319D9974-8A4A-4E71-BCCC-740EEBFB2AF6}" type="slidenum">
              <a:rPr lang="ko-KR" altLang="en-US"/>
              <a:pPr>
                <a:defRPr/>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27" name="텍스트 개체 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172A6C5A-22DD-49D7-8C08-9E1A6FA91355}" type="datetime1">
              <a:rPr lang="ko-KR" altLang="en-US" smtClean="0"/>
              <a:pPr>
                <a:defRPr/>
              </a:pPr>
              <a:t>2019-03-13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r>
              <a:rPr lang="ko-KR" altLang="en-US"/>
              <a:t>게임프로그래밍</a:t>
            </a: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62A70A32-5BA4-466A-9C95-F96744ECEAE6}"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hf hdr="0" dt="0"/>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제목 1"/>
          <p:cNvSpPr>
            <a:spLocks noGrp="1"/>
          </p:cNvSpPr>
          <p:nvPr>
            <p:ph type="ctrTitle"/>
          </p:nvPr>
        </p:nvSpPr>
        <p:spPr>
          <a:xfrm>
            <a:off x="685800" y="2428875"/>
            <a:ext cx="7772400" cy="742950"/>
          </a:xfrm>
        </p:spPr>
        <p:txBody>
          <a:bodyPr/>
          <a:lstStyle/>
          <a:p>
            <a:pPr eaLnBrk="1" hangingPunct="1"/>
            <a:r>
              <a:rPr lang="ko-KR" altLang="en-US" dirty="0" smtClean="0"/>
              <a:t>템플릿</a:t>
            </a:r>
            <a:endParaRPr lang="en-US" altLang="ko-KR" dirty="0"/>
          </a:p>
        </p:txBody>
      </p:sp>
      <p:sp>
        <p:nvSpPr>
          <p:cNvPr id="4099" name="부제목 2"/>
          <p:cNvSpPr>
            <a:spLocks noGrp="1"/>
          </p:cNvSpPr>
          <p:nvPr>
            <p:ph type="subTitle" idx="1"/>
          </p:nvPr>
        </p:nvSpPr>
        <p:spPr>
          <a:xfrm>
            <a:off x="1371600" y="3286125"/>
            <a:ext cx="6400800" cy="500063"/>
          </a:xfrm>
        </p:spPr>
        <p:txBody>
          <a:bodyPr/>
          <a:lstStyle/>
          <a:p>
            <a:pPr eaLnBrk="1" hangingPunct="1"/>
            <a:endParaRPr lang="ko-KR" altLang="en-US"/>
          </a:p>
        </p:txBody>
      </p:sp>
      <p:sp>
        <p:nvSpPr>
          <p:cNvPr id="5" name="슬라이드 번호 개체 틀 4"/>
          <p:cNvSpPr>
            <a:spLocks noGrp="1"/>
          </p:cNvSpPr>
          <p:nvPr>
            <p:ph type="sldNum" sz="quarter" idx="12"/>
          </p:nvPr>
        </p:nvSpPr>
        <p:spPr/>
        <p:txBody>
          <a:bodyPr/>
          <a:lstStyle/>
          <a:p>
            <a:pPr>
              <a:defRPr/>
            </a:pPr>
            <a:fld id="{1261C18B-EC94-4B54-8F9E-5293FC2560B8}" type="slidenum">
              <a:rPr lang="ko-KR" altLang="en-US"/>
              <a:pPr>
                <a:defRPr/>
              </a:pPr>
              <a:t>1</a:t>
            </a:fld>
            <a:endParaRPr lang="ko-KR" altLang="en-US" dirty="0"/>
          </a:p>
        </p:txBody>
      </p:sp>
      <p:sp>
        <p:nvSpPr>
          <p:cNvPr id="7" name="바닥글 개체 틀 6"/>
          <p:cNvSpPr>
            <a:spLocks noGrp="1"/>
          </p:cNvSpPr>
          <p:nvPr>
            <p:ph type="ftr" sz="quarter" idx="11"/>
          </p:nvPr>
        </p:nvSpPr>
        <p:spPr/>
        <p:txBody>
          <a:bodyPr/>
          <a:lstStyle/>
          <a:p>
            <a:pPr>
              <a:defRPr/>
            </a:pPr>
            <a:r>
              <a:rPr lang="ko-KR" altLang="en-US" dirty="0"/>
              <a:t>게임프로그래밍</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1"/>
          <p:cNvSpPr>
            <a:spLocks noGrp="1"/>
          </p:cNvSpPr>
          <p:nvPr>
            <p:ph type="title"/>
          </p:nvPr>
        </p:nvSpPr>
        <p:spPr>
          <a:xfrm>
            <a:off x="457200" y="274638"/>
            <a:ext cx="8229600" cy="654050"/>
          </a:xfrm>
        </p:spPr>
        <p:txBody>
          <a:bodyPr/>
          <a:lstStyle/>
          <a:p>
            <a:pPr eaLnBrk="1" hangingPunct="1"/>
            <a:r>
              <a:rPr lang="ko-KR" altLang="en-US" dirty="0"/>
              <a:t>스택 </a:t>
            </a:r>
            <a:r>
              <a:rPr lang="ko-KR" altLang="en-US" dirty="0" smtClean="0"/>
              <a:t>클래스</a:t>
            </a:r>
            <a:r>
              <a:rPr lang="en-US" altLang="ko-KR" dirty="0" smtClean="0"/>
              <a:t>’’’ -</a:t>
            </a:r>
            <a:r>
              <a:rPr lang="ko-KR" altLang="en-US" dirty="0" smtClean="0"/>
              <a:t> </a:t>
            </a:r>
            <a:r>
              <a:rPr lang="en-US" altLang="ko-KR" dirty="0" smtClean="0"/>
              <a:t>main.cpp</a:t>
            </a:r>
            <a:endParaRPr lang="ko-KR" altLang="en-US" dirty="0"/>
          </a:p>
        </p:txBody>
      </p:sp>
      <p:sp>
        <p:nvSpPr>
          <p:cNvPr id="5123" name="내용 개체 틀 2"/>
          <p:cNvSpPr>
            <a:spLocks noGrp="1"/>
          </p:cNvSpPr>
          <p:nvPr>
            <p:ph idx="1"/>
          </p:nvPr>
        </p:nvSpPr>
        <p:spPr>
          <a:xfrm>
            <a:off x="457200" y="1046163"/>
            <a:ext cx="8229600" cy="5240337"/>
          </a:xfrm>
        </p:spPr>
        <p:txBody>
          <a:bodyPr/>
          <a:lstStyle/>
          <a:p>
            <a:pPr eaLnBrk="1" hangingPunct="1"/>
            <a:r>
              <a:rPr lang="en-US" altLang="ko-KR" dirty="0" smtClean="0"/>
              <a:t>main.cpp</a:t>
            </a:r>
            <a:endParaRPr lang="en-US" altLang="ko-KR" dirty="0" smtClean="0"/>
          </a:p>
        </p:txBody>
      </p:sp>
      <p:sp>
        <p:nvSpPr>
          <p:cNvPr id="4" name="슬라이드 번호 개체 틀 3"/>
          <p:cNvSpPr>
            <a:spLocks noGrp="1"/>
          </p:cNvSpPr>
          <p:nvPr>
            <p:ph type="sldNum" sz="quarter" idx="12"/>
          </p:nvPr>
        </p:nvSpPr>
        <p:spPr/>
        <p:txBody>
          <a:bodyPr/>
          <a:lstStyle/>
          <a:p>
            <a:pPr>
              <a:defRPr/>
            </a:pPr>
            <a:fld id="{86F02906-2ED5-47CC-89A4-EE3184D909F4}" type="slidenum">
              <a:rPr lang="ko-KR" altLang="en-US"/>
              <a:pPr>
                <a:defRPr/>
              </a:pPr>
              <a:t>10</a:t>
            </a:fld>
            <a:endParaRPr lang="ko-KR" altLang="en-US"/>
          </a:p>
        </p:txBody>
      </p:sp>
      <p:sp>
        <p:nvSpPr>
          <p:cNvPr id="5" name="바닥글 개체 틀 4"/>
          <p:cNvSpPr>
            <a:spLocks noGrp="1"/>
          </p:cNvSpPr>
          <p:nvPr>
            <p:ph type="ftr" sz="quarter" idx="11"/>
          </p:nvPr>
        </p:nvSpPr>
        <p:spPr/>
        <p:txBody>
          <a:bodyPr/>
          <a:lstStyle/>
          <a:p>
            <a:pPr>
              <a:defRPr/>
            </a:pPr>
            <a:r>
              <a:rPr lang="ko-KR" altLang="en-US" dirty="0"/>
              <a:t>게임프로그래밍</a:t>
            </a:r>
          </a:p>
        </p:txBody>
      </p:sp>
      <p:sp>
        <p:nvSpPr>
          <p:cNvPr id="7" name="Text Box 4"/>
          <p:cNvSpPr txBox="1">
            <a:spLocks noChangeArrowheads="1"/>
          </p:cNvSpPr>
          <p:nvPr/>
        </p:nvSpPr>
        <p:spPr bwMode="auto">
          <a:xfrm>
            <a:off x="1210630" y="1785926"/>
            <a:ext cx="5940344" cy="2653034"/>
          </a:xfrm>
          <a:prstGeom prst="rect">
            <a:avLst/>
          </a:prstGeom>
          <a:noFill/>
          <a:ln w="9525" algn="ctr">
            <a:noFill/>
            <a:miter lim="800000"/>
            <a:headEnd/>
            <a:tailEnd/>
          </a:ln>
        </p:spPr>
        <p:txBody>
          <a:bodyPr wrap="none">
            <a:spAutoFit/>
          </a:bodyPr>
          <a:lstStyle/>
          <a:p>
            <a:pPr>
              <a:lnSpc>
                <a:spcPct val="80000"/>
              </a:lnSpc>
            </a:pPr>
            <a:r>
              <a:rPr lang="en-US" altLang="ko-KR" sz="1600" dirty="0" smtClean="0">
                <a:latin typeface="+mn-lt"/>
              </a:rPr>
              <a:t>#include &lt;</a:t>
            </a:r>
            <a:r>
              <a:rPr lang="en-US" altLang="ko-KR" sz="1600" dirty="0" err="1" smtClean="0">
                <a:latin typeface="+mn-lt"/>
              </a:rPr>
              <a:t>iostream</a:t>
            </a:r>
            <a:r>
              <a:rPr lang="en-US" altLang="ko-KR" sz="1600" dirty="0" smtClean="0">
                <a:latin typeface="+mn-lt"/>
              </a:rPr>
              <a:t>&gt;</a:t>
            </a:r>
          </a:p>
          <a:p>
            <a:pPr>
              <a:lnSpc>
                <a:spcPct val="80000"/>
              </a:lnSpc>
            </a:pPr>
            <a:r>
              <a:rPr lang="en-US" altLang="ko-KR" sz="1600" dirty="0" smtClean="0">
                <a:latin typeface="+mn-lt"/>
              </a:rPr>
              <a:t>#include “</a:t>
            </a:r>
            <a:r>
              <a:rPr lang="en-US" altLang="ko-KR" sz="1600" dirty="0" err="1" smtClean="0">
                <a:latin typeface="+mn-lt"/>
              </a:rPr>
              <a:t>Stack.h</a:t>
            </a:r>
            <a:r>
              <a:rPr lang="en-US" altLang="ko-KR" sz="1600" dirty="0" smtClean="0">
                <a:latin typeface="+mn-lt"/>
              </a:rPr>
              <a:t>"</a:t>
            </a:r>
          </a:p>
          <a:p>
            <a:pPr>
              <a:lnSpc>
                <a:spcPct val="80000"/>
              </a:lnSpc>
            </a:pPr>
            <a:r>
              <a:rPr lang="en-US" altLang="ko-KR" sz="1600" dirty="0" smtClean="0">
                <a:latin typeface="+mn-lt"/>
              </a:rPr>
              <a:t>using namespace std;</a:t>
            </a:r>
          </a:p>
          <a:p>
            <a:pPr>
              <a:lnSpc>
                <a:spcPct val="80000"/>
              </a:lnSpc>
            </a:pPr>
            <a:endParaRPr lang="en-US" altLang="ko-KR" sz="1600" dirty="0" smtClean="0">
              <a:latin typeface="+mn-lt"/>
            </a:endParaRPr>
          </a:p>
          <a:p>
            <a:pPr>
              <a:lnSpc>
                <a:spcPct val="80000"/>
              </a:lnSpc>
            </a:pPr>
            <a:r>
              <a:rPr lang="en-US" altLang="ko-KR" sz="1600" dirty="0" smtClean="0">
                <a:latin typeface="+mn-lt"/>
              </a:rPr>
              <a:t>void main</a:t>
            </a:r>
            <a:r>
              <a:rPr lang="en-US" altLang="ko-KR" sz="1600" dirty="0" smtClean="0">
                <a:latin typeface="+mn-lt"/>
              </a:rPr>
              <a:t>()</a:t>
            </a:r>
          </a:p>
          <a:p>
            <a:pPr>
              <a:lnSpc>
                <a:spcPct val="80000"/>
              </a:lnSpc>
            </a:pPr>
            <a:r>
              <a:rPr lang="en-US" altLang="ko-KR" sz="1600" dirty="0" smtClean="0">
                <a:latin typeface="+mn-lt"/>
              </a:rPr>
              <a:t>{</a:t>
            </a:r>
            <a:endParaRPr lang="en-US" altLang="ko-KR" sz="1600" dirty="0" smtClean="0">
              <a:latin typeface="+mn-lt"/>
            </a:endParaRPr>
          </a:p>
          <a:p>
            <a:pPr>
              <a:lnSpc>
                <a:spcPct val="80000"/>
              </a:lnSpc>
            </a:pPr>
            <a:r>
              <a:rPr lang="en-US" altLang="ko-KR" sz="1600" dirty="0" smtClean="0">
                <a:latin typeface="+mn-lt"/>
              </a:rPr>
              <a:t>    Stack </a:t>
            </a:r>
            <a:r>
              <a:rPr lang="en-US" altLang="ko-KR" sz="1600" dirty="0" err="1" smtClean="0">
                <a:latin typeface="+mn-lt"/>
              </a:rPr>
              <a:t>stackInt</a:t>
            </a:r>
            <a:r>
              <a:rPr lang="en-US" altLang="ko-KR" sz="1600" dirty="0" smtClean="0">
                <a:latin typeface="+mn-lt"/>
              </a:rPr>
              <a:t>;</a:t>
            </a:r>
          </a:p>
          <a:p>
            <a:pPr>
              <a:lnSpc>
                <a:spcPct val="80000"/>
              </a:lnSpc>
            </a:pPr>
            <a:r>
              <a:rPr lang="en-US" altLang="ko-KR" sz="1600" dirty="0" smtClean="0">
                <a:latin typeface="+mn-lt"/>
              </a:rPr>
              <a:t>    </a:t>
            </a:r>
            <a:r>
              <a:rPr lang="en-US" altLang="ko-KR" sz="1600" dirty="0" err="1" smtClean="0">
                <a:latin typeface="+mn-lt"/>
              </a:rPr>
              <a:t>int</a:t>
            </a:r>
            <a:r>
              <a:rPr lang="en-US" altLang="ko-KR" sz="1600" dirty="0" smtClean="0">
                <a:latin typeface="+mn-lt"/>
              </a:rPr>
              <a:t> </a:t>
            </a:r>
            <a:r>
              <a:rPr lang="en-US" altLang="ko-KR" sz="1600" dirty="0" err="1" smtClean="0">
                <a:latin typeface="+mn-lt"/>
              </a:rPr>
              <a:t>i</a:t>
            </a:r>
            <a:r>
              <a:rPr lang="en-US" altLang="ko-KR" sz="1600" dirty="0" smtClean="0">
                <a:latin typeface="+mn-lt"/>
              </a:rPr>
              <a:t> = 1;</a:t>
            </a:r>
          </a:p>
          <a:p>
            <a:pPr>
              <a:lnSpc>
                <a:spcPct val="80000"/>
              </a:lnSpc>
            </a:pPr>
            <a:r>
              <a:rPr lang="en-US" altLang="ko-KR" sz="1600" dirty="0" smtClean="0">
                <a:latin typeface="+mn-lt"/>
              </a:rPr>
              <a:t>    </a:t>
            </a:r>
            <a:r>
              <a:rPr lang="en-US" altLang="ko-KR" sz="1600" dirty="0" err="1" smtClean="0">
                <a:latin typeface="+mn-lt"/>
              </a:rPr>
              <a:t>cout</a:t>
            </a:r>
            <a:r>
              <a:rPr lang="en-US" altLang="ko-KR" sz="1600" dirty="0" smtClean="0">
                <a:latin typeface="+mn-lt"/>
              </a:rPr>
              <a:t> &lt;&lt; </a:t>
            </a:r>
            <a:r>
              <a:rPr lang="en-US" altLang="ko-KR" sz="1600" dirty="0" err="1" smtClean="0">
                <a:latin typeface="+mn-lt"/>
              </a:rPr>
              <a:t>endl</a:t>
            </a:r>
            <a:r>
              <a:rPr lang="en-US" altLang="ko-KR" sz="1600" dirty="0" smtClean="0">
                <a:latin typeface="+mn-lt"/>
              </a:rPr>
              <a:t> &lt;&lt; "</a:t>
            </a:r>
            <a:r>
              <a:rPr lang="en-US" altLang="ko-KR" sz="1600" dirty="0" err="1" smtClean="0">
                <a:latin typeface="+mn-lt"/>
              </a:rPr>
              <a:t>stackInt</a:t>
            </a:r>
            <a:r>
              <a:rPr lang="ko-KR" altLang="en-US" sz="1600" dirty="0" smtClean="0">
                <a:latin typeface="+mn-lt"/>
              </a:rPr>
              <a:t>에 원소들을 넣습니다</a:t>
            </a:r>
            <a:r>
              <a:rPr lang="en-US" altLang="ko-KR" sz="1600" dirty="0" smtClean="0">
                <a:latin typeface="+mn-lt"/>
              </a:rPr>
              <a:t>:" &lt;&lt; </a:t>
            </a:r>
            <a:r>
              <a:rPr lang="en-US" altLang="ko-KR" sz="1600" dirty="0" err="1" smtClean="0">
                <a:latin typeface="+mn-lt"/>
              </a:rPr>
              <a:t>endl</a:t>
            </a:r>
            <a:r>
              <a:rPr lang="en-US" altLang="ko-KR" sz="1600" dirty="0" smtClean="0">
                <a:latin typeface="+mn-lt"/>
              </a:rPr>
              <a:t>;</a:t>
            </a:r>
          </a:p>
          <a:p>
            <a:pPr>
              <a:lnSpc>
                <a:spcPct val="80000"/>
              </a:lnSpc>
            </a:pPr>
            <a:r>
              <a:rPr lang="en-US" altLang="ko-KR" sz="1600" dirty="0" smtClean="0">
                <a:latin typeface="+mn-lt"/>
              </a:rPr>
              <a:t>    while (</a:t>
            </a:r>
            <a:r>
              <a:rPr lang="en-US" altLang="ko-KR" sz="1600" dirty="0" err="1" smtClean="0">
                <a:latin typeface="+mn-lt"/>
              </a:rPr>
              <a:t>stackInt.push</a:t>
            </a:r>
            <a:r>
              <a:rPr lang="en-US" altLang="ko-KR" sz="1600" dirty="0" smtClean="0">
                <a:latin typeface="+mn-lt"/>
              </a:rPr>
              <a:t>(</a:t>
            </a:r>
            <a:r>
              <a:rPr lang="en-US" altLang="ko-KR" sz="1600" dirty="0" err="1" smtClean="0">
                <a:latin typeface="+mn-lt"/>
              </a:rPr>
              <a:t>i</a:t>
            </a:r>
            <a:r>
              <a:rPr lang="en-US" altLang="ko-KR" sz="1600" dirty="0" smtClean="0">
                <a:latin typeface="+mn-lt"/>
              </a:rPr>
              <a:t>)) { </a:t>
            </a:r>
            <a:r>
              <a:rPr lang="en-US" altLang="ko-KR" sz="1600" dirty="0" err="1" smtClean="0">
                <a:latin typeface="+mn-lt"/>
              </a:rPr>
              <a:t>cout</a:t>
            </a:r>
            <a:r>
              <a:rPr lang="en-US" altLang="ko-KR" sz="1600" dirty="0" smtClean="0">
                <a:latin typeface="+mn-lt"/>
              </a:rPr>
              <a:t> &lt;&lt; </a:t>
            </a:r>
            <a:r>
              <a:rPr lang="en-US" altLang="ko-KR" sz="1600" dirty="0" err="1" smtClean="0">
                <a:latin typeface="+mn-lt"/>
              </a:rPr>
              <a:t>i</a:t>
            </a:r>
            <a:r>
              <a:rPr lang="en-US" altLang="ko-KR" sz="1600" dirty="0" smtClean="0">
                <a:latin typeface="+mn-lt"/>
              </a:rPr>
              <a:t> &lt;&lt; ' '; </a:t>
            </a:r>
            <a:r>
              <a:rPr lang="en-US" altLang="ko-KR" sz="1600" dirty="0" err="1" smtClean="0">
                <a:latin typeface="+mn-lt"/>
              </a:rPr>
              <a:t>i</a:t>
            </a:r>
            <a:r>
              <a:rPr lang="en-US" altLang="ko-KR" sz="1600" dirty="0" smtClean="0">
                <a:latin typeface="+mn-lt"/>
              </a:rPr>
              <a:t> += 1; }</a:t>
            </a:r>
          </a:p>
          <a:p>
            <a:pPr>
              <a:lnSpc>
                <a:spcPct val="80000"/>
              </a:lnSpc>
            </a:pPr>
            <a:r>
              <a:rPr lang="en-US" altLang="ko-KR" sz="1600" dirty="0" smtClean="0">
                <a:latin typeface="+mn-lt"/>
              </a:rPr>
              <a:t>    </a:t>
            </a:r>
            <a:r>
              <a:rPr lang="en-US" altLang="ko-KR" sz="1600" dirty="0" err="1" smtClean="0">
                <a:latin typeface="+mn-lt"/>
              </a:rPr>
              <a:t>cout</a:t>
            </a:r>
            <a:r>
              <a:rPr lang="en-US" altLang="ko-KR" sz="1600" dirty="0" smtClean="0">
                <a:latin typeface="+mn-lt"/>
              </a:rPr>
              <a:t> &lt;&lt; </a:t>
            </a:r>
            <a:r>
              <a:rPr lang="en-US" altLang="ko-KR" sz="1600" dirty="0" err="1" smtClean="0">
                <a:latin typeface="+mn-lt"/>
              </a:rPr>
              <a:t>endl</a:t>
            </a:r>
            <a:r>
              <a:rPr lang="en-US" altLang="ko-KR" sz="1600" dirty="0" smtClean="0">
                <a:latin typeface="+mn-lt"/>
              </a:rPr>
              <a:t> &lt;&lt; "</a:t>
            </a:r>
            <a:r>
              <a:rPr lang="en-US" altLang="ko-KR" sz="1600" dirty="0" err="1" smtClean="0">
                <a:latin typeface="+mn-lt"/>
              </a:rPr>
              <a:t>stackInt</a:t>
            </a:r>
            <a:r>
              <a:rPr lang="ko-KR" altLang="en-US" sz="1600" dirty="0" smtClean="0">
                <a:latin typeface="+mn-lt"/>
              </a:rPr>
              <a:t>에서 원소들을 뺍니다</a:t>
            </a:r>
            <a:r>
              <a:rPr lang="en-US" altLang="ko-KR" sz="1600" dirty="0" smtClean="0">
                <a:latin typeface="+mn-lt"/>
              </a:rPr>
              <a:t>:" &lt;&lt; </a:t>
            </a:r>
            <a:r>
              <a:rPr lang="en-US" altLang="ko-KR" sz="1600" dirty="0" err="1" smtClean="0">
                <a:latin typeface="+mn-lt"/>
              </a:rPr>
              <a:t>endl</a:t>
            </a:r>
            <a:r>
              <a:rPr lang="en-US" altLang="ko-KR" sz="1600" dirty="0" smtClean="0">
                <a:latin typeface="+mn-lt"/>
              </a:rPr>
              <a:t>;</a:t>
            </a:r>
          </a:p>
          <a:p>
            <a:pPr>
              <a:lnSpc>
                <a:spcPct val="80000"/>
              </a:lnSpc>
            </a:pPr>
            <a:r>
              <a:rPr lang="en-US" altLang="ko-KR" sz="1600" dirty="0" smtClean="0">
                <a:latin typeface="+mn-lt"/>
              </a:rPr>
              <a:t>    while (stackInt.pop(</a:t>
            </a:r>
            <a:r>
              <a:rPr lang="en-US" altLang="ko-KR" sz="1600" dirty="0" err="1" smtClean="0">
                <a:latin typeface="+mn-lt"/>
              </a:rPr>
              <a:t>i</a:t>
            </a:r>
            <a:r>
              <a:rPr lang="en-US" altLang="ko-KR" sz="1600" dirty="0" smtClean="0">
                <a:latin typeface="+mn-lt"/>
              </a:rPr>
              <a:t>)) { </a:t>
            </a:r>
            <a:r>
              <a:rPr lang="en-US" altLang="ko-KR" sz="1600" dirty="0" err="1" smtClean="0">
                <a:latin typeface="+mn-lt"/>
              </a:rPr>
              <a:t>cout</a:t>
            </a:r>
            <a:r>
              <a:rPr lang="en-US" altLang="ko-KR" sz="1600" dirty="0" smtClean="0">
                <a:latin typeface="+mn-lt"/>
              </a:rPr>
              <a:t> &lt;&lt; </a:t>
            </a:r>
            <a:r>
              <a:rPr lang="en-US" altLang="ko-KR" sz="1600" dirty="0" err="1" smtClean="0">
                <a:latin typeface="+mn-lt"/>
              </a:rPr>
              <a:t>i</a:t>
            </a:r>
            <a:r>
              <a:rPr lang="en-US" altLang="ko-KR" sz="1600" dirty="0" smtClean="0">
                <a:latin typeface="+mn-lt"/>
              </a:rPr>
              <a:t> &lt;&lt; ' '; }</a:t>
            </a:r>
          </a:p>
          <a:p>
            <a:pPr>
              <a:lnSpc>
                <a:spcPct val="80000"/>
              </a:lnSpc>
            </a:pPr>
            <a:r>
              <a:rPr lang="en-US" altLang="ko-KR" sz="1600" dirty="0" smtClean="0">
                <a:latin typeface="+mn-lt"/>
              </a:rPr>
              <a:t>}</a:t>
            </a:r>
            <a:endParaRPr lang="en-US" altLang="ko-KR" sz="1600" dirty="0">
              <a:latin typeface="+mn-lt"/>
            </a:endParaRPr>
          </a:p>
        </p:txBody>
      </p:sp>
    </p:spTree>
    <p:extLst>
      <p:ext uri="{BB962C8B-B14F-4D97-AF65-F5344CB8AC3E}">
        <p14:creationId xmlns:p14="http://schemas.microsoft.com/office/powerpoint/2010/main" val="3948826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1"/>
          <p:cNvSpPr>
            <a:spLocks noGrp="1"/>
          </p:cNvSpPr>
          <p:nvPr>
            <p:ph type="title"/>
          </p:nvPr>
        </p:nvSpPr>
        <p:spPr>
          <a:xfrm>
            <a:off x="457200" y="274638"/>
            <a:ext cx="8229600" cy="654050"/>
          </a:xfrm>
        </p:spPr>
        <p:txBody>
          <a:bodyPr/>
          <a:lstStyle/>
          <a:p>
            <a:pPr eaLnBrk="1" hangingPunct="1"/>
            <a:r>
              <a:rPr lang="ko-KR" altLang="en-US" dirty="0" smtClean="0"/>
              <a:t>클래스템플릿</a:t>
            </a:r>
            <a:endParaRPr lang="ko-KR" altLang="en-US" dirty="0"/>
          </a:p>
        </p:txBody>
      </p:sp>
      <p:sp>
        <p:nvSpPr>
          <p:cNvPr id="5123" name="내용 개체 틀 2"/>
          <p:cNvSpPr>
            <a:spLocks noGrp="1"/>
          </p:cNvSpPr>
          <p:nvPr>
            <p:ph idx="1"/>
          </p:nvPr>
        </p:nvSpPr>
        <p:spPr>
          <a:xfrm>
            <a:off x="457200" y="1046163"/>
            <a:ext cx="8229600" cy="5240337"/>
          </a:xfrm>
        </p:spPr>
        <p:txBody>
          <a:bodyPr>
            <a:normAutofit/>
          </a:bodyPr>
          <a:lstStyle/>
          <a:p>
            <a:pPr eaLnBrk="1" hangingPunct="1"/>
            <a:r>
              <a:rPr lang="ko-KR" altLang="en-US" dirty="0" smtClean="0"/>
              <a:t>클래스템플릿의 정의</a:t>
            </a:r>
            <a:endParaRPr lang="en-US" altLang="ko-KR" dirty="0" smtClean="0"/>
          </a:p>
          <a:p>
            <a:pPr lvl="1"/>
            <a:r>
              <a:rPr lang="ko-KR" altLang="en-US" dirty="0" smtClean="0"/>
              <a:t>클래스 내부 데이터 타입을 미리 가정하지 않고 그 클래스를 정의할 수 있음</a:t>
            </a:r>
            <a:endParaRPr lang="en-US" altLang="ko-KR" dirty="0" smtClean="0"/>
          </a:p>
          <a:p>
            <a:r>
              <a:rPr lang="ko-KR" altLang="en-US" dirty="0"/>
              <a:t>선언과 정의 위치</a:t>
            </a:r>
            <a:endParaRPr lang="en-US" altLang="ko-KR" dirty="0"/>
          </a:p>
          <a:p>
            <a:pPr lvl="1"/>
            <a:r>
              <a:rPr lang="ko-KR" altLang="en-US" dirty="0"/>
              <a:t>템플릿을 사용하지 않는 경우</a:t>
            </a:r>
            <a:endParaRPr lang="en-US" altLang="ko-KR" dirty="0"/>
          </a:p>
          <a:p>
            <a:pPr lvl="2"/>
            <a:r>
              <a:rPr lang="ko-KR" altLang="en-US" dirty="0"/>
              <a:t>함수의 선언은 </a:t>
            </a:r>
            <a:r>
              <a:rPr lang="ko-KR" altLang="en-US" dirty="0" err="1"/>
              <a:t>헤더파일에</a:t>
            </a:r>
            <a:endParaRPr lang="en-US" altLang="ko-KR" dirty="0"/>
          </a:p>
          <a:p>
            <a:pPr lvl="2"/>
            <a:r>
              <a:rPr lang="ko-KR" altLang="en-US" dirty="0"/>
              <a:t>함수의 정의는 </a:t>
            </a:r>
            <a:r>
              <a:rPr lang="ko-KR" altLang="en-US" dirty="0" err="1"/>
              <a:t>소스파일에</a:t>
            </a:r>
            <a:endParaRPr lang="en-US" altLang="ko-KR" dirty="0"/>
          </a:p>
          <a:p>
            <a:pPr lvl="1" eaLnBrk="1" hangingPunct="1"/>
            <a:r>
              <a:rPr lang="ko-KR" altLang="en-US" dirty="0"/>
              <a:t>템플릿의 경우</a:t>
            </a:r>
            <a:endParaRPr lang="en-US" altLang="ko-KR" dirty="0"/>
          </a:p>
          <a:p>
            <a:pPr lvl="2"/>
            <a:r>
              <a:rPr lang="ko-KR" altLang="en-US" dirty="0"/>
              <a:t>클래스 템플릿의 </a:t>
            </a:r>
            <a:r>
              <a:rPr lang="ko-KR" altLang="en-US" dirty="0" err="1"/>
              <a:t>멤버함수의</a:t>
            </a:r>
            <a:r>
              <a:rPr lang="ko-KR" altLang="en-US" dirty="0"/>
              <a:t> 선언과 정의는 모두 같은 한 </a:t>
            </a:r>
            <a:r>
              <a:rPr lang="ko-KR" altLang="en-US" dirty="0" err="1"/>
              <a:t>헤더파일에</a:t>
            </a:r>
            <a:r>
              <a:rPr lang="ko-KR" altLang="en-US" dirty="0"/>
              <a:t> 있어야 함</a:t>
            </a:r>
            <a:endParaRPr lang="en-US" altLang="ko-KR" dirty="0"/>
          </a:p>
          <a:p>
            <a:pPr lvl="2"/>
            <a:r>
              <a:rPr lang="ko-KR" altLang="en-US" dirty="0"/>
              <a:t>이유</a:t>
            </a:r>
            <a:r>
              <a:rPr lang="en-US" altLang="ko-KR" dirty="0"/>
              <a:t>:</a:t>
            </a:r>
            <a:r>
              <a:rPr lang="ko-KR" altLang="en-US" dirty="0"/>
              <a:t> 템플릿 </a:t>
            </a:r>
            <a:r>
              <a:rPr lang="ko-KR" altLang="en-US" dirty="0" err="1"/>
              <a:t>멤버함수의</a:t>
            </a:r>
            <a:r>
              <a:rPr lang="ko-KR" altLang="en-US" dirty="0"/>
              <a:t> 정의는 독립적으로 </a:t>
            </a:r>
            <a:r>
              <a:rPr lang="ko-KR" altLang="en-US" dirty="0" err="1"/>
              <a:t>컴파일되지</a:t>
            </a:r>
            <a:r>
              <a:rPr lang="ko-KR" altLang="en-US" dirty="0"/>
              <a:t> 못함</a:t>
            </a:r>
            <a:endParaRPr lang="en-US" altLang="ko-KR" dirty="0"/>
          </a:p>
          <a:p>
            <a:pPr lvl="3"/>
            <a:r>
              <a:rPr lang="ko-KR" altLang="en-US" dirty="0"/>
              <a:t>실제로 사용될 타입의 객체를 생성하기 위해서는 그 시점에서 해당 템플릿의 정의 및 선언을 모두 찾을 수 있어야 </a:t>
            </a:r>
            <a:r>
              <a:rPr lang="ko-KR" altLang="en-US" dirty="0" smtClean="0"/>
              <a:t>함</a:t>
            </a:r>
            <a:endParaRPr lang="en-US" altLang="ko-KR" dirty="0" smtClean="0"/>
          </a:p>
          <a:p>
            <a:pPr lvl="3"/>
            <a:endParaRPr lang="en-US" altLang="ko-KR" dirty="0"/>
          </a:p>
          <a:p>
            <a:r>
              <a:rPr lang="ko-KR" altLang="en-US" dirty="0" smtClean="0"/>
              <a:t>템플릿 스택 </a:t>
            </a:r>
            <a:r>
              <a:rPr lang="ko-KR" altLang="en-US" dirty="0"/>
              <a:t>클래스</a:t>
            </a:r>
            <a:r>
              <a:rPr lang="en-US" altLang="ko-KR" dirty="0"/>
              <a:t>: </a:t>
            </a:r>
            <a:r>
              <a:rPr lang="en-US" altLang="ko-KR" dirty="0" err="1"/>
              <a:t>Stack.h</a:t>
            </a:r>
            <a:r>
              <a:rPr lang="en-US" altLang="ko-KR" dirty="0"/>
              <a:t>, </a:t>
            </a:r>
            <a:r>
              <a:rPr lang="en-US" altLang="ko-KR" dirty="0" smtClean="0"/>
              <a:t>main.cpp</a:t>
            </a:r>
            <a:endParaRPr lang="en-US" altLang="ko-KR" dirty="0"/>
          </a:p>
          <a:p>
            <a:pPr lvl="1"/>
            <a:r>
              <a:rPr lang="ko-KR" altLang="en-US" b="1" dirty="0"/>
              <a:t>실습</a:t>
            </a:r>
            <a:r>
              <a:rPr lang="en-US" altLang="ko-KR" b="1" dirty="0"/>
              <a:t>: </a:t>
            </a:r>
            <a:r>
              <a:rPr lang="ko-KR" altLang="en-US" b="1" dirty="0"/>
              <a:t>코드를 작성해 보세요</a:t>
            </a:r>
            <a:r>
              <a:rPr lang="en-US" altLang="ko-KR" b="1" dirty="0" smtClean="0"/>
              <a:t>!!</a:t>
            </a:r>
            <a:endParaRPr lang="en-US" altLang="ko-KR" dirty="0"/>
          </a:p>
        </p:txBody>
      </p:sp>
      <p:sp>
        <p:nvSpPr>
          <p:cNvPr id="4" name="슬라이드 번호 개체 틀 3"/>
          <p:cNvSpPr>
            <a:spLocks noGrp="1"/>
          </p:cNvSpPr>
          <p:nvPr>
            <p:ph type="sldNum" sz="quarter" idx="12"/>
          </p:nvPr>
        </p:nvSpPr>
        <p:spPr/>
        <p:txBody>
          <a:bodyPr/>
          <a:lstStyle/>
          <a:p>
            <a:pPr>
              <a:defRPr/>
            </a:pPr>
            <a:fld id="{86F02906-2ED5-47CC-89A4-EE3184D909F4}" type="slidenum">
              <a:rPr lang="ko-KR" altLang="en-US"/>
              <a:pPr>
                <a:defRPr/>
              </a:pPr>
              <a:t>11</a:t>
            </a:fld>
            <a:endParaRPr lang="ko-KR" altLang="en-US"/>
          </a:p>
        </p:txBody>
      </p:sp>
      <p:sp>
        <p:nvSpPr>
          <p:cNvPr id="5" name="바닥글 개체 틀 4"/>
          <p:cNvSpPr>
            <a:spLocks noGrp="1"/>
          </p:cNvSpPr>
          <p:nvPr>
            <p:ph type="ftr" sz="quarter" idx="11"/>
          </p:nvPr>
        </p:nvSpPr>
        <p:spPr/>
        <p:txBody>
          <a:bodyPr/>
          <a:lstStyle/>
          <a:p>
            <a:pPr>
              <a:defRPr/>
            </a:pPr>
            <a:r>
              <a:rPr lang="ko-KR" altLang="en-US" dirty="0"/>
              <a:t>게임프로그래밍</a:t>
            </a:r>
          </a:p>
        </p:txBody>
      </p:sp>
      <p:pic>
        <p:nvPicPr>
          <p:cNvPr id="8" name="Picture 2" descr="http://images.all-free-download.com/images/graphiclarge/cl_key_116117.jpg"/>
          <p:cNvPicPr>
            <a:picLocks noChangeAspect="1" noChangeArrowheads="1"/>
          </p:cNvPicPr>
          <p:nvPr/>
        </p:nvPicPr>
        <p:blipFill>
          <a:blip r:embed="rId2" cstate="print"/>
          <a:srcRect/>
          <a:stretch>
            <a:fillRect/>
          </a:stretch>
        </p:blipFill>
        <p:spPr bwMode="auto">
          <a:xfrm>
            <a:off x="500034" y="500042"/>
            <a:ext cx="813791" cy="394450"/>
          </a:xfrm>
          <a:prstGeom prst="rect">
            <a:avLst/>
          </a:prstGeom>
          <a:noFill/>
        </p:spPr>
      </p:pic>
    </p:spTree>
    <p:extLst>
      <p:ext uri="{BB962C8B-B14F-4D97-AF65-F5344CB8AC3E}">
        <p14:creationId xmlns:p14="http://schemas.microsoft.com/office/powerpoint/2010/main" val="26277461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1"/>
          <p:cNvSpPr>
            <a:spLocks noGrp="1"/>
          </p:cNvSpPr>
          <p:nvPr>
            <p:ph type="title"/>
          </p:nvPr>
        </p:nvSpPr>
        <p:spPr>
          <a:xfrm>
            <a:off x="457200" y="274638"/>
            <a:ext cx="8229600" cy="654050"/>
          </a:xfrm>
        </p:spPr>
        <p:txBody>
          <a:bodyPr/>
          <a:lstStyle/>
          <a:p>
            <a:pPr eaLnBrk="1" hangingPunct="1"/>
            <a:r>
              <a:rPr lang="ko-KR" altLang="en-US" dirty="0" smtClean="0"/>
              <a:t>클래스템플릿</a:t>
            </a:r>
            <a:r>
              <a:rPr lang="en-US" altLang="ko-KR" dirty="0" smtClean="0"/>
              <a:t>’ – </a:t>
            </a:r>
            <a:r>
              <a:rPr lang="en-US" altLang="ko-KR" dirty="0" err="1" smtClean="0"/>
              <a:t>Stack.h</a:t>
            </a:r>
            <a:endParaRPr lang="ko-KR" altLang="en-US" dirty="0"/>
          </a:p>
        </p:txBody>
      </p:sp>
      <p:sp>
        <p:nvSpPr>
          <p:cNvPr id="5123" name="내용 개체 틀 2"/>
          <p:cNvSpPr>
            <a:spLocks noGrp="1"/>
          </p:cNvSpPr>
          <p:nvPr>
            <p:ph idx="1"/>
          </p:nvPr>
        </p:nvSpPr>
        <p:spPr>
          <a:xfrm>
            <a:off x="457200" y="1046163"/>
            <a:ext cx="8229600" cy="5240337"/>
          </a:xfrm>
        </p:spPr>
        <p:txBody>
          <a:bodyPr>
            <a:normAutofit/>
          </a:bodyPr>
          <a:lstStyle/>
          <a:p>
            <a:r>
              <a:rPr lang="ko-KR" altLang="en-US" dirty="0"/>
              <a:t>클래스템플릿 </a:t>
            </a:r>
            <a:r>
              <a:rPr lang="ko-KR" altLang="en-US" dirty="0" smtClean="0"/>
              <a:t>선언 </a:t>
            </a:r>
            <a:r>
              <a:rPr lang="en-US" altLang="ko-KR" dirty="0" smtClean="0"/>
              <a:t>(</a:t>
            </a:r>
            <a:r>
              <a:rPr lang="en-US" altLang="ko-KR" dirty="0" err="1" smtClean="0"/>
              <a:t>Stack.h</a:t>
            </a:r>
            <a:r>
              <a:rPr lang="ko-KR" altLang="en-US" dirty="0" smtClean="0"/>
              <a:t>에 추가</a:t>
            </a:r>
            <a:r>
              <a:rPr lang="en-US" altLang="ko-KR" dirty="0" smtClean="0"/>
              <a:t>)</a:t>
            </a:r>
            <a:endParaRPr lang="ko-KR" altLang="en-US" dirty="0"/>
          </a:p>
        </p:txBody>
      </p:sp>
      <p:sp>
        <p:nvSpPr>
          <p:cNvPr id="4" name="슬라이드 번호 개체 틀 3"/>
          <p:cNvSpPr>
            <a:spLocks noGrp="1"/>
          </p:cNvSpPr>
          <p:nvPr>
            <p:ph type="sldNum" sz="quarter" idx="12"/>
          </p:nvPr>
        </p:nvSpPr>
        <p:spPr/>
        <p:txBody>
          <a:bodyPr/>
          <a:lstStyle/>
          <a:p>
            <a:pPr>
              <a:defRPr/>
            </a:pPr>
            <a:fld id="{86F02906-2ED5-47CC-89A4-EE3184D909F4}" type="slidenum">
              <a:rPr lang="ko-KR" altLang="en-US"/>
              <a:pPr>
                <a:defRPr/>
              </a:pPr>
              <a:t>12</a:t>
            </a:fld>
            <a:endParaRPr lang="ko-KR" altLang="en-US"/>
          </a:p>
        </p:txBody>
      </p:sp>
      <p:sp>
        <p:nvSpPr>
          <p:cNvPr id="5" name="바닥글 개체 틀 4"/>
          <p:cNvSpPr>
            <a:spLocks noGrp="1"/>
          </p:cNvSpPr>
          <p:nvPr>
            <p:ph type="ftr" sz="quarter" idx="11"/>
          </p:nvPr>
        </p:nvSpPr>
        <p:spPr/>
        <p:txBody>
          <a:bodyPr/>
          <a:lstStyle/>
          <a:p>
            <a:pPr>
              <a:defRPr/>
            </a:pPr>
            <a:r>
              <a:rPr lang="ko-KR" altLang="en-US" dirty="0"/>
              <a:t>게임프로그래밍</a:t>
            </a:r>
          </a:p>
        </p:txBody>
      </p:sp>
      <p:sp>
        <p:nvSpPr>
          <p:cNvPr id="6" name="Text Box 4"/>
          <p:cNvSpPr txBox="1">
            <a:spLocks noChangeArrowheads="1"/>
          </p:cNvSpPr>
          <p:nvPr/>
        </p:nvSpPr>
        <p:spPr bwMode="auto">
          <a:xfrm>
            <a:off x="1297212" y="1700808"/>
            <a:ext cx="4560672" cy="3194721"/>
          </a:xfrm>
          <a:prstGeom prst="rect">
            <a:avLst/>
          </a:prstGeom>
          <a:noFill/>
          <a:ln w="9525" algn="ctr">
            <a:noFill/>
            <a:miter lim="800000"/>
            <a:headEnd/>
            <a:tailEnd/>
          </a:ln>
        </p:spPr>
        <p:txBody>
          <a:bodyPr wrap="none">
            <a:spAutoFit/>
          </a:bodyPr>
          <a:lstStyle/>
          <a:p>
            <a:pPr>
              <a:lnSpc>
                <a:spcPct val="90000"/>
              </a:lnSpc>
            </a:pPr>
            <a:r>
              <a:rPr lang="en-US" altLang="ko-KR" sz="1600" dirty="0" smtClean="0">
                <a:solidFill>
                  <a:srgbClr val="0070C0"/>
                </a:solidFill>
                <a:latin typeface="+mn-lt"/>
              </a:rPr>
              <a:t>template &lt;</a:t>
            </a:r>
            <a:r>
              <a:rPr lang="en-US" altLang="ko-KR" sz="1600" dirty="0" err="1" smtClean="0">
                <a:solidFill>
                  <a:srgbClr val="0070C0"/>
                </a:solidFill>
                <a:latin typeface="+mn-lt"/>
              </a:rPr>
              <a:t>typename</a:t>
            </a:r>
            <a:r>
              <a:rPr lang="en-US" altLang="ko-KR" sz="1600" dirty="0" smtClean="0">
                <a:solidFill>
                  <a:srgbClr val="0070C0"/>
                </a:solidFill>
                <a:latin typeface="+mn-lt"/>
              </a:rPr>
              <a:t> </a:t>
            </a:r>
            <a:r>
              <a:rPr lang="en-US" altLang="ko-KR" sz="1600" dirty="0" smtClean="0">
                <a:solidFill>
                  <a:srgbClr val="C00000"/>
                </a:solidFill>
                <a:latin typeface="+mn-lt"/>
              </a:rPr>
              <a:t>T</a:t>
            </a:r>
            <a:r>
              <a:rPr lang="en-US" altLang="ko-KR" sz="1600" dirty="0" smtClean="0">
                <a:solidFill>
                  <a:srgbClr val="0070C0"/>
                </a:solidFill>
                <a:latin typeface="+mn-lt"/>
              </a:rPr>
              <a:t>&gt;</a:t>
            </a:r>
          </a:p>
          <a:p>
            <a:pPr>
              <a:lnSpc>
                <a:spcPct val="90000"/>
              </a:lnSpc>
            </a:pPr>
            <a:r>
              <a:rPr lang="en-US" altLang="ko-KR" sz="1600" dirty="0" smtClean="0">
                <a:latin typeface="+mn-lt"/>
              </a:rPr>
              <a:t>class Stack {</a:t>
            </a:r>
          </a:p>
          <a:p>
            <a:pPr>
              <a:lnSpc>
                <a:spcPct val="90000"/>
              </a:lnSpc>
            </a:pPr>
            <a:r>
              <a:rPr lang="en-US" altLang="ko-KR" sz="1600" dirty="0" smtClean="0">
                <a:latin typeface="+mn-lt"/>
              </a:rPr>
              <a:t>private:</a:t>
            </a:r>
          </a:p>
          <a:p>
            <a:pPr>
              <a:lnSpc>
                <a:spcPct val="90000"/>
              </a:lnSpc>
            </a:pPr>
            <a:r>
              <a:rPr lang="en-US" altLang="ko-KR" sz="1600" dirty="0" smtClean="0">
                <a:latin typeface="+mn-lt"/>
              </a:rPr>
              <a:t>    </a:t>
            </a:r>
            <a:r>
              <a:rPr lang="en-US" altLang="ko-KR" sz="1600" dirty="0" err="1" smtClean="0">
                <a:latin typeface="+mn-lt"/>
              </a:rPr>
              <a:t>int</a:t>
            </a:r>
            <a:r>
              <a:rPr lang="en-US" altLang="ko-KR" sz="1600" dirty="0" smtClean="0">
                <a:latin typeface="+mn-lt"/>
              </a:rPr>
              <a:t> size;</a:t>
            </a:r>
          </a:p>
          <a:p>
            <a:pPr>
              <a:lnSpc>
                <a:spcPct val="90000"/>
              </a:lnSpc>
            </a:pPr>
            <a:r>
              <a:rPr lang="en-US" altLang="ko-KR" sz="1600" dirty="0" smtClean="0">
                <a:latin typeface="+mn-lt"/>
              </a:rPr>
              <a:t>    </a:t>
            </a:r>
            <a:r>
              <a:rPr lang="en-US" altLang="ko-KR" sz="1600" dirty="0" err="1" smtClean="0">
                <a:latin typeface="+mn-lt"/>
              </a:rPr>
              <a:t>int</a:t>
            </a:r>
            <a:r>
              <a:rPr lang="en-US" altLang="ko-KR" sz="1600" dirty="0" smtClean="0">
                <a:latin typeface="+mn-lt"/>
              </a:rPr>
              <a:t> top;</a:t>
            </a:r>
          </a:p>
          <a:p>
            <a:pPr>
              <a:lnSpc>
                <a:spcPct val="90000"/>
              </a:lnSpc>
            </a:pPr>
            <a:r>
              <a:rPr lang="en-US" altLang="ko-KR" sz="1600" dirty="0" smtClean="0">
                <a:latin typeface="+mn-lt"/>
              </a:rPr>
              <a:t>    </a:t>
            </a:r>
            <a:r>
              <a:rPr lang="en-US" altLang="ko-KR" sz="1600" dirty="0" smtClean="0">
                <a:solidFill>
                  <a:srgbClr val="C00000"/>
                </a:solidFill>
                <a:latin typeface="+mn-lt"/>
              </a:rPr>
              <a:t>T</a:t>
            </a:r>
            <a:r>
              <a:rPr lang="en-US" altLang="ko-KR" sz="1600" dirty="0" smtClean="0">
                <a:latin typeface="+mn-lt"/>
              </a:rPr>
              <a:t>∗ </a:t>
            </a:r>
            <a:r>
              <a:rPr lang="en-US" altLang="ko-KR" sz="1600" dirty="0" err="1" smtClean="0">
                <a:latin typeface="+mn-lt"/>
              </a:rPr>
              <a:t>stackPtr</a:t>
            </a:r>
            <a:r>
              <a:rPr lang="en-US" altLang="ko-KR" sz="1600" dirty="0" smtClean="0">
                <a:latin typeface="+mn-lt"/>
              </a:rPr>
              <a:t>;</a:t>
            </a:r>
          </a:p>
          <a:p>
            <a:pPr>
              <a:lnSpc>
                <a:spcPct val="90000"/>
              </a:lnSpc>
            </a:pPr>
            <a:r>
              <a:rPr lang="en-US" altLang="ko-KR" sz="1600" dirty="0" smtClean="0">
                <a:latin typeface="+mn-lt"/>
              </a:rPr>
              <a:t>public:</a:t>
            </a:r>
          </a:p>
          <a:p>
            <a:pPr>
              <a:lnSpc>
                <a:spcPct val="90000"/>
              </a:lnSpc>
            </a:pPr>
            <a:r>
              <a:rPr lang="en-US" altLang="ko-KR" sz="1600" dirty="0" smtClean="0">
                <a:latin typeface="+mn-lt"/>
              </a:rPr>
              <a:t>    Stack(</a:t>
            </a:r>
            <a:r>
              <a:rPr lang="en-US" altLang="ko-KR" sz="1600" dirty="0" err="1" smtClean="0">
                <a:latin typeface="+mn-lt"/>
              </a:rPr>
              <a:t>int</a:t>
            </a:r>
            <a:r>
              <a:rPr lang="en-US" altLang="ko-KR" sz="1600" dirty="0" smtClean="0">
                <a:latin typeface="+mn-lt"/>
              </a:rPr>
              <a:t> size = 10);</a:t>
            </a:r>
          </a:p>
          <a:p>
            <a:pPr>
              <a:lnSpc>
                <a:spcPct val="90000"/>
              </a:lnSpc>
            </a:pPr>
            <a:r>
              <a:rPr lang="en-US" altLang="ko-KR" sz="1600" dirty="0" smtClean="0">
                <a:latin typeface="+mn-lt"/>
              </a:rPr>
              <a:t>    ~Stack() { delete[] </a:t>
            </a:r>
            <a:r>
              <a:rPr lang="en-US" altLang="ko-KR" sz="1600" dirty="0" err="1" smtClean="0">
                <a:latin typeface="+mn-lt"/>
              </a:rPr>
              <a:t>stackPtr</a:t>
            </a:r>
            <a:r>
              <a:rPr lang="en-US" altLang="ko-KR" sz="1600" dirty="0" smtClean="0">
                <a:latin typeface="+mn-lt"/>
              </a:rPr>
              <a:t>; }</a:t>
            </a:r>
          </a:p>
          <a:p>
            <a:pPr>
              <a:lnSpc>
                <a:spcPct val="90000"/>
              </a:lnSpc>
            </a:pPr>
            <a:r>
              <a:rPr lang="en-US" altLang="ko-KR" sz="1600" dirty="0" smtClean="0">
                <a:latin typeface="+mn-lt"/>
              </a:rPr>
              <a:t>    </a:t>
            </a:r>
            <a:r>
              <a:rPr lang="en-US" altLang="ko-KR" sz="1600" dirty="0" err="1" smtClean="0">
                <a:latin typeface="+mn-lt"/>
              </a:rPr>
              <a:t>bool</a:t>
            </a:r>
            <a:r>
              <a:rPr lang="en-US" altLang="ko-KR" sz="1600" dirty="0" smtClean="0">
                <a:latin typeface="+mn-lt"/>
              </a:rPr>
              <a:t> push(const </a:t>
            </a:r>
            <a:r>
              <a:rPr lang="en-US" altLang="ko-KR" sz="1600" dirty="0" smtClean="0">
                <a:solidFill>
                  <a:srgbClr val="C00000"/>
                </a:solidFill>
                <a:latin typeface="+mn-lt"/>
              </a:rPr>
              <a:t>T</a:t>
            </a:r>
            <a:r>
              <a:rPr lang="en-US" altLang="ko-KR" sz="1600" dirty="0" smtClean="0">
                <a:latin typeface="+mn-lt"/>
              </a:rPr>
              <a:t>&amp; item);</a:t>
            </a:r>
          </a:p>
          <a:p>
            <a:pPr>
              <a:lnSpc>
                <a:spcPct val="90000"/>
              </a:lnSpc>
            </a:pPr>
            <a:r>
              <a:rPr lang="en-US" altLang="ko-KR" sz="1600" dirty="0" smtClean="0">
                <a:latin typeface="+mn-lt"/>
              </a:rPr>
              <a:t>    </a:t>
            </a:r>
            <a:r>
              <a:rPr lang="en-US" altLang="ko-KR" sz="1600" dirty="0" err="1" smtClean="0">
                <a:latin typeface="+mn-lt"/>
              </a:rPr>
              <a:t>bool</a:t>
            </a:r>
            <a:r>
              <a:rPr lang="en-US" altLang="ko-KR" sz="1600" dirty="0" smtClean="0">
                <a:latin typeface="+mn-lt"/>
              </a:rPr>
              <a:t> pop(</a:t>
            </a:r>
            <a:r>
              <a:rPr lang="en-US" altLang="ko-KR" sz="1600" dirty="0" smtClean="0">
                <a:solidFill>
                  <a:srgbClr val="C00000"/>
                </a:solidFill>
                <a:latin typeface="+mn-lt"/>
              </a:rPr>
              <a:t>T</a:t>
            </a:r>
            <a:r>
              <a:rPr lang="en-US" altLang="ko-KR" sz="1600" dirty="0" smtClean="0">
                <a:latin typeface="+mn-lt"/>
              </a:rPr>
              <a:t>&amp; item);</a:t>
            </a:r>
          </a:p>
          <a:p>
            <a:pPr>
              <a:lnSpc>
                <a:spcPct val="90000"/>
              </a:lnSpc>
            </a:pPr>
            <a:r>
              <a:rPr lang="en-US" altLang="ko-KR" sz="1600" dirty="0" smtClean="0">
                <a:latin typeface="+mn-lt"/>
              </a:rPr>
              <a:t>    </a:t>
            </a:r>
            <a:r>
              <a:rPr lang="en-US" altLang="ko-KR" sz="1600" dirty="0" err="1" smtClean="0">
                <a:latin typeface="+mn-lt"/>
              </a:rPr>
              <a:t>bool</a:t>
            </a:r>
            <a:r>
              <a:rPr lang="en-US" altLang="ko-KR" sz="1600" dirty="0" smtClean="0">
                <a:latin typeface="+mn-lt"/>
              </a:rPr>
              <a:t> </a:t>
            </a:r>
            <a:r>
              <a:rPr lang="en-US" altLang="ko-KR" sz="1600" dirty="0" err="1" smtClean="0">
                <a:latin typeface="+mn-lt"/>
              </a:rPr>
              <a:t>isEmpty</a:t>
            </a:r>
            <a:r>
              <a:rPr lang="en-US" altLang="ko-KR" sz="1600" dirty="0" smtClean="0">
                <a:latin typeface="+mn-lt"/>
              </a:rPr>
              <a:t>() const { return (top == -1); }</a:t>
            </a:r>
          </a:p>
          <a:p>
            <a:pPr>
              <a:lnSpc>
                <a:spcPct val="90000"/>
              </a:lnSpc>
            </a:pPr>
            <a:r>
              <a:rPr lang="en-US" altLang="ko-KR" sz="1600" dirty="0" smtClean="0">
                <a:latin typeface="+mn-lt"/>
              </a:rPr>
              <a:t>    </a:t>
            </a:r>
            <a:r>
              <a:rPr lang="en-US" altLang="ko-KR" sz="1600" dirty="0" err="1" smtClean="0">
                <a:latin typeface="+mn-lt"/>
              </a:rPr>
              <a:t>bool</a:t>
            </a:r>
            <a:r>
              <a:rPr lang="en-US" altLang="ko-KR" sz="1600" dirty="0" smtClean="0">
                <a:latin typeface="+mn-lt"/>
              </a:rPr>
              <a:t> </a:t>
            </a:r>
            <a:r>
              <a:rPr lang="en-US" altLang="ko-KR" sz="1600" dirty="0" err="1" smtClean="0">
                <a:latin typeface="+mn-lt"/>
              </a:rPr>
              <a:t>isFull</a:t>
            </a:r>
            <a:r>
              <a:rPr lang="en-US" altLang="ko-KR" sz="1600" dirty="0" smtClean="0">
                <a:latin typeface="+mn-lt"/>
              </a:rPr>
              <a:t>() const { return (top == size-1); }</a:t>
            </a:r>
          </a:p>
          <a:p>
            <a:pPr>
              <a:lnSpc>
                <a:spcPct val="90000"/>
              </a:lnSpc>
            </a:pPr>
            <a:r>
              <a:rPr lang="en-US" altLang="ko-KR" sz="1600" dirty="0" smtClean="0">
                <a:latin typeface="+mn-lt"/>
              </a:rPr>
              <a:t>};</a:t>
            </a:r>
            <a:endParaRPr lang="en-US" altLang="ko-KR" sz="1600" dirty="0">
              <a:latin typeface="+mn-lt"/>
            </a:endParaRPr>
          </a:p>
        </p:txBody>
      </p:sp>
      <p:sp>
        <p:nvSpPr>
          <p:cNvPr id="7" name="Text Box 6"/>
          <p:cNvSpPr txBox="1">
            <a:spLocks noChangeArrowheads="1"/>
          </p:cNvSpPr>
          <p:nvPr/>
        </p:nvSpPr>
        <p:spPr bwMode="auto">
          <a:xfrm>
            <a:off x="7047385" y="978083"/>
            <a:ext cx="1668021" cy="307777"/>
          </a:xfrm>
          <a:prstGeom prst="rect">
            <a:avLst/>
          </a:prstGeom>
          <a:noFill/>
          <a:ln w="9525">
            <a:noFill/>
            <a:miter lim="800000"/>
            <a:headEnd/>
            <a:tailEnd/>
          </a:ln>
        </p:spPr>
        <p:txBody>
          <a:bodyPr wrap="none">
            <a:spAutoFit/>
          </a:bodyPr>
          <a:lstStyle/>
          <a:p>
            <a:pPr algn="r"/>
            <a:r>
              <a:rPr lang="en-US" altLang="ko-KR" sz="1400" b="1" dirty="0" smtClean="0">
                <a:solidFill>
                  <a:schemeClr val="bg1">
                    <a:lumMod val="65000"/>
                  </a:schemeClr>
                </a:solidFill>
                <a:latin typeface="+mn-lt"/>
              </a:rPr>
              <a:t>02.TemplateStack</a:t>
            </a:r>
          </a:p>
        </p:txBody>
      </p:sp>
    </p:spTree>
    <p:extLst>
      <p:ext uri="{BB962C8B-B14F-4D97-AF65-F5344CB8AC3E}">
        <p14:creationId xmlns:p14="http://schemas.microsoft.com/office/powerpoint/2010/main" val="1946817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1"/>
          <p:cNvSpPr>
            <a:spLocks noGrp="1"/>
          </p:cNvSpPr>
          <p:nvPr>
            <p:ph type="title"/>
          </p:nvPr>
        </p:nvSpPr>
        <p:spPr>
          <a:xfrm>
            <a:off x="457200" y="274638"/>
            <a:ext cx="8229600" cy="654050"/>
          </a:xfrm>
        </p:spPr>
        <p:txBody>
          <a:bodyPr/>
          <a:lstStyle/>
          <a:p>
            <a:pPr eaLnBrk="1" hangingPunct="1"/>
            <a:r>
              <a:rPr lang="ko-KR" altLang="en-US" dirty="0" smtClean="0"/>
              <a:t>클래스템플릿</a:t>
            </a:r>
            <a:r>
              <a:rPr lang="en-US" altLang="ko-KR" dirty="0" smtClean="0"/>
              <a:t>’’ </a:t>
            </a:r>
            <a:r>
              <a:rPr lang="en-US" altLang="ko-KR" dirty="0"/>
              <a:t>– </a:t>
            </a:r>
            <a:r>
              <a:rPr lang="en-US" altLang="ko-KR" dirty="0" err="1"/>
              <a:t>Stack.h</a:t>
            </a:r>
            <a:endParaRPr lang="ko-KR" altLang="en-US" dirty="0"/>
          </a:p>
        </p:txBody>
      </p:sp>
      <p:sp>
        <p:nvSpPr>
          <p:cNvPr id="5123" name="내용 개체 틀 2"/>
          <p:cNvSpPr>
            <a:spLocks noGrp="1"/>
          </p:cNvSpPr>
          <p:nvPr>
            <p:ph idx="1"/>
          </p:nvPr>
        </p:nvSpPr>
        <p:spPr>
          <a:xfrm>
            <a:off x="457200" y="1046163"/>
            <a:ext cx="8229600" cy="5240337"/>
          </a:xfrm>
        </p:spPr>
        <p:txBody>
          <a:bodyPr/>
          <a:lstStyle/>
          <a:p>
            <a:r>
              <a:rPr lang="ko-KR" altLang="en-US" dirty="0" smtClean="0"/>
              <a:t>클래스템플릿 </a:t>
            </a:r>
            <a:r>
              <a:rPr lang="ko-KR" altLang="en-US" dirty="0" smtClean="0"/>
              <a:t>정의 </a:t>
            </a:r>
            <a:r>
              <a:rPr lang="en-US" altLang="ko-KR" dirty="0" smtClean="0"/>
              <a:t>(</a:t>
            </a:r>
            <a:r>
              <a:rPr lang="en-US" altLang="ko-KR" dirty="0" err="1" smtClean="0"/>
              <a:t>Stack.h</a:t>
            </a:r>
            <a:r>
              <a:rPr lang="ko-KR" altLang="en-US" dirty="0" smtClean="0"/>
              <a:t>에 추가</a:t>
            </a:r>
            <a:r>
              <a:rPr lang="en-US" altLang="ko-KR" dirty="0" smtClean="0"/>
              <a:t>)</a:t>
            </a:r>
            <a:endParaRPr lang="ko-KR" altLang="en-US" dirty="0"/>
          </a:p>
        </p:txBody>
      </p:sp>
      <p:sp>
        <p:nvSpPr>
          <p:cNvPr id="4" name="슬라이드 번호 개체 틀 3"/>
          <p:cNvSpPr>
            <a:spLocks noGrp="1"/>
          </p:cNvSpPr>
          <p:nvPr>
            <p:ph type="sldNum" sz="quarter" idx="12"/>
          </p:nvPr>
        </p:nvSpPr>
        <p:spPr/>
        <p:txBody>
          <a:bodyPr/>
          <a:lstStyle/>
          <a:p>
            <a:pPr>
              <a:defRPr/>
            </a:pPr>
            <a:fld id="{86F02906-2ED5-47CC-89A4-EE3184D909F4}" type="slidenum">
              <a:rPr lang="ko-KR" altLang="en-US"/>
              <a:pPr>
                <a:defRPr/>
              </a:pPr>
              <a:t>13</a:t>
            </a:fld>
            <a:endParaRPr lang="ko-KR" altLang="en-US"/>
          </a:p>
        </p:txBody>
      </p:sp>
      <p:sp>
        <p:nvSpPr>
          <p:cNvPr id="5" name="바닥글 개체 틀 4"/>
          <p:cNvSpPr>
            <a:spLocks noGrp="1"/>
          </p:cNvSpPr>
          <p:nvPr>
            <p:ph type="ftr" sz="quarter" idx="11"/>
          </p:nvPr>
        </p:nvSpPr>
        <p:spPr/>
        <p:txBody>
          <a:bodyPr/>
          <a:lstStyle/>
          <a:p>
            <a:pPr>
              <a:defRPr/>
            </a:pPr>
            <a:r>
              <a:rPr lang="ko-KR" altLang="en-US" dirty="0"/>
              <a:t>게임프로그래밍</a:t>
            </a:r>
          </a:p>
        </p:txBody>
      </p:sp>
      <p:sp>
        <p:nvSpPr>
          <p:cNvPr id="6" name="Text Box 4"/>
          <p:cNvSpPr txBox="1">
            <a:spLocks noChangeArrowheads="1"/>
          </p:cNvSpPr>
          <p:nvPr/>
        </p:nvSpPr>
        <p:spPr bwMode="auto">
          <a:xfrm>
            <a:off x="1285852" y="1542500"/>
            <a:ext cx="4549643" cy="4622804"/>
          </a:xfrm>
          <a:prstGeom prst="rect">
            <a:avLst/>
          </a:prstGeom>
          <a:noFill/>
          <a:ln w="9525" algn="ctr">
            <a:noFill/>
            <a:miter lim="800000"/>
            <a:headEnd/>
            <a:tailEnd/>
          </a:ln>
        </p:spPr>
        <p:txBody>
          <a:bodyPr wrap="none">
            <a:spAutoFit/>
          </a:bodyPr>
          <a:lstStyle/>
          <a:p>
            <a:pPr>
              <a:lnSpc>
                <a:spcPct val="80000"/>
              </a:lnSpc>
            </a:pPr>
            <a:r>
              <a:rPr lang="en-US" altLang="ko-KR" sz="1600" dirty="0" smtClean="0">
                <a:solidFill>
                  <a:srgbClr val="C00000"/>
                </a:solidFill>
                <a:latin typeface="+mn-lt"/>
              </a:rPr>
              <a:t>template &lt;</a:t>
            </a:r>
            <a:r>
              <a:rPr lang="en-US" altLang="ko-KR" sz="1600" dirty="0" err="1" smtClean="0">
                <a:solidFill>
                  <a:srgbClr val="C00000"/>
                </a:solidFill>
                <a:latin typeface="+mn-lt"/>
              </a:rPr>
              <a:t>typename</a:t>
            </a:r>
            <a:r>
              <a:rPr lang="en-US" altLang="ko-KR" sz="1600" dirty="0" smtClean="0">
                <a:solidFill>
                  <a:srgbClr val="C00000"/>
                </a:solidFill>
                <a:latin typeface="+mn-lt"/>
              </a:rPr>
              <a:t> T&gt;</a:t>
            </a:r>
          </a:p>
          <a:p>
            <a:pPr>
              <a:lnSpc>
                <a:spcPct val="80000"/>
              </a:lnSpc>
            </a:pPr>
            <a:r>
              <a:rPr lang="en-US" altLang="ko-KR" sz="1600" dirty="0" smtClean="0">
                <a:latin typeface="+mn-lt"/>
              </a:rPr>
              <a:t>Stack</a:t>
            </a:r>
            <a:r>
              <a:rPr lang="en-US" altLang="ko-KR" sz="1600" dirty="0" smtClean="0">
                <a:solidFill>
                  <a:srgbClr val="C00000"/>
                </a:solidFill>
                <a:latin typeface="+mn-lt"/>
              </a:rPr>
              <a:t>&lt;T&gt;</a:t>
            </a:r>
            <a:r>
              <a:rPr lang="en-US" altLang="ko-KR" sz="1600" dirty="0" smtClean="0">
                <a:latin typeface="+mn-lt"/>
              </a:rPr>
              <a:t>::</a:t>
            </a:r>
            <a:r>
              <a:rPr lang="en-US" altLang="ko-KR" sz="1600" dirty="0" smtClean="0">
                <a:latin typeface="+mn-lt"/>
              </a:rPr>
              <a:t>Stack(</a:t>
            </a:r>
            <a:r>
              <a:rPr lang="en-US" altLang="ko-KR" sz="1600" dirty="0" err="1" smtClean="0">
                <a:latin typeface="+mn-lt"/>
              </a:rPr>
              <a:t>int</a:t>
            </a:r>
            <a:r>
              <a:rPr lang="en-US" altLang="ko-KR" sz="1600" dirty="0" smtClean="0">
                <a:latin typeface="+mn-lt"/>
              </a:rPr>
              <a:t> s)</a:t>
            </a:r>
          </a:p>
          <a:p>
            <a:pPr>
              <a:lnSpc>
                <a:spcPct val="80000"/>
              </a:lnSpc>
            </a:pPr>
            <a:r>
              <a:rPr lang="en-US" altLang="ko-KR" sz="1600" dirty="0" smtClean="0">
                <a:latin typeface="+mn-lt"/>
              </a:rPr>
              <a:t>{</a:t>
            </a:r>
          </a:p>
          <a:p>
            <a:pPr>
              <a:lnSpc>
                <a:spcPct val="80000"/>
              </a:lnSpc>
            </a:pPr>
            <a:r>
              <a:rPr lang="en-US" altLang="ko-KR" sz="1600" dirty="0" smtClean="0">
                <a:latin typeface="+mn-lt"/>
              </a:rPr>
              <a:t>	size = s &gt; 0 &amp;&amp; s &lt; 1000 ? s : 10 ;  </a:t>
            </a:r>
          </a:p>
          <a:p>
            <a:pPr>
              <a:lnSpc>
                <a:spcPct val="80000"/>
              </a:lnSpc>
            </a:pPr>
            <a:r>
              <a:rPr lang="en-US" altLang="ko-KR" sz="1600" dirty="0" smtClean="0">
                <a:latin typeface="+mn-lt"/>
              </a:rPr>
              <a:t>	</a:t>
            </a:r>
            <a:r>
              <a:rPr lang="en-US" altLang="ko-KR" sz="1600" dirty="0" err="1" smtClean="0">
                <a:latin typeface="+mn-lt"/>
              </a:rPr>
              <a:t>stackPtr</a:t>
            </a:r>
            <a:r>
              <a:rPr lang="en-US" altLang="ko-KR" sz="1600" dirty="0" smtClean="0">
                <a:latin typeface="+mn-lt"/>
              </a:rPr>
              <a:t> = new </a:t>
            </a:r>
            <a:r>
              <a:rPr lang="en-US" altLang="ko-KR" sz="1600" dirty="0" smtClean="0">
                <a:solidFill>
                  <a:srgbClr val="C00000"/>
                </a:solidFill>
                <a:latin typeface="+mn-lt"/>
              </a:rPr>
              <a:t>T</a:t>
            </a:r>
            <a:r>
              <a:rPr lang="en-US" altLang="ko-KR" sz="1600" dirty="0" smtClean="0">
                <a:latin typeface="+mn-lt"/>
              </a:rPr>
              <a:t>[size</a:t>
            </a:r>
            <a:r>
              <a:rPr lang="en-US" altLang="ko-KR" sz="1600" dirty="0" smtClean="0">
                <a:latin typeface="+mn-lt"/>
              </a:rPr>
              <a:t>] ; </a:t>
            </a:r>
          </a:p>
          <a:p>
            <a:pPr>
              <a:lnSpc>
                <a:spcPct val="80000"/>
              </a:lnSpc>
            </a:pPr>
            <a:r>
              <a:rPr lang="en-US" altLang="ko-KR" sz="1600" dirty="0" smtClean="0">
                <a:latin typeface="+mn-lt"/>
              </a:rPr>
              <a:t>	top = -1 ;</a:t>
            </a:r>
          </a:p>
          <a:p>
            <a:pPr>
              <a:lnSpc>
                <a:spcPct val="80000"/>
              </a:lnSpc>
            </a:pPr>
            <a:r>
              <a:rPr lang="en-US" altLang="ko-KR" sz="1600" dirty="0" smtClean="0">
                <a:latin typeface="+mn-lt"/>
              </a:rPr>
              <a:t>}</a:t>
            </a:r>
          </a:p>
          <a:p>
            <a:pPr>
              <a:lnSpc>
                <a:spcPct val="80000"/>
              </a:lnSpc>
            </a:pPr>
            <a:endParaRPr lang="en-US" altLang="ko-KR" sz="1600" dirty="0" smtClean="0">
              <a:latin typeface="+mn-lt"/>
            </a:endParaRPr>
          </a:p>
          <a:p>
            <a:pPr>
              <a:lnSpc>
                <a:spcPct val="80000"/>
              </a:lnSpc>
            </a:pPr>
            <a:r>
              <a:rPr lang="en-US" altLang="ko-KR" sz="1600" dirty="0" smtClean="0">
                <a:solidFill>
                  <a:srgbClr val="C00000"/>
                </a:solidFill>
                <a:latin typeface="+mn-lt"/>
              </a:rPr>
              <a:t>template &lt;</a:t>
            </a:r>
            <a:r>
              <a:rPr lang="en-US" altLang="ko-KR" sz="1600" dirty="0" err="1" smtClean="0">
                <a:solidFill>
                  <a:srgbClr val="C00000"/>
                </a:solidFill>
                <a:latin typeface="+mn-lt"/>
              </a:rPr>
              <a:t>typename</a:t>
            </a:r>
            <a:r>
              <a:rPr lang="en-US" altLang="ko-KR" sz="1600" dirty="0" smtClean="0">
                <a:solidFill>
                  <a:srgbClr val="C00000"/>
                </a:solidFill>
                <a:latin typeface="+mn-lt"/>
              </a:rPr>
              <a:t> T&gt;</a:t>
            </a:r>
          </a:p>
          <a:p>
            <a:pPr>
              <a:lnSpc>
                <a:spcPct val="80000"/>
              </a:lnSpc>
            </a:pPr>
            <a:r>
              <a:rPr lang="en-US" altLang="ko-KR" sz="1600" dirty="0" smtClean="0">
                <a:latin typeface="+mn-lt"/>
              </a:rPr>
              <a:t>bool Stack</a:t>
            </a:r>
            <a:r>
              <a:rPr lang="en-US" altLang="ko-KR" sz="1600" dirty="0" smtClean="0">
                <a:solidFill>
                  <a:srgbClr val="C00000"/>
                </a:solidFill>
                <a:latin typeface="+mn-lt"/>
              </a:rPr>
              <a:t>&lt;T&gt;</a:t>
            </a:r>
            <a:r>
              <a:rPr lang="en-US" altLang="ko-KR" sz="1600" dirty="0" smtClean="0">
                <a:latin typeface="+mn-lt"/>
              </a:rPr>
              <a:t>::</a:t>
            </a:r>
            <a:r>
              <a:rPr lang="en-US" altLang="ko-KR" sz="1600" dirty="0" smtClean="0">
                <a:latin typeface="+mn-lt"/>
              </a:rPr>
              <a:t>push(</a:t>
            </a:r>
            <a:r>
              <a:rPr lang="en-US" altLang="ko-KR" sz="1600" dirty="0" err="1" smtClean="0">
                <a:latin typeface="+mn-lt"/>
              </a:rPr>
              <a:t>const</a:t>
            </a:r>
            <a:r>
              <a:rPr lang="en-US" altLang="ko-KR" sz="1600" dirty="0" smtClean="0">
                <a:latin typeface="+mn-lt"/>
              </a:rPr>
              <a:t> </a:t>
            </a:r>
            <a:r>
              <a:rPr lang="en-US" altLang="ko-KR" sz="1600" dirty="0" smtClean="0">
                <a:solidFill>
                  <a:srgbClr val="C00000"/>
                </a:solidFill>
                <a:latin typeface="+mn-lt"/>
              </a:rPr>
              <a:t>T</a:t>
            </a:r>
            <a:r>
              <a:rPr lang="en-US" altLang="ko-KR" sz="1600" dirty="0" smtClean="0">
                <a:latin typeface="+mn-lt"/>
              </a:rPr>
              <a:t>&amp; </a:t>
            </a:r>
            <a:r>
              <a:rPr lang="en-US" altLang="ko-KR" sz="1600" dirty="0" smtClean="0">
                <a:latin typeface="+mn-lt"/>
              </a:rPr>
              <a:t>item)</a:t>
            </a:r>
          </a:p>
          <a:p>
            <a:pPr>
              <a:lnSpc>
                <a:spcPct val="80000"/>
              </a:lnSpc>
            </a:pPr>
            <a:r>
              <a:rPr lang="en-US" altLang="ko-KR" sz="1600" dirty="0" smtClean="0">
                <a:latin typeface="+mn-lt"/>
              </a:rPr>
              <a:t>{</a:t>
            </a:r>
          </a:p>
          <a:p>
            <a:pPr>
              <a:lnSpc>
                <a:spcPct val="80000"/>
              </a:lnSpc>
            </a:pPr>
            <a:r>
              <a:rPr lang="en-US" altLang="ko-KR" sz="1600" dirty="0" smtClean="0">
                <a:latin typeface="+mn-lt"/>
              </a:rPr>
              <a:t>	if (</a:t>
            </a:r>
            <a:r>
              <a:rPr lang="en-US" altLang="ko-KR" sz="1600" dirty="0" err="1" smtClean="0">
                <a:latin typeface="+mn-lt"/>
              </a:rPr>
              <a:t>isFull</a:t>
            </a:r>
            <a:r>
              <a:rPr lang="en-US" altLang="ko-KR" sz="1600" dirty="0" smtClean="0">
                <a:latin typeface="+mn-lt"/>
              </a:rPr>
              <a:t>()) return false;</a:t>
            </a:r>
          </a:p>
          <a:p>
            <a:pPr>
              <a:lnSpc>
                <a:spcPct val="80000"/>
              </a:lnSpc>
            </a:pPr>
            <a:r>
              <a:rPr lang="en-US" altLang="ko-KR" sz="1600" dirty="0" smtClean="0">
                <a:latin typeface="+mn-lt"/>
              </a:rPr>
              <a:t>	</a:t>
            </a:r>
            <a:r>
              <a:rPr lang="en-US" altLang="ko-KR" sz="1600" dirty="0" err="1" smtClean="0">
                <a:latin typeface="+mn-lt"/>
              </a:rPr>
              <a:t>stackPtr</a:t>
            </a:r>
            <a:r>
              <a:rPr lang="en-US" altLang="ko-KR" sz="1600" dirty="0" smtClean="0">
                <a:latin typeface="+mn-lt"/>
              </a:rPr>
              <a:t>[++top] = item ;</a:t>
            </a:r>
          </a:p>
          <a:p>
            <a:pPr>
              <a:lnSpc>
                <a:spcPct val="80000"/>
              </a:lnSpc>
            </a:pPr>
            <a:r>
              <a:rPr lang="en-US" altLang="ko-KR" sz="1600" dirty="0" smtClean="0">
                <a:latin typeface="+mn-lt"/>
              </a:rPr>
              <a:t>	return true;</a:t>
            </a:r>
          </a:p>
          <a:p>
            <a:pPr>
              <a:lnSpc>
                <a:spcPct val="80000"/>
              </a:lnSpc>
            </a:pPr>
            <a:r>
              <a:rPr lang="en-US" altLang="ko-KR" sz="1600" dirty="0" smtClean="0">
                <a:latin typeface="+mn-lt"/>
              </a:rPr>
              <a:t>}</a:t>
            </a:r>
          </a:p>
          <a:p>
            <a:pPr>
              <a:lnSpc>
                <a:spcPct val="80000"/>
              </a:lnSpc>
            </a:pPr>
            <a:endParaRPr lang="en-US" altLang="ko-KR" sz="1600" dirty="0" smtClean="0">
              <a:latin typeface="+mn-lt"/>
            </a:endParaRPr>
          </a:p>
          <a:p>
            <a:pPr>
              <a:lnSpc>
                <a:spcPct val="80000"/>
              </a:lnSpc>
            </a:pPr>
            <a:r>
              <a:rPr lang="en-US" altLang="ko-KR" sz="1600" dirty="0" smtClean="0">
                <a:solidFill>
                  <a:srgbClr val="C00000"/>
                </a:solidFill>
                <a:latin typeface="+mn-lt"/>
              </a:rPr>
              <a:t>template &lt;</a:t>
            </a:r>
            <a:r>
              <a:rPr lang="en-US" altLang="ko-KR" sz="1600" dirty="0" err="1" smtClean="0">
                <a:solidFill>
                  <a:srgbClr val="C00000"/>
                </a:solidFill>
                <a:latin typeface="+mn-lt"/>
              </a:rPr>
              <a:t>typename</a:t>
            </a:r>
            <a:r>
              <a:rPr lang="en-US" altLang="ko-KR" sz="1600" dirty="0" smtClean="0">
                <a:solidFill>
                  <a:srgbClr val="C00000"/>
                </a:solidFill>
                <a:latin typeface="+mn-lt"/>
              </a:rPr>
              <a:t> T&gt; </a:t>
            </a:r>
          </a:p>
          <a:p>
            <a:pPr>
              <a:lnSpc>
                <a:spcPct val="80000"/>
              </a:lnSpc>
            </a:pPr>
            <a:r>
              <a:rPr lang="en-US" altLang="ko-KR" sz="1600" dirty="0" smtClean="0">
                <a:latin typeface="+mn-lt"/>
              </a:rPr>
              <a:t>bool Stack</a:t>
            </a:r>
            <a:r>
              <a:rPr lang="en-US" altLang="ko-KR" sz="1600" dirty="0" smtClean="0">
                <a:solidFill>
                  <a:srgbClr val="C00000"/>
                </a:solidFill>
                <a:latin typeface="+mn-lt"/>
              </a:rPr>
              <a:t>&lt;T&gt;</a:t>
            </a:r>
            <a:r>
              <a:rPr lang="en-US" altLang="ko-KR" sz="1600" dirty="0" smtClean="0">
                <a:latin typeface="+mn-lt"/>
              </a:rPr>
              <a:t>::pop(</a:t>
            </a:r>
            <a:r>
              <a:rPr lang="en-US" altLang="ko-KR" sz="1600" dirty="0" smtClean="0">
                <a:solidFill>
                  <a:srgbClr val="C00000"/>
                </a:solidFill>
                <a:latin typeface="+mn-lt"/>
              </a:rPr>
              <a:t>T</a:t>
            </a:r>
            <a:r>
              <a:rPr lang="en-US" altLang="ko-KR" sz="1600" dirty="0" smtClean="0">
                <a:latin typeface="+mn-lt"/>
              </a:rPr>
              <a:t>&amp; </a:t>
            </a:r>
            <a:r>
              <a:rPr lang="en-US" altLang="ko-KR" sz="1600" dirty="0" err="1" smtClean="0">
                <a:latin typeface="+mn-lt"/>
              </a:rPr>
              <a:t>popValue</a:t>
            </a:r>
            <a:r>
              <a:rPr lang="en-US" altLang="ko-KR" sz="1600" dirty="0" smtClean="0">
                <a:latin typeface="+mn-lt"/>
              </a:rPr>
              <a:t>) </a:t>
            </a:r>
          </a:p>
          <a:p>
            <a:pPr>
              <a:lnSpc>
                <a:spcPct val="80000"/>
              </a:lnSpc>
            </a:pPr>
            <a:r>
              <a:rPr lang="en-US" altLang="ko-KR" sz="1600" dirty="0" smtClean="0">
                <a:latin typeface="+mn-lt"/>
              </a:rPr>
              <a:t>{</a:t>
            </a:r>
          </a:p>
          <a:p>
            <a:pPr>
              <a:lnSpc>
                <a:spcPct val="80000"/>
              </a:lnSpc>
            </a:pPr>
            <a:r>
              <a:rPr lang="en-US" altLang="ko-KR" sz="1600" dirty="0" smtClean="0">
                <a:latin typeface="+mn-lt"/>
              </a:rPr>
              <a:t>	if (</a:t>
            </a:r>
            <a:r>
              <a:rPr lang="en-US" altLang="ko-KR" sz="1600" dirty="0" err="1" smtClean="0">
                <a:latin typeface="+mn-lt"/>
              </a:rPr>
              <a:t>isEmpty</a:t>
            </a:r>
            <a:r>
              <a:rPr lang="en-US" altLang="ko-KR" sz="1600" dirty="0" smtClean="0">
                <a:latin typeface="+mn-lt"/>
              </a:rPr>
              <a:t>()) return false;</a:t>
            </a:r>
          </a:p>
          <a:p>
            <a:pPr>
              <a:lnSpc>
                <a:spcPct val="80000"/>
              </a:lnSpc>
            </a:pPr>
            <a:r>
              <a:rPr lang="en-US" altLang="ko-KR" sz="1600" dirty="0" smtClean="0">
                <a:latin typeface="+mn-lt"/>
              </a:rPr>
              <a:t>	</a:t>
            </a:r>
            <a:r>
              <a:rPr lang="en-US" altLang="ko-KR" sz="1600" dirty="0" err="1" smtClean="0">
                <a:latin typeface="+mn-lt"/>
              </a:rPr>
              <a:t>popValue</a:t>
            </a:r>
            <a:r>
              <a:rPr lang="en-US" altLang="ko-KR" sz="1600" dirty="0" smtClean="0">
                <a:latin typeface="+mn-lt"/>
              </a:rPr>
              <a:t> = </a:t>
            </a:r>
            <a:r>
              <a:rPr lang="en-US" altLang="ko-KR" sz="1600" dirty="0" err="1" smtClean="0">
                <a:latin typeface="+mn-lt"/>
              </a:rPr>
              <a:t>stackPtr</a:t>
            </a:r>
            <a:r>
              <a:rPr lang="en-US" altLang="ko-KR" sz="1600" dirty="0" smtClean="0">
                <a:latin typeface="+mn-lt"/>
              </a:rPr>
              <a:t>[top--] ;</a:t>
            </a:r>
          </a:p>
          <a:p>
            <a:pPr>
              <a:lnSpc>
                <a:spcPct val="80000"/>
              </a:lnSpc>
            </a:pPr>
            <a:r>
              <a:rPr lang="en-US" altLang="ko-KR" sz="1600" dirty="0" smtClean="0">
                <a:latin typeface="+mn-lt"/>
              </a:rPr>
              <a:t>	return true;</a:t>
            </a:r>
          </a:p>
          <a:p>
            <a:pPr>
              <a:lnSpc>
                <a:spcPct val="80000"/>
              </a:lnSpc>
            </a:pPr>
            <a:r>
              <a:rPr lang="en-US" altLang="ko-KR" sz="1600" dirty="0" smtClean="0">
                <a:latin typeface="+mn-lt"/>
              </a:rPr>
              <a:t>}</a:t>
            </a:r>
            <a:endParaRPr lang="en-US" altLang="ko-KR" sz="1600" dirty="0">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1"/>
          <p:cNvSpPr>
            <a:spLocks noGrp="1"/>
          </p:cNvSpPr>
          <p:nvPr>
            <p:ph type="title"/>
          </p:nvPr>
        </p:nvSpPr>
        <p:spPr>
          <a:xfrm>
            <a:off x="457200" y="274638"/>
            <a:ext cx="8229600" cy="654050"/>
          </a:xfrm>
        </p:spPr>
        <p:txBody>
          <a:bodyPr/>
          <a:lstStyle/>
          <a:p>
            <a:pPr eaLnBrk="1" hangingPunct="1"/>
            <a:r>
              <a:rPr lang="ko-KR" altLang="en-US" dirty="0"/>
              <a:t>클래스템플릿</a:t>
            </a:r>
            <a:r>
              <a:rPr lang="en-US" altLang="ko-KR" dirty="0" smtClean="0"/>
              <a:t>’’’ </a:t>
            </a:r>
            <a:r>
              <a:rPr lang="en-US" altLang="ko-KR" dirty="0"/>
              <a:t>– </a:t>
            </a:r>
            <a:r>
              <a:rPr lang="en-US" altLang="ko-KR" dirty="0" smtClean="0"/>
              <a:t>main.cpp</a:t>
            </a:r>
            <a:endParaRPr lang="ko-KR" altLang="en-US" dirty="0"/>
          </a:p>
        </p:txBody>
      </p:sp>
      <p:sp>
        <p:nvSpPr>
          <p:cNvPr id="5123" name="내용 개체 틀 2"/>
          <p:cNvSpPr>
            <a:spLocks noGrp="1"/>
          </p:cNvSpPr>
          <p:nvPr>
            <p:ph idx="1"/>
          </p:nvPr>
        </p:nvSpPr>
        <p:spPr>
          <a:xfrm>
            <a:off x="457200" y="1046163"/>
            <a:ext cx="8229600" cy="5240337"/>
          </a:xfrm>
        </p:spPr>
        <p:txBody>
          <a:bodyPr/>
          <a:lstStyle/>
          <a:p>
            <a:pPr eaLnBrk="1" hangingPunct="1"/>
            <a:r>
              <a:rPr lang="ko-KR" altLang="en-US" dirty="0"/>
              <a:t>클래스템플릿 </a:t>
            </a:r>
            <a:r>
              <a:rPr lang="ko-KR" altLang="en-US" dirty="0" smtClean="0"/>
              <a:t>사용하기 </a:t>
            </a:r>
            <a:r>
              <a:rPr lang="en-US" altLang="ko-KR" dirty="0" smtClean="0"/>
              <a:t>(main.cpp)</a:t>
            </a:r>
            <a:endParaRPr lang="ko-KR" altLang="en-US" dirty="0"/>
          </a:p>
        </p:txBody>
      </p:sp>
      <p:sp>
        <p:nvSpPr>
          <p:cNvPr id="4" name="슬라이드 번호 개체 틀 3"/>
          <p:cNvSpPr>
            <a:spLocks noGrp="1"/>
          </p:cNvSpPr>
          <p:nvPr>
            <p:ph type="sldNum" sz="quarter" idx="12"/>
          </p:nvPr>
        </p:nvSpPr>
        <p:spPr/>
        <p:txBody>
          <a:bodyPr/>
          <a:lstStyle/>
          <a:p>
            <a:pPr>
              <a:defRPr/>
            </a:pPr>
            <a:fld id="{86F02906-2ED5-47CC-89A4-EE3184D909F4}" type="slidenum">
              <a:rPr lang="ko-KR" altLang="en-US"/>
              <a:pPr>
                <a:defRPr/>
              </a:pPr>
              <a:t>14</a:t>
            </a:fld>
            <a:endParaRPr lang="ko-KR" altLang="en-US"/>
          </a:p>
        </p:txBody>
      </p:sp>
      <p:sp>
        <p:nvSpPr>
          <p:cNvPr id="5" name="바닥글 개체 틀 4"/>
          <p:cNvSpPr>
            <a:spLocks noGrp="1"/>
          </p:cNvSpPr>
          <p:nvPr>
            <p:ph type="ftr" sz="quarter" idx="11"/>
          </p:nvPr>
        </p:nvSpPr>
        <p:spPr/>
        <p:txBody>
          <a:bodyPr/>
          <a:lstStyle/>
          <a:p>
            <a:pPr>
              <a:defRPr/>
            </a:pPr>
            <a:r>
              <a:rPr lang="ko-KR" altLang="en-US" dirty="0"/>
              <a:t>게임프로그래밍</a:t>
            </a:r>
          </a:p>
        </p:txBody>
      </p:sp>
      <p:sp>
        <p:nvSpPr>
          <p:cNvPr id="6" name="Text Box 4"/>
          <p:cNvSpPr txBox="1">
            <a:spLocks noChangeArrowheads="1"/>
          </p:cNvSpPr>
          <p:nvPr/>
        </p:nvSpPr>
        <p:spPr bwMode="auto">
          <a:xfrm>
            <a:off x="1210630" y="1785926"/>
            <a:ext cx="6147452" cy="3834896"/>
          </a:xfrm>
          <a:prstGeom prst="rect">
            <a:avLst/>
          </a:prstGeom>
          <a:noFill/>
          <a:ln w="9525" algn="ctr">
            <a:noFill/>
            <a:miter lim="800000"/>
            <a:headEnd/>
            <a:tailEnd/>
          </a:ln>
        </p:spPr>
        <p:txBody>
          <a:bodyPr wrap="none">
            <a:spAutoFit/>
          </a:bodyPr>
          <a:lstStyle/>
          <a:p>
            <a:pPr>
              <a:lnSpc>
                <a:spcPct val="80000"/>
              </a:lnSpc>
            </a:pPr>
            <a:r>
              <a:rPr lang="en-US" altLang="ko-KR" sz="1600" dirty="0" smtClean="0">
                <a:latin typeface="+mn-lt"/>
              </a:rPr>
              <a:t>#include &lt;</a:t>
            </a:r>
            <a:r>
              <a:rPr lang="en-US" altLang="ko-KR" sz="1600" dirty="0" err="1" smtClean="0">
                <a:latin typeface="+mn-lt"/>
              </a:rPr>
              <a:t>iostream</a:t>
            </a:r>
            <a:r>
              <a:rPr lang="en-US" altLang="ko-KR" sz="1600" dirty="0" smtClean="0">
                <a:latin typeface="+mn-lt"/>
              </a:rPr>
              <a:t>&gt;</a:t>
            </a:r>
          </a:p>
          <a:p>
            <a:pPr>
              <a:lnSpc>
                <a:spcPct val="80000"/>
              </a:lnSpc>
            </a:pPr>
            <a:r>
              <a:rPr lang="en-US" altLang="ko-KR" sz="1600" dirty="0" smtClean="0">
                <a:latin typeface="+mn-lt"/>
              </a:rPr>
              <a:t>#include “</a:t>
            </a:r>
            <a:r>
              <a:rPr lang="en-US" altLang="ko-KR" sz="1600" dirty="0" err="1" smtClean="0">
                <a:latin typeface="+mn-lt"/>
              </a:rPr>
              <a:t>Stack.h</a:t>
            </a:r>
            <a:r>
              <a:rPr lang="en-US" altLang="ko-KR" sz="1600" dirty="0" smtClean="0">
                <a:latin typeface="+mn-lt"/>
              </a:rPr>
              <a:t>"</a:t>
            </a:r>
          </a:p>
          <a:p>
            <a:pPr>
              <a:lnSpc>
                <a:spcPct val="80000"/>
              </a:lnSpc>
            </a:pPr>
            <a:r>
              <a:rPr lang="en-US" altLang="ko-KR" sz="1600" dirty="0" smtClean="0">
                <a:latin typeface="+mn-lt"/>
              </a:rPr>
              <a:t>using namespace std;</a:t>
            </a:r>
          </a:p>
          <a:p>
            <a:pPr>
              <a:lnSpc>
                <a:spcPct val="80000"/>
              </a:lnSpc>
            </a:pPr>
            <a:endParaRPr lang="en-US" altLang="ko-KR" sz="1600" dirty="0" smtClean="0">
              <a:latin typeface="+mn-lt"/>
            </a:endParaRPr>
          </a:p>
          <a:p>
            <a:pPr>
              <a:lnSpc>
                <a:spcPct val="80000"/>
              </a:lnSpc>
            </a:pPr>
            <a:r>
              <a:rPr lang="en-US" altLang="ko-KR" sz="1600" dirty="0" smtClean="0">
                <a:latin typeface="+mn-lt"/>
              </a:rPr>
              <a:t>void main() {</a:t>
            </a:r>
          </a:p>
          <a:p>
            <a:pPr>
              <a:lnSpc>
                <a:spcPct val="80000"/>
              </a:lnSpc>
            </a:pPr>
            <a:r>
              <a:rPr lang="en-US" altLang="ko-KR" sz="1600" dirty="0" smtClean="0">
                <a:latin typeface="+mn-lt"/>
              </a:rPr>
              <a:t>    Stack</a:t>
            </a:r>
            <a:r>
              <a:rPr lang="en-US" altLang="ko-KR" sz="1600" dirty="0" smtClean="0">
                <a:solidFill>
                  <a:srgbClr val="C00000"/>
                </a:solidFill>
                <a:latin typeface="+mn-lt"/>
              </a:rPr>
              <a:t>&lt;float&gt;</a:t>
            </a:r>
            <a:r>
              <a:rPr lang="en-US" altLang="ko-KR" sz="1600" dirty="0" smtClean="0">
                <a:latin typeface="+mn-lt"/>
              </a:rPr>
              <a:t> </a:t>
            </a:r>
            <a:r>
              <a:rPr lang="en-US" altLang="ko-KR" sz="1600" dirty="0" err="1" smtClean="0">
                <a:latin typeface="+mn-lt"/>
              </a:rPr>
              <a:t>stackFloat</a:t>
            </a:r>
            <a:r>
              <a:rPr lang="en-US" altLang="ko-KR" sz="1600" dirty="0" smtClean="0">
                <a:latin typeface="+mn-lt"/>
              </a:rPr>
              <a:t>(5);</a:t>
            </a:r>
          </a:p>
          <a:p>
            <a:pPr>
              <a:lnSpc>
                <a:spcPct val="80000"/>
              </a:lnSpc>
            </a:pPr>
            <a:r>
              <a:rPr lang="en-US" altLang="ko-KR" sz="1600" dirty="0" smtClean="0">
                <a:latin typeface="+mn-lt"/>
              </a:rPr>
              <a:t>    float f = 1.1F;</a:t>
            </a:r>
          </a:p>
          <a:p>
            <a:pPr>
              <a:lnSpc>
                <a:spcPct val="80000"/>
              </a:lnSpc>
            </a:pPr>
            <a:r>
              <a:rPr lang="en-US" altLang="ko-KR" sz="1600" dirty="0" smtClean="0">
                <a:latin typeface="+mn-lt"/>
              </a:rPr>
              <a:t>    </a:t>
            </a:r>
            <a:r>
              <a:rPr lang="en-US" altLang="ko-KR" sz="1600" dirty="0" err="1" smtClean="0">
                <a:latin typeface="+mn-lt"/>
              </a:rPr>
              <a:t>cout</a:t>
            </a:r>
            <a:r>
              <a:rPr lang="en-US" altLang="ko-KR" sz="1600" dirty="0" smtClean="0">
                <a:latin typeface="+mn-lt"/>
              </a:rPr>
              <a:t> &lt;&lt; "</a:t>
            </a:r>
            <a:r>
              <a:rPr lang="en-US" altLang="ko-KR" sz="1600" dirty="0" err="1" smtClean="0">
                <a:latin typeface="+mn-lt"/>
              </a:rPr>
              <a:t>stackFloat</a:t>
            </a:r>
            <a:r>
              <a:rPr lang="ko-KR" altLang="en-US" sz="1600" dirty="0" smtClean="0">
                <a:latin typeface="+mn-lt"/>
              </a:rPr>
              <a:t>에 원소들을 넣습니다</a:t>
            </a:r>
            <a:r>
              <a:rPr lang="en-US" altLang="ko-KR" sz="1600" dirty="0" smtClean="0">
                <a:latin typeface="+mn-lt"/>
              </a:rPr>
              <a:t>:" &lt;&lt; </a:t>
            </a:r>
            <a:r>
              <a:rPr lang="en-US" altLang="ko-KR" sz="1600" dirty="0" err="1" smtClean="0">
                <a:latin typeface="+mn-lt"/>
              </a:rPr>
              <a:t>endl</a:t>
            </a:r>
            <a:r>
              <a:rPr lang="en-US" altLang="ko-KR" sz="1600" dirty="0" smtClean="0">
                <a:latin typeface="+mn-lt"/>
              </a:rPr>
              <a:t>;</a:t>
            </a:r>
          </a:p>
          <a:p>
            <a:pPr>
              <a:lnSpc>
                <a:spcPct val="80000"/>
              </a:lnSpc>
            </a:pPr>
            <a:r>
              <a:rPr lang="en-US" altLang="ko-KR" sz="1600" dirty="0" smtClean="0">
                <a:latin typeface="+mn-lt"/>
              </a:rPr>
              <a:t>    while (</a:t>
            </a:r>
            <a:r>
              <a:rPr lang="en-US" altLang="ko-KR" sz="1600" dirty="0" err="1" smtClean="0">
                <a:latin typeface="+mn-lt"/>
              </a:rPr>
              <a:t>stackFloat.push</a:t>
            </a:r>
            <a:r>
              <a:rPr lang="en-US" altLang="ko-KR" sz="1600" dirty="0" smtClean="0">
                <a:latin typeface="+mn-lt"/>
              </a:rPr>
              <a:t>(f)) { </a:t>
            </a:r>
            <a:r>
              <a:rPr lang="en-US" altLang="ko-KR" sz="1600" dirty="0" err="1" smtClean="0">
                <a:latin typeface="+mn-lt"/>
              </a:rPr>
              <a:t>cout</a:t>
            </a:r>
            <a:r>
              <a:rPr lang="en-US" altLang="ko-KR" sz="1600" dirty="0" smtClean="0">
                <a:latin typeface="+mn-lt"/>
              </a:rPr>
              <a:t> &lt;&lt; f &lt;&lt; ' '; f += 1.1f; }</a:t>
            </a:r>
          </a:p>
          <a:p>
            <a:pPr>
              <a:lnSpc>
                <a:spcPct val="80000"/>
              </a:lnSpc>
            </a:pPr>
            <a:r>
              <a:rPr lang="en-US" altLang="ko-KR" sz="1600" dirty="0" smtClean="0">
                <a:latin typeface="+mn-lt"/>
              </a:rPr>
              <a:t>    </a:t>
            </a:r>
            <a:r>
              <a:rPr lang="en-US" altLang="ko-KR" sz="1600" dirty="0" err="1" smtClean="0">
                <a:latin typeface="+mn-lt"/>
              </a:rPr>
              <a:t>cout</a:t>
            </a:r>
            <a:r>
              <a:rPr lang="en-US" altLang="ko-KR" sz="1600" dirty="0" smtClean="0">
                <a:latin typeface="+mn-lt"/>
              </a:rPr>
              <a:t> &lt;&lt; </a:t>
            </a:r>
            <a:r>
              <a:rPr lang="en-US" altLang="ko-KR" sz="1600" dirty="0" err="1" smtClean="0">
                <a:latin typeface="+mn-lt"/>
              </a:rPr>
              <a:t>endl</a:t>
            </a:r>
            <a:r>
              <a:rPr lang="en-US" altLang="ko-KR" sz="1600" dirty="0" smtClean="0">
                <a:latin typeface="+mn-lt"/>
              </a:rPr>
              <a:t> &lt;&lt; "</a:t>
            </a:r>
            <a:r>
              <a:rPr lang="en-US" altLang="ko-KR" sz="1600" dirty="0" err="1" smtClean="0">
                <a:latin typeface="+mn-lt"/>
              </a:rPr>
              <a:t>stackFloat</a:t>
            </a:r>
            <a:r>
              <a:rPr lang="ko-KR" altLang="en-US" sz="1600" dirty="0" smtClean="0">
                <a:latin typeface="+mn-lt"/>
              </a:rPr>
              <a:t>에서 원소들을 뺍니다</a:t>
            </a:r>
            <a:r>
              <a:rPr lang="en-US" altLang="ko-KR" sz="1600" dirty="0" smtClean="0">
                <a:latin typeface="+mn-lt"/>
              </a:rPr>
              <a:t>:" &lt;&lt; </a:t>
            </a:r>
            <a:r>
              <a:rPr lang="en-US" altLang="ko-KR" sz="1600" dirty="0" err="1" smtClean="0">
                <a:latin typeface="+mn-lt"/>
              </a:rPr>
              <a:t>endl</a:t>
            </a:r>
            <a:r>
              <a:rPr lang="en-US" altLang="ko-KR" sz="1600" dirty="0" smtClean="0">
                <a:latin typeface="+mn-lt"/>
              </a:rPr>
              <a:t>;</a:t>
            </a:r>
          </a:p>
          <a:p>
            <a:pPr>
              <a:lnSpc>
                <a:spcPct val="80000"/>
              </a:lnSpc>
            </a:pPr>
            <a:r>
              <a:rPr lang="en-US" altLang="ko-KR" sz="1600" dirty="0" smtClean="0">
                <a:latin typeface="+mn-lt"/>
              </a:rPr>
              <a:t>    while (stackFloat.pop(f)) { </a:t>
            </a:r>
            <a:r>
              <a:rPr lang="en-US" altLang="ko-KR" sz="1600" dirty="0" err="1" smtClean="0">
                <a:latin typeface="+mn-lt"/>
              </a:rPr>
              <a:t>cout</a:t>
            </a:r>
            <a:r>
              <a:rPr lang="en-US" altLang="ko-KR" sz="1600" dirty="0" smtClean="0">
                <a:latin typeface="+mn-lt"/>
              </a:rPr>
              <a:t> &lt;&lt; f &lt;&lt; ' '; }</a:t>
            </a:r>
          </a:p>
          <a:p>
            <a:pPr>
              <a:lnSpc>
                <a:spcPct val="80000"/>
              </a:lnSpc>
            </a:pPr>
            <a:endParaRPr lang="en-US" altLang="ko-KR" sz="1600" dirty="0" smtClean="0">
              <a:latin typeface="+mn-lt"/>
            </a:endParaRPr>
          </a:p>
          <a:p>
            <a:pPr>
              <a:lnSpc>
                <a:spcPct val="80000"/>
              </a:lnSpc>
            </a:pPr>
            <a:r>
              <a:rPr lang="en-US" altLang="ko-KR" sz="1600" dirty="0" smtClean="0">
                <a:latin typeface="+mn-lt"/>
              </a:rPr>
              <a:t>    Stack</a:t>
            </a:r>
            <a:r>
              <a:rPr lang="en-US" altLang="ko-KR" sz="1600" dirty="0" smtClean="0">
                <a:solidFill>
                  <a:srgbClr val="C00000"/>
                </a:solidFill>
                <a:latin typeface="+mn-lt"/>
              </a:rPr>
              <a:t>&lt;</a:t>
            </a:r>
            <a:r>
              <a:rPr lang="en-US" altLang="ko-KR" sz="1600" dirty="0" err="1" smtClean="0">
                <a:solidFill>
                  <a:srgbClr val="C00000"/>
                </a:solidFill>
                <a:latin typeface="+mn-lt"/>
              </a:rPr>
              <a:t>int</a:t>
            </a:r>
            <a:r>
              <a:rPr lang="en-US" altLang="ko-KR" sz="1600" dirty="0" smtClean="0">
                <a:solidFill>
                  <a:srgbClr val="C00000"/>
                </a:solidFill>
                <a:latin typeface="+mn-lt"/>
              </a:rPr>
              <a:t>&gt;</a:t>
            </a:r>
            <a:r>
              <a:rPr lang="en-US" altLang="ko-KR" sz="1600" dirty="0" smtClean="0">
                <a:latin typeface="+mn-lt"/>
              </a:rPr>
              <a:t> </a:t>
            </a:r>
            <a:r>
              <a:rPr lang="en-US" altLang="ko-KR" sz="1600" dirty="0" err="1" smtClean="0">
                <a:latin typeface="+mn-lt"/>
              </a:rPr>
              <a:t>stackInt</a:t>
            </a:r>
            <a:r>
              <a:rPr lang="en-US" altLang="ko-KR" sz="1600" dirty="0" smtClean="0">
                <a:latin typeface="+mn-lt"/>
              </a:rPr>
              <a:t>;</a:t>
            </a:r>
          </a:p>
          <a:p>
            <a:pPr>
              <a:lnSpc>
                <a:spcPct val="80000"/>
              </a:lnSpc>
            </a:pPr>
            <a:r>
              <a:rPr lang="en-US" altLang="ko-KR" sz="1600" dirty="0" smtClean="0">
                <a:latin typeface="+mn-lt"/>
              </a:rPr>
              <a:t>    </a:t>
            </a:r>
            <a:r>
              <a:rPr lang="en-US" altLang="ko-KR" sz="1600" dirty="0" err="1" smtClean="0">
                <a:latin typeface="+mn-lt"/>
              </a:rPr>
              <a:t>int</a:t>
            </a:r>
            <a:r>
              <a:rPr lang="en-US" altLang="ko-KR" sz="1600" dirty="0" smtClean="0">
                <a:latin typeface="+mn-lt"/>
              </a:rPr>
              <a:t> </a:t>
            </a:r>
            <a:r>
              <a:rPr lang="en-US" altLang="ko-KR" sz="1600" dirty="0" err="1" smtClean="0">
                <a:latin typeface="+mn-lt"/>
              </a:rPr>
              <a:t>i</a:t>
            </a:r>
            <a:r>
              <a:rPr lang="en-US" altLang="ko-KR" sz="1600" dirty="0" smtClean="0">
                <a:latin typeface="+mn-lt"/>
              </a:rPr>
              <a:t> = 1;</a:t>
            </a:r>
          </a:p>
          <a:p>
            <a:pPr>
              <a:lnSpc>
                <a:spcPct val="80000"/>
              </a:lnSpc>
            </a:pPr>
            <a:r>
              <a:rPr lang="en-US" altLang="ko-KR" sz="1600" dirty="0" smtClean="0">
                <a:latin typeface="+mn-lt"/>
              </a:rPr>
              <a:t>    </a:t>
            </a:r>
            <a:r>
              <a:rPr lang="en-US" altLang="ko-KR" sz="1600" dirty="0" err="1" smtClean="0">
                <a:latin typeface="+mn-lt"/>
              </a:rPr>
              <a:t>cout</a:t>
            </a:r>
            <a:r>
              <a:rPr lang="en-US" altLang="ko-KR" sz="1600" dirty="0" smtClean="0">
                <a:latin typeface="+mn-lt"/>
              </a:rPr>
              <a:t> &lt;&lt; </a:t>
            </a:r>
            <a:r>
              <a:rPr lang="en-US" altLang="ko-KR" sz="1600" dirty="0" err="1" smtClean="0">
                <a:latin typeface="+mn-lt"/>
              </a:rPr>
              <a:t>endl</a:t>
            </a:r>
            <a:r>
              <a:rPr lang="en-US" altLang="ko-KR" sz="1600" dirty="0" smtClean="0">
                <a:latin typeface="+mn-lt"/>
              </a:rPr>
              <a:t> &lt;&lt; "</a:t>
            </a:r>
            <a:r>
              <a:rPr lang="en-US" altLang="ko-KR" sz="1600" dirty="0" err="1" smtClean="0">
                <a:latin typeface="+mn-lt"/>
              </a:rPr>
              <a:t>stackInt</a:t>
            </a:r>
            <a:r>
              <a:rPr lang="ko-KR" altLang="en-US" sz="1600" dirty="0" smtClean="0">
                <a:latin typeface="+mn-lt"/>
              </a:rPr>
              <a:t>에 원소들을 넣습니다</a:t>
            </a:r>
            <a:r>
              <a:rPr lang="en-US" altLang="ko-KR" sz="1600" dirty="0" smtClean="0">
                <a:latin typeface="+mn-lt"/>
              </a:rPr>
              <a:t>:" &lt;&lt; </a:t>
            </a:r>
            <a:r>
              <a:rPr lang="en-US" altLang="ko-KR" sz="1600" dirty="0" err="1" smtClean="0">
                <a:latin typeface="+mn-lt"/>
              </a:rPr>
              <a:t>endl</a:t>
            </a:r>
            <a:r>
              <a:rPr lang="en-US" altLang="ko-KR" sz="1600" dirty="0" smtClean="0">
                <a:latin typeface="+mn-lt"/>
              </a:rPr>
              <a:t>;</a:t>
            </a:r>
          </a:p>
          <a:p>
            <a:pPr>
              <a:lnSpc>
                <a:spcPct val="80000"/>
              </a:lnSpc>
            </a:pPr>
            <a:r>
              <a:rPr lang="en-US" altLang="ko-KR" sz="1600" dirty="0" smtClean="0">
                <a:latin typeface="+mn-lt"/>
              </a:rPr>
              <a:t>    while (</a:t>
            </a:r>
            <a:r>
              <a:rPr lang="en-US" altLang="ko-KR" sz="1600" dirty="0" err="1" smtClean="0">
                <a:latin typeface="+mn-lt"/>
              </a:rPr>
              <a:t>stackInt.push</a:t>
            </a:r>
            <a:r>
              <a:rPr lang="en-US" altLang="ko-KR" sz="1600" dirty="0" smtClean="0">
                <a:latin typeface="+mn-lt"/>
              </a:rPr>
              <a:t>(</a:t>
            </a:r>
            <a:r>
              <a:rPr lang="en-US" altLang="ko-KR" sz="1600" dirty="0" err="1" smtClean="0">
                <a:latin typeface="+mn-lt"/>
              </a:rPr>
              <a:t>i</a:t>
            </a:r>
            <a:r>
              <a:rPr lang="en-US" altLang="ko-KR" sz="1600" dirty="0" smtClean="0">
                <a:latin typeface="+mn-lt"/>
              </a:rPr>
              <a:t>)) { </a:t>
            </a:r>
            <a:r>
              <a:rPr lang="en-US" altLang="ko-KR" sz="1600" dirty="0" err="1" smtClean="0">
                <a:latin typeface="+mn-lt"/>
              </a:rPr>
              <a:t>cout</a:t>
            </a:r>
            <a:r>
              <a:rPr lang="en-US" altLang="ko-KR" sz="1600" dirty="0" smtClean="0">
                <a:latin typeface="+mn-lt"/>
              </a:rPr>
              <a:t> &lt;&lt; </a:t>
            </a:r>
            <a:r>
              <a:rPr lang="en-US" altLang="ko-KR" sz="1600" dirty="0" err="1" smtClean="0">
                <a:latin typeface="+mn-lt"/>
              </a:rPr>
              <a:t>i</a:t>
            </a:r>
            <a:r>
              <a:rPr lang="en-US" altLang="ko-KR" sz="1600" dirty="0" smtClean="0">
                <a:latin typeface="+mn-lt"/>
              </a:rPr>
              <a:t> &lt;&lt; ' '; </a:t>
            </a:r>
            <a:r>
              <a:rPr lang="en-US" altLang="ko-KR" sz="1600" dirty="0" err="1" smtClean="0">
                <a:latin typeface="+mn-lt"/>
              </a:rPr>
              <a:t>i</a:t>
            </a:r>
            <a:r>
              <a:rPr lang="en-US" altLang="ko-KR" sz="1600" dirty="0" smtClean="0">
                <a:latin typeface="+mn-lt"/>
              </a:rPr>
              <a:t> += 1; }</a:t>
            </a:r>
          </a:p>
          <a:p>
            <a:pPr>
              <a:lnSpc>
                <a:spcPct val="80000"/>
              </a:lnSpc>
            </a:pPr>
            <a:r>
              <a:rPr lang="en-US" altLang="ko-KR" sz="1600" dirty="0" smtClean="0">
                <a:latin typeface="+mn-lt"/>
              </a:rPr>
              <a:t>    </a:t>
            </a:r>
            <a:r>
              <a:rPr lang="en-US" altLang="ko-KR" sz="1600" dirty="0" err="1" smtClean="0">
                <a:latin typeface="+mn-lt"/>
              </a:rPr>
              <a:t>cout</a:t>
            </a:r>
            <a:r>
              <a:rPr lang="en-US" altLang="ko-KR" sz="1600" dirty="0" smtClean="0">
                <a:latin typeface="+mn-lt"/>
              </a:rPr>
              <a:t> &lt;&lt; </a:t>
            </a:r>
            <a:r>
              <a:rPr lang="en-US" altLang="ko-KR" sz="1600" dirty="0" err="1" smtClean="0">
                <a:latin typeface="+mn-lt"/>
              </a:rPr>
              <a:t>endl</a:t>
            </a:r>
            <a:r>
              <a:rPr lang="en-US" altLang="ko-KR" sz="1600" dirty="0" smtClean="0">
                <a:latin typeface="+mn-lt"/>
              </a:rPr>
              <a:t> &lt;&lt; "</a:t>
            </a:r>
            <a:r>
              <a:rPr lang="en-US" altLang="ko-KR" sz="1600" dirty="0" err="1" smtClean="0">
                <a:latin typeface="+mn-lt"/>
              </a:rPr>
              <a:t>stackInt</a:t>
            </a:r>
            <a:r>
              <a:rPr lang="ko-KR" altLang="en-US" sz="1600" dirty="0" smtClean="0">
                <a:latin typeface="+mn-lt"/>
              </a:rPr>
              <a:t>에서 원소들을 뺍니다</a:t>
            </a:r>
            <a:r>
              <a:rPr lang="en-US" altLang="ko-KR" sz="1600" dirty="0" smtClean="0">
                <a:latin typeface="+mn-lt"/>
              </a:rPr>
              <a:t>:" &lt;&lt; </a:t>
            </a:r>
            <a:r>
              <a:rPr lang="en-US" altLang="ko-KR" sz="1600" dirty="0" err="1" smtClean="0">
                <a:latin typeface="+mn-lt"/>
              </a:rPr>
              <a:t>endl</a:t>
            </a:r>
            <a:r>
              <a:rPr lang="en-US" altLang="ko-KR" sz="1600" dirty="0" smtClean="0">
                <a:latin typeface="+mn-lt"/>
              </a:rPr>
              <a:t>;</a:t>
            </a:r>
          </a:p>
          <a:p>
            <a:pPr>
              <a:lnSpc>
                <a:spcPct val="80000"/>
              </a:lnSpc>
            </a:pPr>
            <a:r>
              <a:rPr lang="en-US" altLang="ko-KR" sz="1600" dirty="0" smtClean="0">
                <a:latin typeface="+mn-lt"/>
              </a:rPr>
              <a:t>    while (stackInt.pop(</a:t>
            </a:r>
            <a:r>
              <a:rPr lang="en-US" altLang="ko-KR" sz="1600" dirty="0" err="1" smtClean="0">
                <a:latin typeface="+mn-lt"/>
              </a:rPr>
              <a:t>i</a:t>
            </a:r>
            <a:r>
              <a:rPr lang="en-US" altLang="ko-KR" sz="1600" dirty="0" smtClean="0">
                <a:latin typeface="+mn-lt"/>
              </a:rPr>
              <a:t>)) { </a:t>
            </a:r>
            <a:r>
              <a:rPr lang="en-US" altLang="ko-KR" sz="1600" dirty="0" err="1" smtClean="0">
                <a:latin typeface="+mn-lt"/>
              </a:rPr>
              <a:t>cout</a:t>
            </a:r>
            <a:r>
              <a:rPr lang="en-US" altLang="ko-KR" sz="1600" dirty="0" smtClean="0">
                <a:latin typeface="+mn-lt"/>
              </a:rPr>
              <a:t> &lt;&lt; </a:t>
            </a:r>
            <a:r>
              <a:rPr lang="en-US" altLang="ko-KR" sz="1600" dirty="0" err="1" smtClean="0">
                <a:latin typeface="+mn-lt"/>
              </a:rPr>
              <a:t>i</a:t>
            </a:r>
            <a:r>
              <a:rPr lang="en-US" altLang="ko-KR" sz="1600" dirty="0" smtClean="0">
                <a:latin typeface="+mn-lt"/>
              </a:rPr>
              <a:t> &lt;&lt; ' '; }</a:t>
            </a:r>
          </a:p>
          <a:p>
            <a:pPr>
              <a:lnSpc>
                <a:spcPct val="80000"/>
              </a:lnSpc>
            </a:pPr>
            <a:r>
              <a:rPr lang="en-US" altLang="ko-KR" sz="1600" dirty="0" smtClean="0">
                <a:latin typeface="+mn-lt"/>
              </a:rPr>
              <a:t>}</a:t>
            </a:r>
            <a:endParaRPr lang="en-US" altLang="ko-KR" sz="1600" dirty="0">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p:cNvSpPr>
            <a:spLocks noGrp="1"/>
          </p:cNvSpPr>
          <p:nvPr>
            <p:ph type="title"/>
          </p:nvPr>
        </p:nvSpPr>
        <p:spPr>
          <a:xfrm>
            <a:off x="457200" y="274638"/>
            <a:ext cx="8229600" cy="654050"/>
          </a:xfrm>
        </p:spPr>
        <p:txBody>
          <a:bodyPr/>
          <a:lstStyle/>
          <a:p>
            <a:pPr eaLnBrk="1" hangingPunct="1"/>
            <a:r>
              <a:rPr lang="ko-KR" altLang="en-US" dirty="0" smtClean="0"/>
              <a:t>클래스 템플릿 인자</a:t>
            </a:r>
            <a:endParaRPr lang="ko-KR" altLang="en-US" dirty="0"/>
          </a:p>
        </p:txBody>
      </p:sp>
      <p:sp>
        <p:nvSpPr>
          <p:cNvPr id="7171" name="내용 개체 틀 2"/>
          <p:cNvSpPr>
            <a:spLocks noGrp="1"/>
          </p:cNvSpPr>
          <p:nvPr>
            <p:ph idx="1"/>
          </p:nvPr>
        </p:nvSpPr>
        <p:spPr>
          <a:xfrm>
            <a:off x="457200" y="1046163"/>
            <a:ext cx="8229600" cy="5240337"/>
          </a:xfrm>
        </p:spPr>
        <p:txBody>
          <a:bodyPr/>
          <a:lstStyle/>
          <a:p>
            <a:pPr eaLnBrk="1" hangingPunct="1"/>
            <a:r>
              <a:rPr lang="ko-KR" altLang="en-US" dirty="0" smtClean="0"/>
              <a:t>타입 인자뿐만 아니라 </a:t>
            </a:r>
            <a:r>
              <a:rPr lang="ko-KR" altLang="en-US" dirty="0" err="1" smtClean="0"/>
              <a:t>비타입</a:t>
            </a:r>
            <a:r>
              <a:rPr lang="ko-KR" altLang="en-US" dirty="0" smtClean="0"/>
              <a:t> 인자도 가질 수 있음</a:t>
            </a:r>
            <a:endParaRPr lang="en-US" altLang="ko-KR" dirty="0" smtClean="0"/>
          </a:p>
          <a:p>
            <a:pPr eaLnBrk="1" hangingPunct="1"/>
            <a:endParaRPr lang="en-US" altLang="ko-KR" dirty="0" smtClean="0"/>
          </a:p>
          <a:p>
            <a:pPr lvl="1" eaLnBrk="1" hangingPunct="1"/>
            <a:r>
              <a:rPr lang="ko-KR" altLang="en-US" dirty="0" smtClean="0"/>
              <a:t>모든 클래스 템플릿 함수의 정의에 있어서 ‘</a:t>
            </a:r>
            <a:r>
              <a:rPr lang="en-US" altLang="ko-KR" dirty="0" smtClean="0"/>
              <a:t>template &lt;class T&gt;’ </a:t>
            </a:r>
            <a:r>
              <a:rPr lang="ko-KR" altLang="en-US" dirty="0" smtClean="0"/>
              <a:t>대신 ‘</a:t>
            </a:r>
            <a:r>
              <a:rPr lang="en-US" altLang="ko-KR" dirty="0" smtClean="0"/>
              <a:t>template &lt;class T, </a:t>
            </a:r>
            <a:r>
              <a:rPr lang="en-US" altLang="ko-KR" dirty="0" err="1" smtClean="0"/>
              <a:t>int</a:t>
            </a:r>
            <a:r>
              <a:rPr lang="en-US" altLang="ko-KR" dirty="0" smtClean="0"/>
              <a:t> size&gt;’</a:t>
            </a:r>
            <a:r>
              <a:rPr lang="ko-KR" altLang="en-US" dirty="0" smtClean="0"/>
              <a:t>를 사용해야 함</a:t>
            </a:r>
            <a:endParaRPr lang="en-US" altLang="ko-KR" dirty="0" smtClean="0"/>
          </a:p>
          <a:p>
            <a:pPr lvl="1" eaLnBrk="1" hangingPunct="1"/>
            <a:r>
              <a:rPr lang="ko-KR" altLang="en-US" dirty="0" smtClean="0"/>
              <a:t>‘</a:t>
            </a:r>
            <a:r>
              <a:rPr lang="en-US" altLang="ko-KR" dirty="0" smtClean="0"/>
              <a:t>Stack&lt;T&gt;’ </a:t>
            </a:r>
            <a:r>
              <a:rPr lang="ko-KR" altLang="en-US" dirty="0" smtClean="0"/>
              <a:t>대신 ‘</a:t>
            </a:r>
            <a:r>
              <a:rPr lang="en-US" altLang="ko-KR" dirty="0" smtClean="0"/>
              <a:t>Stack&lt;T, size&gt;’</a:t>
            </a:r>
            <a:r>
              <a:rPr lang="ko-KR" altLang="en-US" dirty="0" smtClean="0"/>
              <a:t>를 사용</a:t>
            </a:r>
            <a:endParaRPr lang="en-US" altLang="ko-KR" dirty="0" smtClean="0"/>
          </a:p>
          <a:p>
            <a:pPr lvl="1" eaLnBrk="1" hangingPunct="1"/>
            <a:r>
              <a:rPr lang="ko-KR" altLang="en-US" dirty="0" smtClean="0"/>
              <a:t>클래스 내의 변수 ‘</a:t>
            </a:r>
            <a:r>
              <a:rPr lang="en-US" altLang="ko-KR" dirty="0" smtClean="0"/>
              <a:t>size’</a:t>
            </a:r>
            <a:r>
              <a:rPr lang="ko-KR" altLang="en-US" dirty="0" smtClean="0"/>
              <a:t>는 </a:t>
            </a:r>
            <a:r>
              <a:rPr lang="ko-KR" altLang="en-US" dirty="0" smtClean="0"/>
              <a:t>제거</a:t>
            </a:r>
            <a:endParaRPr lang="en-US" altLang="ko-KR" dirty="0" smtClean="0"/>
          </a:p>
          <a:p>
            <a:pPr lvl="1" eaLnBrk="1" hangingPunct="1"/>
            <a:endParaRPr lang="en-US" altLang="ko-KR" dirty="0" smtClean="0"/>
          </a:p>
          <a:p>
            <a:pPr eaLnBrk="1" hangingPunct="1"/>
            <a:r>
              <a:rPr lang="ko-KR" altLang="en-US" dirty="0" smtClean="0"/>
              <a:t>템플릿 인자는 </a:t>
            </a:r>
            <a:r>
              <a:rPr lang="ko-KR" altLang="en-US" dirty="0" err="1" smtClean="0"/>
              <a:t>디폴트값을</a:t>
            </a:r>
            <a:r>
              <a:rPr lang="ko-KR" altLang="en-US" dirty="0" smtClean="0"/>
              <a:t> 가지도록 명시할 수 있음</a:t>
            </a:r>
            <a:endParaRPr lang="en-US" altLang="ko-KR" dirty="0" smtClean="0"/>
          </a:p>
          <a:p>
            <a:pPr lvl="1" eaLnBrk="1" hangingPunct="1"/>
            <a:endParaRPr lang="en-US" altLang="ko-KR" dirty="0" smtClean="0"/>
          </a:p>
          <a:p>
            <a:pPr lvl="1" eaLnBrk="1" hangingPunct="1"/>
            <a:r>
              <a:rPr lang="ko-KR" altLang="en-US" dirty="0" smtClean="0"/>
              <a:t>타입을 </a:t>
            </a:r>
            <a:r>
              <a:rPr lang="en-US" altLang="ko-KR" dirty="0" smtClean="0"/>
              <a:t>Stack&lt;float, 100&gt;</a:t>
            </a:r>
            <a:r>
              <a:rPr lang="ko-KR" altLang="en-US" dirty="0" smtClean="0"/>
              <a:t>이 아니라 </a:t>
            </a:r>
            <a:r>
              <a:rPr lang="en-US" altLang="ko-KR" dirty="0" smtClean="0"/>
              <a:t>Stack&lt;&gt;</a:t>
            </a:r>
            <a:r>
              <a:rPr lang="ko-KR" altLang="en-US" dirty="0" smtClean="0"/>
              <a:t>으로 선언하면 </a:t>
            </a:r>
            <a:r>
              <a:rPr lang="en-US" altLang="ko-KR" dirty="0" smtClean="0"/>
              <a:t>Stack&lt;float, 100&gt;</a:t>
            </a:r>
            <a:r>
              <a:rPr lang="ko-KR" altLang="en-US" dirty="0" smtClean="0"/>
              <a:t>으로 하였을 때와 동일하게 수행됨</a:t>
            </a:r>
            <a:endParaRPr lang="en-US" altLang="ko-KR" dirty="0" smtClean="0"/>
          </a:p>
          <a:p>
            <a:pPr lvl="1" eaLnBrk="1" hangingPunct="1"/>
            <a:r>
              <a:rPr lang="ko-KR" altLang="en-US" dirty="0" smtClean="0"/>
              <a:t>한 인자의 </a:t>
            </a:r>
            <a:r>
              <a:rPr lang="ko-KR" altLang="en-US" dirty="0" err="1" smtClean="0"/>
              <a:t>디폴트값을</a:t>
            </a:r>
            <a:r>
              <a:rPr lang="ko-KR" altLang="en-US" dirty="0" smtClean="0"/>
              <a:t> 명시하면 이후의 모든 인자들에 대해서도 </a:t>
            </a:r>
            <a:r>
              <a:rPr lang="ko-KR" altLang="en-US" dirty="0" err="1" smtClean="0"/>
              <a:t>디폴트값들을</a:t>
            </a:r>
            <a:r>
              <a:rPr lang="ko-KR" altLang="en-US" dirty="0" smtClean="0"/>
              <a:t> 명시해야 함</a:t>
            </a:r>
            <a:endParaRPr lang="en-US" altLang="ko-KR" dirty="0" smtClean="0"/>
          </a:p>
          <a:p>
            <a:pPr eaLnBrk="1" hangingPunct="1"/>
            <a:endParaRPr lang="en-US" altLang="ko-KR" dirty="0" smtClean="0"/>
          </a:p>
        </p:txBody>
      </p:sp>
      <p:sp>
        <p:nvSpPr>
          <p:cNvPr id="4" name="바닥글 개체 틀 3"/>
          <p:cNvSpPr>
            <a:spLocks noGrp="1"/>
          </p:cNvSpPr>
          <p:nvPr>
            <p:ph type="ftr" sz="quarter" idx="11"/>
          </p:nvPr>
        </p:nvSpPr>
        <p:spPr/>
        <p:txBody>
          <a:bodyPr/>
          <a:lstStyle/>
          <a:p>
            <a:pPr>
              <a:defRPr/>
            </a:pPr>
            <a:r>
              <a:rPr lang="ko-KR" altLang="en-US" dirty="0"/>
              <a:t>게임프로그래밍</a:t>
            </a:r>
          </a:p>
        </p:txBody>
      </p:sp>
      <p:sp>
        <p:nvSpPr>
          <p:cNvPr id="5" name="슬라이드 번호 개체 틀 4"/>
          <p:cNvSpPr>
            <a:spLocks noGrp="1"/>
          </p:cNvSpPr>
          <p:nvPr>
            <p:ph type="sldNum" sz="quarter" idx="12"/>
          </p:nvPr>
        </p:nvSpPr>
        <p:spPr/>
        <p:txBody>
          <a:bodyPr/>
          <a:lstStyle/>
          <a:p>
            <a:pPr>
              <a:defRPr/>
            </a:pPr>
            <a:fld id="{DFAD7EEE-9C04-4D48-B40F-6AB16FFB9B79}" type="slidenum">
              <a:rPr lang="ko-KR" altLang="en-US"/>
              <a:pPr>
                <a:defRPr/>
              </a:pPr>
              <a:t>15</a:t>
            </a:fld>
            <a:endParaRPr lang="ko-KR" altLang="en-US" dirty="0"/>
          </a:p>
        </p:txBody>
      </p:sp>
      <p:sp>
        <p:nvSpPr>
          <p:cNvPr id="6" name="Text Box 4"/>
          <p:cNvSpPr txBox="1">
            <a:spLocks noChangeArrowheads="1"/>
          </p:cNvSpPr>
          <p:nvPr/>
        </p:nvSpPr>
        <p:spPr bwMode="auto">
          <a:xfrm>
            <a:off x="1288753" y="1471994"/>
            <a:ext cx="6774162" cy="313932"/>
          </a:xfrm>
          <a:prstGeom prst="rect">
            <a:avLst/>
          </a:prstGeom>
          <a:noFill/>
          <a:ln w="9525" algn="ctr">
            <a:noFill/>
            <a:miter lim="800000"/>
            <a:headEnd/>
            <a:tailEnd/>
          </a:ln>
        </p:spPr>
        <p:txBody>
          <a:bodyPr wrap="none">
            <a:spAutoFit/>
          </a:bodyPr>
          <a:lstStyle/>
          <a:p>
            <a:pPr>
              <a:lnSpc>
                <a:spcPct val="90000"/>
              </a:lnSpc>
            </a:pPr>
            <a:r>
              <a:rPr lang="sv-SE" altLang="ko-KR" sz="1600" dirty="0" smtClean="0">
                <a:latin typeface="+mn-lt"/>
              </a:rPr>
              <a:t>template &lt;typename T, int size&gt; class Stack { /∗ </a:t>
            </a:r>
            <a:r>
              <a:rPr lang="ko-KR" altLang="en-US" sz="1600" dirty="0" smtClean="0">
                <a:latin typeface="+mn-lt"/>
              </a:rPr>
              <a:t>클래스 정의 생략 ∗</a:t>
            </a:r>
            <a:r>
              <a:rPr lang="en-US" altLang="ko-KR" sz="1600" dirty="0" smtClean="0">
                <a:latin typeface="+mn-lt"/>
              </a:rPr>
              <a:t>/ };</a:t>
            </a:r>
            <a:endParaRPr lang="en-US" altLang="ko-KR" sz="1600" dirty="0">
              <a:latin typeface="+mn-lt"/>
            </a:endParaRPr>
          </a:p>
        </p:txBody>
      </p:sp>
      <p:sp>
        <p:nvSpPr>
          <p:cNvPr id="7" name="Text Box 4"/>
          <p:cNvSpPr txBox="1">
            <a:spLocks noChangeArrowheads="1"/>
          </p:cNvSpPr>
          <p:nvPr/>
        </p:nvSpPr>
        <p:spPr bwMode="auto">
          <a:xfrm>
            <a:off x="1043608" y="3763140"/>
            <a:ext cx="8122095" cy="313932"/>
          </a:xfrm>
          <a:prstGeom prst="rect">
            <a:avLst/>
          </a:prstGeom>
          <a:noFill/>
          <a:ln w="9525" algn="ctr">
            <a:noFill/>
            <a:miter lim="800000"/>
            <a:headEnd/>
            <a:tailEnd/>
          </a:ln>
        </p:spPr>
        <p:txBody>
          <a:bodyPr wrap="none">
            <a:spAutoFit/>
          </a:bodyPr>
          <a:lstStyle/>
          <a:p>
            <a:pPr>
              <a:lnSpc>
                <a:spcPct val="90000"/>
              </a:lnSpc>
            </a:pPr>
            <a:r>
              <a:rPr lang="sv-SE" altLang="ko-KR" sz="1600" dirty="0" smtClean="0">
                <a:latin typeface="+mn-lt"/>
              </a:rPr>
              <a:t>template &lt;typename T = float, int size = 100&gt; class Stack { /∗ </a:t>
            </a:r>
            <a:r>
              <a:rPr lang="ko-KR" altLang="en-US" sz="1600" dirty="0" smtClean="0">
                <a:latin typeface="+mn-lt"/>
              </a:rPr>
              <a:t>클래스 정의 생략 ∗</a:t>
            </a:r>
            <a:r>
              <a:rPr lang="en-US" altLang="ko-KR" sz="1600" dirty="0" smtClean="0">
                <a:latin typeface="+mn-lt"/>
              </a:rPr>
              <a:t>/ };</a:t>
            </a:r>
            <a:endParaRPr lang="en-US" altLang="ko-KR" sz="1600" dirty="0">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p:cNvSpPr>
            <a:spLocks noGrp="1"/>
          </p:cNvSpPr>
          <p:nvPr>
            <p:ph type="title"/>
          </p:nvPr>
        </p:nvSpPr>
        <p:spPr>
          <a:xfrm>
            <a:off x="457200" y="274638"/>
            <a:ext cx="8229600" cy="654050"/>
          </a:xfrm>
        </p:spPr>
        <p:txBody>
          <a:bodyPr/>
          <a:lstStyle/>
          <a:p>
            <a:pPr eaLnBrk="1" hangingPunct="1"/>
            <a:r>
              <a:rPr lang="en-US" altLang="ko-KR" dirty="0" err="1" smtClean="0"/>
              <a:t>typedef</a:t>
            </a:r>
            <a:endParaRPr lang="ko-KR" altLang="en-US" dirty="0"/>
          </a:p>
        </p:txBody>
      </p:sp>
      <p:sp>
        <p:nvSpPr>
          <p:cNvPr id="7171" name="내용 개체 틀 2"/>
          <p:cNvSpPr>
            <a:spLocks noGrp="1"/>
          </p:cNvSpPr>
          <p:nvPr>
            <p:ph idx="1"/>
          </p:nvPr>
        </p:nvSpPr>
        <p:spPr>
          <a:xfrm>
            <a:off x="457200" y="1046163"/>
            <a:ext cx="8229600" cy="5240337"/>
          </a:xfrm>
        </p:spPr>
        <p:txBody>
          <a:bodyPr/>
          <a:lstStyle/>
          <a:p>
            <a:pPr eaLnBrk="1" hangingPunct="1"/>
            <a:r>
              <a:rPr lang="en-US" altLang="ko-KR" dirty="0" err="1" smtClean="0"/>
              <a:t>typedef</a:t>
            </a:r>
            <a:endParaRPr lang="en-US" altLang="ko-KR" dirty="0" smtClean="0"/>
          </a:p>
          <a:p>
            <a:pPr lvl="1" eaLnBrk="1" hangingPunct="1"/>
            <a:r>
              <a:rPr lang="ko-KR" altLang="en-US" dirty="0" smtClean="0"/>
              <a:t>특히 템플릿의 사용에 있어서 매우 유용함</a:t>
            </a:r>
            <a:endParaRPr lang="en-US" altLang="ko-KR" dirty="0" smtClean="0"/>
          </a:p>
          <a:p>
            <a:pPr lvl="2" eaLnBrk="1" hangingPunct="1"/>
            <a:r>
              <a:rPr lang="ko-KR" altLang="en-US" dirty="0" smtClean="0"/>
              <a:t>난해해 보이는 템플릿 문법으로부터 해방</a:t>
            </a:r>
            <a:endParaRPr lang="en-US" altLang="ko-KR" dirty="0" smtClean="0"/>
          </a:p>
          <a:p>
            <a:pPr lvl="3" eaLnBrk="1" hangingPunct="1"/>
            <a:r>
              <a:rPr lang="ko-KR" altLang="en-US" dirty="0" smtClean="0"/>
              <a:t>마치 사용자정의 </a:t>
            </a:r>
            <a:r>
              <a:rPr lang="ko-KR" altLang="en-US" dirty="0" err="1" smtClean="0"/>
              <a:t>타입인듯</a:t>
            </a:r>
            <a:endParaRPr lang="en-US" altLang="ko-KR" dirty="0" smtClean="0"/>
          </a:p>
          <a:p>
            <a:pPr lvl="2" eaLnBrk="1" hangingPunct="1"/>
            <a:r>
              <a:rPr lang="ko-KR" altLang="en-US" dirty="0" smtClean="0"/>
              <a:t>템플릿의 </a:t>
            </a:r>
            <a:r>
              <a:rPr lang="ko-KR" altLang="en-US" dirty="0" err="1" smtClean="0"/>
              <a:t>구현부를</a:t>
            </a:r>
            <a:r>
              <a:rPr lang="ko-KR" altLang="en-US" dirty="0" smtClean="0"/>
              <a:t> 별도로 분리</a:t>
            </a:r>
            <a:endParaRPr lang="en-US" altLang="ko-KR" dirty="0" smtClean="0"/>
          </a:p>
          <a:p>
            <a:pPr lvl="3" eaLnBrk="1" hangingPunct="1"/>
            <a:r>
              <a:rPr lang="ko-KR" altLang="en-US" dirty="0" smtClean="0"/>
              <a:t>템플릿 구현부가 바뀌는 경우에는 </a:t>
            </a:r>
            <a:r>
              <a:rPr lang="en-US" altLang="ko-KR" dirty="0" err="1" smtClean="0"/>
              <a:t>typedef</a:t>
            </a:r>
            <a:r>
              <a:rPr lang="en-US" altLang="ko-KR" dirty="0" smtClean="0"/>
              <a:t> </a:t>
            </a:r>
            <a:r>
              <a:rPr lang="ko-KR" altLang="en-US" dirty="0" smtClean="0"/>
              <a:t>문만 수정해주면 </a:t>
            </a:r>
            <a:r>
              <a:rPr lang="ko-KR" altLang="en-US" dirty="0" smtClean="0"/>
              <a:t>됨</a:t>
            </a:r>
            <a:endParaRPr lang="en-US" altLang="ko-KR" dirty="0" smtClean="0"/>
          </a:p>
          <a:p>
            <a:pPr lvl="3" eaLnBrk="1" hangingPunct="1"/>
            <a:endParaRPr lang="en-US" altLang="ko-KR" dirty="0" smtClean="0"/>
          </a:p>
          <a:p>
            <a:pPr lvl="1" eaLnBrk="1" hangingPunct="1"/>
            <a:r>
              <a:rPr lang="ko-KR" altLang="en-US" dirty="0" err="1" smtClean="0"/>
              <a:t>정수값들을</a:t>
            </a:r>
            <a:r>
              <a:rPr lang="ko-KR" altLang="en-US" dirty="0" smtClean="0"/>
              <a:t> 위한 템플릿벡터 </a:t>
            </a:r>
            <a:r>
              <a:rPr lang="en-US" altLang="ko-KR" dirty="0" smtClean="0"/>
              <a:t>‘Stack&lt;</a:t>
            </a:r>
            <a:r>
              <a:rPr lang="en-US" altLang="ko-KR" dirty="0" err="1" smtClean="0"/>
              <a:t>int</a:t>
            </a:r>
            <a:r>
              <a:rPr lang="en-US" altLang="ko-KR" dirty="0" smtClean="0"/>
              <a:t>&gt;’ </a:t>
            </a:r>
            <a:r>
              <a:rPr lang="ko-KR" altLang="en-US" dirty="0" smtClean="0"/>
              <a:t>대신 </a:t>
            </a:r>
            <a:r>
              <a:rPr lang="en-US" altLang="ko-KR" dirty="0" smtClean="0"/>
              <a:t>‘INTSTACK’</a:t>
            </a:r>
          </a:p>
        </p:txBody>
      </p:sp>
      <p:sp>
        <p:nvSpPr>
          <p:cNvPr id="4" name="바닥글 개체 틀 3"/>
          <p:cNvSpPr>
            <a:spLocks noGrp="1"/>
          </p:cNvSpPr>
          <p:nvPr>
            <p:ph type="ftr" sz="quarter" idx="11"/>
          </p:nvPr>
        </p:nvSpPr>
        <p:spPr/>
        <p:txBody>
          <a:bodyPr/>
          <a:lstStyle/>
          <a:p>
            <a:pPr>
              <a:defRPr/>
            </a:pPr>
            <a:r>
              <a:rPr lang="ko-KR" altLang="en-US" dirty="0"/>
              <a:t>게임프로그래밍</a:t>
            </a:r>
          </a:p>
        </p:txBody>
      </p:sp>
      <p:sp>
        <p:nvSpPr>
          <p:cNvPr id="5" name="슬라이드 번호 개체 틀 4"/>
          <p:cNvSpPr>
            <a:spLocks noGrp="1"/>
          </p:cNvSpPr>
          <p:nvPr>
            <p:ph type="sldNum" sz="quarter" idx="12"/>
          </p:nvPr>
        </p:nvSpPr>
        <p:spPr/>
        <p:txBody>
          <a:bodyPr/>
          <a:lstStyle/>
          <a:p>
            <a:pPr>
              <a:defRPr/>
            </a:pPr>
            <a:fld id="{DFAD7EEE-9C04-4D48-B40F-6AB16FFB9B79}" type="slidenum">
              <a:rPr lang="ko-KR" altLang="en-US"/>
              <a:pPr>
                <a:defRPr/>
              </a:pPr>
              <a:t>16</a:t>
            </a:fld>
            <a:endParaRPr lang="ko-KR" altLang="en-US" dirty="0"/>
          </a:p>
        </p:txBody>
      </p:sp>
      <p:sp>
        <p:nvSpPr>
          <p:cNvPr id="6" name="Text Box 4"/>
          <p:cNvSpPr txBox="1">
            <a:spLocks noChangeArrowheads="1"/>
          </p:cNvSpPr>
          <p:nvPr/>
        </p:nvSpPr>
        <p:spPr bwMode="auto">
          <a:xfrm>
            <a:off x="1403648" y="3573016"/>
            <a:ext cx="2263377" cy="1200329"/>
          </a:xfrm>
          <a:prstGeom prst="rect">
            <a:avLst/>
          </a:prstGeom>
          <a:noFill/>
          <a:ln w="9525" algn="ctr">
            <a:noFill/>
            <a:miter lim="800000"/>
            <a:headEnd/>
            <a:tailEnd/>
          </a:ln>
        </p:spPr>
        <p:txBody>
          <a:bodyPr wrap="none">
            <a:spAutoFit/>
          </a:bodyPr>
          <a:lstStyle/>
          <a:p>
            <a:pPr>
              <a:lnSpc>
                <a:spcPct val="90000"/>
              </a:lnSpc>
            </a:pPr>
            <a:endParaRPr lang="sv-SE" altLang="ko-KR" sz="1600" dirty="0" smtClean="0">
              <a:latin typeface="+mn-lt"/>
            </a:endParaRPr>
          </a:p>
          <a:p>
            <a:pPr>
              <a:lnSpc>
                <a:spcPct val="90000"/>
              </a:lnSpc>
            </a:pPr>
            <a:endParaRPr lang="sv-SE" altLang="ko-KR" sz="1600" dirty="0" smtClean="0">
              <a:latin typeface="+mn-lt"/>
            </a:endParaRPr>
          </a:p>
          <a:p>
            <a:pPr>
              <a:lnSpc>
                <a:spcPct val="90000"/>
              </a:lnSpc>
            </a:pPr>
            <a:endParaRPr lang="sv-SE" altLang="ko-KR" sz="1600" dirty="0" smtClean="0">
              <a:latin typeface="+mn-lt"/>
            </a:endParaRPr>
          </a:p>
          <a:p>
            <a:pPr>
              <a:lnSpc>
                <a:spcPct val="90000"/>
              </a:lnSpc>
            </a:pPr>
            <a:r>
              <a:rPr lang="sv-SE" altLang="ko-KR" sz="1600" dirty="0" smtClean="0">
                <a:latin typeface="+mn-lt"/>
              </a:rPr>
              <a:t>Stack&lt;int&gt; istack;</a:t>
            </a:r>
          </a:p>
          <a:p>
            <a:pPr>
              <a:lnSpc>
                <a:spcPct val="90000"/>
              </a:lnSpc>
            </a:pPr>
            <a:r>
              <a:rPr lang="sv-SE" altLang="ko-KR" sz="1600" dirty="0" smtClean="0">
                <a:latin typeface="+mn-lt"/>
              </a:rPr>
              <a:t>Stack&lt;float&gt; fstack(5);</a:t>
            </a:r>
            <a:endParaRPr lang="sv-SE" altLang="ko-KR" sz="1600" dirty="0">
              <a:latin typeface="+mn-lt"/>
            </a:endParaRPr>
          </a:p>
        </p:txBody>
      </p:sp>
      <p:sp>
        <p:nvSpPr>
          <p:cNvPr id="7" name="Text Box 4"/>
          <p:cNvSpPr txBox="1">
            <a:spLocks noChangeArrowheads="1"/>
          </p:cNvSpPr>
          <p:nvPr/>
        </p:nvSpPr>
        <p:spPr bwMode="auto">
          <a:xfrm>
            <a:off x="4880854" y="3573016"/>
            <a:ext cx="3436775" cy="1200329"/>
          </a:xfrm>
          <a:prstGeom prst="rect">
            <a:avLst/>
          </a:prstGeom>
          <a:noFill/>
          <a:ln w="9525" algn="ctr">
            <a:noFill/>
            <a:miter lim="800000"/>
            <a:headEnd/>
            <a:tailEnd/>
          </a:ln>
        </p:spPr>
        <p:txBody>
          <a:bodyPr wrap="none">
            <a:spAutoFit/>
          </a:bodyPr>
          <a:lstStyle/>
          <a:p>
            <a:pPr>
              <a:lnSpc>
                <a:spcPct val="90000"/>
              </a:lnSpc>
            </a:pPr>
            <a:r>
              <a:rPr lang="sv-SE" altLang="ko-KR" sz="1600" dirty="0" smtClean="0">
                <a:latin typeface="+mn-lt"/>
              </a:rPr>
              <a:t>typedef </a:t>
            </a:r>
            <a:r>
              <a:rPr lang="en-US" altLang="ko-KR" sz="1600" dirty="0" smtClean="0">
                <a:latin typeface="+mn-lt"/>
              </a:rPr>
              <a:t>Stack</a:t>
            </a:r>
            <a:r>
              <a:rPr lang="sv-SE" altLang="ko-KR" sz="1600" dirty="0" smtClean="0">
                <a:latin typeface="+mn-lt"/>
              </a:rPr>
              <a:t>&lt;int&gt; INTSTACK ;</a:t>
            </a:r>
          </a:p>
          <a:p>
            <a:pPr>
              <a:lnSpc>
                <a:spcPct val="90000"/>
              </a:lnSpc>
            </a:pPr>
            <a:r>
              <a:rPr lang="sv-SE" altLang="ko-KR" sz="1600" dirty="0">
                <a:latin typeface="+mn-lt"/>
              </a:rPr>
              <a:t>t</a:t>
            </a:r>
            <a:r>
              <a:rPr lang="sv-SE" altLang="ko-KR" sz="1600" dirty="0" smtClean="0">
                <a:latin typeface="+mn-lt"/>
              </a:rPr>
              <a:t>ypedef Stack&lt;float&gt; FLOATSTACK;</a:t>
            </a:r>
          </a:p>
          <a:p>
            <a:pPr>
              <a:lnSpc>
                <a:spcPct val="90000"/>
              </a:lnSpc>
            </a:pPr>
            <a:endParaRPr lang="sv-SE" altLang="ko-KR" sz="1600" dirty="0" smtClean="0">
              <a:latin typeface="+mn-lt"/>
            </a:endParaRPr>
          </a:p>
          <a:p>
            <a:pPr>
              <a:lnSpc>
                <a:spcPct val="90000"/>
              </a:lnSpc>
            </a:pPr>
            <a:r>
              <a:rPr lang="sv-SE" altLang="ko-KR" sz="1600" dirty="0" smtClean="0">
                <a:latin typeface="+mn-lt"/>
              </a:rPr>
              <a:t>INTSTACK istack;</a:t>
            </a:r>
          </a:p>
          <a:p>
            <a:pPr>
              <a:lnSpc>
                <a:spcPct val="90000"/>
              </a:lnSpc>
            </a:pPr>
            <a:r>
              <a:rPr lang="sv-SE" altLang="ko-KR" sz="1600" dirty="0" smtClean="0">
                <a:latin typeface="+mn-lt"/>
              </a:rPr>
              <a:t>STACKFLOAT fstack(5);</a:t>
            </a:r>
            <a:endParaRPr lang="sv-SE" altLang="ko-KR" sz="1600" dirty="0">
              <a:latin typeface="+mn-lt"/>
            </a:endParaRPr>
          </a:p>
        </p:txBody>
      </p:sp>
      <p:cxnSp>
        <p:nvCxnSpPr>
          <p:cNvPr id="3" name="직선 화살표 연결선 2"/>
          <p:cNvCxnSpPr/>
          <p:nvPr/>
        </p:nvCxnSpPr>
        <p:spPr>
          <a:xfrm>
            <a:off x="3707904" y="4474162"/>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p:cNvSpPr>
            <a:spLocks noGrp="1"/>
          </p:cNvSpPr>
          <p:nvPr>
            <p:ph type="title"/>
          </p:nvPr>
        </p:nvSpPr>
        <p:spPr>
          <a:xfrm>
            <a:off x="457200" y="274638"/>
            <a:ext cx="8229600" cy="654050"/>
          </a:xfrm>
        </p:spPr>
        <p:txBody>
          <a:bodyPr/>
          <a:lstStyle/>
          <a:p>
            <a:pPr eaLnBrk="1" hangingPunct="1">
              <a:tabLst>
                <a:tab pos="5829300" algn="l"/>
              </a:tabLst>
            </a:pPr>
            <a:r>
              <a:rPr lang="ko-KR" altLang="en-US" dirty="0" smtClean="0"/>
              <a:t>템플릿의 </a:t>
            </a:r>
            <a:r>
              <a:rPr lang="en-US" altLang="ko-KR" dirty="0" smtClean="0"/>
              <a:t>instantiation</a:t>
            </a:r>
            <a:endParaRPr lang="ko-KR" altLang="en-US" dirty="0"/>
          </a:p>
        </p:txBody>
      </p:sp>
      <p:sp>
        <p:nvSpPr>
          <p:cNvPr id="7171" name="내용 개체 틀 2"/>
          <p:cNvSpPr>
            <a:spLocks noGrp="1"/>
          </p:cNvSpPr>
          <p:nvPr>
            <p:ph idx="1"/>
          </p:nvPr>
        </p:nvSpPr>
        <p:spPr>
          <a:xfrm>
            <a:off x="457200" y="1046163"/>
            <a:ext cx="8229600" cy="5240337"/>
          </a:xfrm>
        </p:spPr>
        <p:txBody>
          <a:bodyPr>
            <a:normAutofit/>
          </a:bodyPr>
          <a:lstStyle/>
          <a:p>
            <a:pPr eaLnBrk="1" hangingPunct="1"/>
            <a:r>
              <a:rPr lang="ko-KR" altLang="en-US" dirty="0" smtClean="0"/>
              <a:t>템플릿의 </a:t>
            </a:r>
            <a:r>
              <a:rPr lang="en-US" altLang="ko-KR" dirty="0" smtClean="0"/>
              <a:t>instantiation</a:t>
            </a:r>
          </a:p>
          <a:p>
            <a:pPr lvl="1" eaLnBrk="1" hangingPunct="1"/>
            <a:r>
              <a:rPr lang="ko-KR" altLang="en-US" dirty="0" smtClean="0"/>
              <a:t>컴파일러는 </a:t>
            </a:r>
            <a:r>
              <a:rPr lang="en-US" altLang="ko-KR" dirty="0" smtClean="0"/>
              <a:t>instantiation</a:t>
            </a:r>
            <a:r>
              <a:rPr lang="ko-KR" altLang="en-US" dirty="0" smtClean="0"/>
              <a:t>을 의미하는 문을 만나는 때에 템플릿으로부터 클래스</a:t>
            </a:r>
            <a:r>
              <a:rPr lang="en-US" altLang="ko-KR" dirty="0" smtClean="0"/>
              <a:t>/</a:t>
            </a:r>
            <a:r>
              <a:rPr lang="ko-KR" altLang="en-US" dirty="0" smtClean="0"/>
              <a:t>함수를 생성함</a:t>
            </a:r>
            <a:r>
              <a:rPr lang="en-US" altLang="ko-KR" dirty="0" smtClean="0"/>
              <a:t>.</a:t>
            </a:r>
          </a:p>
          <a:p>
            <a:pPr lvl="1" eaLnBrk="1" hangingPunct="1"/>
            <a:r>
              <a:rPr lang="ko-KR" altLang="en-US" dirty="0" smtClean="0"/>
              <a:t>예제</a:t>
            </a:r>
            <a:endParaRPr lang="en-US" altLang="ko-KR" dirty="0" smtClean="0"/>
          </a:p>
          <a:p>
            <a:pPr lvl="1" eaLnBrk="1" hangingPunct="1"/>
            <a:endParaRPr lang="en-US" altLang="ko-KR" dirty="0"/>
          </a:p>
          <a:p>
            <a:pPr lvl="1" eaLnBrk="1" hangingPunct="1"/>
            <a:endParaRPr lang="en-US" altLang="ko-KR" dirty="0" smtClean="0"/>
          </a:p>
          <a:p>
            <a:pPr lvl="1" eaLnBrk="1" hangingPunct="1"/>
            <a:endParaRPr lang="en-US" altLang="ko-KR" dirty="0"/>
          </a:p>
          <a:p>
            <a:pPr lvl="1" eaLnBrk="1" hangingPunct="1"/>
            <a:endParaRPr lang="en-US" altLang="ko-KR" dirty="0" smtClean="0"/>
          </a:p>
          <a:p>
            <a:pPr lvl="1" eaLnBrk="1" hangingPunct="1"/>
            <a:endParaRPr lang="en-US" altLang="ko-KR" dirty="0"/>
          </a:p>
          <a:p>
            <a:pPr lvl="1" eaLnBrk="1" hangingPunct="1"/>
            <a:endParaRPr lang="en-US" altLang="ko-KR" dirty="0" smtClean="0"/>
          </a:p>
          <a:p>
            <a:pPr lvl="2" eaLnBrk="1" hangingPunct="1"/>
            <a:r>
              <a:rPr lang="ko-KR" altLang="en-US" dirty="0" smtClean="0"/>
              <a:t>컴파일러는 </a:t>
            </a:r>
            <a:r>
              <a:rPr lang="en-US" altLang="ko-KR" dirty="0" smtClean="0"/>
              <a:t>Stack&lt;</a:t>
            </a:r>
            <a:r>
              <a:rPr lang="en-US" altLang="ko-KR" dirty="0" err="1" smtClean="0"/>
              <a:t>int</a:t>
            </a:r>
            <a:r>
              <a:rPr lang="en-US" altLang="ko-KR" dirty="0" smtClean="0"/>
              <a:t>&gt; </a:t>
            </a:r>
            <a:r>
              <a:rPr lang="ko-KR" altLang="en-US" dirty="0" smtClean="0"/>
              <a:t>클래스</a:t>
            </a:r>
            <a:r>
              <a:rPr lang="en-US" altLang="ko-KR" dirty="0" smtClean="0"/>
              <a:t>, Stack&lt;float&gt; </a:t>
            </a:r>
            <a:r>
              <a:rPr lang="ko-KR" altLang="en-US" dirty="0" smtClean="0"/>
              <a:t>클래스를 </a:t>
            </a:r>
            <a:r>
              <a:rPr lang="en-US" altLang="ko-KR" dirty="0" smtClean="0"/>
              <a:t>generate</a:t>
            </a:r>
            <a:r>
              <a:rPr lang="ko-KR" altLang="en-US" dirty="0" smtClean="0"/>
              <a:t>함</a:t>
            </a:r>
            <a:r>
              <a:rPr lang="en-US" altLang="ko-KR" dirty="0" smtClean="0"/>
              <a:t>.</a:t>
            </a:r>
          </a:p>
          <a:p>
            <a:pPr lvl="3" eaLnBrk="1" hangingPunct="1"/>
            <a:r>
              <a:rPr lang="ko-KR" altLang="en-US" dirty="0" smtClean="0"/>
              <a:t>클래스를 </a:t>
            </a:r>
            <a:r>
              <a:rPr lang="en-US" altLang="ko-KR" dirty="0" smtClean="0"/>
              <a:t>generate</a:t>
            </a:r>
            <a:r>
              <a:rPr lang="ko-KR" altLang="en-US" dirty="0" smtClean="0"/>
              <a:t>할 때에는 항상 </a:t>
            </a:r>
            <a:r>
              <a:rPr lang="en-US" altLang="ko-KR" dirty="0" err="1" smtClean="0"/>
              <a:t>constucts</a:t>
            </a:r>
            <a:r>
              <a:rPr lang="en-US" altLang="ko-KR" dirty="0" smtClean="0"/>
              <a:t>/destructors</a:t>
            </a:r>
            <a:r>
              <a:rPr lang="ko-KR" altLang="en-US" dirty="0" smtClean="0"/>
              <a:t>들도 함께 생성함</a:t>
            </a:r>
            <a:endParaRPr lang="en-US" altLang="ko-KR" dirty="0" smtClean="0"/>
          </a:p>
          <a:p>
            <a:pPr lvl="2" eaLnBrk="1" hangingPunct="1"/>
            <a:r>
              <a:rPr lang="ko-KR" altLang="en-US" dirty="0" smtClean="0"/>
              <a:t>컴파일러는 </a:t>
            </a:r>
            <a:r>
              <a:rPr lang="en-US" altLang="ko-KR" dirty="0" smtClean="0"/>
              <a:t>Stack&lt;</a:t>
            </a:r>
            <a:r>
              <a:rPr lang="en-US" altLang="ko-KR" dirty="0" err="1" smtClean="0"/>
              <a:t>int</a:t>
            </a:r>
            <a:r>
              <a:rPr lang="en-US" altLang="ko-KR" dirty="0" smtClean="0"/>
              <a:t>&gt;::f() and Stack&lt;float&gt;::g() </a:t>
            </a:r>
            <a:r>
              <a:rPr lang="ko-KR" altLang="en-US" dirty="0" smtClean="0"/>
              <a:t>의 </a:t>
            </a:r>
            <a:r>
              <a:rPr lang="en-US" altLang="ko-KR" dirty="0" smtClean="0"/>
              <a:t>definition</a:t>
            </a:r>
            <a:r>
              <a:rPr lang="ko-KR" altLang="en-US" dirty="0" smtClean="0"/>
              <a:t>도 </a:t>
            </a:r>
            <a:r>
              <a:rPr lang="en-US" altLang="ko-KR" dirty="0" smtClean="0"/>
              <a:t>generate</a:t>
            </a:r>
            <a:r>
              <a:rPr lang="ko-KR" altLang="en-US" dirty="0" smtClean="0"/>
              <a:t>함</a:t>
            </a:r>
            <a:r>
              <a:rPr lang="en-US" altLang="ko-KR" dirty="0" smtClean="0"/>
              <a:t>.</a:t>
            </a:r>
          </a:p>
          <a:p>
            <a:pPr lvl="2" eaLnBrk="1" hangingPunct="1"/>
            <a:r>
              <a:rPr lang="ko-KR" altLang="en-US" dirty="0" smtClean="0"/>
              <a:t>컴파일러는 </a:t>
            </a:r>
            <a:r>
              <a:rPr lang="en-US" altLang="ko-KR" dirty="0" smtClean="0"/>
              <a:t>instantiation</a:t>
            </a:r>
            <a:r>
              <a:rPr lang="ko-KR" altLang="en-US" dirty="0" smtClean="0"/>
              <a:t>할 필요 없는 함수들의 </a:t>
            </a:r>
            <a:r>
              <a:rPr lang="en-US" altLang="ko-KR" dirty="0" smtClean="0"/>
              <a:t>definition</a:t>
            </a:r>
            <a:r>
              <a:rPr lang="ko-KR" altLang="en-US" dirty="0" smtClean="0"/>
              <a:t>들은 생성하지 않음</a:t>
            </a:r>
            <a:r>
              <a:rPr lang="en-US" altLang="ko-KR" dirty="0" smtClean="0"/>
              <a:t>.</a:t>
            </a:r>
          </a:p>
          <a:p>
            <a:pPr lvl="3" eaLnBrk="1" hangingPunct="1"/>
            <a:r>
              <a:rPr lang="ko-KR" altLang="en-US" dirty="0" smtClean="0"/>
              <a:t>예제에서</a:t>
            </a:r>
            <a:r>
              <a:rPr lang="en-US" altLang="ko-KR" dirty="0" smtClean="0"/>
              <a:t>, Stack&lt;</a:t>
            </a:r>
            <a:r>
              <a:rPr lang="en-US" altLang="ko-KR" dirty="0" err="1" smtClean="0"/>
              <a:t>int</a:t>
            </a:r>
            <a:r>
              <a:rPr lang="en-US" altLang="ko-KR" dirty="0" smtClean="0"/>
              <a:t>&gt;::g()</a:t>
            </a:r>
            <a:r>
              <a:rPr lang="ko-KR" altLang="en-US" dirty="0" smtClean="0"/>
              <a:t>와</a:t>
            </a:r>
            <a:r>
              <a:rPr lang="en-US" altLang="ko-KR" dirty="0" smtClean="0"/>
              <a:t> Stack&lt;float&gt;::f()</a:t>
            </a:r>
            <a:r>
              <a:rPr lang="ko-KR" altLang="en-US" dirty="0" smtClean="0"/>
              <a:t>의 </a:t>
            </a:r>
            <a:r>
              <a:rPr lang="en-US" altLang="ko-KR" dirty="0" smtClean="0"/>
              <a:t>definition</a:t>
            </a:r>
            <a:r>
              <a:rPr lang="ko-KR" altLang="en-US" dirty="0" smtClean="0"/>
              <a:t>들은 필요 없으므로 </a:t>
            </a:r>
            <a:r>
              <a:rPr lang="en-US" altLang="ko-KR" dirty="0" smtClean="0"/>
              <a:t>generate</a:t>
            </a:r>
            <a:r>
              <a:rPr lang="ko-KR" altLang="en-US" dirty="0" smtClean="0"/>
              <a:t>하지 않음</a:t>
            </a:r>
            <a:r>
              <a:rPr lang="en-US" altLang="ko-KR" dirty="0" smtClean="0"/>
              <a:t>.</a:t>
            </a:r>
          </a:p>
        </p:txBody>
      </p:sp>
      <p:sp>
        <p:nvSpPr>
          <p:cNvPr id="5" name="슬라이드 번호 개체 틀 4"/>
          <p:cNvSpPr>
            <a:spLocks noGrp="1"/>
          </p:cNvSpPr>
          <p:nvPr>
            <p:ph type="sldNum" sz="quarter" idx="12"/>
          </p:nvPr>
        </p:nvSpPr>
        <p:spPr/>
        <p:txBody>
          <a:bodyPr/>
          <a:lstStyle/>
          <a:p>
            <a:pPr>
              <a:defRPr/>
            </a:pPr>
            <a:fld id="{DFAD7EEE-9C04-4D48-B40F-6AB16FFB9B79}" type="slidenum">
              <a:rPr lang="ko-KR" altLang="en-US"/>
              <a:pPr>
                <a:defRPr/>
              </a:pPr>
              <a:t>17</a:t>
            </a:fld>
            <a:endParaRPr lang="ko-KR" altLang="en-US" dirty="0"/>
          </a:p>
        </p:txBody>
      </p:sp>
      <p:sp>
        <p:nvSpPr>
          <p:cNvPr id="6" name="Text Box 4"/>
          <p:cNvSpPr txBox="1">
            <a:spLocks noChangeArrowheads="1"/>
          </p:cNvSpPr>
          <p:nvPr/>
        </p:nvSpPr>
        <p:spPr bwMode="auto">
          <a:xfrm>
            <a:off x="2267744" y="2204864"/>
            <a:ext cx="2180662" cy="1837426"/>
          </a:xfrm>
          <a:prstGeom prst="rect">
            <a:avLst/>
          </a:prstGeom>
          <a:noFill/>
          <a:ln w="9525" algn="ctr">
            <a:noFill/>
            <a:miter lim="800000"/>
            <a:headEnd/>
            <a:tailEnd/>
          </a:ln>
        </p:spPr>
        <p:txBody>
          <a:bodyPr wrap="none">
            <a:spAutoFit/>
          </a:bodyPr>
          <a:lstStyle/>
          <a:p>
            <a:pPr>
              <a:lnSpc>
                <a:spcPct val="90000"/>
              </a:lnSpc>
            </a:pPr>
            <a:r>
              <a:rPr lang="sv-SE" altLang="ko-KR" sz="1400" dirty="0">
                <a:latin typeface="+mn-lt"/>
              </a:rPr>
              <a:t>template &lt;typename T&gt;</a:t>
            </a:r>
          </a:p>
          <a:p>
            <a:pPr>
              <a:lnSpc>
                <a:spcPct val="90000"/>
              </a:lnSpc>
            </a:pPr>
            <a:r>
              <a:rPr lang="sv-SE" altLang="ko-KR" sz="1400" dirty="0">
                <a:latin typeface="+mn-lt"/>
              </a:rPr>
              <a:t>class Stack</a:t>
            </a:r>
          </a:p>
          <a:p>
            <a:pPr>
              <a:lnSpc>
                <a:spcPct val="90000"/>
              </a:lnSpc>
            </a:pPr>
            <a:r>
              <a:rPr lang="sv-SE" altLang="ko-KR" sz="1400" dirty="0">
                <a:latin typeface="+mn-lt"/>
              </a:rPr>
              <a:t>{</a:t>
            </a:r>
          </a:p>
          <a:p>
            <a:pPr>
              <a:lnSpc>
                <a:spcPct val="90000"/>
              </a:lnSpc>
            </a:pPr>
            <a:r>
              <a:rPr lang="sv-SE" altLang="ko-KR" sz="1400" dirty="0">
                <a:latin typeface="+mn-lt"/>
              </a:rPr>
              <a:t>public:</a:t>
            </a:r>
          </a:p>
          <a:p>
            <a:pPr>
              <a:lnSpc>
                <a:spcPct val="90000"/>
              </a:lnSpc>
            </a:pPr>
            <a:r>
              <a:rPr lang="sv-SE" altLang="ko-KR" sz="1400" dirty="0" smtClean="0">
                <a:latin typeface="+mn-lt"/>
              </a:rPr>
              <a:t>  Stack</a:t>
            </a:r>
            <a:r>
              <a:rPr lang="sv-SE" altLang="ko-KR" sz="1400" dirty="0">
                <a:latin typeface="+mn-lt"/>
              </a:rPr>
              <a:t>();</a:t>
            </a:r>
          </a:p>
          <a:p>
            <a:pPr>
              <a:lnSpc>
                <a:spcPct val="90000"/>
              </a:lnSpc>
            </a:pPr>
            <a:r>
              <a:rPr lang="sv-SE" altLang="ko-KR" sz="1400" dirty="0"/>
              <a:t> </a:t>
            </a:r>
            <a:r>
              <a:rPr lang="sv-SE" altLang="ko-KR" sz="1400" dirty="0" smtClean="0">
                <a:latin typeface="+mn-lt"/>
              </a:rPr>
              <a:t>~</a:t>
            </a:r>
            <a:r>
              <a:rPr lang="sv-SE" altLang="ko-KR" sz="1400" dirty="0">
                <a:latin typeface="+mn-lt"/>
              </a:rPr>
              <a:t>Stack();</a:t>
            </a:r>
          </a:p>
          <a:p>
            <a:pPr>
              <a:lnSpc>
                <a:spcPct val="90000"/>
              </a:lnSpc>
            </a:pPr>
            <a:r>
              <a:rPr lang="sv-SE" altLang="ko-KR" sz="1400" dirty="0"/>
              <a:t> </a:t>
            </a:r>
            <a:r>
              <a:rPr lang="sv-SE" altLang="ko-KR" sz="1400" dirty="0" smtClean="0">
                <a:latin typeface="+mn-lt"/>
              </a:rPr>
              <a:t>void </a:t>
            </a:r>
            <a:r>
              <a:rPr lang="sv-SE" altLang="ko-KR" sz="1400" dirty="0">
                <a:latin typeface="+mn-lt"/>
              </a:rPr>
              <a:t>f();</a:t>
            </a:r>
          </a:p>
          <a:p>
            <a:pPr>
              <a:lnSpc>
                <a:spcPct val="90000"/>
              </a:lnSpc>
            </a:pPr>
            <a:r>
              <a:rPr lang="sv-SE" altLang="ko-KR" sz="1400" dirty="0"/>
              <a:t> </a:t>
            </a:r>
            <a:r>
              <a:rPr lang="sv-SE" altLang="ko-KR" sz="1400" dirty="0" smtClean="0">
                <a:latin typeface="+mn-lt"/>
              </a:rPr>
              <a:t>void </a:t>
            </a:r>
            <a:r>
              <a:rPr lang="sv-SE" altLang="ko-KR" sz="1400" dirty="0">
                <a:latin typeface="+mn-lt"/>
              </a:rPr>
              <a:t>g();</a:t>
            </a:r>
          </a:p>
          <a:p>
            <a:pPr>
              <a:lnSpc>
                <a:spcPct val="90000"/>
              </a:lnSpc>
            </a:pPr>
            <a:r>
              <a:rPr lang="sv-SE" altLang="ko-KR" sz="1400" dirty="0">
                <a:latin typeface="+mn-lt"/>
              </a:rPr>
              <a:t>};</a:t>
            </a:r>
            <a:endParaRPr lang="sv-SE" altLang="ko-KR" sz="1400" dirty="0" smtClean="0">
              <a:latin typeface="+mn-lt"/>
            </a:endParaRPr>
          </a:p>
        </p:txBody>
      </p:sp>
      <p:sp>
        <p:nvSpPr>
          <p:cNvPr id="7" name="Text Box 4"/>
          <p:cNvSpPr txBox="1">
            <a:spLocks noChangeArrowheads="1"/>
          </p:cNvSpPr>
          <p:nvPr/>
        </p:nvSpPr>
        <p:spPr bwMode="auto">
          <a:xfrm>
            <a:off x="4660580" y="2276302"/>
            <a:ext cx="1855636" cy="1643527"/>
          </a:xfrm>
          <a:prstGeom prst="rect">
            <a:avLst/>
          </a:prstGeom>
          <a:noFill/>
          <a:ln w="9525" algn="ctr">
            <a:noFill/>
            <a:miter lim="800000"/>
            <a:headEnd/>
            <a:tailEnd/>
          </a:ln>
        </p:spPr>
        <p:txBody>
          <a:bodyPr wrap="none">
            <a:spAutoFit/>
          </a:bodyPr>
          <a:lstStyle/>
          <a:p>
            <a:pPr>
              <a:lnSpc>
                <a:spcPct val="90000"/>
              </a:lnSpc>
            </a:pPr>
            <a:r>
              <a:rPr lang="sv-SE" altLang="ko-KR" sz="1400" dirty="0">
                <a:latin typeface="+mn-lt"/>
              </a:rPr>
              <a:t>int main()</a:t>
            </a:r>
          </a:p>
          <a:p>
            <a:pPr>
              <a:lnSpc>
                <a:spcPct val="90000"/>
              </a:lnSpc>
            </a:pPr>
            <a:r>
              <a:rPr lang="sv-SE" altLang="ko-KR" sz="1400" dirty="0">
                <a:latin typeface="+mn-lt"/>
              </a:rPr>
              <a:t>{</a:t>
            </a:r>
          </a:p>
          <a:p>
            <a:pPr>
              <a:lnSpc>
                <a:spcPct val="90000"/>
              </a:lnSpc>
            </a:pPr>
            <a:r>
              <a:rPr lang="sv-SE" altLang="ko-KR" sz="1400" dirty="0"/>
              <a:t> </a:t>
            </a:r>
            <a:r>
              <a:rPr lang="sv-SE" altLang="ko-KR" sz="1400" dirty="0" smtClean="0">
                <a:latin typeface="+mn-lt"/>
              </a:rPr>
              <a:t>Stack&lt;int</a:t>
            </a:r>
            <a:r>
              <a:rPr lang="sv-SE" altLang="ko-KR" sz="1400" dirty="0">
                <a:latin typeface="+mn-lt"/>
              </a:rPr>
              <a:t>&gt; istack;</a:t>
            </a:r>
          </a:p>
          <a:p>
            <a:pPr>
              <a:lnSpc>
                <a:spcPct val="90000"/>
              </a:lnSpc>
            </a:pPr>
            <a:r>
              <a:rPr lang="sv-SE" altLang="ko-KR" sz="1400" dirty="0"/>
              <a:t> </a:t>
            </a:r>
            <a:r>
              <a:rPr lang="sv-SE" altLang="ko-KR" sz="1400" dirty="0" smtClean="0">
                <a:latin typeface="+mn-lt"/>
              </a:rPr>
              <a:t>istack.f</a:t>
            </a:r>
            <a:r>
              <a:rPr lang="sv-SE" altLang="ko-KR" sz="1400" dirty="0">
                <a:latin typeface="+mn-lt"/>
              </a:rPr>
              <a:t>() ; </a:t>
            </a:r>
          </a:p>
          <a:p>
            <a:pPr>
              <a:lnSpc>
                <a:spcPct val="90000"/>
              </a:lnSpc>
            </a:pPr>
            <a:r>
              <a:rPr lang="sv-SE" altLang="ko-KR" sz="1400" dirty="0"/>
              <a:t> </a:t>
            </a:r>
            <a:r>
              <a:rPr lang="sv-SE" altLang="ko-KR" sz="1400" dirty="0" smtClean="0">
                <a:latin typeface="+mn-lt"/>
              </a:rPr>
              <a:t>Stack&lt;float</a:t>
            </a:r>
            <a:r>
              <a:rPr lang="sv-SE" altLang="ko-KR" sz="1400" dirty="0">
                <a:latin typeface="+mn-lt"/>
              </a:rPr>
              <a:t>&gt; fstack;</a:t>
            </a:r>
          </a:p>
          <a:p>
            <a:pPr>
              <a:lnSpc>
                <a:spcPct val="90000"/>
              </a:lnSpc>
            </a:pPr>
            <a:r>
              <a:rPr lang="sv-SE" altLang="ko-KR" sz="1400" dirty="0"/>
              <a:t> </a:t>
            </a:r>
            <a:r>
              <a:rPr lang="sv-SE" altLang="ko-KR" sz="1400" dirty="0" smtClean="0">
                <a:latin typeface="+mn-lt"/>
              </a:rPr>
              <a:t>fstack.g</a:t>
            </a:r>
            <a:r>
              <a:rPr lang="sv-SE" altLang="ko-KR" sz="1400" dirty="0">
                <a:latin typeface="+mn-lt"/>
              </a:rPr>
              <a:t>() ;</a:t>
            </a:r>
          </a:p>
          <a:p>
            <a:pPr>
              <a:lnSpc>
                <a:spcPct val="90000"/>
              </a:lnSpc>
            </a:pPr>
            <a:r>
              <a:rPr lang="sv-SE" altLang="ko-KR" sz="1400" dirty="0"/>
              <a:t> </a:t>
            </a:r>
            <a:r>
              <a:rPr lang="sv-SE" altLang="ko-KR" sz="1400" dirty="0" smtClean="0">
                <a:latin typeface="+mn-lt"/>
              </a:rPr>
              <a:t>return </a:t>
            </a:r>
            <a:r>
              <a:rPr lang="sv-SE" altLang="ko-KR" sz="1400" dirty="0">
                <a:latin typeface="+mn-lt"/>
              </a:rPr>
              <a:t>0 ;</a:t>
            </a:r>
          </a:p>
          <a:p>
            <a:pPr>
              <a:lnSpc>
                <a:spcPct val="90000"/>
              </a:lnSpc>
            </a:pPr>
            <a:r>
              <a:rPr lang="sv-SE" altLang="ko-KR" sz="1400" dirty="0">
                <a:latin typeface="+mn-lt"/>
              </a:rPr>
              <a:t>}</a:t>
            </a:r>
            <a:endParaRPr lang="sv-SE" altLang="ko-KR" sz="1400" dirty="0" smtClean="0">
              <a:latin typeface="+mn-lt"/>
            </a:endParaRPr>
          </a:p>
        </p:txBody>
      </p:sp>
      <p:sp>
        <p:nvSpPr>
          <p:cNvPr id="8" name="바닥글 개체 틀 7"/>
          <p:cNvSpPr>
            <a:spLocks noGrp="1"/>
          </p:cNvSpPr>
          <p:nvPr>
            <p:ph type="ftr" sz="quarter" idx="11"/>
          </p:nvPr>
        </p:nvSpPr>
        <p:spPr/>
        <p:txBody>
          <a:bodyPr/>
          <a:lstStyle/>
          <a:p>
            <a:pPr>
              <a:defRPr/>
            </a:pPr>
            <a:r>
              <a:rPr lang="ko-KR" altLang="en-US" smtClean="0"/>
              <a:t>게임프로그래밍</a:t>
            </a:r>
            <a:endParaRPr lang="ko-KR"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p:cNvSpPr>
            <a:spLocks noGrp="1"/>
          </p:cNvSpPr>
          <p:nvPr>
            <p:ph type="title"/>
          </p:nvPr>
        </p:nvSpPr>
        <p:spPr>
          <a:xfrm>
            <a:off x="457200" y="274638"/>
            <a:ext cx="8229600" cy="654050"/>
          </a:xfrm>
        </p:spPr>
        <p:txBody>
          <a:bodyPr/>
          <a:lstStyle/>
          <a:p>
            <a:pPr eaLnBrk="1" hangingPunct="1">
              <a:tabLst>
                <a:tab pos="5829300" algn="l"/>
              </a:tabLst>
            </a:pPr>
            <a:r>
              <a:rPr lang="ko-KR" altLang="en-US" dirty="0" err="1" smtClean="0"/>
              <a:t>상수화를</a:t>
            </a:r>
            <a:r>
              <a:rPr lang="ko-KR" altLang="en-US" dirty="0" smtClean="0"/>
              <a:t> 위한 </a:t>
            </a:r>
            <a:r>
              <a:rPr lang="en-US" altLang="ko-KR" dirty="0" err="1" smtClean="0"/>
              <a:t>const</a:t>
            </a:r>
            <a:r>
              <a:rPr lang="ko-KR" altLang="en-US" dirty="0" smtClean="0"/>
              <a:t>의 사용</a:t>
            </a:r>
            <a:endParaRPr lang="ko-KR" altLang="en-US" dirty="0"/>
          </a:p>
        </p:txBody>
      </p:sp>
      <p:sp>
        <p:nvSpPr>
          <p:cNvPr id="7171" name="내용 개체 틀 2"/>
          <p:cNvSpPr>
            <a:spLocks noGrp="1"/>
          </p:cNvSpPr>
          <p:nvPr>
            <p:ph idx="1"/>
          </p:nvPr>
        </p:nvSpPr>
        <p:spPr>
          <a:xfrm>
            <a:off x="457200" y="1046163"/>
            <a:ext cx="8229600" cy="5240337"/>
          </a:xfrm>
        </p:spPr>
        <p:txBody>
          <a:bodyPr>
            <a:normAutofit/>
          </a:bodyPr>
          <a:lstStyle/>
          <a:p>
            <a:pPr eaLnBrk="1" hangingPunct="1"/>
            <a:r>
              <a:rPr lang="ko-KR" altLang="en-US" dirty="0" smtClean="0"/>
              <a:t>경우 </a:t>
            </a:r>
            <a:r>
              <a:rPr lang="en-US" altLang="ko-KR" dirty="0" smtClean="0"/>
              <a:t>1: </a:t>
            </a:r>
            <a:r>
              <a:rPr lang="ko-KR" altLang="en-US" dirty="0" smtClean="0"/>
              <a:t>일반 변수의 선언 시 사용</a:t>
            </a:r>
            <a:endParaRPr lang="en-US" altLang="ko-KR" dirty="0" smtClean="0"/>
          </a:p>
          <a:p>
            <a:pPr lvl="1" eaLnBrk="1" hangingPunct="1"/>
            <a:r>
              <a:rPr lang="ko-KR" altLang="en-US" dirty="0" smtClean="0"/>
              <a:t>해당 변수의 값을 수정할 수 없음을 의미</a:t>
            </a:r>
            <a:endParaRPr lang="en-US" altLang="ko-KR" dirty="0" smtClean="0"/>
          </a:p>
          <a:p>
            <a:pPr lvl="1" eaLnBrk="1" hangingPunct="1"/>
            <a:r>
              <a:rPr lang="ko-KR" altLang="en-US" dirty="0" smtClean="0"/>
              <a:t>한번 초기화된 후에는 변경이 불가능하므로 반드시 선언과 동시에 초기화시켜야 함</a:t>
            </a:r>
            <a:endParaRPr lang="en-US" altLang="ko-KR" dirty="0"/>
          </a:p>
          <a:p>
            <a:pPr lvl="1" eaLnBrk="1" hangingPunct="1"/>
            <a:endParaRPr lang="en-US" altLang="ko-KR" dirty="0" smtClean="0"/>
          </a:p>
          <a:p>
            <a:pPr lvl="1" eaLnBrk="1" hangingPunct="1"/>
            <a:endParaRPr lang="en-US" altLang="ko-KR" dirty="0"/>
          </a:p>
          <a:p>
            <a:pPr lvl="1" eaLnBrk="1" hangingPunct="1"/>
            <a:endParaRPr lang="en-US" altLang="ko-KR" dirty="0" smtClean="0"/>
          </a:p>
          <a:p>
            <a:pPr lvl="1" eaLnBrk="1" hangingPunct="1"/>
            <a:endParaRPr lang="en-US" altLang="ko-KR" dirty="0"/>
          </a:p>
        </p:txBody>
      </p:sp>
      <p:sp>
        <p:nvSpPr>
          <p:cNvPr id="5" name="슬라이드 번호 개체 틀 4"/>
          <p:cNvSpPr>
            <a:spLocks noGrp="1"/>
          </p:cNvSpPr>
          <p:nvPr>
            <p:ph type="sldNum" sz="quarter" idx="12"/>
          </p:nvPr>
        </p:nvSpPr>
        <p:spPr/>
        <p:txBody>
          <a:bodyPr/>
          <a:lstStyle/>
          <a:p>
            <a:pPr>
              <a:defRPr/>
            </a:pPr>
            <a:fld id="{DFAD7EEE-9C04-4D48-B40F-6AB16FFB9B79}" type="slidenum">
              <a:rPr lang="ko-KR" altLang="en-US"/>
              <a:pPr>
                <a:defRPr/>
              </a:pPr>
              <a:t>18</a:t>
            </a:fld>
            <a:endParaRPr lang="ko-KR" altLang="en-US" dirty="0"/>
          </a:p>
        </p:txBody>
      </p:sp>
      <p:sp>
        <p:nvSpPr>
          <p:cNvPr id="6" name="Text Box 4"/>
          <p:cNvSpPr txBox="1">
            <a:spLocks noChangeArrowheads="1"/>
          </p:cNvSpPr>
          <p:nvPr/>
        </p:nvSpPr>
        <p:spPr bwMode="auto">
          <a:xfrm>
            <a:off x="1304096" y="2636912"/>
            <a:ext cx="1789272" cy="840230"/>
          </a:xfrm>
          <a:prstGeom prst="rect">
            <a:avLst/>
          </a:prstGeom>
          <a:noFill/>
          <a:ln w="9525" algn="ctr">
            <a:noFill/>
            <a:miter lim="800000"/>
            <a:headEnd/>
            <a:tailEnd/>
          </a:ln>
        </p:spPr>
        <p:txBody>
          <a:bodyPr wrap="none">
            <a:spAutoFit/>
          </a:bodyPr>
          <a:lstStyle/>
          <a:p>
            <a:pPr>
              <a:lnSpc>
                <a:spcPct val="90000"/>
              </a:lnSpc>
            </a:pPr>
            <a:r>
              <a:rPr lang="sv-SE" altLang="ko-KR" dirty="0" smtClean="0">
                <a:latin typeface="+mn-lt"/>
              </a:rPr>
              <a:t>const int c = 5;</a:t>
            </a:r>
          </a:p>
          <a:p>
            <a:pPr>
              <a:lnSpc>
                <a:spcPct val="90000"/>
              </a:lnSpc>
            </a:pPr>
            <a:r>
              <a:rPr lang="sv-SE" altLang="ko-KR" dirty="0" smtClean="0">
                <a:latin typeface="+mn-lt"/>
              </a:rPr>
              <a:t>c = 2; //error</a:t>
            </a:r>
          </a:p>
          <a:p>
            <a:pPr>
              <a:lnSpc>
                <a:spcPct val="90000"/>
              </a:lnSpc>
            </a:pPr>
            <a:r>
              <a:rPr lang="sv-SE" altLang="ko-KR" dirty="0" smtClean="0">
                <a:latin typeface="+mn-lt"/>
              </a:rPr>
              <a:t>c++; //error</a:t>
            </a:r>
            <a:endParaRPr lang="sv-SE" altLang="ko-KR" dirty="0" smtClean="0">
              <a:latin typeface="+mn-lt"/>
            </a:endParaRPr>
          </a:p>
        </p:txBody>
      </p:sp>
      <p:sp>
        <p:nvSpPr>
          <p:cNvPr id="8" name="바닥글 개체 틀 7"/>
          <p:cNvSpPr>
            <a:spLocks noGrp="1"/>
          </p:cNvSpPr>
          <p:nvPr>
            <p:ph type="ftr" sz="quarter" idx="11"/>
          </p:nvPr>
        </p:nvSpPr>
        <p:spPr/>
        <p:txBody>
          <a:bodyPr/>
          <a:lstStyle/>
          <a:p>
            <a:pPr>
              <a:defRPr/>
            </a:pPr>
            <a:r>
              <a:rPr lang="ko-KR" altLang="en-US" smtClean="0"/>
              <a:t>게임프로그래밍</a:t>
            </a:r>
            <a:endParaRPr lang="ko-KR" altLang="en-US"/>
          </a:p>
        </p:txBody>
      </p:sp>
    </p:spTree>
    <p:extLst>
      <p:ext uri="{BB962C8B-B14F-4D97-AF65-F5344CB8AC3E}">
        <p14:creationId xmlns:p14="http://schemas.microsoft.com/office/powerpoint/2010/main" val="4212510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p:cNvSpPr>
            <a:spLocks noGrp="1"/>
          </p:cNvSpPr>
          <p:nvPr>
            <p:ph type="title"/>
          </p:nvPr>
        </p:nvSpPr>
        <p:spPr>
          <a:xfrm>
            <a:off x="457200" y="274638"/>
            <a:ext cx="8229600" cy="654050"/>
          </a:xfrm>
        </p:spPr>
        <p:txBody>
          <a:bodyPr/>
          <a:lstStyle/>
          <a:p>
            <a:pPr eaLnBrk="1" hangingPunct="1">
              <a:tabLst>
                <a:tab pos="5829300" algn="l"/>
              </a:tabLst>
            </a:pPr>
            <a:r>
              <a:rPr lang="ko-KR" altLang="en-US" dirty="0" err="1" smtClean="0"/>
              <a:t>상수화를</a:t>
            </a:r>
            <a:r>
              <a:rPr lang="ko-KR" altLang="en-US" dirty="0" smtClean="0"/>
              <a:t> 위한 </a:t>
            </a:r>
            <a:r>
              <a:rPr lang="en-US" altLang="ko-KR" dirty="0" err="1" smtClean="0"/>
              <a:t>const</a:t>
            </a:r>
            <a:r>
              <a:rPr lang="ko-KR" altLang="en-US" dirty="0" smtClean="0"/>
              <a:t>의 사용</a:t>
            </a:r>
            <a:r>
              <a:rPr lang="en-US" altLang="ko-KR" dirty="0" smtClean="0"/>
              <a:t>’</a:t>
            </a:r>
            <a:endParaRPr lang="ko-KR" altLang="en-US" dirty="0"/>
          </a:p>
        </p:txBody>
      </p:sp>
      <p:sp>
        <p:nvSpPr>
          <p:cNvPr id="7171" name="내용 개체 틀 2"/>
          <p:cNvSpPr>
            <a:spLocks noGrp="1"/>
          </p:cNvSpPr>
          <p:nvPr>
            <p:ph idx="1"/>
          </p:nvPr>
        </p:nvSpPr>
        <p:spPr>
          <a:xfrm>
            <a:off x="457200" y="1046163"/>
            <a:ext cx="8229600" cy="5240337"/>
          </a:xfrm>
        </p:spPr>
        <p:txBody>
          <a:bodyPr>
            <a:normAutofit/>
          </a:bodyPr>
          <a:lstStyle/>
          <a:p>
            <a:pPr eaLnBrk="1" hangingPunct="1"/>
            <a:r>
              <a:rPr lang="ko-KR" altLang="en-US" dirty="0" smtClean="0"/>
              <a:t>경우 </a:t>
            </a:r>
            <a:r>
              <a:rPr lang="en-US" altLang="ko-KR" dirty="0" smtClean="0"/>
              <a:t>2: </a:t>
            </a:r>
            <a:r>
              <a:rPr lang="ko-KR" altLang="en-US" dirty="0" smtClean="0"/>
              <a:t>포인터 변수의 선언 시 사용</a:t>
            </a:r>
            <a:endParaRPr lang="en-US" altLang="ko-KR" dirty="0" smtClean="0"/>
          </a:p>
          <a:p>
            <a:pPr lvl="1" eaLnBrk="1" hangingPunct="1"/>
            <a:r>
              <a:rPr lang="ko-KR" altLang="en-US" dirty="0" smtClean="0"/>
              <a:t>포인터 변수가 가리키는 곳의 </a:t>
            </a:r>
            <a:r>
              <a:rPr lang="ko-KR" altLang="en-US" dirty="0" err="1" smtClean="0"/>
              <a:t>변수값을</a:t>
            </a:r>
            <a:r>
              <a:rPr lang="ko-KR" altLang="en-US" dirty="0" smtClean="0"/>
              <a:t> 바꿀 수 없음을 의미함</a:t>
            </a:r>
            <a:endParaRPr lang="en-US" altLang="ko-KR" dirty="0" smtClean="0"/>
          </a:p>
          <a:p>
            <a:pPr lvl="2" eaLnBrk="1" hangingPunct="1"/>
            <a:r>
              <a:rPr lang="ko-KR" altLang="en-US" dirty="0" smtClean="0"/>
              <a:t>다른 변수의 </a:t>
            </a:r>
            <a:r>
              <a:rPr lang="ko-KR" altLang="en-US" dirty="0" err="1" smtClean="0"/>
              <a:t>주소값을</a:t>
            </a:r>
            <a:r>
              <a:rPr lang="ko-KR" altLang="en-US" dirty="0" smtClean="0"/>
              <a:t> 그 변수에 할당할 수는 있음</a:t>
            </a:r>
            <a:endParaRPr lang="en-US" altLang="ko-KR" dirty="0" smtClean="0"/>
          </a:p>
          <a:p>
            <a:pPr lvl="2" eaLnBrk="1" hangingPunct="1"/>
            <a:r>
              <a:rPr lang="ko-KR" altLang="en-US" dirty="0" smtClean="0"/>
              <a:t>따라서 변수의 선언 시에 꼭 초기화하지 않아도 됨</a:t>
            </a:r>
            <a:endParaRPr lang="en-US" altLang="ko-KR" dirty="0" smtClean="0"/>
          </a:p>
          <a:p>
            <a:pPr lvl="2" eaLnBrk="1" hangingPunct="1"/>
            <a:endParaRPr lang="en-US" altLang="ko-KR" dirty="0" smtClean="0"/>
          </a:p>
          <a:p>
            <a:pPr lvl="2" eaLnBrk="1" hangingPunct="1"/>
            <a:endParaRPr lang="en-US" altLang="ko-KR" dirty="0" smtClean="0"/>
          </a:p>
          <a:p>
            <a:pPr lvl="2" eaLnBrk="1" hangingPunct="1"/>
            <a:endParaRPr lang="en-US" altLang="ko-KR" dirty="0" smtClean="0"/>
          </a:p>
          <a:p>
            <a:pPr lvl="2" eaLnBrk="1" hangingPunct="1"/>
            <a:endParaRPr lang="en-US" altLang="ko-KR" dirty="0" smtClean="0"/>
          </a:p>
          <a:p>
            <a:pPr lvl="2" eaLnBrk="1" hangingPunct="1"/>
            <a:endParaRPr lang="en-US" altLang="ko-KR" dirty="0"/>
          </a:p>
          <a:p>
            <a:pPr lvl="1" eaLnBrk="1" hangingPunct="1"/>
            <a:r>
              <a:rPr lang="ko-KR" altLang="en-US" dirty="0" smtClean="0"/>
              <a:t>포인터 변수 자체를 </a:t>
            </a:r>
            <a:r>
              <a:rPr lang="ko-KR" altLang="en-US" dirty="0" err="1" smtClean="0"/>
              <a:t>상수화</a:t>
            </a:r>
            <a:r>
              <a:rPr lang="ko-KR" altLang="en-US" dirty="0" smtClean="0"/>
              <a:t> 시키려면 </a:t>
            </a:r>
            <a:r>
              <a:rPr lang="ko-KR" altLang="en-US" dirty="0" err="1" smtClean="0"/>
              <a:t>변수명</a:t>
            </a:r>
            <a:r>
              <a:rPr lang="ko-KR" altLang="en-US" dirty="0" smtClean="0"/>
              <a:t> 직전에 </a:t>
            </a:r>
            <a:r>
              <a:rPr lang="en-US" altLang="ko-KR" dirty="0" err="1" smtClean="0"/>
              <a:t>const</a:t>
            </a:r>
            <a:r>
              <a:rPr lang="en-US" altLang="ko-KR" dirty="0" smtClean="0"/>
              <a:t> </a:t>
            </a:r>
            <a:r>
              <a:rPr lang="ko-KR" altLang="en-US" dirty="0" smtClean="0"/>
              <a:t>사용</a:t>
            </a:r>
            <a:endParaRPr lang="en-US" altLang="ko-KR" dirty="0" smtClean="0"/>
          </a:p>
          <a:p>
            <a:pPr lvl="2" eaLnBrk="1" hangingPunct="1"/>
            <a:r>
              <a:rPr lang="ko-KR" altLang="en-US" dirty="0" smtClean="0"/>
              <a:t>이 경우</a:t>
            </a:r>
            <a:r>
              <a:rPr lang="en-US" altLang="ko-KR" dirty="0" smtClean="0"/>
              <a:t>, </a:t>
            </a:r>
            <a:r>
              <a:rPr lang="ko-KR" altLang="en-US" dirty="0" smtClean="0"/>
              <a:t>다른 </a:t>
            </a:r>
            <a:r>
              <a:rPr lang="ko-KR" altLang="en-US" dirty="0" err="1" smtClean="0"/>
              <a:t>주소값으로</a:t>
            </a:r>
            <a:r>
              <a:rPr lang="ko-KR" altLang="en-US" dirty="0" smtClean="0"/>
              <a:t> 수정할 수 없음</a:t>
            </a:r>
            <a:endParaRPr lang="en-US" altLang="ko-KR" dirty="0" smtClean="0"/>
          </a:p>
          <a:p>
            <a:pPr lvl="2" eaLnBrk="1" hangingPunct="1"/>
            <a:r>
              <a:rPr lang="ko-KR" altLang="en-US" dirty="0" smtClean="0"/>
              <a:t>따라서 반드시 초기화해야 함</a:t>
            </a:r>
            <a:endParaRPr lang="en-US" altLang="ko-KR" dirty="0" smtClean="0"/>
          </a:p>
          <a:p>
            <a:pPr lvl="2" eaLnBrk="1" hangingPunct="1"/>
            <a:endParaRPr lang="en-US" altLang="ko-KR" dirty="0"/>
          </a:p>
        </p:txBody>
      </p:sp>
      <p:sp>
        <p:nvSpPr>
          <p:cNvPr id="5" name="슬라이드 번호 개체 틀 4"/>
          <p:cNvSpPr>
            <a:spLocks noGrp="1"/>
          </p:cNvSpPr>
          <p:nvPr>
            <p:ph type="sldNum" sz="quarter" idx="12"/>
          </p:nvPr>
        </p:nvSpPr>
        <p:spPr/>
        <p:txBody>
          <a:bodyPr/>
          <a:lstStyle/>
          <a:p>
            <a:pPr>
              <a:defRPr/>
            </a:pPr>
            <a:fld id="{DFAD7EEE-9C04-4D48-B40F-6AB16FFB9B79}" type="slidenum">
              <a:rPr lang="ko-KR" altLang="en-US"/>
              <a:pPr>
                <a:defRPr/>
              </a:pPr>
              <a:t>19</a:t>
            </a:fld>
            <a:endParaRPr lang="ko-KR" altLang="en-US" dirty="0"/>
          </a:p>
        </p:txBody>
      </p:sp>
      <p:sp>
        <p:nvSpPr>
          <p:cNvPr id="6" name="Text Box 4"/>
          <p:cNvSpPr txBox="1">
            <a:spLocks noChangeArrowheads="1"/>
          </p:cNvSpPr>
          <p:nvPr/>
        </p:nvSpPr>
        <p:spPr bwMode="auto">
          <a:xfrm>
            <a:off x="1907704" y="2483487"/>
            <a:ext cx="1691425" cy="1089529"/>
          </a:xfrm>
          <a:prstGeom prst="rect">
            <a:avLst/>
          </a:prstGeom>
          <a:noFill/>
          <a:ln w="9525" algn="ctr">
            <a:noFill/>
            <a:miter lim="800000"/>
            <a:headEnd/>
            <a:tailEnd/>
          </a:ln>
        </p:spPr>
        <p:txBody>
          <a:bodyPr wrap="none">
            <a:spAutoFit/>
          </a:bodyPr>
          <a:lstStyle/>
          <a:p>
            <a:pPr>
              <a:lnSpc>
                <a:spcPct val="90000"/>
              </a:lnSpc>
            </a:pPr>
            <a:r>
              <a:rPr lang="sv-SE" altLang="ko-KR" dirty="0" smtClean="0">
                <a:latin typeface="+mn-lt"/>
              </a:rPr>
              <a:t>int c = 5;</a:t>
            </a:r>
          </a:p>
          <a:p>
            <a:pPr>
              <a:lnSpc>
                <a:spcPct val="90000"/>
              </a:lnSpc>
            </a:pPr>
            <a:r>
              <a:rPr lang="sv-SE" altLang="ko-KR" dirty="0" smtClean="0">
                <a:latin typeface="+mn-lt"/>
              </a:rPr>
              <a:t>const int* p;</a:t>
            </a:r>
          </a:p>
          <a:p>
            <a:pPr>
              <a:lnSpc>
                <a:spcPct val="90000"/>
              </a:lnSpc>
            </a:pPr>
            <a:r>
              <a:rPr lang="sv-SE" altLang="ko-KR" dirty="0" smtClean="0">
                <a:latin typeface="+mn-lt"/>
              </a:rPr>
              <a:t>*p = 5; //error</a:t>
            </a:r>
          </a:p>
          <a:p>
            <a:pPr>
              <a:lnSpc>
                <a:spcPct val="90000"/>
              </a:lnSpc>
            </a:pPr>
            <a:r>
              <a:rPr lang="sv-SE" altLang="ko-KR" dirty="0" smtClean="0">
                <a:latin typeface="+mn-lt"/>
              </a:rPr>
              <a:t>p = &amp;c; //ok</a:t>
            </a:r>
            <a:endParaRPr lang="sv-SE" altLang="ko-KR" dirty="0" smtClean="0">
              <a:latin typeface="+mn-lt"/>
            </a:endParaRPr>
          </a:p>
        </p:txBody>
      </p:sp>
      <p:sp>
        <p:nvSpPr>
          <p:cNvPr id="8" name="바닥글 개체 틀 7"/>
          <p:cNvSpPr>
            <a:spLocks noGrp="1"/>
          </p:cNvSpPr>
          <p:nvPr>
            <p:ph type="ftr" sz="quarter" idx="11"/>
          </p:nvPr>
        </p:nvSpPr>
        <p:spPr/>
        <p:txBody>
          <a:bodyPr/>
          <a:lstStyle/>
          <a:p>
            <a:pPr>
              <a:defRPr/>
            </a:pPr>
            <a:r>
              <a:rPr lang="ko-KR" altLang="en-US" smtClean="0"/>
              <a:t>게임프로그래밍</a:t>
            </a:r>
            <a:endParaRPr lang="ko-KR" altLang="en-US"/>
          </a:p>
        </p:txBody>
      </p:sp>
      <p:sp>
        <p:nvSpPr>
          <p:cNvPr id="7" name="Text Box 4"/>
          <p:cNvSpPr txBox="1">
            <a:spLocks noChangeArrowheads="1"/>
          </p:cNvSpPr>
          <p:nvPr/>
        </p:nvSpPr>
        <p:spPr bwMode="auto">
          <a:xfrm>
            <a:off x="1894344" y="4797152"/>
            <a:ext cx="2087431" cy="1089529"/>
          </a:xfrm>
          <a:prstGeom prst="rect">
            <a:avLst/>
          </a:prstGeom>
          <a:noFill/>
          <a:ln w="9525" algn="ctr">
            <a:noFill/>
            <a:miter lim="800000"/>
            <a:headEnd/>
            <a:tailEnd/>
          </a:ln>
        </p:spPr>
        <p:txBody>
          <a:bodyPr wrap="none">
            <a:spAutoFit/>
          </a:bodyPr>
          <a:lstStyle/>
          <a:p>
            <a:pPr>
              <a:lnSpc>
                <a:spcPct val="90000"/>
              </a:lnSpc>
            </a:pPr>
            <a:r>
              <a:rPr lang="sv-SE" altLang="ko-KR" dirty="0" smtClean="0">
                <a:latin typeface="+mn-lt"/>
              </a:rPr>
              <a:t>int c = 5;</a:t>
            </a:r>
          </a:p>
          <a:p>
            <a:pPr>
              <a:lnSpc>
                <a:spcPct val="90000"/>
              </a:lnSpc>
            </a:pPr>
            <a:r>
              <a:rPr lang="sv-SE" altLang="ko-KR" dirty="0" smtClean="0">
                <a:latin typeface="+mn-lt"/>
              </a:rPr>
              <a:t>int* const p = &amp;c;</a:t>
            </a:r>
          </a:p>
          <a:p>
            <a:pPr>
              <a:lnSpc>
                <a:spcPct val="90000"/>
              </a:lnSpc>
            </a:pPr>
            <a:r>
              <a:rPr lang="sv-SE" altLang="ko-KR" dirty="0" smtClean="0">
                <a:latin typeface="+mn-lt"/>
              </a:rPr>
              <a:t>*p = 5; //ok</a:t>
            </a:r>
          </a:p>
          <a:p>
            <a:pPr>
              <a:lnSpc>
                <a:spcPct val="90000"/>
              </a:lnSpc>
            </a:pPr>
            <a:r>
              <a:rPr lang="sv-SE" altLang="ko-KR" dirty="0" smtClean="0">
                <a:latin typeface="+mn-lt"/>
              </a:rPr>
              <a:t>p = &amp;c; //error</a:t>
            </a:r>
            <a:endParaRPr lang="sv-SE" altLang="ko-KR" dirty="0" smtClean="0">
              <a:latin typeface="+mn-lt"/>
            </a:endParaRPr>
          </a:p>
        </p:txBody>
      </p:sp>
    </p:spTree>
    <p:extLst>
      <p:ext uri="{BB962C8B-B14F-4D97-AF65-F5344CB8AC3E}">
        <p14:creationId xmlns:p14="http://schemas.microsoft.com/office/powerpoint/2010/main" val="401532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목차</a:t>
            </a:r>
            <a:endParaRPr lang="ko-KR" altLang="en-US" dirty="0"/>
          </a:p>
        </p:txBody>
      </p:sp>
      <p:sp>
        <p:nvSpPr>
          <p:cNvPr id="3" name="내용 개체 틀 2"/>
          <p:cNvSpPr>
            <a:spLocks noGrp="1"/>
          </p:cNvSpPr>
          <p:nvPr>
            <p:ph idx="1"/>
          </p:nvPr>
        </p:nvSpPr>
        <p:spPr/>
        <p:txBody>
          <a:bodyPr/>
          <a:lstStyle/>
          <a:p>
            <a:r>
              <a:rPr lang="ko-KR" altLang="en-US" dirty="0" smtClean="0"/>
              <a:t>이름공간</a:t>
            </a:r>
            <a:endParaRPr lang="en-US" altLang="ko-KR" dirty="0" smtClean="0"/>
          </a:p>
          <a:p>
            <a:r>
              <a:rPr lang="ko-KR" altLang="en-US" dirty="0" smtClean="0"/>
              <a:t>함수템플릿</a:t>
            </a:r>
            <a:endParaRPr lang="en-US" altLang="ko-KR" dirty="0" smtClean="0"/>
          </a:p>
          <a:p>
            <a:r>
              <a:rPr lang="ko-KR" altLang="en-US" dirty="0" smtClean="0"/>
              <a:t>클래스템플릿</a:t>
            </a:r>
            <a:endParaRPr lang="en-US" altLang="ko-KR" dirty="0" smtClean="0"/>
          </a:p>
          <a:p>
            <a:r>
              <a:rPr lang="en-US" altLang="ko-KR" dirty="0" err="1" smtClean="0"/>
              <a:t>const</a:t>
            </a:r>
            <a:endParaRPr lang="en-US" altLang="ko-KR" dirty="0" smtClean="0"/>
          </a:p>
          <a:p>
            <a:r>
              <a:rPr lang="ko-KR" altLang="en-US" dirty="0" err="1" smtClean="0"/>
              <a:t>형변환</a:t>
            </a:r>
            <a:endParaRPr lang="en-US" altLang="ko-KR" dirty="0" smtClean="0"/>
          </a:p>
          <a:p>
            <a:endParaRPr lang="en-US" altLang="ko-KR" dirty="0" smtClean="0"/>
          </a:p>
        </p:txBody>
      </p:sp>
      <p:sp>
        <p:nvSpPr>
          <p:cNvPr id="4" name="바닥글 개체 틀 3"/>
          <p:cNvSpPr>
            <a:spLocks noGrp="1"/>
          </p:cNvSpPr>
          <p:nvPr>
            <p:ph type="ftr" sz="quarter" idx="11"/>
          </p:nvPr>
        </p:nvSpPr>
        <p:spPr/>
        <p:txBody>
          <a:bodyPr/>
          <a:lstStyle/>
          <a:p>
            <a:pPr>
              <a:defRPr/>
            </a:pPr>
            <a:r>
              <a:rPr lang="ko-KR" altLang="en-US" smtClean="0"/>
              <a:t>게임프로그래밍</a:t>
            </a:r>
            <a:endParaRPr lang="ko-KR" altLang="en-US"/>
          </a:p>
        </p:txBody>
      </p:sp>
      <p:sp>
        <p:nvSpPr>
          <p:cNvPr id="5" name="슬라이드 번호 개체 틀 4"/>
          <p:cNvSpPr>
            <a:spLocks noGrp="1"/>
          </p:cNvSpPr>
          <p:nvPr>
            <p:ph type="sldNum" sz="quarter" idx="12"/>
          </p:nvPr>
        </p:nvSpPr>
        <p:spPr/>
        <p:txBody>
          <a:bodyPr/>
          <a:lstStyle/>
          <a:p>
            <a:pPr>
              <a:defRPr/>
            </a:pPr>
            <a:fld id="{50F75352-4B3E-45D6-AA18-3BE9316B7CAC}" type="slidenum">
              <a:rPr lang="ko-KR" altLang="en-US" smtClean="0"/>
              <a:pPr>
                <a:defRPr/>
              </a:pPr>
              <a:t>2</a:t>
            </a:fld>
            <a:endParaRPr lang="ko-KR"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p:cNvSpPr>
            <a:spLocks noGrp="1"/>
          </p:cNvSpPr>
          <p:nvPr>
            <p:ph type="title"/>
          </p:nvPr>
        </p:nvSpPr>
        <p:spPr>
          <a:xfrm>
            <a:off x="457200" y="274638"/>
            <a:ext cx="8229600" cy="654050"/>
          </a:xfrm>
        </p:spPr>
        <p:txBody>
          <a:bodyPr/>
          <a:lstStyle/>
          <a:p>
            <a:pPr eaLnBrk="1" hangingPunct="1">
              <a:tabLst>
                <a:tab pos="5829300" algn="l"/>
              </a:tabLst>
            </a:pPr>
            <a:r>
              <a:rPr lang="ko-KR" altLang="en-US" dirty="0" err="1" smtClean="0"/>
              <a:t>상수화를</a:t>
            </a:r>
            <a:r>
              <a:rPr lang="ko-KR" altLang="en-US" dirty="0" smtClean="0"/>
              <a:t> 위한 </a:t>
            </a:r>
            <a:r>
              <a:rPr lang="en-US" altLang="ko-KR" dirty="0" err="1" smtClean="0"/>
              <a:t>const</a:t>
            </a:r>
            <a:r>
              <a:rPr lang="ko-KR" altLang="en-US" dirty="0" smtClean="0"/>
              <a:t>의 사용</a:t>
            </a:r>
            <a:r>
              <a:rPr lang="en-US" altLang="ko-KR" dirty="0" smtClean="0"/>
              <a:t>’’</a:t>
            </a:r>
            <a:endParaRPr lang="ko-KR" altLang="en-US" dirty="0"/>
          </a:p>
        </p:txBody>
      </p:sp>
      <p:sp>
        <p:nvSpPr>
          <p:cNvPr id="7171" name="내용 개체 틀 2"/>
          <p:cNvSpPr>
            <a:spLocks noGrp="1"/>
          </p:cNvSpPr>
          <p:nvPr>
            <p:ph idx="1"/>
          </p:nvPr>
        </p:nvSpPr>
        <p:spPr>
          <a:xfrm>
            <a:off x="457200" y="1046163"/>
            <a:ext cx="8229600" cy="5240337"/>
          </a:xfrm>
        </p:spPr>
        <p:txBody>
          <a:bodyPr>
            <a:normAutofit/>
          </a:bodyPr>
          <a:lstStyle/>
          <a:p>
            <a:pPr eaLnBrk="1" hangingPunct="1"/>
            <a:r>
              <a:rPr lang="ko-KR" altLang="en-US" dirty="0" smtClean="0"/>
              <a:t>경우 </a:t>
            </a:r>
            <a:r>
              <a:rPr lang="en-US" altLang="ko-KR" dirty="0" smtClean="0"/>
              <a:t>2: </a:t>
            </a:r>
            <a:r>
              <a:rPr lang="ko-KR" altLang="en-US" dirty="0" smtClean="0"/>
              <a:t>포인터 변수의 선언 시 사용</a:t>
            </a:r>
            <a:endParaRPr lang="en-US" altLang="ko-KR" dirty="0" smtClean="0"/>
          </a:p>
          <a:p>
            <a:pPr lvl="1" eaLnBrk="1" hangingPunct="1"/>
            <a:r>
              <a:rPr lang="en-US" altLang="ko-KR" dirty="0" err="1" smtClean="0"/>
              <a:t>const</a:t>
            </a:r>
            <a:r>
              <a:rPr lang="ko-KR" altLang="en-US" dirty="0" smtClean="0"/>
              <a:t>를 두 번 사용도 가능</a:t>
            </a:r>
            <a:endParaRPr lang="en-US" altLang="ko-KR" dirty="0" smtClean="0"/>
          </a:p>
          <a:p>
            <a:pPr lvl="2" eaLnBrk="1" hangingPunct="1"/>
            <a:r>
              <a:rPr lang="ko-KR" altLang="en-US" dirty="0" smtClean="0"/>
              <a:t>포인터 변수 자체도 </a:t>
            </a:r>
            <a:r>
              <a:rPr lang="ko-KR" altLang="en-US" dirty="0" err="1" smtClean="0"/>
              <a:t>상수화시키고</a:t>
            </a:r>
            <a:r>
              <a:rPr lang="ko-KR" altLang="en-US" dirty="0" smtClean="0"/>
              <a:t> 가리키는 </a:t>
            </a:r>
            <a:r>
              <a:rPr lang="ko-KR" altLang="en-US" dirty="0" err="1" smtClean="0"/>
              <a:t>대상값도</a:t>
            </a:r>
            <a:r>
              <a:rPr lang="ko-KR" altLang="en-US" dirty="0" smtClean="0"/>
              <a:t> </a:t>
            </a:r>
            <a:r>
              <a:rPr lang="ko-KR" altLang="en-US" dirty="0" err="1" smtClean="0"/>
              <a:t>상수화시킴</a:t>
            </a:r>
            <a:endParaRPr lang="en-US" altLang="ko-KR" dirty="0" smtClean="0"/>
          </a:p>
          <a:p>
            <a:pPr lvl="2" eaLnBrk="1" hangingPunct="1"/>
            <a:r>
              <a:rPr lang="ko-KR" altLang="en-US" dirty="0" smtClean="0"/>
              <a:t>반드시 초기화가 필요함</a:t>
            </a:r>
            <a:endParaRPr lang="en-US" altLang="ko-KR" dirty="0"/>
          </a:p>
        </p:txBody>
      </p:sp>
      <p:sp>
        <p:nvSpPr>
          <p:cNvPr id="5" name="슬라이드 번호 개체 틀 4"/>
          <p:cNvSpPr>
            <a:spLocks noGrp="1"/>
          </p:cNvSpPr>
          <p:nvPr>
            <p:ph type="sldNum" sz="quarter" idx="12"/>
          </p:nvPr>
        </p:nvSpPr>
        <p:spPr/>
        <p:txBody>
          <a:bodyPr/>
          <a:lstStyle/>
          <a:p>
            <a:pPr>
              <a:defRPr/>
            </a:pPr>
            <a:fld id="{DFAD7EEE-9C04-4D48-B40F-6AB16FFB9B79}" type="slidenum">
              <a:rPr lang="ko-KR" altLang="en-US"/>
              <a:pPr>
                <a:defRPr/>
              </a:pPr>
              <a:t>20</a:t>
            </a:fld>
            <a:endParaRPr lang="ko-KR" altLang="en-US" dirty="0"/>
          </a:p>
        </p:txBody>
      </p:sp>
      <p:sp>
        <p:nvSpPr>
          <p:cNvPr id="8" name="바닥글 개체 틀 7"/>
          <p:cNvSpPr>
            <a:spLocks noGrp="1"/>
          </p:cNvSpPr>
          <p:nvPr>
            <p:ph type="ftr" sz="quarter" idx="11"/>
          </p:nvPr>
        </p:nvSpPr>
        <p:spPr/>
        <p:txBody>
          <a:bodyPr/>
          <a:lstStyle/>
          <a:p>
            <a:pPr>
              <a:defRPr/>
            </a:pPr>
            <a:r>
              <a:rPr lang="ko-KR" altLang="en-US" smtClean="0"/>
              <a:t>게임프로그래밍</a:t>
            </a:r>
            <a:endParaRPr lang="ko-KR" altLang="en-US"/>
          </a:p>
        </p:txBody>
      </p:sp>
      <p:sp>
        <p:nvSpPr>
          <p:cNvPr id="9" name="Text Box 4"/>
          <p:cNvSpPr txBox="1">
            <a:spLocks noChangeArrowheads="1"/>
          </p:cNvSpPr>
          <p:nvPr/>
        </p:nvSpPr>
        <p:spPr bwMode="auto">
          <a:xfrm>
            <a:off x="1894344" y="2492896"/>
            <a:ext cx="2728632" cy="1089529"/>
          </a:xfrm>
          <a:prstGeom prst="rect">
            <a:avLst/>
          </a:prstGeom>
          <a:noFill/>
          <a:ln w="9525" algn="ctr">
            <a:noFill/>
            <a:miter lim="800000"/>
            <a:headEnd/>
            <a:tailEnd/>
          </a:ln>
        </p:spPr>
        <p:txBody>
          <a:bodyPr wrap="none">
            <a:spAutoFit/>
          </a:bodyPr>
          <a:lstStyle/>
          <a:p>
            <a:pPr>
              <a:lnSpc>
                <a:spcPct val="90000"/>
              </a:lnSpc>
            </a:pPr>
            <a:r>
              <a:rPr lang="sv-SE" altLang="ko-KR" dirty="0" smtClean="0">
                <a:latin typeface="+mn-lt"/>
              </a:rPr>
              <a:t>int c = 5;</a:t>
            </a:r>
          </a:p>
          <a:p>
            <a:pPr>
              <a:lnSpc>
                <a:spcPct val="90000"/>
              </a:lnSpc>
            </a:pPr>
            <a:r>
              <a:rPr lang="sv-SE" altLang="ko-KR" dirty="0" smtClean="0">
                <a:latin typeface="+mn-lt"/>
              </a:rPr>
              <a:t>const int* const p = &amp;c;</a:t>
            </a:r>
          </a:p>
          <a:p>
            <a:pPr>
              <a:lnSpc>
                <a:spcPct val="90000"/>
              </a:lnSpc>
            </a:pPr>
            <a:r>
              <a:rPr lang="sv-SE" altLang="ko-KR" dirty="0" smtClean="0">
                <a:latin typeface="+mn-lt"/>
              </a:rPr>
              <a:t>*p = 5; //error</a:t>
            </a:r>
          </a:p>
          <a:p>
            <a:pPr>
              <a:lnSpc>
                <a:spcPct val="90000"/>
              </a:lnSpc>
            </a:pPr>
            <a:r>
              <a:rPr lang="sv-SE" altLang="ko-KR" dirty="0" smtClean="0">
                <a:latin typeface="+mn-lt"/>
              </a:rPr>
              <a:t>p = &amp;c; //error</a:t>
            </a:r>
            <a:endParaRPr lang="sv-SE" altLang="ko-KR" dirty="0" smtClean="0">
              <a:latin typeface="+mn-lt"/>
            </a:endParaRPr>
          </a:p>
        </p:txBody>
      </p:sp>
    </p:spTree>
    <p:extLst>
      <p:ext uri="{BB962C8B-B14F-4D97-AF65-F5344CB8AC3E}">
        <p14:creationId xmlns:p14="http://schemas.microsoft.com/office/powerpoint/2010/main" val="2594661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p:cNvSpPr>
            <a:spLocks noGrp="1"/>
          </p:cNvSpPr>
          <p:nvPr>
            <p:ph type="title"/>
          </p:nvPr>
        </p:nvSpPr>
        <p:spPr>
          <a:xfrm>
            <a:off x="457200" y="274638"/>
            <a:ext cx="8229600" cy="654050"/>
          </a:xfrm>
        </p:spPr>
        <p:txBody>
          <a:bodyPr/>
          <a:lstStyle/>
          <a:p>
            <a:pPr eaLnBrk="1" hangingPunct="1">
              <a:tabLst>
                <a:tab pos="5829300" algn="l"/>
              </a:tabLst>
            </a:pPr>
            <a:r>
              <a:rPr lang="ko-KR" altLang="en-US" dirty="0" err="1" smtClean="0"/>
              <a:t>상수화를</a:t>
            </a:r>
            <a:r>
              <a:rPr lang="ko-KR" altLang="en-US" dirty="0" smtClean="0"/>
              <a:t> 위한 </a:t>
            </a:r>
            <a:r>
              <a:rPr lang="en-US" altLang="ko-KR" dirty="0" err="1" smtClean="0"/>
              <a:t>const</a:t>
            </a:r>
            <a:r>
              <a:rPr lang="ko-KR" altLang="en-US" dirty="0" smtClean="0"/>
              <a:t>의 사용</a:t>
            </a:r>
            <a:r>
              <a:rPr lang="en-US" altLang="ko-KR" dirty="0" smtClean="0"/>
              <a:t>’’’</a:t>
            </a:r>
            <a:endParaRPr lang="ko-KR" altLang="en-US" dirty="0"/>
          </a:p>
        </p:txBody>
      </p:sp>
      <p:sp>
        <p:nvSpPr>
          <p:cNvPr id="7171" name="내용 개체 틀 2"/>
          <p:cNvSpPr>
            <a:spLocks noGrp="1"/>
          </p:cNvSpPr>
          <p:nvPr>
            <p:ph idx="1"/>
          </p:nvPr>
        </p:nvSpPr>
        <p:spPr>
          <a:xfrm>
            <a:off x="457200" y="1046163"/>
            <a:ext cx="8229600" cy="5240337"/>
          </a:xfrm>
        </p:spPr>
        <p:txBody>
          <a:bodyPr>
            <a:normAutofit/>
          </a:bodyPr>
          <a:lstStyle/>
          <a:p>
            <a:pPr eaLnBrk="1" hangingPunct="1"/>
            <a:r>
              <a:rPr lang="ko-KR" altLang="en-US" dirty="0" smtClean="0"/>
              <a:t>경우 </a:t>
            </a:r>
            <a:r>
              <a:rPr lang="en-US" altLang="ko-KR" dirty="0" smtClean="0"/>
              <a:t>3: </a:t>
            </a:r>
            <a:r>
              <a:rPr lang="ko-KR" altLang="en-US" dirty="0" smtClean="0"/>
              <a:t>함수의 인자에 사용</a:t>
            </a:r>
            <a:endParaRPr lang="en-US" altLang="ko-KR" dirty="0" smtClean="0"/>
          </a:p>
          <a:p>
            <a:pPr lvl="1" eaLnBrk="1" hangingPunct="1"/>
            <a:r>
              <a:rPr lang="ko-KR" altLang="en-US" dirty="0" err="1" smtClean="0"/>
              <a:t>인자값을</a:t>
            </a:r>
            <a:r>
              <a:rPr lang="ko-KR" altLang="en-US" dirty="0" smtClean="0"/>
              <a:t> 함수 내에서 수정하지 않음을 의미</a:t>
            </a:r>
            <a:endParaRPr lang="en-US" altLang="ko-KR" dirty="0" smtClean="0"/>
          </a:p>
          <a:p>
            <a:pPr lvl="2" eaLnBrk="1" hangingPunct="1"/>
            <a:r>
              <a:rPr lang="ko-KR" altLang="en-US" dirty="0" smtClean="0"/>
              <a:t>실수로 </a:t>
            </a:r>
            <a:r>
              <a:rPr lang="ko-KR" altLang="en-US" dirty="0" err="1" smtClean="0"/>
              <a:t>인자값</a:t>
            </a:r>
            <a:r>
              <a:rPr lang="ko-KR" altLang="en-US" dirty="0" smtClean="0"/>
              <a:t> 변경을 방지함</a:t>
            </a:r>
            <a:endParaRPr lang="en-US" altLang="ko-KR" dirty="0" smtClean="0"/>
          </a:p>
          <a:p>
            <a:pPr lvl="2" eaLnBrk="1" hangingPunct="1"/>
            <a:endParaRPr lang="en-US" altLang="ko-KR" dirty="0" smtClean="0"/>
          </a:p>
          <a:p>
            <a:pPr lvl="2" eaLnBrk="1" hangingPunct="1"/>
            <a:endParaRPr lang="en-US" altLang="ko-KR" dirty="0" smtClean="0"/>
          </a:p>
          <a:p>
            <a:pPr eaLnBrk="1" hangingPunct="1"/>
            <a:r>
              <a:rPr lang="ko-KR" altLang="en-US" dirty="0" smtClean="0"/>
              <a:t>경우 </a:t>
            </a:r>
            <a:r>
              <a:rPr lang="en-US" altLang="ko-KR" dirty="0" smtClean="0"/>
              <a:t>4: </a:t>
            </a:r>
            <a:r>
              <a:rPr lang="ko-KR" altLang="en-US" dirty="0" smtClean="0"/>
              <a:t>클래스 멤버 함수의 선언 시 사용</a:t>
            </a:r>
            <a:endParaRPr lang="en-US" altLang="ko-KR" dirty="0"/>
          </a:p>
          <a:p>
            <a:pPr lvl="1" eaLnBrk="1" hangingPunct="1"/>
            <a:r>
              <a:rPr lang="ko-KR" altLang="en-US" dirty="0" smtClean="0"/>
              <a:t>해당 함수 내부에서 어떤 멤버 변수의 값도 변경하지 않음을 의함</a:t>
            </a:r>
            <a:endParaRPr lang="en-US" altLang="ko-KR" dirty="0" smtClean="0"/>
          </a:p>
          <a:p>
            <a:pPr lvl="2" eaLnBrk="1" hangingPunct="1"/>
            <a:endParaRPr lang="en-US" altLang="ko-KR" dirty="0" smtClean="0"/>
          </a:p>
          <a:p>
            <a:pPr lvl="2" eaLnBrk="1" hangingPunct="1"/>
            <a:endParaRPr lang="en-US" altLang="ko-KR" dirty="0"/>
          </a:p>
          <a:p>
            <a:pPr lvl="2" eaLnBrk="1" hangingPunct="1"/>
            <a:endParaRPr lang="en-US" altLang="ko-KR" dirty="0" smtClean="0"/>
          </a:p>
          <a:p>
            <a:pPr lvl="2" eaLnBrk="1" hangingPunct="1"/>
            <a:endParaRPr lang="en-US" altLang="ko-KR" dirty="0"/>
          </a:p>
          <a:p>
            <a:pPr lvl="2" eaLnBrk="1" hangingPunct="1"/>
            <a:endParaRPr lang="en-US" altLang="ko-KR" dirty="0"/>
          </a:p>
          <a:p>
            <a:pPr eaLnBrk="1" hangingPunct="1"/>
            <a:r>
              <a:rPr lang="ko-KR" altLang="en-US" dirty="0" smtClean="0"/>
              <a:t>경우 </a:t>
            </a:r>
            <a:r>
              <a:rPr lang="en-US" altLang="ko-KR" dirty="0" smtClean="0"/>
              <a:t>5: </a:t>
            </a:r>
            <a:r>
              <a:rPr lang="ko-KR" altLang="en-US" dirty="0" smtClean="0"/>
              <a:t>함수의 선언 시 리턴 </a:t>
            </a:r>
            <a:r>
              <a:rPr lang="ko-KR" altLang="en-US" dirty="0" err="1" smtClean="0"/>
              <a:t>타입명에</a:t>
            </a:r>
            <a:r>
              <a:rPr lang="ko-KR" altLang="en-US" dirty="0" smtClean="0"/>
              <a:t> 사용</a:t>
            </a:r>
            <a:endParaRPr lang="en-US" altLang="ko-KR" dirty="0"/>
          </a:p>
          <a:p>
            <a:pPr lvl="1" eaLnBrk="1" hangingPunct="1"/>
            <a:r>
              <a:rPr lang="ko-KR" altLang="en-US" dirty="0" err="1" smtClean="0"/>
              <a:t>리턴값을</a:t>
            </a:r>
            <a:r>
              <a:rPr lang="ko-KR" altLang="en-US" dirty="0" smtClean="0"/>
              <a:t> 받는 쪽에서 </a:t>
            </a:r>
            <a:r>
              <a:rPr lang="ko-KR" altLang="en-US" dirty="0" err="1" smtClean="0"/>
              <a:t>리턴값을</a:t>
            </a:r>
            <a:r>
              <a:rPr lang="ko-KR" altLang="en-US" dirty="0" smtClean="0"/>
              <a:t> 수정하지 못하도록 함</a:t>
            </a:r>
            <a:endParaRPr lang="en-US" altLang="ko-KR" dirty="0" smtClean="0"/>
          </a:p>
        </p:txBody>
      </p:sp>
      <p:sp>
        <p:nvSpPr>
          <p:cNvPr id="5" name="슬라이드 번호 개체 틀 4"/>
          <p:cNvSpPr>
            <a:spLocks noGrp="1"/>
          </p:cNvSpPr>
          <p:nvPr>
            <p:ph type="sldNum" sz="quarter" idx="12"/>
          </p:nvPr>
        </p:nvSpPr>
        <p:spPr/>
        <p:txBody>
          <a:bodyPr/>
          <a:lstStyle/>
          <a:p>
            <a:pPr>
              <a:defRPr/>
            </a:pPr>
            <a:fld id="{DFAD7EEE-9C04-4D48-B40F-6AB16FFB9B79}" type="slidenum">
              <a:rPr lang="ko-KR" altLang="en-US"/>
              <a:pPr>
                <a:defRPr/>
              </a:pPr>
              <a:t>21</a:t>
            </a:fld>
            <a:endParaRPr lang="ko-KR" altLang="en-US" dirty="0"/>
          </a:p>
        </p:txBody>
      </p:sp>
      <p:sp>
        <p:nvSpPr>
          <p:cNvPr id="6" name="Text Box 4"/>
          <p:cNvSpPr txBox="1">
            <a:spLocks noChangeArrowheads="1"/>
          </p:cNvSpPr>
          <p:nvPr/>
        </p:nvSpPr>
        <p:spPr bwMode="auto">
          <a:xfrm>
            <a:off x="1331640" y="2079256"/>
            <a:ext cx="4632166" cy="341632"/>
          </a:xfrm>
          <a:prstGeom prst="rect">
            <a:avLst/>
          </a:prstGeom>
          <a:noFill/>
          <a:ln w="9525" algn="ctr">
            <a:noFill/>
            <a:miter lim="800000"/>
            <a:headEnd/>
            <a:tailEnd/>
          </a:ln>
        </p:spPr>
        <p:txBody>
          <a:bodyPr wrap="none">
            <a:spAutoFit/>
          </a:bodyPr>
          <a:lstStyle/>
          <a:p>
            <a:pPr>
              <a:lnSpc>
                <a:spcPct val="90000"/>
              </a:lnSpc>
            </a:pPr>
            <a:r>
              <a:rPr lang="sv-SE" altLang="ko-KR" dirty="0" smtClean="0">
                <a:latin typeface="+mn-lt"/>
              </a:rPr>
              <a:t>void myfunc(const int c) { c = 2; } //error</a:t>
            </a:r>
            <a:endParaRPr lang="sv-SE" altLang="ko-KR" dirty="0" smtClean="0">
              <a:latin typeface="+mn-lt"/>
            </a:endParaRPr>
          </a:p>
        </p:txBody>
      </p:sp>
      <p:sp>
        <p:nvSpPr>
          <p:cNvPr id="8" name="바닥글 개체 틀 7"/>
          <p:cNvSpPr>
            <a:spLocks noGrp="1"/>
          </p:cNvSpPr>
          <p:nvPr>
            <p:ph type="ftr" sz="quarter" idx="11"/>
          </p:nvPr>
        </p:nvSpPr>
        <p:spPr/>
        <p:txBody>
          <a:bodyPr/>
          <a:lstStyle/>
          <a:p>
            <a:pPr>
              <a:defRPr/>
            </a:pPr>
            <a:r>
              <a:rPr lang="ko-KR" altLang="en-US" smtClean="0"/>
              <a:t>게임프로그래밍</a:t>
            </a:r>
            <a:endParaRPr lang="ko-KR" altLang="en-US"/>
          </a:p>
        </p:txBody>
      </p:sp>
      <p:sp>
        <p:nvSpPr>
          <p:cNvPr id="10" name="Text Box 4"/>
          <p:cNvSpPr txBox="1">
            <a:spLocks noChangeArrowheads="1"/>
          </p:cNvSpPr>
          <p:nvPr/>
        </p:nvSpPr>
        <p:spPr bwMode="auto">
          <a:xfrm>
            <a:off x="1331640" y="3419591"/>
            <a:ext cx="4949304" cy="1089529"/>
          </a:xfrm>
          <a:prstGeom prst="rect">
            <a:avLst/>
          </a:prstGeom>
          <a:noFill/>
          <a:ln w="9525" algn="ctr">
            <a:noFill/>
            <a:miter lim="800000"/>
            <a:headEnd/>
            <a:tailEnd/>
          </a:ln>
        </p:spPr>
        <p:txBody>
          <a:bodyPr wrap="none">
            <a:spAutoFit/>
          </a:bodyPr>
          <a:lstStyle/>
          <a:p>
            <a:pPr>
              <a:lnSpc>
                <a:spcPct val="90000"/>
              </a:lnSpc>
            </a:pPr>
            <a:r>
              <a:rPr lang="sv-SE" altLang="ko-KR" dirty="0" smtClean="0">
                <a:latin typeface="+mn-lt"/>
              </a:rPr>
              <a:t>class MyClass  {</a:t>
            </a:r>
          </a:p>
          <a:p>
            <a:pPr>
              <a:lnSpc>
                <a:spcPct val="90000"/>
              </a:lnSpc>
            </a:pPr>
            <a:r>
              <a:rPr lang="sv-SE" altLang="ko-KR" dirty="0" smtClean="0">
                <a:latin typeface="+mn-lt"/>
              </a:rPr>
              <a:t>private:</a:t>
            </a:r>
            <a:r>
              <a:rPr lang="sv-SE" altLang="ko-KR" dirty="0">
                <a:latin typeface="+mn-lt"/>
              </a:rPr>
              <a:t>	</a:t>
            </a:r>
            <a:r>
              <a:rPr lang="sv-SE" altLang="ko-KR" dirty="0" smtClean="0">
                <a:latin typeface="+mn-lt"/>
              </a:rPr>
              <a:t>int c;</a:t>
            </a:r>
          </a:p>
          <a:p>
            <a:pPr>
              <a:lnSpc>
                <a:spcPct val="90000"/>
              </a:lnSpc>
            </a:pPr>
            <a:r>
              <a:rPr lang="sv-SE" altLang="ko-KR" dirty="0" smtClean="0">
                <a:latin typeface="+mn-lt"/>
              </a:rPr>
              <a:t>public:	</a:t>
            </a:r>
            <a:r>
              <a:rPr lang="sv-SE" altLang="ko-KR" dirty="0" smtClean="0">
                <a:latin typeface="+mn-lt"/>
              </a:rPr>
              <a:t>void myfunc() const { c = 2; } //error</a:t>
            </a:r>
          </a:p>
          <a:p>
            <a:pPr>
              <a:lnSpc>
                <a:spcPct val="90000"/>
              </a:lnSpc>
            </a:pPr>
            <a:r>
              <a:rPr lang="sv-SE" altLang="ko-KR" dirty="0" smtClean="0">
                <a:latin typeface="+mn-lt"/>
              </a:rPr>
              <a:t>};</a:t>
            </a:r>
            <a:endParaRPr lang="sv-SE" altLang="ko-KR" dirty="0" smtClean="0">
              <a:latin typeface="+mn-lt"/>
            </a:endParaRPr>
          </a:p>
        </p:txBody>
      </p:sp>
      <p:sp>
        <p:nvSpPr>
          <p:cNvPr id="11" name="Text Box 4"/>
          <p:cNvSpPr txBox="1">
            <a:spLocks noChangeArrowheads="1"/>
          </p:cNvSpPr>
          <p:nvPr/>
        </p:nvSpPr>
        <p:spPr bwMode="auto">
          <a:xfrm>
            <a:off x="1331640" y="5651839"/>
            <a:ext cx="3408754" cy="590931"/>
          </a:xfrm>
          <a:prstGeom prst="rect">
            <a:avLst/>
          </a:prstGeom>
          <a:noFill/>
          <a:ln w="9525" algn="ctr">
            <a:noFill/>
            <a:miter lim="800000"/>
            <a:headEnd/>
            <a:tailEnd/>
          </a:ln>
        </p:spPr>
        <p:txBody>
          <a:bodyPr wrap="none">
            <a:spAutoFit/>
          </a:bodyPr>
          <a:lstStyle/>
          <a:p>
            <a:pPr>
              <a:lnSpc>
                <a:spcPct val="90000"/>
              </a:lnSpc>
            </a:pPr>
            <a:r>
              <a:rPr lang="en-US" altLang="ko-KR" dirty="0" err="1" smtClean="0">
                <a:latin typeface="+mn-lt"/>
              </a:rPr>
              <a:t>const</a:t>
            </a:r>
            <a:r>
              <a:rPr lang="ko-KR" altLang="en-US" dirty="0" smtClean="0">
                <a:latin typeface="+mn-lt"/>
              </a:rPr>
              <a:t> </a:t>
            </a:r>
            <a:r>
              <a:rPr lang="en-US" altLang="ko-KR" dirty="0" err="1" smtClean="0">
                <a:latin typeface="+mn-lt"/>
              </a:rPr>
              <a:t>int</a:t>
            </a:r>
            <a:r>
              <a:rPr lang="en-US" altLang="ko-KR" dirty="0" smtClean="0">
                <a:latin typeface="+mn-lt"/>
              </a:rPr>
              <a:t>* </a:t>
            </a:r>
            <a:r>
              <a:rPr lang="en-US" altLang="ko-KR" dirty="0" err="1" smtClean="0">
                <a:latin typeface="+mn-lt"/>
              </a:rPr>
              <a:t>myfunc</a:t>
            </a:r>
            <a:r>
              <a:rPr lang="en-US" altLang="ko-KR" dirty="0" smtClean="0">
                <a:latin typeface="+mn-lt"/>
              </a:rPr>
              <a:t>() { /*</a:t>
            </a:r>
            <a:r>
              <a:rPr lang="ko-KR" altLang="en-US" dirty="0" smtClean="0">
                <a:latin typeface="+mn-lt"/>
              </a:rPr>
              <a:t>생략</a:t>
            </a:r>
            <a:r>
              <a:rPr lang="en-US" altLang="ko-KR" dirty="0" smtClean="0">
                <a:latin typeface="+mn-lt"/>
              </a:rPr>
              <a:t>*/ }</a:t>
            </a:r>
          </a:p>
          <a:p>
            <a:pPr>
              <a:lnSpc>
                <a:spcPct val="90000"/>
              </a:lnSpc>
            </a:pPr>
            <a:r>
              <a:rPr lang="en-US" altLang="ko-KR" dirty="0" err="1" smtClean="0">
                <a:latin typeface="+mn-lt"/>
              </a:rPr>
              <a:t>int</a:t>
            </a:r>
            <a:r>
              <a:rPr lang="en-US" altLang="ko-KR" dirty="0" smtClean="0">
                <a:latin typeface="+mn-lt"/>
              </a:rPr>
              <a:t>* b = </a:t>
            </a:r>
            <a:r>
              <a:rPr lang="en-US" altLang="ko-KR" dirty="0" err="1" smtClean="0">
                <a:latin typeface="+mn-lt"/>
              </a:rPr>
              <a:t>myfunc</a:t>
            </a:r>
            <a:r>
              <a:rPr lang="en-US" altLang="ko-KR" dirty="0" smtClean="0">
                <a:latin typeface="+mn-lt"/>
              </a:rPr>
              <a:t>(); //error</a:t>
            </a:r>
            <a:endParaRPr lang="sv-SE" altLang="ko-KR" dirty="0" smtClean="0">
              <a:latin typeface="+mn-lt"/>
            </a:endParaRPr>
          </a:p>
        </p:txBody>
      </p:sp>
    </p:spTree>
    <p:extLst>
      <p:ext uri="{BB962C8B-B14F-4D97-AF65-F5344CB8AC3E}">
        <p14:creationId xmlns:p14="http://schemas.microsoft.com/office/powerpoint/2010/main" val="945827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p:cNvSpPr>
            <a:spLocks noGrp="1"/>
          </p:cNvSpPr>
          <p:nvPr>
            <p:ph type="title"/>
          </p:nvPr>
        </p:nvSpPr>
        <p:spPr>
          <a:xfrm>
            <a:off x="457200" y="274638"/>
            <a:ext cx="8229600" cy="654050"/>
          </a:xfrm>
        </p:spPr>
        <p:txBody>
          <a:bodyPr/>
          <a:lstStyle/>
          <a:p>
            <a:pPr eaLnBrk="1" hangingPunct="1">
              <a:tabLst>
                <a:tab pos="5829300" algn="l"/>
              </a:tabLst>
            </a:pPr>
            <a:r>
              <a:rPr lang="ko-KR" altLang="en-US" dirty="0" smtClean="0"/>
              <a:t>빠른 </a:t>
            </a:r>
            <a:r>
              <a:rPr lang="ko-KR" altLang="en-US" dirty="0" err="1" smtClean="0"/>
              <a:t>인자값의</a:t>
            </a:r>
            <a:r>
              <a:rPr lang="ko-KR" altLang="en-US" dirty="0" smtClean="0"/>
              <a:t> 전달을 위한 </a:t>
            </a:r>
            <a:r>
              <a:rPr lang="en-US" altLang="ko-KR" dirty="0" err="1" smtClean="0"/>
              <a:t>const</a:t>
            </a:r>
            <a:r>
              <a:rPr lang="ko-KR" altLang="en-US" dirty="0" smtClean="0"/>
              <a:t>의 사용</a:t>
            </a:r>
            <a:endParaRPr lang="ko-KR" altLang="en-US" dirty="0"/>
          </a:p>
        </p:txBody>
      </p:sp>
      <p:sp>
        <p:nvSpPr>
          <p:cNvPr id="7171" name="내용 개체 틀 2"/>
          <p:cNvSpPr>
            <a:spLocks noGrp="1"/>
          </p:cNvSpPr>
          <p:nvPr>
            <p:ph idx="1"/>
          </p:nvPr>
        </p:nvSpPr>
        <p:spPr>
          <a:xfrm>
            <a:off x="457200" y="1046163"/>
            <a:ext cx="8229600" cy="5240337"/>
          </a:xfrm>
        </p:spPr>
        <p:txBody>
          <a:bodyPr>
            <a:normAutofit/>
          </a:bodyPr>
          <a:lstStyle/>
          <a:p>
            <a:pPr eaLnBrk="1" hangingPunct="1"/>
            <a:r>
              <a:rPr lang="ko-KR" altLang="en-US" dirty="0" err="1" smtClean="0"/>
              <a:t>인자값의</a:t>
            </a:r>
            <a:r>
              <a:rPr lang="ko-KR" altLang="en-US" dirty="0" smtClean="0"/>
              <a:t> 전달</a:t>
            </a:r>
            <a:r>
              <a:rPr lang="en-US" altLang="ko-KR" dirty="0" smtClean="0"/>
              <a:t>: </a:t>
            </a:r>
            <a:r>
              <a:rPr lang="ko-KR" altLang="en-US" dirty="0" smtClean="0"/>
              <a:t>값에 의한 전달 </a:t>
            </a:r>
            <a:r>
              <a:rPr lang="en-US" altLang="ko-KR" dirty="0" smtClean="0"/>
              <a:t>pass-by-value</a:t>
            </a:r>
          </a:p>
          <a:p>
            <a:pPr lvl="1" eaLnBrk="1" hangingPunct="1"/>
            <a:r>
              <a:rPr lang="ko-KR" altLang="en-US" dirty="0" smtClean="0"/>
              <a:t>인자 변수를 위한 메모리 확보 </a:t>
            </a:r>
            <a:r>
              <a:rPr lang="en-US" altLang="ko-KR" dirty="0" smtClean="0"/>
              <a:t>-&gt; </a:t>
            </a:r>
            <a:r>
              <a:rPr lang="ko-KR" altLang="en-US" dirty="0" smtClean="0"/>
              <a:t>거기에 넘길 </a:t>
            </a:r>
            <a:r>
              <a:rPr lang="ko-KR" altLang="en-US" dirty="0" err="1" smtClean="0"/>
              <a:t>인자값을</a:t>
            </a:r>
            <a:r>
              <a:rPr lang="ko-KR" altLang="en-US" dirty="0" smtClean="0"/>
              <a:t> 복사</a:t>
            </a:r>
            <a:endParaRPr lang="en-US" altLang="ko-KR" dirty="0" smtClean="0"/>
          </a:p>
          <a:p>
            <a:pPr lvl="2" eaLnBrk="1" hangingPunct="1"/>
            <a:r>
              <a:rPr lang="ko-KR" altLang="en-US" dirty="0" smtClean="0"/>
              <a:t>함수의 내부에서 인자 </a:t>
            </a:r>
            <a:r>
              <a:rPr lang="ko-KR" altLang="en-US" dirty="0" smtClean="0"/>
              <a:t>변수의 값을 수정할 수는 있음</a:t>
            </a:r>
            <a:endParaRPr lang="en-US" altLang="ko-KR" dirty="0" smtClean="0"/>
          </a:p>
          <a:p>
            <a:pPr lvl="2" eaLnBrk="1" hangingPunct="1"/>
            <a:r>
              <a:rPr lang="ko-KR" altLang="en-US" dirty="0" smtClean="0"/>
              <a:t>함수가 </a:t>
            </a:r>
            <a:r>
              <a:rPr lang="ko-KR" altLang="en-US" dirty="0" err="1" smtClean="0"/>
              <a:t>리턴된</a:t>
            </a:r>
            <a:r>
              <a:rPr lang="ko-KR" altLang="en-US" dirty="0" smtClean="0"/>
              <a:t> 후에는 인자 변수의 메모리 공간이 없어짐 </a:t>
            </a:r>
            <a:r>
              <a:rPr lang="en-US" altLang="ko-KR" dirty="0" smtClean="0"/>
              <a:t>(</a:t>
            </a:r>
            <a:r>
              <a:rPr lang="ko-KR" altLang="en-US" dirty="0" smtClean="0"/>
              <a:t>수정 내용도 사라짐</a:t>
            </a:r>
            <a:r>
              <a:rPr lang="en-US" altLang="ko-KR" dirty="0" smtClean="0"/>
              <a:t>)</a:t>
            </a:r>
          </a:p>
          <a:p>
            <a:pPr lvl="2" eaLnBrk="1" hangingPunct="1"/>
            <a:endParaRPr lang="en-US" altLang="ko-KR" dirty="0" smtClean="0"/>
          </a:p>
        </p:txBody>
      </p:sp>
      <p:sp>
        <p:nvSpPr>
          <p:cNvPr id="5" name="슬라이드 번호 개체 틀 4"/>
          <p:cNvSpPr>
            <a:spLocks noGrp="1"/>
          </p:cNvSpPr>
          <p:nvPr>
            <p:ph type="sldNum" sz="quarter" idx="12"/>
          </p:nvPr>
        </p:nvSpPr>
        <p:spPr/>
        <p:txBody>
          <a:bodyPr/>
          <a:lstStyle/>
          <a:p>
            <a:pPr>
              <a:defRPr/>
            </a:pPr>
            <a:fld id="{DFAD7EEE-9C04-4D48-B40F-6AB16FFB9B79}" type="slidenum">
              <a:rPr lang="ko-KR" altLang="en-US"/>
              <a:pPr>
                <a:defRPr/>
              </a:pPr>
              <a:t>22</a:t>
            </a:fld>
            <a:endParaRPr lang="ko-KR" altLang="en-US" dirty="0"/>
          </a:p>
        </p:txBody>
      </p:sp>
      <p:sp>
        <p:nvSpPr>
          <p:cNvPr id="6" name="Text Box 4"/>
          <p:cNvSpPr txBox="1">
            <a:spLocks noChangeArrowheads="1"/>
          </p:cNvSpPr>
          <p:nvPr/>
        </p:nvSpPr>
        <p:spPr bwMode="auto">
          <a:xfrm>
            <a:off x="1316028" y="2843527"/>
            <a:ext cx="3099503" cy="1338828"/>
          </a:xfrm>
          <a:prstGeom prst="rect">
            <a:avLst/>
          </a:prstGeom>
          <a:noFill/>
          <a:ln w="9525" algn="ctr">
            <a:noFill/>
            <a:miter lim="800000"/>
            <a:headEnd/>
            <a:tailEnd/>
          </a:ln>
        </p:spPr>
        <p:txBody>
          <a:bodyPr wrap="none">
            <a:spAutoFit/>
          </a:bodyPr>
          <a:lstStyle/>
          <a:p>
            <a:pPr>
              <a:lnSpc>
                <a:spcPct val="90000"/>
              </a:lnSpc>
            </a:pPr>
            <a:r>
              <a:rPr lang="sv-SE" altLang="ko-KR" dirty="0" smtClean="0">
                <a:latin typeface="+mn-lt"/>
              </a:rPr>
              <a:t>void myfunc(int a) { a = 5; }</a:t>
            </a:r>
          </a:p>
          <a:p>
            <a:pPr>
              <a:lnSpc>
                <a:spcPct val="90000"/>
              </a:lnSpc>
            </a:pPr>
            <a:endParaRPr lang="sv-SE" altLang="ko-KR" dirty="0" smtClean="0">
              <a:latin typeface="+mn-lt"/>
            </a:endParaRPr>
          </a:p>
          <a:p>
            <a:pPr>
              <a:lnSpc>
                <a:spcPct val="90000"/>
              </a:lnSpc>
            </a:pPr>
            <a:r>
              <a:rPr lang="sv-SE" altLang="ko-KR" dirty="0" smtClean="0">
                <a:latin typeface="+mn-lt"/>
              </a:rPr>
              <a:t>int c = 3;</a:t>
            </a:r>
          </a:p>
          <a:p>
            <a:pPr>
              <a:lnSpc>
                <a:spcPct val="90000"/>
              </a:lnSpc>
            </a:pPr>
            <a:r>
              <a:rPr lang="sv-SE" altLang="ko-KR" dirty="0" smtClean="0">
                <a:latin typeface="+mn-lt"/>
              </a:rPr>
              <a:t>myfunc(c);</a:t>
            </a:r>
          </a:p>
          <a:p>
            <a:pPr>
              <a:lnSpc>
                <a:spcPct val="90000"/>
              </a:lnSpc>
            </a:pPr>
            <a:r>
              <a:rPr lang="sv-SE" altLang="ko-KR" dirty="0" smtClean="0">
                <a:latin typeface="+mn-lt"/>
              </a:rPr>
              <a:t>printf(”c = %d\n”, c); //</a:t>
            </a:r>
            <a:r>
              <a:rPr lang="en-US" altLang="ko-KR" dirty="0" smtClean="0">
                <a:latin typeface="+mn-lt"/>
              </a:rPr>
              <a:t>c=3</a:t>
            </a:r>
            <a:endParaRPr lang="sv-SE" altLang="ko-KR" dirty="0" smtClean="0">
              <a:latin typeface="+mn-lt"/>
            </a:endParaRPr>
          </a:p>
        </p:txBody>
      </p:sp>
      <p:sp>
        <p:nvSpPr>
          <p:cNvPr id="8" name="바닥글 개체 틀 7"/>
          <p:cNvSpPr>
            <a:spLocks noGrp="1"/>
          </p:cNvSpPr>
          <p:nvPr>
            <p:ph type="ftr" sz="quarter" idx="11"/>
          </p:nvPr>
        </p:nvSpPr>
        <p:spPr/>
        <p:txBody>
          <a:bodyPr/>
          <a:lstStyle/>
          <a:p>
            <a:pPr>
              <a:defRPr/>
            </a:pPr>
            <a:r>
              <a:rPr lang="ko-KR" altLang="en-US" smtClean="0"/>
              <a:t>게임프로그래밍</a:t>
            </a:r>
            <a:endParaRPr lang="ko-KR" altLang="en-US"/>
          </a:p>
        </p:txBody>
      </p:sp>
    </p:spTree>
    <p:extLst>
      <p:ext uri="{BB962C8B-B14F-4D97-AF65-F5344CB8AC3E}">
        <p14:creationId xmlns:p14="http://schemas.microsoft.com/office/powerpoint/2010/main" val="3446206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p:cNvSpPr>
            <a:spLocks noGrp="1"/>
          </p:cNvSpPr>
          <p:nvPr>
            <p:ph type="title"/>
          </p:nvPr>
        </p:nvSpPr>
        <p:spPr>
          <a:xfrm>
            <a:off x="457200" y="274638"/>
            <a:ext cx="8229600" cy="654050"/>
          </a:xfrm>
        </p:spPr>
        <p:txBody>
          <a:bodyPr/>
          <a:lstStyle/>
          <a:p>
            <a:pPr eaLnBrk="1" hangingPunct="1">
              <a:tabLst>
                <a:tab pos="5829300" algn="l"/>
              </a:tabLst>
            </a:pPr>
            <a:r>
              <a:rPr lang="ko-KR" altLang="en-US" dirty="0" smtClean="0"/>
              <a:t>빠른 </a:t>
            </a:r>
            <a:r>
              <a:rPr lang="ko-KR" altLang="en-US" dirty="0" err="1" smtClean="0"/>
              <a:t>인자값의</a:t>
            </a:r>
            <a:r>
              <a:rPr lang="ko-KR" altLang="en-US" dirty="0" smtClean="0"/>
              <a:t> 전달을 위한 </a:t>
            </a:r>
            <a:r>
              <a:rPr lang="en-US" altLang="ko-KR" dirty="0" err="1" smtClean="0"/>
              <a:t>const</a:t>
            </a:r>
            <a:r>
              <a:rPr lang="ko-KR" altLang="en-US" dirty="0" smtClean="0"/>
              <a:t>의 사용</a:t>
            </a:r>
            <a:r>
              <a:rPr lang="en-US" altLang="ko-KR" dirty="0" smtClean="0"/>
              <a:t>’</a:t>
            </a:r>
            <a:endParaRPr lang="ko-KR" altLang="en-US" dirty="0"/>
          </a:p>
        </p:txBody>
      </p:sp>
      <p:sp>
        <p:nvSpPr>
          <p:cNvPr id="7171" name="내용 개체 틀 2"/>
          <p:cNvSpPr>
            <a:spLocks noGrp="1"/>
          </p:cNvSpPr>
          <p:nvPr>
            <p:ph idx="1"/>
          </p:nvPr>
        </p:nvSpPr>
        <p:spPr>
          <a:xfrm>
            <a:off x="457200" y="1046163"/>
            <a:ext cx="8229600" cy="5240337"/>
          </a:xfrm>
        </p:spPr>
        <p:txBody>
          <a:bodyPr>
            <a:normAutofit/>
          </a:bodyPr>
          <a:lstStyle/>
          <a:p>
            <a:pPr eaLnBrk="1" hangingPunct="1"/>
            <a:r>
              <a:rPr lang="ko-KR" altLang="en-US" dirty="0" err="1" smtClean="0"/>
              <a:t>인자값의</a:t>
            </a:r>
            <a:r>
              <a:rPr lang="ko-KR" altLang="en-US" dirty="0" smtClean="0"/>
              <a:t> 전달</a:t>
            </a:r>
            <a:r>
              <a:rPr lang="en-US" altLang="ko-KR" dirty="0" smtClean="0"/>
              <a:t>: </a:t>
            </a:r>
            <a:r>
              <a:rPr lang="ko-KR" altLang="en-US" dirty="0" smtClean="0"/>
              <a:t>참조에 의한 전달</a:t>
            </a:r>
            <a:r>
              <a:rPr lang="en-US" altLang="ko-KR" dirty="0" smtClean="0"/>
              <a:t>: pass-by-reference</a:t>
            </a:r>
            <a:endParaRPr lang="en-US" altLang="ko-KR" dirty="0"/>
          </a:p>
          <a:p>
            <a:pPr lvl="1" eaLnBrk="1" hangingPunct="1"/>
            <a:r>
              <a:rPr lang="ko-KR" altLang="en-US" dirty="0" smtClean="0"/>
              <a:t>인자 변수가 </a:t>
            </a:r>
            <a:r>
              <a:rPr lang="ko-KR" altLang="en-US" dirty="0" err="1" smtClean="0"/>
              <a:t>인자값의</a:t>
            </a:r>
            <a:r>
              <a:rPr lang="ko-KR" altLang="en-US" dirty="0" smtClean="0"/>
              <a:t> 별명으로 처리됨</a:t>
            </a:r>
            <a:endParaRPr lang="en-US" altLang="ko-KR" dirty="0" smtClean="0"/>
          </a:p>
          <a:p>
            <a:pPr lvl="2" eaLnBrk="1" hangingPunct="1"/>
            <a:r>
              <a:rPr lang="ko-KR" altLang="en-US" dirty="0" smtClean="0"/>
              <a:t>인자 변수에 가해지는 변경은 실제 </a:t>
            </a:r>
            <a:r>
              <a:rPr lang="ko-KR" altLang="en-US" dirty="0" err="1" smtClean="0"/>
              <a:t>인자값의</a:t>
            </a:r>
            <a:r>
              <a:rPr lang="ko-KR" altLang="en-US" dirty="0" smtClean="0"/>
              <a:t> 메모리 영역에 그대로 적용됨</a:t>
            </a:r>
            <a:endParaRPr lang="en-US" altLang="ko-KR" dirty="0" smtClean="0"/>
          </a:p>
          <a:p>
            <a:pPr lvl="1" eaLnBrk="1" hangingPunct="1"/>
            <a:endParaRPr lang="en-US" altLang="ko-KR" dirty="0" smtClean="0"/>
          </a:p>
          <a:p>
            <a:pPr lvl="1" eaLnBrk="1" hangingPunct="1"/>
            <a:endParaRPr lang="en-US" altLang="ko-KR" dirty="0"/>
          </a:p>
          <a:p>
            <a:pPr lvl="1" eaLnBrk="1" hangingPunct="1"/>
            <a:endParaRPr lang="en-US" altLang="ko-KR" dirty="0" smtClean="0"/>
          </a:p>
          <a:p>
            <a:pPr lvl="1" eaLnBrk="1" hangingPunct="1"/>
            <a:endParaRPr lang="en-US" altLang="ko-KR" dirty="0"/>
          </a:p>
          <a:p>
            <a:pPr lvl="1" eaLnBrk="1" hangingPunct="1"/>
            <a:endParaRPr lang="en-US" altLang="ko-KR" dirty="0" smtClean="0"/>
          </a:p>
          <a:p>
            <a:pPr lvl="1" eaLnBrk="1" hangingPunct="1"/>
            <a:endParaRPr lang="en-US" altLang="ko-KR" dirty="0"/>
          </a:p>
          <a:p>
            <a:pPr lvl="1" eaLnBrk="1" hangingPunct="1"/>
            <a:r>
              <a:rPr lang="ko-KR" altLang="en-US" dirty="0" err="1" smtClean="0"/>
              <a:t>인자값의</a:t>
            </a:r>
            <a:r>
              <a:rPr lang="ko-KR" altLang="en-US" dirty="0" smtClean="0"/>
              <a:t> 경우뿐만 아니라 일반 변수의 경우에도 별명을 만드는 용도로 참조 변수의 사용이 가능함</a:t>
            </a:r>
            <a:endParaRPr lang="en-US" altLang="ko-KR" dirty="0" smtClean="0"/>
          </a:p>
          <a:p>
            <a:pPr lvl="2" eaLnBrk="1" hangingPunct="1"/>
            <a:r>
              <a:rPr lang="ko-KR" altLang="en-US" dirty="0" smtClean="0"/>
              <a:t>참조 변수는 원래 변수와 사실상 동일한 실체임</a:t>
            </a:r>
            <a:endParaRPr lang="en-US" altLang="ko-KR" dirty="0" smtClean="0"/>
          </a:p>
          <a:p>
            <a:pPr lvl="1" eaLnBrk="1" hangingPunct="1"/>
            <a:endParaRPr lang="en-US" altLang="ko-KR" dirty="0"/>
          </a:p>
          <a:p>
            <a:pPr lvl="1" eaLnBrk="1" hangingPunct="1"/>
            <a:endParaRPr lang="en-US" altLang="ko-KR" dirty="0" smtClean="0"/>
          </a:p>
        </p:txBody>
      </p:sp>
      <p:sp>
        <p:nvSpPr>
          <p:cNvPr id="5" name="슬라이드 번호 개체 틀 4"/>
          <p:cNvSpPr>
            <a:spLocks noGrp="1"/>
          </p:cNvSpPr>
          <p:nvPr>
            <p:ph type="sldNum" sz="quarter" idx="12"/>
          </p:nvPr>
        </p:nvSpPr>
        <p:spPr/>
        <p:txBody>
          <a:bodyPr/>
          <a:lstStyle/>
          <a:p>
            <a:pPr>
              <a:defRPr/>
            </a:pPr>
            <a:fld id="{DFAD7EEE-9C04-4D48-B40F-6AB16FFB9B79}" type="slidenum">
              <a:rPr lang="ko-KR" altLang="en-US"/>
              <a:pPr>
                <a:defRPr/>
              </a:pPr>
              <a:t>23</a:t>
            </a:fld>
            <a:endParaRPr lang="ko-KR" altLang="en-US" dirty="0"/>
          </a:p>
        </p:txBody>
      </p:sp>
      <p:sp>
        <p:nvSpPr>
          <p:cNvPr id="6" name="Text Box 4"/>
          <p:cNvSpPr txBox="1">
            <a:spLocks noChangeArrowheads="1"/>
          </p:cNvSpPr>
          <p:nvPr/>
        </p:nvSpPr>
        <p:spPr bwMode="auto">
          <a:xfrm>
            <a:off x="1316028" y="2276872"/>
            <a:ext cx="3288657" cy="1338828"/>
          </a:xfrm>
          <a:prstGeom prst="rect">
            <a:avLst/>
          </a:prstGeom>
          <a:noFill/>
          <a:ln w="9525" algn="ctr">
            <a:noFill/>
            <a:miter lim="800000"/>
            <a:headEnd/>
            <a:tailEnd/>
          </a:ln>
        </p:spPr>
        <p:txBody>
          <a:bodyPr wrap="none">
            <a:spAutoFit/>
          </a:bodyPr>
          <a:lstStyle/>
          <a:p>
            <a:pPr>
              <a:lnSpc>
                <a:spcPct val="90000"/>
              </a:lnSpc>
            </a:pPr>
            <a:r>
              <a:rPr lang="sv-SE" altLang="ko-KR" dirty="0" smtClean="0">
                <a:latin typeface="+mn-lt"/>
              </a:rPr>
              <a:t>void myfunc(int &amp;a) { a = 5; }</a:t>
            </a:r>
          </a:p>
          <a:p>
            <a:pPr>
              <a:lnSpc>
                <a:spcPct val="90000"/>
              </a:lnSpc>
            </a:pPr>
            <a:endParaRPr lang="sv-SE" altLang="ko-KR" dirty="0" smtClean="0">
              <a:latin typeface="+mn-lt"/>
            </a:endParaRPr>
          </a:p>
          <a:p>
            <a:pPr>
              <a:lnSpc>
                <a:spcPct val="90000"/>
              </a:lnSpc>
            </a:pPr>
            <a:r>
              <a:rPr lang="sv-SE" altLang="ko-KR" dirty="0" smtClean="0">
                <a:latin typeface="+mn-lt"/>
              </a:rPr>
              <a:t>int c = 3;</a:t>
            </a:r>
          </a:p>
          <a:p>
            <a:pPr>
              <a:lnSpc>
                <a:spcPct val="90000"/>
              </a:lnSpc>
            </a:pPr>
            <a:r>
              <a:rPr lang="sv-SE" altLang="ko-KR" dirty="0" smtClean="0">
                <a:latin typeface="+mn-lt"/>
              </a:rPr>
              <a:t>myfunc(c);</a:t>
            </a:r>
          </a:p>
          <a:p>
            <a:pPr>
              <a:lnSpc>
                <a:spcPct val="90000"/>
              </a:lnSpc>
            </a:pPr>
            <a:r>
              <a:rPr lang="sv-SE" altLang="ko-KR" dirty="0" smtClean="0">
                <a:latin typeface="+mn-lt"/>
              </a:rPr>
              <a:t>printf(”c = %d\n”, c); //</a:t>
            </a:r>
            <a:r>
              <a:rPr lang="en-US" altLang="ko-KR" dirty="0" smtClean="0">
                <a:latin typeface="+mn-lt"/>
              </a:rPr>
              <a:t>c=5</a:t>
            </a:r>
            <a:endParaRPr lang="sv-SE" altLang="ko-KR" dirty="0" smtClean="0">
              <a:latin typeface="+mn-lt"/>
            </a:endParaRPr>
          </a:p>
        </p:txBody>
      </p:sp>
      <p:sp>
        <p:nvSpPr>
          <p:cNvPr id="8" name="바닥글 개체 틀 7"/>
          <p:cNvSpPr>
            <a:spLocks noGrp="1"/>
          </p:cNvSpPr>
          <p:nvPr>
            <p:ph type="ftr" sz="quarter" idx="11"/>
          </p:nvPr>
        </p:nvSpPr>
        <p:spPr/>
        <p:txBody>
          <a:bodyPr/>
          <a:lstStyle/>
          <a:p>
            <a:pPr>
              <a:defRPr/>
            </a:pPr>
            <a:r>
              <a:rPr lang="ko-KR" altLang="en-US" smtClean="0"/>
              <a:t>게임프로그래밍</a:t>
            </a:r>
            <a:endParaRPr lang="ko-KR" altLang="en-US"/>
          </a:p>
        </p:txBody>
      </p:sp>
      <p:sp>
        <p:nvSpPr>
          <p:cNvPr id="9" name="Text Box 4"/>
          <p:cNvSpPr txBox="1">
            <a:spLocks noChangeArrowheads="1"/>
          </p:cNvSpPr>
          <p:nvPr/>
        </p:nvSpPr>
        <p:spPr bwMode="auto">
          <a:xfrm>
            <a:off x="1331640" y="5003767"/>
            <a:ext cx="3067699" cy="1089529"/>
          </a:xfrm>
          <a:prstGeom prst="rect">
            <a:avLst/>
          </a:prstGeom>
          <a:noFill/>
          <a:ln w="9525" algn="ctr">
            <a:noFill/>
            <a:miter lim="800000"/>
            <a:headEnd/>
            <a:tailEnd/>
          </a:ln>
        </p:spPr>
        <p:txBody>
          <a:bodyPr wrap="none">
            <a:spAutoFit/>
          </a:bodyPr>
          <a:lstStyle/>
          <a:p>
            <a:pPr>
              <a:lnSpc>
                <a:spcPct val="90000"/>
              </a:lnSpc>
            </a:pPr>
            <a:r>
              <a:rPr lang="en-US" altLang="ko-KR" dirty="0" err="1" smtClean="0">
                <a:latin typeface="+mn-lt"/>
              </a:rPr>
              <a:t>int</a:t>
            </a:r>
            <a:r>
              <a:rPr lang="en-US" altLang="ko-KR" dirty="0" smtClean="0">
                <a:latin typeface="+mn-lt"/>
              </a:rPr>
              <a:t> c = 3;</a:t>
            </a:r>
          </a:p>
          <a:p>
            <a:pPr>
              <a:lnSpc>
                <a:spcPct val="90000"/>
              </a:lnSpc>
            </a:pPr>
            <a:r>
              <a:rPr lang="en-US" altLang="ko-KR" dirty="0" err="1" smtClean="0">
                <a:latin typeface="+mn-lt"/>
              </a:rPr>
              <a:t>int&amp;d</a:t>
            </a:r>
            <a:r>
              <a:rPr lang="en-US" altLang="ko-KR" dirty="0" smtClean="0">
                <a:latin typeface="+mn-lt"/>
              </a:rPr>
              <a:t> = c;</a:t>
            </a:r>
          </a:p>
          <a:p>
            <a:pPr>
              <a:lnSpc>
                <a:spcPct val="90000"/>
              </a:lnSpc>
            </a:pPr>
            <a:r>
              <a:rPr lang="en-US" altLang="ko-KR" dirty="0" smtClean="0">
                <a:latin typeface="+mn-lt"/>
              </a:rPr>
              <a:t>d = 5;</a:t>
            </a:r>
          </a:p>
          <a:p>
            <a:pPr>
              <a:lnSpc>
                <a:spcPct val="90000"/>
              </a:lnSpc>
            </a:pPr>
            <a:r>
              <a:rPr lang="en-US" altLang="ko-KR" dirty="0" err="1" smtClean="0">
                <a:latin typeface="+mn-lt"/>
              </a:rPr>
              <a:t>printf</a:t>
            </a:r>
            <a:r>
              <a:rPr lang="en-US" altLang="ko-KR" dirty="0" smtClean="0">
                <a:latin typeface="+mn-lt"/>
              </a:rPr>
              <a:t>(“c = %d\n”, c); //c=5</a:t>
            </a:r>
            <a:endParaRPr lang="sv-SE" altLang="ko-KR" dirty="0" smtClean="0">
              <a:latin typeface="+mn-lt"/>
            </a:endParaRPr>
          </a:p>
        </p:txBody>
      </p:sp>
    </p:spTree>
    <p:extLst>
      <p:ext uri="{BB962C8B-B14F-4D97-AF65-F5344CB8AC3E}">
        <p14:creationId xmlns:p14="http://schemas.microsoft.com/office/powerpoint/2010/main" val="4074766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p:cNvSpPr>
            <a:spLocks noGrp="1"/>
          </p:cNvSpPr>
          <p:nvPr>
            <p:ph type="title"/>
          </p:nvPr>
        </p:nvSpPr>
        <p:spPr>
          <a:xfrm>
            <a:off x="457200" y="274638"/>
            <a:ext cx="8229600" cy="654050"/>
          </a:xfrm>
        </p:spPr>
        <p:txBody>
          <a:bodyPr/>
          <a:lstStyle/>
          <a:p>
            <a:pPr eaLnBrk="1" hangingPunct="1">
              <a:tabLst>
                <a:tab pos="5829300" algn="l"/>
              </a:tabLst>
            </a:pPr>
            <a:r>
              <a:rPr lang="ko-KR" altLang="en-US" dirty="0" smtClean="0"/>
              <a:t>빠른 </a:t>
            </a:r>
            <a:r>
              <a:rPr lang="ko-KR" altLang="en-US" dirty="0" err="1" smtClean="0"/>
              <a:t>인자값의</a:t>
            </a:r>
            <a:r>
              <a:rPr lang="ko-KR" altLang="en-US" dirty="0" smtClean="0"/>
              <a:t> 전달을 위한 </a:t>
            </a:r>
            <a:r>
              <a:rPr lang="en-US" altLang="ko-KR" dirty="0" err="1" smtClean="0"/>
              <a:t>const</a:t>
            </a:r>
            <a:r>
              <a:rPr lang="ko-KR" altLang="en-US" dirty="0" smtClean="0"/>
              <a:t>의 사용</a:t>
            </a:r>
            <a:r>
              <a:rPr lang="en-US" altLang="ko-KR" dirty="0" smtClean="0"/>
              <a:t>’’</a:t>
            </a:r>
            <a:endParaRPr lang="ko-KR" altLang="en-US" dirty="0"/>
          </a:p>
        </p:txBody>
      </p:sp>
      <p:sp>
        <p:nvSpPr>
          <p:cNvPr id="7171" name="내용 개체 틀 2"/>
          <p:cNvSpPr>
            <a:spLocks noGrp="1"/>
          </p:cNvSpPr>
          <p:nvPr>
            <p:ph idx="1"/>
          </p:nvPr>
        </p:nvSpPr>
        <p:spPr>
          <a:xfrm>
            <a:off x="457200" y="1046163"/>
            <a:ext cx="8229600" cy="5240337"/>
          </a:xfrm>
        </p:spPr>
        <p:txBody>
          <a:bodyPr>
            <a:normAutofit/>
          </a:bodyPr>
          <a:lstStyle/>
          <a:p>
            <a:pPr eaLnBrk="1" hangingPunct="1"/>
            <a:r>
              <a:rPr lang="ko-KR" altLang="en-US" dirty="0" err="1" smtClean="0"/>
              <a:t>인자값의</a:t>
            </a:r>
            <a:r>
              <a:rPr lang="ko-KR" altLang="en-US" dirty="0" smtClean="0"/>
              <a:t> 전달</a:t>
            </a:r>
            <a:r>
              <a:rPr lang="en-US" altLang="ko-KR" dirty="0" smtClean="0"/>
              <a:t>: </a:t>
            </a:r>
            <a:r>
              <a:rPr lang="ko-KR" altLang="en-US" dirty="0" smtClean="0"/>
              <a:t>참조에 의한 전달</a:t>
            </a:r>
            <a:r>
              <a:rPr lang="en-US" altLang="ko-KR" dirty="0" smtClean="0"/>
              <a:t>: pass-by-reference</a:t>
            </a:r>
          </a:p>
          <a:p>
            <a:pPr lvl="1" eaLnBrk="1" hangingPunct="1"/>
            <a:r>
              <a:rPr lang="ko-KR" altLang="en-US" dirty="0" err="1" smtClean="0"/>
              <a:t>인자값의</a:t>
            </a:r>
            <a:r>
              <a:rPr lang="ko-KR" altLang="en-US" dirty="0" smtClean="0"/>
              <a:t> 복사로 인한 비용을 줄이는 용도로 사용됨</a:t>
            </a:r>
            <a:endParaRPr lang="en-US" altLang="ko-KR" dirty="0" smtClean="0"/>
          </a:p>
          <a:p>
            <a:pPr lvl="2" eaLnBrk="1" hangingPunct="1"/>
            <a:r>
              <a:rPr lang="ko-KR" altLang="en-US" dirty="0" smtClean="0"/>
              <a:t>기본 타입</a:t>
            </a:r>
            <a:r>
              <a:rPr lang="en-US" altLang="ko-KR" dirty="0" smtClean="0"/>
              <a:t>(</a:t>
            </a:r>
            <a:r>
              <a:rPr lang="en-US" altLang="ko-KR" dirty="0" err="1" smtClean="0"/>
              <a:t>int</a:t>
            </a:r>
            <a:r>
              <a:rPr lang="en-US" altLang="ko-KR" dirty="0" smtClean="0"/>
              <a:t> </a:t>
            </a:r>
            <a:r>
              <a:rPr lang="ko-KR" altLang="en-US" dirty="0" smtClean="0"/>
              <a:t>등</a:t>
            </a:r>
            <a:r>
              <a:rPr lang="en-US" altLang="ko-KR" dirty="0" smtClean="0"/>
              <a:t>)</a:t>
            </a:r>
            <a:r>
              <a:rPr lang="ko-KR" altLang="en-US" dirty="0" smtClean="0"/>
              <a:t>등 이외의 구조체 등의 경우에는 이 방식을 사용하자</a:t>
            </a:r>
            <a:r>
              <a:rPr lang="en-US" altLang="ko-KR" dirty="0" smtClean="0"/>
              <a:t>.</a:t>
            </a:r>
          </a:p>
          <a:p>
            <a:pPr lvl="1" eaLnBrk="1" hangingPunct="1"/>
            <a:endParaRPr lang="en-US" altLang="ko-KR" dirty="0" smtClean="0"/>
          </a:p>
          <a:p>
            <a:pPr lvl="1" eaLnBrk="1" hangingPunct="1"/>
            <a:endParaRPr lang="en-US" altLang="ko-KR" dirty="0"/>
          </a:p>
          <a:p>
            <a:pPr lvl="1" eaLnBrk="1" hangingPunct="1"/>
            <a:endParaRPr lang="en-US" altLang="ko-KR" dirty="0" smtClean="0"/>
          </a:p>
          <a:p>
            <a:pPr lvl="1" eaLnBrk="1" hangingPunct="1"/>
            <a:r>
              <a:rPr lang="ko-KR" altLang="en-US" dirty="0" smtClean="0"/>
              <a:t>인자 변수가 참조 변수인 경우에 </a:t>
            </a:r>
            <a:r>
              <a:rPr lang="en-US" altLang="ko-KR" dirty="0" err="1" smtClean="0"/>
              <a:t>const</a:t>
            </a:r>
            <a:r>
              <a:rPr lang="ko-KR" altLang="en-US" dirty="0" smtClean="0"/>
              <a:t>를 명시하면 표현식의 경우도 허용됨</a:t>
            </a:r>
            <a:endParaRPr lang="en-US" altLang="ko-KR" dirty="0" smtClean="0"/>
          </a:p>
          <a:p>
            <a:pPr lvl="1" eaLnBrk="1" hangingPunct="1"/>
            <a:endParaRPr lang="en-US" altLang="ko-KR" dirty="0" smtClean="0"/>
          </a:p>
          <a:p>
            <a:pPr lvl="2" eaLnBrk="1" hangingPunct="1"/>
            <a:endParaRPr lang="en-US" altLang="ko-KR" dirty="0" smtClean="0"/>
          </a:p>
        </p:txBody>
      </p:sp>
      <p:sp>
        <p:nvSpPr>
          <p:cNvPr id="5" name="슬라이드 번호 개체 틀 4"/>
          <p:cNvSpPr>
            <a:spLocks noGrp="1"/>
          </p:cNvSpPr>
          <p:nvPr>
            <p:ph type="sldNum" sz="quarter" idx="12"/>
          </p:nvPr>
        </p:nvSpPr>
        <p:spPr/>
        <p:txBody>
          <a:bodyPr/>
          <a:lstStyle/>
          <a:p>
            <a:pPr>
              <a:defRPr/>
            </a:pPr>
            <a:fld id="{DFAD7EEE-9C04-4D48-B40F-6AB16FFB9B79}" type="slidenum">
              <a:rPr lang="ko-KR" altLang="en-US"/>
              <a:pPr>
                <a:defRPr/>
              </a:pPr>
              <a:t>24</a:t>
            </a:fld>
            <a:endParaRPr lang="ko-KR" altLang="en-US" dirty="0"/>
          </a:p>
        </p:txBody>
      </p:sp>
      <p:sp>
        <p:nvSpPr>
          <p:cNvPr id="6" name="Text Box 4"/>
          <p:cNvSpPr txBox="1">
            <a:spLocks noChangeArrowheads="1"/>
          </p:cNvSpPr>
          <p:nvPr/>
        </p:nvSpPr>
        <p:spPr bwMode="auto">
          <a:xfrm>
            <a:off x="1316028" y="2276872"/>
            <a:ext cx="5565370" cy="341632"/>
          </a:xfrm>
          <a:prstGeom prst="rect">
            <a:avLst/>
          </a:prstGeom>
          <a:noFill/>
          <a:ln w="9525" algn="ctr">
            <a:noFill/>
            <a:miter lim="800000"/>
            <a:headEnd/>
            <a:tailEnd/>
          </a:ln>
        </p:spPr>
        <p:txBody>
          <a:bodyPr wrap="none">
            <a:spAutoFit/>
          </a:bodyPr>
          <a:lstStyle/>
          <a:p>
            <a:pPr>
              <a:lnSpc>
                <a:spcPct val="90000"/>
              </a:lnSpc>
            </a:pPr>
            <a:r>
              <a:rPr lang="sv-SE" altLang="ko-KR" dirty="0" smtClean="0">
                <a:latin typeface="+mn-lt"/>
              </a:rPr>
              <a:t>void myfunc(const int &amp;a) { printf(”a = %d\n”, a); }</a:t>
            </a:r>
          </a:p>
        </p:txBody>
      </p:sp>
      <p:sp>
        <p:nvSpPr>
          <p:cNvPr id="8" name="바닥글 개체 틀 7"/>
          <p:cNvSpPr>
            <a:spLocks noGrp="1"/>
          </p:cNvSpPr>
          <p:nvPr>
            <p:ph type="ftr" sz="quarter" idx="11"/>
          </p:nvPr>
        </p:nvSpPr>
        <p:spPr/>
        <p:txBody>
          <a:bodyPr/>
          <a:lstStyle/>
          <a:p>
            <a:pPr>
              <a:defRPr/>
            </a:pPr>
            <a:r>
              <a:rPr lang="ko-KR" altLang="en-US" smtClean="0"/>
              <a:t>게임프로그래밍</a:t>
            </a:r>
            <a:endParaRPr lang="ko-KR" altLang="en-US"/>
          </a:p>
        </p:txBody>
      </p:sp>
      <p:sp>
        <p:nvSpPr>
          <p:cNvPr id="7" name="Text Box 4"/>
          <p:cNvSpPr txBox="1">
            <a:spLocks noChangeArrowheads="1"/>
          </p:cNvSpPr>
          <p:nvPr/>
        </p:nvSpPr>
        <p:spPr bwMode="auto">
          <a:xfrm>
            <a:off x="1310886" y="3818364"/>
            <a:ext cx="6084743" cy="1089529"/>
          </a:xfrm>
          <a:prstGeom prst="rect">
            <a:avLst/>
          </a:prstGeom>
          <a:noFill/>
          <a:ln w="9525" algn="ctr">
            <a:noFill/>
            <a:miter lim="800000"/>
            <a:headEnd/>
            <a:tailEnd/>
          </a:ln>
        </p:spPr>
        <p:txBody>
          <a:bodyPr wrap="none">
            <a:spAutoFit/>
          </a:bodyPr>
          <a:lstStyle/>
          <a:p>
            <a:pPr>
              <a:lnSpc>
                <a:spcPct val="90000"/>
              </a:lnSpc>
            </a:pPr>
            <a:r>
              <a:rPr lang="sv-SE" altLang="ko-KR" dirty="0" smtClean="0">
                <a:latin typeface="+mn-lt"/>
              </a:rPr>
              <a:t>void myfunc(const int &amp;a) { printf(”a = %d\n”, a); } //ok</a:t>
            </a:r>
          </a:p>
          <a:p>
            <a:pPr>
              <a:lnSpc>
                <a:spcPct val="90000"/>
              </a:lnSpc>
            </a:pPr>
            <a:r>
              <a:rPr lang="sv-SE" altLang="ko-KR" dirty="0">
                <a:latin typeface="+mn-lt"/>
              </a:rPr>
              <a:t>void myfunc(int &amp;a) { printf(”a = %d\n”, a); } //error</a:t>
            </a:r>
          </a:p>
          <a:p>
            <a:pPr>
              <a:lnSpc>
                <a:spcPct val="90000"/>
              </a:lnSpc>
            </a:pPr>
            <a:endParaRPr lang="sv-SE" altLang="ko-KR" dirty="0">
              <a:latin typeface="+mn-lt"/>
            </a:endParaRPr>
          </a:p>
          <a:p>
            <a:pPr>
              <a:lnSpc>
                <a:spcPct val="90000"/>
              </a:lnSpc>
            </a:pPr>
            <a:r>
              <a:rPr lang="sv-SE" altLang="ko-KR" dirty="0">
                <a:latin typeface="+mn-lt"/>
              </a:rPr>
              <a:t>myfunc(c+1</a:t>
            </a:r>
            <a:r>
              <a:rPr lang="sv-SE" altLang="ko-KR" dirty="0" smtClean="0">
                <a:latin typeface="+mn-lt"/>
              </a:rPr>
              <a:t>);</a:t>
            </a:r>
            <a:endParaRPr lang="sv-SE" altLang="ko-KR" dirty="0">
              <a:latin typeface="+mn-lt"/>
            </a:endParaRPr>
          </a:p>
        </p:txBody>
      </p:sp>
    </p:spTree>
    <p:extLst>
      <p:ext uri="{BB962C8B-B14F-4D97-AF65-F5344CB8AC3E}">
        <p14:creationId xmlns:p14="http://schemas.microsoft.com/office/powerpoint/2010/main" val="1747817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p:cNvSpPr>
            <a:spLocks noGrp="1"/>
          </p:cNvSpPr>
          <p:nvPr>
            <p:ph type="title"/>
          </p:nvPr>
        </p:nvSpPr>
        <p:spPr>
          <a:xfrm>
            <a:off x="457200" y="274638"/>
            <a:ext cx="8229600" cy="654050"/>
          </a:xfrm>
        </p:spPr>
        <p:txBody>
          <a:bodyPr/>
          <a:lstStyle/>
          <a:p>
            <a:pPr eaLnBrk="1" hangingPunct="1">
              <a:tabLst>
                <a:tab pos="5829300" algn="l"/>
              </a:tabLst>
            </a:pPr>
            <a:r>
              <a:rPr lang="ko-KR" altLang="en-US" dirty="0" err="1" smtClean="0"/>
              <a:t>형변환</a:t>
            </a:r>
            <a:endParaRPr lang="ko-KR" altLang="en-US" dirty="0"/>
          </a:p>
        </p:txBody>
      </p:sp>
      <p:sp>
        <p:nvSpPr>
          <p:cNvPr id="7171" name="내용 개체 틀 2"/>
          <p:cNvSpPr>
            <a:spLocks noGrp="1"/>
          </p:cNvSpPr>
          <p:nvPr>
            <p:ph idx="1"/>
          </p:nvPr>
        </p:nvSpPr>
        <p:spPr>
          <a:xfrm>
            <a:off x="457200" y="1046163"/>
            <a:ext cx="8229600" cy="5240337"/>
          </a:xfrm>
        </p:spPr>
        <p:txBody>
          <a:bodyPr>
            <a:normAutofit/>
          </a:bodyPr>
          <a:lstStyle/>
          <a:p>
            <a:pPr eaLnBrk="1" hangingPunct="1"/>
            <a:r>
              <a:rPr lang="ko-KR" altLang="en-US" dirty="0" err="1" smtClean="0"/>
              <a:t>형변환</a:t>
            </a:r>
            <a:r>
              <a:rPr lang="en-US" altLang="ko-KR" dirty="0" smtClean="0"/>
              <a:t>: </a:t>
            </a:r>
            <a:r>
              <a:rPr lang="en-US" altLang="ko-KR" dirty="0" smtClean="0"/>
              <a:t>C/C++</a:t>
            </a:r>
            <a:r>
              <a:rPr lang="ko-KR" altLang="en-US" dirty="0" smtClean="0"/>
              <a:t>의 단점이면서 동시에 </a:t>
            </a:r>
            <a:r>
              <a:rPr lang="ko-KR" altLang="en-US" dirty="0" err="1" smtClean="0"/>
              <a:t>장점임</a:t>
            </a:r>
            <a:endParaRPr lang="en-US" altLang="ko-KR" dirty="0" smtClean="0"/>
          </a:p>
          <a:p>
            <a:pPr lvl="1" eaLnBrk="1" hangingPunct="1"/>
            <a:r>
              <a:rPr lang="ko-KR" altLang="en-US" dirty="0" smtClean="0"/>
              <a:t>가급적이면 사용하지 말자</a:t>
            </a:r>
            <a:r>
              <a:rPr lang="en-US" altLang="ko-KR" dirty="0" smtClean="0"/>
              <a:t>.</a:t>
            </a:r>
          </a:p>
          <a:p>
            <a:pPr lvl="1" eaLnBrk="1" hangingPunct="1"/>
            <a:r>
              <a:rPr lang="ko-KR" altLang="en-US" dirty="0" smtClean="0"/>
              <a:t>어쩔 수 없다면 </a:t>
            </a:r>
            <a:r>
              <a:rPr lang="en-US" altLang="ko-KR" dirty="0" smtClean="0"/>
              <a:t>C++ </a:t>
            </a:r>
            <a:r>
              <a:rPr lang="ko-KR" altLang="en-US" dirty="0" err="1" smtClean="0"/>
              <a:t>형변환</a:t>
            </a:r>
            <a:r>
              <a:rPr lang="ko-KR" altLang="en-US" dirty="0" smtClean="0"/>
              <a:t> 방식을 우선하여 사용하자</a:t>
            </a:r>
            <a:r>
              <a:rPr lang="en-US" altLang="ko-KR" dirty="0" smtClean="0"/>
              <a:t>.</a:t>
            </a:r>
          </a:p>
          <a:p>
            <a:pPr lvl="2" eaLnBrk="1" hangingPunct="1"/>
            <a:endParaRPr lang="en-US" altLang="ko-KR" dirty="0"/>
          </a:p>
          <a:p>
            <a:pPr eaLnBrk="1" hangingPunct="1"/>
            <a:r>
              <a:rPr lang="en-US" altLang="ko-KR" dirty="0" smtClean="0"/>
              <a:t>C</a:t>
            </a:r>
            <a:r>
              <a:rPr lang="ko-KR" altLang="en-US" dirty="0" smtClean="0"/>
              <a:t>언어의 고전적 </a:t>
            </a:r>
            <a:r>
              <a:rPr lang="ko-KR" altLang="en-US" dirty="0" err="1" smtClean="0"/>
              <a:t>형변환</a:t>
            </a:r>
            <a:endParaRPr lang="en-US" altLang="ko-KR" dirty="0" smtClean="0"/>
          </a:p>
          <a:p>
            <a:pPr lvl="1" eaLnBrk="1" hangingPunct="1"/>
            <a:r>
              <a:rPr lang="en-US" altLang="ko-KR" dirty="0" smtClean="0"/>
              <a:t>“(</a:t>
            </a:r>
            <a:r>
              <a:rPr lang="ko-KR" altLang="en-US" dirty="0" err="1" smtClean="0"/>
              <a:t>타입명</a:t>
            </a:r>
            <a:r>
              <a:rPr lang="en-US" altLang="ko-KR" dirty="0" smtClean="0"/>
              <a:t>) </a:t>
            </a:r>
            <a:r>
              <a:rPr lang="ko-KR" altLang="en-US" dirty="0" smtClean="0"/>
              <a:t>표현식</a:t>
            </a:r>
            <a:r>
              <a:rPr lang="en-US" altLang="ko-KR" dirty="0" smtClean="0"/>
              <a:t>”: </a:t>
            </a:r>
            <a:r>
              <a:rPr lang="ko-KR" altLang="en-US" dirty="0" smtClean="0"/>
              <a:t>예</a:t>
            </a:r>
            <a:r>
              <a:rPr lang="en-US" altLang="ko-KR" dirty="0" smtClean="0"/>
              <a:t>: (</a:t>
            </a:r>
            <a:r>
              <a:rPr lang="en-US" altLang="ko-KR" dirty="0" err="1" smtClean="0"/>
              <a:t>int</a:t>
            </a:r>
            <a:r>
              <a:rPr lang="en-US" altLang="ko-KR" dirty="0" smtClean="0"/>
              <a:t>) a</a:t>
            </a:r>
          </a:p>
          <a:p>
            <a:pPr lvl="1" eaLnBrk="1" hangingPunct="1"/>
            <a:r>
              <a:rPr lang="ko-KR" altLang="en-US" dirty="0" smtClean="0"/>
              <a:t>문맥을 전혀 인식하지 않는 강제적인 </a:t>
            </a:r>
            <a:r>
              <a:rPr lang="ko-KR" altLang="en-US" dirty="0" err="1" smtClean="0"/>
              <a:t>변환임</a:t>
            </a:r>
            <a:endParaRPr lang="en-US" altLang="ko-KR" dirty="0" smtClean="0"/>
          </a:p>
          <a:p>
            <a:pPr eaLnBrk="1" hangingPunct="1"/>
            <a:endParaRPr lang="en-US" altLang="ko-KR" dirty="0" smtClean="0"/>
          </a:p>
          <a:p>
            <a:pPr eaLnBrk="1" hangingPunct="1"/>
            <a:r>
              <a:rPr lang="en-US" altLang="ko-KR" dirty="0" smtClean="0"/>
              <a:t>C++ </a:t>
            </a:r>
            <a:r>
              <a:rPr lang="ko-KR" altLang="en-US" dirty="0" smtClean="0"/>
              <a:t>스타일의 </a:t>
            </a:r>
            <a:r>
              <a:rPr lang="ko-KR" altLang="en-US" dirty="0" err="1" smtClean="0"/>
              <a:t>형변환</a:t>
            </a:r>
            <a:endParaRPr lang="en-US" altLang="ko-KR" dirty="0" smtClean="0"/>
          </a:p>
          <a:p>
            <a:pPr lvl="1" eaLnBrk="1" hangingPunct="1"/>
            <a:r>
              <a:rPr lang="en-US" altLang="ko-KR" dirty="0" smtClean="0"/>
              <a:t>“</a:t>
            </a:r>
            <a:r>
              <a:rPr lang="en-US" altLang="ko-KR" dirty="0" err="1" smtClean="0"/>
              <a:t>xxx_cast</a:t>
            </a:r>
            <a:r>
              <a:rPr lang="en-US" altLang="ko-KR" dirty="0" smtClean="0"/>
              <a:t>&lt;</a:t>
            </a:r>
            <a:r>
              <a:rPr lang="ko-KR" altLang="en-US" dirty="0" err="1" smtClean="0"/>
              <a:t>타입명</a:t>
            </a:r>
            <a:r>
              <a:rPr lang="en-US" altLang="ko-KR" dirty="0" smtClean="0"/>
              <a:t>&gt; (</a:t>
            </a:r>
            <a:r>
              <a:rPr lang="ko-KR" altLang="en-US" dirty="0" smtClean="0"/>
              <a:t>표현식</a:t>
            </a:r>
            <a:r>
              <a:rPr lang="en-US" altLang="ko-KR" dirty="0" smtClean="0"/>
              <a:t>)”</a:t>
            </a:r>
          </a:p>
          <a:p>
            <a:pPr lvl="1" eaLnBrk="1" hangingPunct="1"/>
            <a:endParaRPr lang="en-US" altLang="ko-KR" dirty="0" smtClean="0"/>
          </a:p>
          <a:p>
            <a:pPr lvl="1" eaLnBrk="1" hangingPunct="1"/>
            <a:r>
              <a:rPr lang="en-US" altLang="ko-KR" dirty="0" err="1" smtClean="0"/>
              <a:t>static_cast</a:t>
            </a:r>
            <a:endParaRPr lang="en-US" altLang="ko-KR" dirty="0" smtClean="0"/>
          </a:p>
          <a:p>
            <a:pPr lvl="1" eaLnBrk="1" hangingPunct="1"/>
            <a:r>
              <a:rPr lang="en-US" altLang="ko-KR" dirty="0" err="1" smtClean="0"/>
              <a:t>const_cast</a:t>
            </a:r>
            <a:endParaRPr lang="en-US" altLang="ko-KR" dirty="0" smtClean="0"/>
          </a:p>
          <a:p>
            <a:pPr lvl="1" eaLnBrk="1" hangingPunct="1"/>
            <a:r>
              <a:rPr lang="en-US" altLang="ko-KR" dirty="0" err="1" smtClean="0"/>
              <a:t>reinterpret_cast</a:t>
            </a:r>
            <a:endParaRPr lang="en-US" altLang="ko-KR" dirty="0" smtClean="0"/>
          </a:p>
          <a:p>
            <a:pPr lvl="1" eaLnBrk="1" hangingPunct="1"/>
            <a:r>
              <a:rPr lang="en-US" altLang="ko-KR" dirty="0" err="1" smtClean="0"/>
              <a:t>dynamic_cast</a:t>
            </a:r>
            <a:endParaRPr lang="en-US" altLang="ko-KR" dirty="0" smtClean="0"/>
          </a:p>
        </p:txBody>
      </p:sp>
      <p:sp>
        <p:nvSpPr>
          <p:cNvPr id="5" name="슬라이드 번호 개체 틀 4"/>
          <p:cNvSpPr>
            <a:spLocks noGrp="1"/>
          </p:cNvSpPr>
          <p:nvPr>
            <p:ph type="sldNum" sz="quarter" idx="12"/>
          </p:nvPr>
        </p:nvSpPr>
        <p:spPr/>
        <p:txBody>
          <a:bodyPr/>
          <a:lstStyle/>
          <a:p>
            <a:pPr>
              <a:defRPr/>
            </a:pPr>
            <a:fld id="{DFAD7EEE-9C04-4D48-B40F-6AB16FFB9B79}" type="slidenum">
              <a:rPr lang="ko-KR" altLang="en-US"/>
              <a:pPr>
                <a:defRPr/>
              </a:pPr>
              <a:t>25</a:t>
            </a:fld>
            <a:endParaRPr lang="ko-KR" altLang="en-US" dirty="0"/>
          </a:p>
        </p:txBody>
      </p:sp>
      <p:sp>
        <p:nvSpPr>
          <p:cNvPr id="8" name="바닥글 개체 틀 7"/>
          <p:cNvSpPr>
            <a:spLocks noGrp="1"/>
          </p:cNvSpPr>
          <p:nvPr>
            <p:ph type="ftr" sz="quarter" idx="11"/>
          </p:nvPr>
        </p:nvSpPr>
        <p:spPr/>
        <p:txBody>
          <a:bodyPr/>
          <a:lstStyle/>
          <a:p>
            <a:pPr>
              <a:defRPr/>
            </a:pPr>
            <a:r>
              <a:rPr lang="ko-KR" altLang="en-US" smtClean="0"/>
              <a:t>게임프로그래밍</a:t>
            </a:r>
            <a:endParaRPr lang="ko-KR" altLang="en-US"/>
          </a:p>
        </p:txBody>
      </p:sp>
    </p:spTree>
    <p:extLst>
      <p:ext uri="{BB962C8B-B14F-4D97-AF65-F5344CB8AC3E}">
        <p14:creationId xmlns:p14="http://schemas.microsoft.com/office/powerpoint/2010/main" val="1054717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p:cNvSpPr>
            <a:spLocks noGrp="1"/>
          </p:cNvSpPr>
          <p:nvPr>
            <p:ph type="title"/>
          </p:nvPr>
        </p:nvSpPr>
        <p:spPr>
          <a:xfrm>
            <a:off x="457200" y="274638"/>
            <a:ext cx="8229600" cy="654050"/>
          </a:xfrm>
        </p:spPr>
        <p:txBody>
          <a:bodyPr/>
          <a:lstStyle/>
          <a:p>
            <a:pPr eaLnBrk="1" hangingPunct="1">
              <a:tabLst>
                <a:tab pos="5829300" algn="l"/>
              </a:tabLst>
            </a:pPr>
            <a:r>
              <a:rPr lang="ko-KR" altLang="en-US" dirty="0" err="1" smtClean="0"/>
              <a:t>형변환</a:t>
            </a:r>
            <a:r>
              <a:rPr lang="en-US" altLang="ko-KR" dirty="0" smtClean="0"/>
              <a:t>: </a:t>
            </a:r>
            <a:r>
              <a:rPr lang="en-US" altLang="ko-KR" dirty="0" err="1" smtClean="0"/>
              <a:t>static_cast</a:t>
            </a:r>
            <a:endParaRPr lang="ko-KR" altLang="en-US" dirty="0"/>
          </a:p>
        </p:txBody>
      </p:sp>
      <p:sp>
        <p:nvSpPr>
          <p:cNvPr id="7171" name="내용 개체 틀 2"/>
          <p:cNvSpPr>
            <a:spLocks noGrp="1"/>
          </p:cNvSpPr>
          <p:nvPr>
            <p:ph idx="1"/>
          </p:nvPr>
        </p:nvSpPr>
        <p:spPr>
          <a:xfrm>
            <a:off x="457200" y="1046163"/>
            <a:ext cx="8229600" cy="5240337"/>
          </a:xfrm>
        </p:spPr>
        <p:txBody>
          <a:bodyPr>
            <a:normAutofit/>
          </a:bodyPr>
          <a:lstStyle/>
          <a:p>
            <a:pPr eaLnBrk="1" hangingPunct="1"/>
            <a:r>
              <a:rPr lang="en-US" altLang="ko-KR" dirty="0" err="1" smtClean="0"/>
              <a:t>static_cast</a:t>
            </a:r>
            <a:endParaRPr lang="en-US" altLang="ko-KR" dirty="0" smtClean="0"/>
          </a:p>
          <a:p>
            <a:pPr lvl="1" eaLnBrk="1" hangingPunct="1"/>
            <a:r>
              <a:rPr lang="en-US" altLang="ko-KR" dirty="0" smtClean="0"/>
              <a:t>C </a:t>
            </a:r>
            <a:r>
              <a:rPr lang="ko-KR" altLang="en-US" dirty="0" smtClean="0"/>
              <a:t>언어의 </a:t>
            </a:r>
            <a:r>
              <a:rPr lang="ko-KR" altLang="en-US" dirty="0" err="1" smtClean="0"/>
              <a:t>형변환과</a:t>
            </a:r>
            <a:r>
              <a:rPr lang="ko-KR" altLang="en-US" dirty="0" smtClean="0"/>
              <a:t> 동일한 의미의 </a:t>
            </a:r>
            <a:r>
              <a:rPr lang="ko-KR" altLang="en-US" dirty="0" err="1" smtClean="0"/>
              <a:t>형변환</a:t>
            </a:r>
            <a:r>
              <a:rPr lang="ko-KR" altLang="en-US" dirty="0" smtClean="0"/>
              <a:t> 능력을 가짐</a:t>
            </a:r>
            <a:endParaRPr lang="en-US" altLang="ko-KR" dirty="0" smtClean="0"/>
          </a:p>
          <a:p>
            <a:pPr lvl="2" eaLnBrk="1" hangingPunct="1"/>
            <a:r>
              <a:rPr lang="ko-KR" altLang="en-US" dirty="0" err="1" smtClean="0"/>
              <a:t>형변환</a:t>
            </a:r>
            <a:r>
              <a:rPr lang="ko-KR" altLang="en-US" dirty="0" smtClean="0"/>
              <a:t> 시에 타입 체크를 하지 않음</a:t>
            </a:r>
            <a:endParaRPr lang="en-US" altLang="ko-KR" dirty="0" smtClean="0"/>
          </a:p>
          <a:p>
            <a:pPr lvl="2" eaLnBrk="1" hangingPunct="1"/>
            <a:r>
              <a:rPr lang="ko-KR" altLang="en-US" dirty="0" smtClean="0"/>
              <a:t>문법적인 엄격함을 준수하여 코딩하기 위한 목적이 큼</a:t>
            </a:r>
            <a:r>
              <a:rPr lang="en-US" altLang="ko-KR" dirty="0" smtClean="0"/>
              <a:t>.</a:t>
            </a:r>
          </a:p>
        </p:txBody>
      </p:sp>
      <p:sp>
        <p:nvSpPr>
          <p:cNvPr id="5" name="슬라이드 번호 개체 틀 4"/>
          <p:cNvSpPr>
            <a:spLocks noGrp="1"/>
          </p:cNvSpPr>
          <p:nvPr>
            <p:ph type="sldNum" sz="quarter" idx="12"/>
          </p:nvPr>
        </p:nvSpPr>
        <p:spPr/>
        <p:txBody>
          <a:bodyPr/>
          <a:lstStyle/>
          <a:p>
            <a:pPr>
              <a:defRPr/>
            </a:pPr>
            <a:fld id="{DFAD7EEE-9C04-4D48-B40F-6AB16FFB9B79}" type="slidenum">
              <a:rPr lang="ko-KR" altLang="en-US"/>
              <a:pPr>
                <a:defRPr/>
              </a:pPr>
              <a:t>26</a:t>
            </a:fld>
            <a:endParaRPr lang="ko-KR" altLang="en-US" dirty="0"/>
          </a:p>
        </p:txBody>
      </p:sp>
      <p:sp>
        <p:nvSpPr>
          <p:cNvPr id="8" name="바닥글 개체 틀 7"/>
          <p:cNvSpPr>
            <a:spLocks noGrp="1"/>
          </p:cNvSpPr>
          <p:nvPr>
            <p:ph type="ftr" sz="quarter" idx="11"/>
          </p:nvPr>
        </p:nvSpPr>
        <p:spPr/>
        <p:txBody>
          <a:bodyPr/>
          <a:lstStyle/>
          <a:p>
            <a:pPr>
              <a:defRPr/>
            </a:pPr>
            <a:r>
              <a:rPr lang="ko-KR" altLang="en-US" smtClean="0"/>
              <a:t>게임프로그래밍</a:t>
            </a:r>
            <a:endParaRPr lang="ko-KR" altLang="en-US"/>
          </a:p>
        </p:txBody>
      </p:sp>
      <p:sp>
        <p:nvSpPr>
          <p:cNvPr id="6" name="Text Box 4"/>
          <p:cNvSpPr txBox="1">
            <a:spLocks noChangeArrowheads="1"/>
          </p:cNvSpPr>
          <p:nvPr/>
        </p:nvSpPr>
        <p:spPr bwMode="auto">
          <a:xfrm>
            <a:off x="1316028" y="2636912"/>
            <a:ext cx="4344459" cy="840230"/>
          </a:xfrm>
          <a:prstGeom prst="rect">
            <a:avLst/>
          </a:prstGeom>
          <a:noFill/>
          <a:ln w="9525" algn="ctr">
            <a:noFill/>
            <a:miter lim="800000"/>
            <a:headEnd/>
            <a:tailEnd/>
          </a:ln>
        </p:spPr>
        <p:txBody>
          <a:bodyPr wrap="none">
            <a:spAutoFit/>
          </a:bodyPr>
          <a:lstStyle/>
          <a:p>
            <a:pPr>
              <a:lnSpc>
                <a:spcPct val="90000"/>
              </a:lnSpc>
            </a:pPr>
            <a:r>
              <a:rPr lang="en-US" altLang="ko-KR" dirty="0" err="1" smtClean="0">
                <a:latin typeface="+mn-lt"/>
              </a:rPr>
              <a:t>int</a:t>
            </a:r>
            <a:r>
              <a:rPr lang="en-US" altLang="ko-KR" dirty="0" smtClean="0">
                <a:latin typeface="+mn-lt"/>
              </a:rPr>
              <a:t> </a:t>
            </a:r>
            <a:r>
              <a:rPr lang="en-US" altLang="ko-KR" dirty="0" err="1" smtClean="0">
                <a:latin typeface="+mn-lt"/>
              </a:rPr>
              <a:t>i</a:t>
            </a:r>
            <a:r>
              <a:rPr lang="en-US" altLang="ko-KR" dirty="0" smtClean="0">
                <a:latin typeface="+mn-lt"/>
              </a:rPr>
              <a:t> = 5;</a:t>
            </a:r>
          </a:p>
          <a:p>
            <a:pPr>
              <a:lnSpc>
                <a:spcPct val="90000"/>
              </a:lnSpc>
            </a:pPr>
            <a:r>
              <a:rPr lang="en-US" altLang="ko-KR" dirty="0" smtClean="0">
                <a:latin typeface="+mn-lt"/>
              </a:rPr>
              <a:t>double d = (double)</a:t>
            </a:r>
            <a:r>
              <a:rPr lang="en-US" altLang="ko-KR" dirty="0" err="1" smtClean="0">
                <a:latin typeface="+mn-lt"/>
              </a:rPr>
              <a:t>i</a:t>
            </a:r>
            <a:r>
              <a:rPr lang="en-US" altLang="ko-KR" dirty="0" smtClean="0">
                <a:latin typeface="+mn-lt"/>
              </a:rPr>
              <a:t> / 10;</a:t>
            </a:r>
          </a:p>
          <a:p>
            <a:pPr>
              <a:lnSpc>
                <a:spcPct val="90000"/>
              </a:lnSpc>
            </a:pPr>
            <a:r>
              <a:rPr lang="en-US" altLang="ko-KR" dirty="0" smtClean="0">
                <a:latin typeface="+mn-lt"/>
              </a:rPr>
              <a:t>double d = </a:t>
            </a:r>
            <a:r>
              <a:rPr lang="en-US" altLang="ko-KR" dirty="0" err="1" smtClean="0">
                <a:latin typeface="+mn-lt"/>
              </a:rPr>
              <a:t>static_cast</a:t>
            </a:r>
            <a:r>
              <a:rPr lang="en-US" altLang="ko-KR" dirty="0" smtClean="0">
                <a:latin typeface="+mn-lt"/>
              </a:rPr>
              <a:t>&lt;double&gt;(</a:t>
            </a:r>
            <a:r>
              <a:rPr lang="en-US" altLang="ko-KR" dirty="0" err="1" smtClean="0">
                <a:latin typeface="+mn-lt"/>
              </a:rPr>
              <a:t>i</a:t>
            </a:r>
            <a:r>
              <a:rPr lang="en-US" altLang="ko-KR" dirty="0" smtClean="0">
                <a:latin typeface="+mn-lt"/>
              </a:rPr>
              <a:t>) / 10;</a:t>
            </a:r>
            <a:endParaRPr lang="sv-SE" altLang="ko-KR" dirty="0" smtClean="0">
              <a:latin typeface="+mn-lt"/>
            </a:endParaRPr>
          </a:p>
        </p:txBody>
      </p:sp>
    </p:spTree>
    <p:extLst>
      <p:ext uri="{BB962C8B-B14F-4D97-AF65-F5344CB8AC3E}">
        <p14:creationId xmlns:p14="http://schemas.microsoft.com/office/powerpoint/2010/main" val="619140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p:cNvSpPr>
            <a:spLocks noGrp="1"/>
          </p:cNvSpPr>
          <p:nvPr>
            <p:ph type="title"/>
          </p:nvPr>
        </p:nvSpPr>
        <p:spPr>
          <a:xfrm>
            <a:off x="457200" y="274638"/>
            <a:ext cx="8229600" cy="654050"/>
          </a:xfrm>
        </p:spPr>
        <p:txBody>
          <a:bodyPr/>
          <a:lstStyle/>
          <a:p>
            <a:pPr eaLnBrk="1" hangingPunct="1">
              <a:tabLst>
                <a:tab pos="5829300" algn="l"/>
              </a:tabLst>
            </a:pPr>
            <a:r>
              <a:rPr lang="ko-KR" altLang="en-US" dirty="0" err="1" smtClean="0"/>
              <a:t>형변환</a:t>
            </a:r>
            <a:r>
              <a:rPr lang="en-US" altLang="ko-KR" dirty="0" smtClean="0"/>
              <a:t>: </a:t>
            </a:r>
            <a:r>
              <a:rPr lang="en-US" altLang="ko-KR" dirty="0" err="1" smtClean="0"/>
              <a:t>static_cast</a:t>
            </a:r>
            <a:endParaRPr lang="ko-KR" altLang="en-US" dirty="0"/>
          </a:p>
        </p:txBody>
      </p:sp>
      <p:sp>
        <p:nvSpPr>
          <p:cNvPr id="7171" name="내용 개체 틀 2"/>
          <p:cNvSpPr>
            <a:spLocks noGrp="1"/>
          </p:cNvSpPr>
          <p:nvPr>
            <p:ph idx="1"/>
          </p:nvPr>
        </p:nvSpPr>
        <p:spPr>
          <a:xfrm>
            <a:off x="457200" y="1046163"/>
            <a:ext cx="8229600" cy="5240337"/>
          </a:xfrm>
        </p:spPr>
        <p:txBody>
          <a:bodyPr>
            <a:normAutofit/>
          </a:bodyPr>
          <a:lstStyle/>
          <a:p>
            <a:pPr eaLnBrk="1" hangingPunct="1"/>
            <a:r>
              <a:rPr lang="ko-KR" altLang="en-US" dirty="0" smtClean="0"/>
              <a:t>예시를 위한 가정</a:t>
            </a:r>
            <a:endParaRPr lang="en-US" altLang="ko-KR" dirty="0" smtClean="0"/>
          </a:p>
          <a:p>
            <a:pPr eaLnBrk="1" hangingPunct="1"/>
            <a:endParaRPr lang="en-US" altLang="ko-KR" dirty="0" smtClean="0"/>
          </a:p>
          <a:p>
            <a:pPr eaLnBrk="1" hangingPunct="1"/>
            <a:endParaRPr lang="en-US" altLang="ko-KR" dirty="0"/>
          </a:p>
          <a:p>
            <a:pPr eaLnBrk="1" hangingPunct="1"/>
            <a:endParaRPr lang="en-US" altLang="ko-KR" dirty="0"/>
          </a:p>
          <a:p>
            <a:pPr eaLnBrk="1" hangingPunct="1"/>
            <a:r>
              <a:rPr lang="en-US" altLang="ko-KR" dirty="0" err="1" smtClean="0"/>
              <a:t>static_cast</a:t>
            </a:r>
            <a:endParaRPr lang="en-US" altLang="ko-KR" dirty="0" smtClean="0"/>
          </a:p>
          <a:p>
            <a:pPr lvl="1" eaLnBrk="1" hangingPunct="1"/>
            <a:r>
              <a:rPr lang="ko-KR" altLang="en-US" dirty="0" smtClean="0"/>
              <a:t>암시적 변환을 되돌리기 위한 용도</a:t>
            </a:r>
            <a:endParaRPr lang="en-US" altLang="ko-KR" dirty="0" smtClean="0"/>
          </a:p>
          <a:p>
            <a:pPr lvl="2" eaLnBrk="1" hangingPunct="1"/>
            <a:r>
              <a:rPr lang="ko-KR" altLang="en-US" dirty="0" smtClean="0"/>
              <a:t>상속 계층 구조 상에서 위쪽 방향으로는 암시적으로 </a:t>
            </a:r>
            <a:r>
              <a:rPr lang="ko-KR" altLang="en-US" dirty="0" err="1" smtClean="0"/>
              <a:t>형변환이</a:t>
            </a:r>
            <a:r>
              <a:rPr lang="ko-KR" altLang="en-US" dirty="0" smtClean="0"/>
              <a:t> 자동으로 수행됨</a:t>
            </a:r>
            <a:endParaRPr lang="en-US" altLang="ko-KR" dirty="0" smtClean="0"/>
          </a:p>
          <a:p>
            <a:pPr lvl="2" eaLnBrk="1" hangingPunct="1"/>
            <a:r>
              <a:rPr lang="ko-KR" altLang="en-US" dirty="0"/>
              <a:t>상속 계층 구조 상에서 </a:t>
            </a:r>
            <a:r>
              <a:rPr lang="ko-KR" altLang="en-US" dirty="0" smtClean="0"/>
              <a:t>아래 방향으로 되돌리기 위해서 </a:t>
            </a:r>
            <a:r>
              <a:rPr lang="en-US" altLang="ko-KR" dirty="0" err="1" smtClean="0"/>
              <a:t>static_cast</a:t>
            </a:r>
            <a:r>
              <a:rPr lang="ko-KR" altLang="en-US" dirty="0" smtClean="0"/>
              <a:t>를 사용함</a:t>
            </a:r>
            <a:endParaRPr lang="en-US" altLang="ko-KR" dirty="0" smtClean="0"/>
          </a:p>
          <a:p>
            <a:pPr lvl="3" eaLnBrk="1" hangingPunct="1"/>
            <a:r>
              <a:rPr lang="ko-KR" altLang="en-US" dirty="0" smtClean="0"/>
              <a:t>강제로 </a:t>
            </a:r>
            <a:r>
              <a:rPr lang="ko-KR" altLang="en-US" dirty="0" err="1" smtClean="0"/>
              <a:t>형변환하며</a:t>
            </a:r>
            <a:r>
              <a:rPr lang="ko-KR" altLang="en-US" dirty="0" smtClean="0"/>
              <a:t> 그 결과는 개발자 </a:t>
            </a:r>
            <a:r>
              <a:rPr lang="ko-KR" altLang="en-US" dirty="0" err="1" smtClean="0"/>
              <a:t>몫임</a:t>
            </a:r>
            <a:endParaRPr lang="en-US" altLang="ko-KR" dirty="0" smtClean="0"/>
          </a:p>
          <a:p>
            <a:pPr lvl="3" eaLnBrk="1" hangingPunct="1"/>
            <a:r>
              <a:rPr lang="ko-KR" altLang="en-US" dirty="0" smtClean="0"/>
              <a:t>주의</a:t>
            </a:r>
            <a:r>
              <a:rPr lang="en-US" altLang="ko-KR" dirty="0" smtClean="0"/>
              <a:t>: </a:t>
            </a:r>
            <a:r>
              <a:rPr lang="ko-KR" altLang="en-US" dirty="0" smtClean="0"/>
              <a:t>부모 클래스가 가상</a:t>
            </a:r>
            <a:r>
              <a:rPr lang="en-US" altLang="ko-KR" dirty="0" smtClean="0"/>
              <a:t>(virtual)</a:t>
            </a:r>
            <a:r>
              <a:rPr lang="ko-KR" altLang="en-US" dirty="0" smtClean="0"/>
              <a:t>클래스인</a:t>
            </a:r>
            <a:r>
              <a:rPr lang="en-US" altLang="ko-KR" dirty="0" smtClean="0"/>
              <a:t> </a:t>
            </a:r>
            <a:r>
              <a:rPr lang="ko-KR" altLang="en-US" dirty="0" smtClean="0"/>
              <a:t>경우에는 </a:t>
            </a:r>
            <a:r>
              <a:rPr lang="en-US" altLang="ko-KR" dirty="0" err="1" smtClean="0"/>
              <a:t>static_cast</a:t>
            </a:r>
            <a:r>
              <a:rPr lang="en-US" altLang="ko-KR" dirty="0" smtClean="0"/>
              <a:t> </a:t>
            </a:r>
            <a:r>
              <a:rPr lang="ko-KR" altLang="en-US" dirty="0" smtClean="0"/>
              <a:t>대신 </a:t>
            </a:r>
            <a:r>
              <a:rPr lang="en-US" altLang="ko-KR" dirty="0" err="1" smtClean="0"/>
              <a:t>dynamic_cast</a:t>
            </a:r>
            <a:r>
              <a:rPr lang="ko-KR" altLang="en-US" dirty="0" smtClean="0"/>
              <a:t>를 사용해야 함</a:t>
            </a:r>
            <a:r>
              <a:rPr lang="en-US" altLang="ko-KR" dirty="0" smtClean="0"/>
              <a:t>.</a:t>
            </a:r>
            <a:endParaRPr lang="en-US" altLang="ko-KR" dirty="0"/>
          </a:p>
        </p:txBody>
      </p:sp>
      <p:sp>
        <p:nvSpPr>
          <p:cNvPr id="5" name="슬라이드 번호 개체 틀 4"/>
          <p:cNvSpPr>
            <a:spLocks noGrp="1"/>
          </p:cNvSpPr>
          <p:nvPr>
            <p:ph type="sldNum" sz="quarter" idx="12"/>
          </p:nvPr>
        </p:nvSpPr>
        <p:spPr/>
        <p:txBody>
          <a:bodyPr/>
          <a:lstStyle/>
          <a:p>
            <a:pPr>
              <a:defRPr/>
            </a:pPr>
            <a:fld id="{DFAD7EEE-9C04-4D48-B40F-6AB16FFB9B79}" type="slidenum">
              <a:rPr lang="ko-KR" altLang="en-US"/>
              <a:pPr>
                <a:defRPr/>
              </a:pPr>
              <a:t>27</a:t>
            </a:fld>
            <a:endParaRPr lang="ko-KR" altLang="en-US" dirty="0"/>
          </a:p>
        </p:txBody>
      </p:sp>
      <p:sp>
        <p:nvSpPr>
          <p:cNvPr id="8" name="바닥글 개체 틀 7"/>
          <p:cNvSpPr>
            <a:spLocks noGrp="1"/>
          </p:cNvSpPr>
          <p:nvPr>
            <p:ph type="ftr" sz="quarter" idx="11"/>
          </p:nvPr>
        </p:nvSpPr>
        <p:spPr/>
        <p:txBody>
          <a:bodyPr/>
          <a:lstStyle/>
          <a:p>
            <a:pPr>
              <a:defRPr/>
            </a:pPr>
            <a:r>
              <a:rPr lang="ko-KR" altLang="en-US" smtClean="0"/>
              <a:t>게임프로그래밍</a:t>
            </a:r>
            <a:endParaRPr lang="ko-KR" altLang="en-US"/>
          </a:p>
        </p:txBody>
      </p:sp>
      <p:sp>
        <p:nvSpPr>
          <p:cNvPr id="7" name="Text Box 4"/>
          <p:cNvSpPr txBox="1">
            <a:spLocks noChangeArrowheads="1"/>
          </p:cNvSpPr>
          <p:nvPr/>
        </p:nvSpPr>
        <p:spPr bwMode="auto">
          <a:xfrm>
            <a:off x="1259632" y="4941168"/>
            <a:ext cx="5843266" cy="1089529"/>
          </a:xfrm>
          <a:prstGeom prst="rect">
            <a:avLst/>
          </a:prstGeom>
          <a:noFill/>
          <a:ln w="9525" algn="ctr">
            <a:noFill/>
            <a:miter lim="800000"/>
            <a:headEnd/>
            <a:tailEnd/>
          </a:ln>
        </p:spPr>
        <p:txBody>
          <a:bodyPr wrap="none">
            <a:spAutoFit/>
          </a:bodyPr>
          <a:lstStyle/>
          <a:p>
            <a:pPr>
              <a:lnSpc>
                <a:spcPct val="90000"/>
              </a:lnSpc>
            </a:pPr>
            <a:r>
              <a:rPr lang="en-US" altLang="ko-KR" dirty="0" err="1" smtClean="0">
                <a:latin typeface="+mn-lt"/>
              </a:rPr>
              <a:t>MyChildClass</a:t>
            </a:r>
            <a:r>
              <a:rPr lang="en-US" altLang="ko-KR" dirty="0" smtClean="0">
                <a:latin typeface="+mn-lt"/>
              </a:rPr>
              <a:t>* mcc = /*…*/;</a:t>
            </a:r>
          </a:p>
          <a:p>
            <a:pPr>
              <a:lnSpc>
                <a:spcPct val="90000"/>
              </a:lnSpc>
            </a:pPr>
            <a:r>
              <a:rPr lang="en-US" altLang="ko-KR" dirty="0" err="1" smtClean="0">
                <a:latin typeface="+mn-lt"/>
              </a:rPr>
              <a:t>MyClass</a:t>
            </a:r>
            <a:r>
              <a:rPr lang="en-US" altLang="ko-KR" dirty="0" smtClean="0">
                <a:latin typeface="+mn-lt"/>
              </a:rPr>
              <a:t>* mc = mcc; //</a:t>
            </a:r>
            <a:r>
              <a:rPr lang="ko-KR" altLang="en-US" dirty="0" smtClean="0">
                <a:latin typeface="+mn-lt"/>
              </a:rPr>
              <a:t>암시적 타입 변환</a:t>
            </a:r>
            <a:endParaRPr lang="en-US" altLang="ko-KR" dirty="0" smtClean="0">
              <a:latin typeface="+mn-lt"/>
            </a:endParaRPr>
          </a:p>
          <a:p>
            <a:pPr>
              <a:lnSpc>
                <a:spcPct val="90000"/>
              </a:lnSpc>
            </a:pPr>
            <a:r>
              <a:rPr lang="en-US" altLang="ko-KR" dirty="0" smtClean="0">
                <a:latin typeface="+mn-lt"/>
              </a:rPr>
              <a:t>….</a:t>
            </a:r>
          </a:p>
          <a:p>
            <a:pPr>
              <a:lnSpc>
                <a:spcPct val="90000"/>
              </a:lnSpc>
            </a:pPr>
            <a:r>
              <a:rPr lang="en-US" altLang="ko-KR" dirty="0" err="1" smtClean="0">
                <a:latin typeface="+mn-lt"/>
              </a:rPr>
              <a:t>MyChildClass</a:t>
            </a:r>
            <a:r>
              <a:rPr lang="en-US" altLang="ko-KR" dirty="0" smtClean="0">
                <a:latin typeface="+mn-lt"/>
              </a:rPr>
              <a:t>* mcc = </a:t>
            </a:r>
            <a:r>
              <a:rPr lang="en-US" altLang="ko-KR" dirty="0" err="1" smtClean="0">
                <a:latin typeface="+mn-lt"/>
              </a:rPr>
              <a:t>static_cast</a:t>
            </a:r>
            <a:r>
              <a:rPr lang="en-US" altLang="ko-KR" dirty="0" smtClean="0">
                <a:latin typeface="+mn-lt"/>
              </a:rPr>
              <a:t>&lt;</a:t>
            </a:r>
            <a:r>
              <a:rPr lang="en-US" altLang="ko-KR" dirty="0" err="1" smtClean="0">
                <a:latin typeface="+mn-lt"/>
              </a:rPr>
              <a:t>MyChildClass</a:t>
            </a:r>
            <a:r>
              <a:rPr lang="en-US" altLang="ko-KR" dirty="0" smtClean="0">
                <a:latin typeface="+mn-lt"/>
              </a:rPr>
              <a:t>*&gt;(mc);</a:t>
            </a:r>
            <a:endParaRPr lang="sv-SE" altLang="ko-KR" dirty="0" smtClean="0">
              <a:latin typeface="+mn-lt"/>
            </a:endParaRPr>
          </a:p>
        </p:txBody>
      </p:sp>
      <p:sp>
        <p:nvSpPr>
          <p:cNvPr id="9" name="Text Box 4"/>
          <p:cNvSpPr txBox="1">
            <a:spLocks noChangeArrowheads="1"/>
          </p:cNvSpPr>
          <p:nvPr/>
        </p:nvSpPr>
        <p:spPr bwMode="auto">
          <a:xfrm>
            <a:off x="1259632" y="1484784"/>
            <a:ext cx="4887877" cy="840230"/>
          </a:xfrm>
          <a:prstGeom prst="rect">
            <a:avLst/>
          </a:prstGeom>
          <a:noFill/>
          <a:ln w="9525" algn="ctr">
            <a:noFill/>
            <a:miter lim="800000"/>
            <a:headEnd/>
            <a:tailEnd/>
          </a:ln>
        </p:spPr>
        <p:txBody>
          <a:bodyPr wrap="none">
            <a:spAutoFit/>
          </a:bodyPr>
          <a:lstStyle/>
          <a:p>
            <a:pPr>
              <a:lnSpc>
                <a:spcPct val="90000"/>
              </a:lnSpc>
            </a:pPr>
            <a:r>
              <a:rPr lang="en-US" altLang="ko-KR" dirty="0" smtClean="0">
                <a:latin typeface="+mn-lt"/>
              </a:rPr>
              <a:t>class </a:t>
            </a:r>
            <a:r>
              <a:rPr lang="en-US" altLang="ko-KR" dirty="0" err="1" smtClean="0">
                <a:latin typeface="+mn-lt"/>
              </a:rPr>
              <a:t>MyClass</a:t>
            </a:r>
            <a:r>
              <a:rPr lang="en-US" altLang="ko-KR" dirty="0" smtClean="0">
                <a:latin typeface="+mn-lt"/>
              </a:rPr>
              <a:t> { /*…*/ };</a:t>
            </a:r>
          </a:p>
          <a:p>
            <a:pPr>
              <a:lnSpc>
                <a:spcPct val="90000"/>
              </a:lnSpc>
            </a:pPr>
            <a:r>
              <a:rPr lang="en-US" altLang="ko-KR" dirty="0" smtClean="0">
                <a:latin typeface="+mn-lt"/>
              </a:rPr>
              <a:t>class </a:t>
            </a:r>
            <a:r>
              <a:rPr lang="en-US" altLang="ko-KR" dirty="0" err="1" smtClean="0">
                <a:latin typeface="+mn-lt"/>
              </a:rPr>
              <a:t>MyChildClass</a:t>
            </a:r>
            <a:r>
              <a:rPr lang="en-US" altLang="ko-KR" dirty="0" smtClean="0">
                <a:latin typeface="+mn-lt"/>
              </a:rPr>
              <a:t> : public </a:t>
            </a:r>
            <a:r>
              <a:rPr lang="en-US" altLang="ko-KR" dirty="0" err="1" smtClean="0">
                <a:latin typeface="+mn-lt"/>
              </a:rPr>
              <a:t>MyClass</a:t>
            </a:r>
            <a:r>
              <a:rPr lang="en-US" altLang="ko-KR" dirty="0" smtClean="0">
                <a:latin typeface="+mn-lt"/>
              </a:rPr>
              <a:t> { /*…*/ };</a:t>
            </a:r>
          </a:p>
          <a:p>
            <a:pPr>
              <a:lnSpc>
                <a:spcPct val="90000"/>
              </a:lnSpc>
            </a:pPr>
            <a:r>
              <a:rPr lang="en-US" altLang="ko-KR" dirty="0" smtClean="0">
                <a:latin typeface="+mn-lt"/>
              </a:rPr>
              <a:t>Void </a:t>
            </a:r>
            <a:r>
              <a:rPr lang="en-US" altLang="ko-KR" dirty="0" err="1" smtClean="0">
                <a:latin typeface="+mn-lt"/>
              </a:rPr>
              <a:t>func</a:t>
            </a:r>
            <a:r>
              <a:rPr lang="en-US" altLang="ko-KR" dirty="0" smtClean="0">
                <a:latin typeface="+mn-lt"/>
              </a:rPr>
              <a:t>(</a:t>
            </a:r>
            <a:r>
              <a:rPr lang="en-US" altLang="ko-KR" dirty="0" err="1" smtClean="0">
                <a:latin typeface="+mn-lt"/>
              </a:rPr>
              <a:t>MyChildClass</a:t>
            </a:r>
            <a:r>
              <a:rPr lang="en-US" altLang="ko-KR" dirty="0" smtClean="0">
                <a:latin typeface="+mn-lt"/>
              </a:rPr>
              <a:t>* mcc) { /*…*/ };</a:t>
            </a:r>
            <a:endParaRPr lang="sv-SE" altLang="ko-KR" dirty="0" smtClean="0">
              <a:latin typeface="+mn-lt"/>
            </a:endParaRPr>
          </a:p>
        </p:txBody>
      </p:sp>
    </p:spTree>
    <p:extLst>
      <p:ext uri="{BB962C8B-B14F-4D97-AF65-F5344CB8AC3E}">
        <p14:creationId xmlns:p14="http://schemas.microsoft.com/office/powerpoint/2010/main" val="4263096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p:cNvSpPr>
            <a:spLocks noGrp="1"/>
          </p:cNvSpPr>
          <p:nvPr>
            <p:ph type="title"/>
          </p:nvPr>
        </p:nvSpPr>
        <p:spPr>
          <a:xfrm>
            <a:off x="457200" y="274638"/>
            <a:ext cx="8229600" cy="654050"/>
          </a:xfrm>
        </p:spPr>
        <p:txBody>
          <a:bodyPr/>
          <a:lstStyle/>
          <a:p>
            <a:pPr eaLnBrk="1" hangingPunct="1">
              <a:tabLst>
                <a:tab pos="5829300" algn="l"/>
              </a:tabLst>
            </a:pPr>
            <a:r>
              <a:rPr lang="ko-KR" altLang="en-US" dirty="0" err="1" smtClean="0"/>
              <a:t>형변환</a:t>
            </a:r>
            <a:r>
              <a:rPr lang="en-US" altLang="ko-KR" dirty="0" smtClean="0"/>
              <a:t>: </a:t>
            </a:r>
            <a:r>
              <a:rPr lang="en-US" altLang="ko-KR" dirty="0" err="1" smtClean="0"/>
              <a:t>const_cast</a:t>
            </a:r>
            <a:endParaRPr lang="ko-KR" altLang="en-US" dirty="0"/>
          </a:p>
        </p:txBody>
      </p:sp>
      <p:sp>
        <p:nvSpPr>
          <p:cNvPr id="7171" name="내용 개체 틀 2"/>
          <p:cNvSpPr>
            <a:spLocks noGrp="1"/>
          </p:cNvSpPr>
          <p:nvPr>
            <p:ph idx="1"/>
          </p:nvPr>
        </p:nvSpPr>
        <p:spPr>
          <a:xfrm>
            <a:off x="457200" y="1046163"/>
            <a:ext cx="8229600" cy="5240337"/>
          </a:xfrm>
        </p:spPr>
        <p:txBody>
          <a:bodyPr>
            <a:normAutofit/>
          </a:bodyPr>
          <a:lstStyle/>
          <a:p>
            <a:pPr eaLnBrk="1" hangingPunct="1"/>
            <a:r>
              <a:rPr lang="en-US" altLang="ko-KR" dirty="0" err="1" smtClean="0"/>
              <a:t>const</a:t>
            </a:r>
            <a:r>
              <a:rPr lang="en-US" altLang="ko-KR" dirty="0" err="1" smtClean="0"/>
              <a:t>_cast</a:t>
            </a:r>
            <a:endParaRPr lang="en-US" altLang="ko-KR" dirty="0" smtClean="0"/>
          </a:p>
          <a:p>
            <a:pPr lvl="1" eaLnBrk="1" hangingPunct="1"/>
            <a:r>
              <a:rPr lang="ko-KR" altLang="en-US" dirty="0" smtClean="0"/>
              <a:t>표현식의 </a:t>
            </a:r>
            <a:r>
              <a:rPr lang="ko-KR" altLang="en-US" dirty="0" err="1" smtClean="0"/>
              <a:t>상수성</a:t>
            </a:r>
            <a:r>
              <a:rPr lang="en-US" altLang="ko-KR" dirty="0" smtClean="0"/>
              <a:t>(</a:t>
            </a:r>
            <a:r>
              <a:rPr lang="en-US" altLang="ko-KR" dirty="0" err="1" smtClean="0"/>
              <a:t>const</a:t>
            </a:r>
            <a:r>
              <a:rPr lang="en-US" altLang="ko-KR" dirty="0" smtClean="0"/>
              <a:t>)</a:t>
            </a:r>
            <a:r>
              <a:rPr lang="ko-KR" altLang="en-US" dirty="0" smtClean="0"/>
              <a:t>이나 휘발성</a:t>
            </a:r>
            <a:r>
              <a:rPr lang="en-US" altLang="ko-KR" dirty="0" smtClean="0"/>
              <a:t>(volatile)</a:t>
            </a:r>
            <a:r>
              <a:rPr lang="ko-KR" altLang="en-US" dirty="0" smtClean="0"/>
              <a:t>을 없애는 용도로 사용</a:t>
            </a:r>
            <a:endParaRPr lang="en-US" altLang="ko-KR" dirty="0" smtClean="0"/>
          </a:p>
          <a:p>
            <a:pPr lvl="2" eaLnBrk="1" hangingPunct="1"/>
            <a:r>
              <a:rPr lang="ko-KR" altLang="en-US" dirty="0" smtClean="0"/>
              <a:t>예</a:t>
            </a:r>
            <a:r>
              <a:rPr lang="en-US" altLang="ko-KR" dirty="0" smtClean="0"/>
              <a:t>: ‘</a:t>
            </a:r>
            <a:r>
              <a:rPr lang="en-US" altLang="ko-KR" dirty="0" err="1" smtClean="0"/>
              <a:t>const</a:t>
            </a:r>
            <a:r>
              <a:rPr lang="en-US" altLang="ko-KR" dirty="0" smtClean="0"/>
              <a:t> </a:t>
            </a:r>
            <a:r>
              <a:rPr lang="en-US" altLang="ko-KR" dirty="0" err="1" smtClean="0"/>
              <a:t>int</a:t>
            </a:r>
            <a:r>
              <a:rPr lang="en-US" altLang="ko-KR" dirty="0" smtClean="0"/>
              <a:t>’ </a:t>
            </a:r>
            <a:r>
              <a:rPr lang="ko-KR" altLang="en-US" dirty="0" smtClean="0"/>
              <a:t>형의 값을 </a:t>
            </a:r>
            <a:r>
              <a:rPr lang="en-US" altLang="ko-KR" dirty="0" smtClean="0"/>
              <a:t>‘</a:t>
            </a:r>
            <a:r>
              <a:rPr lang="en-US" altLang="ko-KR" dirty="0" err="1" smtClean="0"/>
              <a:t>int</a:t>
            </a:r>
            <a:r>
              <a:rPr lang="en-US" altLang="ko-KR" dirty="0" smtClean="0"/>
              <a:t>’ </a:t>
            </a:r>
            <a:r>
              <a:rPr lang="ko-KR" altLang="en-US" dirty="0" smtClean="0"/>
              <a:t>형의 값으로 바꾸고자 하는 경우</a:t>
            </a:r>
            <a:endParaRPr lang="en-US" altLang="ko-KR" dirty="0" smtClean="0"/>
          </a:p>
          <a:p>
            <a:pPr lvl="2" eaLnBrk="1" hangingPunct="1"/>
            <a:endParaRPr lang="en-US" altLang="ko-KR" dirty="0"/>
          </a:p>
        </p:txBody>
      </p:sp>
      <p:sp>
        <p:nvSpPr>
          <p:cNvPr id="5" name="슬라이드 번호 개체 틀 4"/>
          <p:cNvSpPr>
            <a:spLocks noGrp="1"/>
          </p:cNvSpPr>
          <p:nvPr>
            <p:ph type="sldNum" sz="quarter" idx="12"/>
          </p:nvPr>
        </p:nvSpPr>
        <p:spPr/>
        <p:txBody>
          <a:bodyPr/>
          <a:lstStyle/>
          <a:p>
            <a:pPr>
              <a:defRPr/>
            </a:pPr>
            <a:fld id="{DFAD7EEE-9C04-4D48-B40F-6AB16FFB9B79}" type="slidenum">
              <a:rPr lang="ko-KR" altLang="en-US"/>
              <a:pPr>
                <a:defRPr/>
              </a:pPr>
              <a:t>28</a:t>
            </a:fld>
            <a:endParaRPr lang="ko-KR" altLang="en-US" dirty="0"/>
          </a:p>
        </p:txBody>
      </p:sp>
      <p:sp>
        <p:nvSpPr>
          <p:cNvPr id="8" name="바닥글 개체 틀 7"/>
          <p:cNvSpPr>
            <a:spLocks noGrp="1"/>
          </p:cNvSpPr>
          <p:nvPr>
            <p:ph type="ftr" sz="quarter" idx="11"/>
          </p:nvPr>
        </p:nvSpPr>
        <p:spPr/>
        <p:txBody>
          <a:bodyPr/>
          <a:lstStyle/>
          <a:p>
            <a:pPr>
              <a:defRPr/>
            </a:pPr>
            <a:r>
              <a:rPr lang="ko-KR" altLang="en-US" smtClean="0"/>
              <a:t>게임프로그래밍</a:t>
            </a:r>
            <a:endParaRPr lang="ko-KR" altLang="en-US"/>
          </a:p>
        </p:txBody>
      </p:sp>
      <p:sp>
        <p:nvSpPr>
          <p:cNvPr id="7" name="Text Box 4"/>
          <p:cNvSpPr txBox="1">
            <a:spLocks noChangeArrowheads="1"/>
          </p:cNvSpPr>
          <p:nvPr/>
        </p:nvSpPr>
        <p:spPr bwMode="auto">
          <a:xfrm>
            <a:off x="1259632" y="2708920"/>
            <a:ext cx="6882012" cy="1837426"/>
          </a:xfrm>
          <a:prstGeom prst="rect">
            <a:avLst/>
          </a:prstGeom>
          <a:noFill/>
          <a:ln w="9525" algn="ctr">
            <a:noFill/>
            <a:miter lim="800000"/>
            <a:headEnd/>
            <a:tailEnd/>
          </a:ln>
        </p:spPr>
        <p:txBody>
          <a:bodyPr wrap="none">
            <a:spAutoFit/>
          </a:bodyPr>
          <a:lstStyle/>
          <a:p>
            <a:pPr>
              <a:lnSpc>
                <a:spcPct val="90000"/>
              </a:lnSpc>
            </a:pPr>
            <a:r>
              <a:rPr lang="en-US" altLang="ko-KR" dirty="0" err="1" smtClean="0">
                <a:latin typeface="+mn-lt"/>
              </a:rPr>
              <a:t>MyChildClass</a:t>
            </a:r>
            <a:r>
              <a:rPr lang="en-US" altLang="ko-KR" dirty="0" smtClean="0">
                <a:latin typeface="+mn-lt"/>
              </a:rPr>
              <a:t> mcc;</a:t>
            </a:r>
          </a:p>
          <a:p>
            <a:pPr>
              <a:lnSpc>
                <a:spcPct val="90000"/>
              </a:lnSpc>
            </a:pPr>
            <a:r>
              <a:rPr lang="en-US" altLang="ko-KR" dirty="0" err="1" smtClean="0">
                <a:latin typeface="+mn-lt"/>
              </a:rPr>
              <a:t>const</a:t>
            </a:r>
            <a:r>
              <a:rPr lang="en-US" altLang="ko-KR" dirty="0" smtClean="0">
                <a:latin typeface="+mn-lt"/>
              </a:rPr>
              <a:t> </a:t>
            </a:r>
            <a:r>
              <a:rPr lang="en-US" altLang="ko-KR" dirty="0" err="1" smtClean="0">
                <a:latin typeface="+mn-lt"/>
              </a:rPr>
              <a:t>MyChildClass</a:t>
            </a:r>
            <a:r>
              <a:rPr lang="en-US" altLang="ko-KR" dirty="0" smtClean="0">
                <a:latin typeface="+mn-lt"/>
              </a:rPr>
              <a:t> &amp;</a:t>
            </a:r>
            <a:r>
              <a:rPr lang="en-US" altLang="ko-KR" dirty="0" err="1" smtClean="0">
                <a:latin typeface="+mn-lt"/>
              </a:rPr>
              <a:t>cmcc</a:t>
            </a:r>
            <a:r>
              <a:rPr lang="en-US" altLang="ko-KR" dirty="0" smtClean="0">
                <a:latin typeface="+mn-lt"/>
              </a:rPr>
              <a:t> = mcc;</a:t>
            </a:r>
          </a:p>
          <a:p>
            <a:pPr>
              <a:lnSpc>
                <a:spcPct val="90000"/>
              </a:lnSpc>
            </a:pPr>
            <a:endParaRPr lang="en-US" altLang="ko-KR" dirty="0" smtClean="0">
              <a:latin typeface="+mn-lt"/>
            </a:endParaRPr>
          </a:p>
          <a:p>
            <a:pPr>
              <a:lnSpc>
                <a:spcPct val="90000"/>
              </a:lnSpc>
            </a:pPr>
            <a:r>
              <a:rPr lang="en-US" altLang="ko-KR" dirty="0" err="1" smtClean="0">
                <a:latin typeface="+mn-lt"/>
              </a:rPr>
              <a:t>func</a:t>
            </a:r>
            <a:r>
              <a:rPr lang="en-US" altLang="ko-KR" dirty="0" smtClean="0">
                <a:latin typeface="+mn-lt"/>
              </a:rPr>
              <a:t>(&amp;</a:t>
            </a:r>
            <a:r>
              <a:rPr lang="en-US" altLang="ko-KR" dirty="0" err="1" smtClean="0">
                <a:latin typeface="+mn-lt"/>
              </a:rPr>
              <a:t>cmcc</a:t>
            </a:r>
            <a:r>
              <a:rPr lang="en-US" altLang="ko-KR" dirty="0" smtClean="0">
                <a:latin typeface="+mn-lt"/>
              </a:rPr>
              <a:t>); //error: </a:t>
            </a:r>
            <a:r>
              <a:rPr lang="en-US" altLang="ko-KR" dirty="0" err="1" smtClean="0">
                <a:latin typeface="+mn-lt"/>
              </a:rPr>
              <a:t>func</a:t>
            </a:r>
            <a:r>
              <a:rPr lang="ko-KR" altLang="en-US" dirty="0" smtClean="0">
                <a:latin typeface="+mn-lt"/>
              </a:rPr>
              <a:t>은 </a:t>
            </a:r>
            <a:r>
              <a:rPr lang="ko-KR" altLang="en-US" dirty="0" err="1" smtClean="0">
                <a:latin typeface="+mn-lt"/>
              </a:rPr>
              <a:t>비상수성</a:t>
            </a:r>
            <a:r>
              <a:rPr lang="ko-KR" altLang="en-US" dirty="0" smtClean="0">
                <a:latin typeface="+mn-lt"/>
              </a:rPr>
              <a:t> 인자를 받는 함수임</a:t>
            </a:r>
            <a:endParaRPr lang="en-US" altLang="ko-KR" dirty="0" smtClean="0">
              <a:latin typeface="+mn-lt"/>
            </a:endParaRPr>
          </a:p>
          <a:p>
            <a:pPr>
              <a:lnSpc>
                <a:spcPct val="90000"/>
              </a:lnSpc>
            </a:pPr>
            <a:endParaRPr lang="en-US" altLang="ko-KR" dirty="0" smtClean="0">
              <a:latin typeface="+mn-lt"/>
            </a:endParaRPr>
          </a:p>
          <a:p>
            <a:pPr>
              <a:lnSpc>
                <a:spcPct val="90000"/>
              </a:lnSpc>
            </a:pPr>
            <a:r>
              <a:rPr lang="en-US" altLang="ko-KR" dirty="0" err="1" smtClean="0">
                <a:latin typeface="+mn-lt"/>
              </a:rPr>
              <a:t>func</a:t>
            </a:r>
            <a:r>
              <a:rPr lang="en-US" altLang="ko-KR" dirty="0" smtClean="0">
                <a:latin typeface="+mn-lt"/>
              </a:rPr>
              <a:t>( </a:t>
            </a:r>
            <a:r>
              <a:rPr lang="en-US" altLang="ko-KR" dirty="0" err="1" smtClean="0">
                <a:latin typeface="+mn-lt"/>
              </a:rPr>
              <a:t>const_cast</a:t>
            </a:r>
            <a:r>
              <a:rPr lang="en-US" altLang="ko-KR" dirty="0" smtClean="0">
                <a:latin typeface="+mn-lt"/>
              </a:rPr>
              <a:t>&lt;</a:t>
            </a:r>
            <a:r>
              <a:rPr lang="en-US" altLang="ko-KR" dirty="0" err="1" smtClean="0">
                <a:latin typeface="+mn-lt"/>
              </a:rPr>
              <a:t>MyChildClass</a:t>
            </a:r>
            <a:r>
              <a:rPr lang="en-US" altLang="ko-KR" dirty="0" smtClean="0">
                <a:latin typeface="+mn-lt"/>
              </a:rPr>
              <a:t>*&gt;(&amp;</a:t>
            </a:r>
            <a:r>
              <a:rPr lang="en-US" altLang="ko-KR" dirty="0" err="1" smtClean="0">
                <a:latin typeface="+mn-lt"/>
              </a:rPr>
              <a:t>cmcc</a:t>
            </a:r>
            <a:r>
              <a:rPr lang="en-US" altLang="ko-KR" dirty="0" smtClean="0">
                <a:latin typeface="+mn-lt"/>
              </a:rPr>
              <a:t>) ); //ok</a:t>
            </a:r>
          </a:p>
          <a:p>
            <a:pPr>
              <a:lnSpc>
                <a:spcPct val="90000"/>
              </a:lnSpc>
            </a:pPr>
            <a:r>
              <a:rPr lang="en-US" altLang="ko-KR" dirty="0" smtClean="0">
                <a:latin typeface="+mn-lt"/>
              </a:rPr>
              <a:t>//</a:t>
            </a:r>
            <a:r>
              <a:rPr lang="en-US" altLang="ko-KR" dirty="0" err="1" smtClean="0">
                <a:latin typeface="+mn-lt"/>
              </a:rPr>
              <a:t>func</a:t>
            </a:r>
            <a:r>
              <a:rPr lang="en-US" altLang="ko-KR" dirty="0" smtClean="0">
                <a:latin typeface="+mn-lt"/>
              </a:rPr>
              <a:t>((</a:t>
            </a:r>
            <a:r>
              <a:rPr lang="en-US" altLang="ko-KR" dirty="0" err="1" smtClean="0">
                <a:latin typeface="+mn-lt"/>
              </a:rPr>
              <a:t>MyChildClas</a:t>
            </a:r>
            <a:r>
              <a:rPr lang="en-US" altLang="ko-KR" dirty="0" smtClean="0">
                <a:latin typeface="+mn-lt"/>
              </a:rPr>
              <a:t>*) &amp;</a:t>
            </a:r>
            <a:r>
              <a:rPr lang="en-US" altLang="ko-KR" dirty="0" err="1" smtClean="0">
                <a:latin typeface="+mn-lt"/>
              </a:rPr>
              <a:t>cmcc</a:t>
            </a:r>
            <a:r>
              <a:rPr lang="en-US" altLang="ko-KR" dirty="0" smtClean="0">
                <a:latin typeface="+mn-lt"/>
              </a:rPr>
              <a:t>); </a:t>
            </a:r>
            <a:r>
              <a:rPr lang="ko-KR" altLang="en-US" dirty="0" smtClean="0">
                <a:latin typeface="+mn-lt"/>
              </a:rPr>
              <a:t>의 </a:t>
            </a:r>
            <a:r>
              <a:rPr lang="en-US" altLang="ko-KR" dirty="0" smtClean="0">
                <a:latin typeface="+mn-lt"/>
              </a:rPr>
              <a:t>C </a:t>
            </a:r>
            <a:r>
              <a:rPr lang="ko-KR" altLang="en-US" dirty="0" smtClean="0">
                <a:latin typeface="+mn-lt"/>
              </a:rPr>
              <a:t>스타일도 가능하지만 피하자</a:t>
            </a:r>
            <a:endParaRPr lang="en-US" altLang="ko-KR" dirty="0" smtClean="0">
              <a:latin typeface="+mn-lt"/>
            </a:endParaRPr>
          </a:p>
        </p:txBody>
      </p:sp>
    </p:spTree>
    <p:extLst>
      <p:ext uri="{BB962C8B-B14F-4D97-AF65-F5344CB8AC3E}">
        <p14:creationId xmlns:p14="http://schemas.microsoft.com/office/powerpoint/2010/main" val="2742449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p:cNvSpPr>
            <a:spLocks noGrp="1"/>
          </p:cNvSpPr>
          <p:nvPr>
            <p:ph type="title"/>
          </p:nvPr>
        </p:nvSpPr>
        <p:spPr>
          <a:xfrm>
            <a:off x="457200" y="274638"/>
            <a:ext cx="8229600" cy="654050"/>
          </a:xfrm>
        </p:spPr>
        <p:txBody>
          <a:bodyPr/>
          <a:lstStyle/>
          <a:p>
            <a:pPr eaLnBrk="1" hangingPunct="1">
              <a:tabLst>
                <a:tab pos="5829300" algn="l"/>
              </a:tabLst>
            </a:pPr>
            <a:r>
              <a:rPr lang="ko-KR" altLang="en-US" dirty="0" err="1" smtClean="0"/>
              <a:t>형변환</a:t>
            </a:r>
            <a:r>
              <a:rPr lang="en-US" altLang="ko-KR" dirty="0" smtClean="0"/>
              <a:t>: </a:t>
            </a:r>
            <a:r>
              <a:rPr lang="en-US" altLang="ko-KR" dirty="0" err="1" smtClean="0"/>
              <a:t>dynamic_cast</a:t>
            </a:r>
            <a:endParaRPr lang="ko-KR" altLang="en-US" dirty="0"/>
          </a:p>
        </p:txBody>
      </p:sp>
      <p:sp>
        <p:nvSpPr>
          <p:cNvPr id="7171" name="내용 개체 틀 2"/>
          <p:cNvSpPr>
            <a:spLocks noGrp="1"/>
          </p:cNvSpPr>
          <p:nvPr>
            <p:ph idx="1"/>
          </p:nvPr>
        </p:nvSpPr>
        <p:spPr>
          <a:xfrm>
            <a:off x="457200" y="1046163"/>
            <a:ext cx="8229600" cy="5240337"/>
          </a:xfrm>
        </p:spPr>
        <p:txBody>
          <a:bodyPr>
            <a:normAutofit/>
          </a:bodyPr>
          <a:lstStyle/>
          <a:p>
            <a:pPr eaLnBrk="1" hangingPunct="1"/>
            <a:r>
              <a:rPr lang="en-US" altLang="ko-KR" dirty="0" err="1"/>
              <a:t>dynamic_cast</a:t>
            </a:r>
            <a:endParaRPr lang="en-US" altLang="ko-KR" dirty="0" smtClean="0"/>
          </a:p>
          <a:p>
            <a:pPr lvl="1" eaLnBrk="1" hangingPunct="1"/>
            <a:r>
              <a:rPr lang="ko-KR" altLang="en-US" dirty="0" smtClean="0"/>
              <a:t>상속 계층 관계를 가로지르거나 하향된 클래스 타입으로 안전하게 </a:t>
            </a:r>
            <a:r>
              <a:rPr lang="ko-KR" altLang="en-US" dirty="0" err="1" smtClean="0"/>
              <a:t>형변환함</a:t>
            </a:r>
            <a:endParaRPr lang="en-US" altLang="ko-KR" dirty="0" smtClean="0"/>
          </a:p>
          <a:p>
            <a:pPr lvl="2" eaLnBrk="1" hangingPunct="1"/>
            <a:r>
              <a:rPr lang="ko-KR" altLang="en-US" dirty="0" smtClean="0"/>
              <a:t>즉 기본 클래스 객체의 포인터나 </a:t>
            </a:r>
            <a:r>
              <a:rPr lang="ko-KR" altLang="en-US" dirty="0" err="1" smtClean="0"/>
              <a:t>참조자</a:t>
            </a:r>
            <a:r>
              <a:rPr lang="ko-KR" altLang="en-US" dirty="0" smtClean="0"/>
              <a:t> 타입을 파생</a:t>
            </a:r>
            <a:r>
              <a:rPr lang="en-US" altLang="ko-KR" dirty="0" smtClean="0"/>
              <a:t>(derived)</a:t>
            </a:r>
            <a:r>
              <a:rPr lang="ko-KR" altLang="en-US" dirty="0"/>
              <a:t> </a:t>
            </a:r>
            <a:r>
              <a:rPr lang="ko-KR" altLang="en-US" dirty="0" smtClean="0"/>
              <a:t>클래스 또는 형제</a:t>
            </a:r>
            <a:r>
              <a:rPr lang="en-US" altLang="ko-KR" dirty="0" smtClean="0"/>
              <a:t>(sibling) </a:t>
            </a:r>
            <a:r>
              <a:rPr lang="ko-KR" altLang="en-US" dirty="0" smtClean="0"/>
              <a:t>클래스의 타입으로 변환할 때에 사용됨</a:t>
            </a:r>
            <a:endParaRPr lang="en-US" altLang="ko-KR" dirty="0" smtClean="0"/>
          </a:p>
          <a:p>
            <a:pPr lvl="2" eaLnBrk="1" hangingPunct="1"/>
            <a:endParaRPr lang="en-US" altLang="ko-KR" dirty="0" smtClean="0"/>
          </a:p>
          <a:p>
            <a:pPr lvl="2" eaLnBrk="1" hangingPunct="1"/>
            <a:endParaRPr lang="en-US" altLang="ko-KR" dirty="0"/>
          </a:p>
          <a:p>
            <a:pPr lvl="2" eaLnBrk="1" hangingPunct="1"/>
            <a:endParaRPr lang="en-US" altLang="ko-KR" dirty="0" smtClean="0"/>
          </a:p>
          <a:p>
            <a:pPr lvl="2" eaLnBrk="1" hangingPunct="1"/>
            <a:r>
              <a:rPr lang="ko-KR" altLang="en-US" dirty="0" smtClean="0"/>
              <a:t>만약 </a:t>
            </a:r>
            <a:r>
              <a:rPr lang="en-US" altLang="ko-KR" dirty="0" smtClean="0"/>
              <a:t>mc</a:t>
            </a:r>
            <a:r>
              <a:rPr lang="ko-KR" altLang="en-US" dirty="0" smtClean="0"/>
              <a:t>가 </a:t>
            </a:r>
            <a:r>
              <a:rPr lang="en-US" altLang="ko-KR" dirty="0" err="1" smtClean="0"/>
              <a:t>MyChildClass</a:t>
            </a:r>
            <a:r>
              <a:rPr lang="en-US" altLang="ko-KR" dirty="0" smtClean="0"/>
              <a:t> </a:t>
            </a:r>
            <a:r>
              <a:rPr lang="ko-KR" altLang="en-US" dirty="0" smtClean="0"/>
              <a:t>객체의 포인터가 아니라면 </a:t>
            </a:r>
            <a:r>
              <a:rPr lang="ko-KR" altLang="en-US" dirty="0" err="1" smtClean="0"/>
              <a:t>형변환</a:t>
            </a:r>
            <a:r>
              <a:rPr lang="ko-KR" altLang="en-US" dirty="0" smtClean="0"/>
              <a:t> 결과로 </a:t>
            </a:r>
            <a:r>
              <a:rPr lang="en-US" altLang="ko-KR" dirty="0" smtClean="0"/>
              <a:t>null </a:t>
            </a:r>
            <a:r>
              <a:rPr lang="ko-KR" altLang="en-US" dirty="0" smtClean="0"/>
              <a:t>포인터가 </a:t>
            </a:r>
            <a:r>
              <a:rPr lang="ko-KR" altLang="en-US" dirty="0" err="1" smtClean="0"/>
              <a:t>리턴됨</a:t>
            </a:r>
            <a:endParaRPr lang="en-US" altLang="ko-KR" dirty="0" smtClean="0"/>
          </a:p>
          <a:p>
            <a:pPr lvl="2" eaLnBrk="1" hangingPunct="1"/>
            <a:endParaRPr lang="en-US" altLang="ko-KR" dirty="0" smtClean="0"/>
          </a:p>
          <a:p>
            <a:pPr lvl="1" eaLnBrk="1" hangingPunct="1"/>
            <a:r>
              <a:rPr lang="ko-KR" altLang="en-US" dirty="0" smtClean="0"/>
              <a:t>사용 제약</a:t>
            </a:r>
            <a:endParaRPr lang="en-US" altLang="ko-KR" dirty="0" smtClean="0"/>
          </a:p>
          <a:p>
            <a:pPr lvl="2" eaLnBrk="1" hangingPunct="1"/>
            <a:r>
              <a:rPr lang="ko-KR" altLang="en-US" dirty="0" smtClean="0"/>
              <a:t>상속 계층 구조를 따라 갈 때에만 사용해야 함</a:t>
            </a:r>
            <a:endParaRPr lang="en-US" altLang="ko-KR" dirty="0" smtClean="0"/>
          </a:p>
          <a:p>
            <a:pPr lvl="2" eaLnBrk="1" hangingPunct="1"/>
            <a:r>
              <a:rPr lang="ko-KR" altLang="en-US" dirty="0" smtClean="0"/>
              <a:t>가상 함수가 없는 타입에는 적용할 수 없음</a:t>
            </a:r>
            <a:endParaRPr lang="en-US" altLang="ko-KR" dirty="0" smtClean="0"/>
          </a:p>
          <a:p>
            <a:pPr lvl="1" eaLnBrk="1" hangingPunct="1"/>
            <a:endParaRPr lang="en-US" altLang="ko-KR" dirty="0"/>
          </a:p>
        </p:txBody>
      </p:sp>
      <p:sp>
        <p:nvSpPr>
          <p:cNvPr id="5" name="슬라이드 번호 개체 틀 4"/>
          <p:cNvSpPr>
            <a:spLocks noGrp="1"/>
          </p:cNvSpPr>
          <p:nvPr>
            <p:ph type="sldNum" sz="quarter" idx="12"/>
          </p:nvPr>
        </p:nvSpPr>
        <p:spPr/>
        <p:txBody>
          <a:bodyPr/>
          <a:lstStyle/>
          <a:p>
            <a:pPr>
              <a:defRPr/>
            </a:pPr>
            <a:fld id="{DFAD7EEE-9C04-4D48-B40F-6AB16FFB9B79}" type="slidenum">
              <a:rPr lang="ko-KR" altLang="en-US"/>
              <a:pPr>
                <a:defRPr/>
              </a:pPr>
              <a:t>29</a:t>
            </a:fld>
            <a:endParaRPr lang="ko-KR" altLang="en-US" dirty="0"/>
          </a:p>
        </p:txBody>
      </p:sp>
      <p:sp>
        <p:nvSpPr>
          <p:cNvPr id="8" name="바닥글 개체 틀 7"/>
          <p:cNvSpPr>
            <a:spLocks noGrp="1"/>
          </p:cNvSpPr>
          <p:nvPr>
            <p:ph type="ftr" sz="quarter" idx="11"/>
          </p:nvPr>
        </p:nvSpPr>
        <p:spPr/>
        <p:txBody>
          <a:bodyPr/>
          <a:lstStyle/>
          <a:p>
            <a:pPr>
              <a:defRPr/>
            </a:pPr>
            <a:r>
              <a:rPr lang="ko-KR" altLang="en-US" smtClean="0"/>
              <a:t>게임프로그래밍</a:t>
            </a:r>
            <a:endParaRPr lang="ko-KR" altLang="en-US"/>
          </a:p>
        </p:txBody>
      </p:sp>
      <p:sp>
        <p:nvSpPr>
          <p:cNvPr id="7" name="Text Box 4"/>
          <p:cNvSpPr txBox="1">
            <a:spLocks noChangeArrowheads="1"/>
          </p:cNvSpPr>
          <p:nvPr/>
        </p:nvSpPr>
        <p:spPr bwMode="auto">
          <a:xfrm>
            <a:off x="1259632" y="2708920"/>
            <a:ext cx="5142755" cy="590931"/>
          </a:xfrm>
          <a:prstGeom prst="rect">
            <a:avLst/>
          </a:prstGeom>
          <a:noFill/>
          <a:ln w="9525" algn="ctr">
            <a:noFill/>
            <a:miter lim="800000"/>
            <a:headEnd/>
            <a:tailEnd/>
          </a:ln>
        </p:spPr>
        <p:txBody>
          <a:bodyPr wrap="none">
            <a:spAutoFit/>
          </a:bodyPr>
          <a:lstStyle/>
          <a:p>
            <a:pPr>
              <a:lnSpc>
                <a:spcPct val="90000"/>
              </a:lnSpc>
            </a:pPr>
            <a:r>
              <a:rPr lang="en-US" altLang="ko-KR" dirty="0" err="1" smtClean="0">
                <a:latin typeface="+mn-lt"/>
              </a:rPr>
              <a:t>MyClass</a:t>
            </a:r>
            <a:r>
              <a:rPr lang="en-US" altLang="ko-KR" dirty="0" smtClean="0">
                <a:latin typeface="+mn-lt"/>
              </a:rPr>
              <a:t>* mc</a:t>
            </a:r>
            <a:r>
              <a:rPr lang="en-US" altLang="ko-KR" dirty="0">
                <a:latin typeface="+mn-lt"/>
              </a:rPr>
              <a:t> </a:t>
            </a:r>
            <a:r>
              <a:rPr lang="en-US" altLang="ko-KR" dirty="0" smtClean="0">
                <a:latin typeface="+mn-lt"/>
              </a:rPr>
              <a:t>= /*…*/ ;</a:t>
            </a:r>
          </a:p>
          <a:p>
            <a:pPr>
              <a:lnSpc>
                <a:spcPct val="90000"/>
              </a:lnSpc>
            </a:pPr>
            <a:r>
              <a:rPr lang="en-US" altLang="ko-KR" dirty="0" err="1" smtClean="0">
                <a:latin typeface="+mn-lt"/>
              </a:rPr>
              <a:t>func</a:t>
            </a:r>
            <a:r>
              <a:rPr lang="en-US" altLang="ko-KR" dirty="0" smtClean="0">
                <a:latin typeface="+mn-lt"/>
              </a:rPr>
              <a:t>( </a:t>
            </a:r>
            <a:r>
              <a:rPr lang="en-US" altLang="ko-KR" dirty="0" err="1" smtClean="0">
                <a:latin typeface="+mn-lt"/>
              </a:rPr>
              <a:t>dynamic_cast</a:t>
            </a:r>
            <a:r>
              <a:rPr lang="en-US" altLang="ko-KR" dirty="0" smtClean="0">
                <a:latin typeface="+mn-lt"/>
              </a:rPr>
              <a:t>&lt;</a:t>
            </a:r>
            <a:r>
              <a:rPr lang="en-US" altLang="ko-KR" dirty="0" err="1" smtClean="0">
                <a:latin typeface="+mn-lt"/>
              </a:rPr>
              <a:t>MyChildClass</a:t>
            </a:r>
            <a:r>
              <a:rPr lang="en-US" altLang="ko-KR" dirty="0" smtClean="0">
                <a:latin typeface="+mn-lt"/>
              </a:rPr>
              <a:t>*&gt;(mc) ); //ok</a:t>
            </a:r>
          </a:p>
        </p:txBody>
      </p:sp>
    </p:spTree>
    <p:extLst>
      <p:ext uri="{BB962C8B-B14F-4D97-AF65-F5344CB8AC3E}">
        <p14:creationId xmlns:p14="http://schemas.microsoft.com/office/powerpoint/2010/main" val="4146576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1"/>
          <p:cNvSpPr>
            <a:spLocks noGrp="1"/>
          </p:cNvSpPr>
          <p:nvPr>
            <p:ph type="title"/>
          </p:nvPr>
        </p:nvSpPr>
        <p:spPr>
          <a:xfrm>
            <a:off x="457200" y="274638"/>
            <a:ext cx="8229600" cy="654050"/>
          </a:xfrm>
        </p:spPr>
        <p:txBody>
          <a:bodyPr/>
          <a:lstStyle/>
          <a:p>
            <a:pPr eaLnBrk="1" hangingPunct="1"/>
            <a:r>
              <a:rPr lang="ko-KR" altLang="en-US" dirty="0" smtClean="0"/>
              <a:t>이름공간</a:t>
            </a:r>
            <a:endParaRPr lang="ko-KR" altLang="en-US" dirty="0"/>
          </a:p>
        </p:txBody>
      </p:sp>
      <p:sp>
        <p:nvSpPr>
          <p:cNvPr id="5123" name="내용 개체 틀 2"/>
          <p:cNvSpPr>
            <a:spLocks noGrp="1"/>
          </p:cNvSpPr>
          <p:nvPr>
            <p:ph idx="1"/>
          </p:nvPr>
        </p:nvSpPr>
        <p:spPr>
          <a:xfrm>
            <a:off x="457200" y="1046163"/>
            <a:ext cx="8229600" cy="5240337"/>
          </a:xfrm>
        </p:spPr>
        <p:txBody>
          <a:bodyPr/>
          <a:lstStyle/>
          <a:p>
            <a:r>
              <a:rPr lang="ko-KR" altLang="en-US" dirty="0" smtClean="0"/>
              <a:t>이름공간</a:t>
            </a:r>
            <a:r>
              <a:rPr lang="en-US" altLang="ko-KR" dirty="0" smtClean="0"/>
              <a:t>(name space)</a:t>
            </a:r>
            <a:r>
              <a:rPr lang="ko-KR" altLang="en-US" dirty="0" smtClean="0"/>
              <a:t> 사용의 필요성</a:t>
            </a:r>
            <a:endParaRPr lang="en-US" altLang="ko-KR" dirty="0" smtClean="0"/>
          </a:p>
          <a:p>
            <a:pPr lvl="1"/>
            <a:r>
              <a:rPr lang="ko-KR" altLang="en-US" dirty="0" smtClean="0"/>
              <a:t>많은 </a:t>
            </a:r>
            <a:r>
              <a:rPr lang="en-US" altLang="ko-KR" dirty="0" smtClean="0"/>
              <a:t>library</a:t>
            </a:r>
            <a:r>
              <a:rPr lang="ko-KR" altLang="en-US" dirty="0" smtClean="0"/>
              <a:t>의 사용과 코드의 대형화</a:t>
            </a:r>
            <a:endParaRPr lang="en-US" altLang="ko-KR" dirty="0" smtClean="0"/>
          </a:p>
          <a:p>
            <a:pPr lvl="1">
              <a:buNone/>
            </a:pPr>
            <a:r>
              <a:rPr lang="en-US" altLang="ko-KR" dirty="0" smtClean="0"/>
              <a:t>    </a:t>
            </a:r>
            <a:r>
              <a:rPr lang="ko-KR" altLang="ko-KR" dirty="0" smtClean="0"/>
              <a:t>→</a:t>
            </a:r>
            <a:r>
              <a:rPr lang="ko-KR" altLang="en-US" dirty="0" smtClean="0"/>
              <a:t> 변수나 함수의 이름의 충돌 문제가 발생</a:t>
            </a:r>
            <a:endParaRPr lang="en-US" altLang="ko-KR" dirty="0" smtClean="0"/>
          </a:p>
          <a:p>
            <a:pPr eaLnBrk="1" hangingPunct="1"/>
            <a:r>
              <a:rPr lang="ko-KR" altLang="en-US" dirty="0" smtClean="0"/>
              <a:t>이름공간의 생성</a:t>
            </a:r>
            <a:endParaRPr lang="en-US" altLang="ko-KR" dirty="0" smtClean="0"/>
          </a:p>
          <a:p>
            <a:pPr lvl="1"/>
            <a:r>
              <a:rPr lang="en-US" altLang="ko-KR" dirty="0" smtClean="0"/>
              <a:t>namespace</a:t>
            </a:r>
            <a:r>
              <a:rPr lang="ko-KR" altLang="en-US" dirty="0" smtClean="0"/>
              <a:t> 키워드를 사용</a:t>
            </a:r>
            <a:endParaRPr lang="en-US" altLang="ko-KR" dirty="0" smtClean="0"/>
          </a:p>
          <a:p>
            <a:pPr lvl="2"/>
            <a:r>
              <a:rPr lang="ko-KR" altLang="en-US" dirty="0" smtClean="0"/>
              <a:t>이름공간 내에는 상수</a:t>
            </a:r>
            <a:r>
              <a:rPr lang="en-US" altLang="ko-KR" dirty="0" smtClean="0"/>
              <a:t>, </a:t>
            </a:r>
            <a:r>
              <a:rPr lang="ko-KR" altLang="en-US" dirty="0" smtClean="0"/>
              <a:t>변수</a:t>
            </a:r>
            <a:r>
              <a:rPr lang="en-US" altLang="ko-KR" dirty="0" smtClean="0"/>
              <a:t>, </a:t>
            </a:r>
            <a:r>
              <a:rPr lang="ko-KR" altLang="en-US" dirty="0" smtClean="0"/>
              <a:t>함수</a:t>
            </a:r>
            <a:r>
              <a:rPr lang="en-US" altLang="ko-KR" dirty="0" smtClean="0"/>
              <a:t>, </a:t>
            </a:r>
            <a:r>
              <a:rPr lang="ko-KR" altLang="en-US" dirty="0" smtClean="0"/>
              <a:t>클래스 등 모두 포함시킬 수 있음 </a:t>
            </a:r>
            <a:endParaRPr lang="ko-KR" altLang="en-US" dirty="0"/>
          </a:p>
          <a:p>
            <a:pPr eaLnBrk="1" hangingPunct="1"/>
            <a:endParaRPr lang="en-US" altLang="ko-KR" dirty="0" smtClean="0"/>
          </a:p>
          <a:p>
            <a:pPr eaLnBrk="1" hangingPunct="1"/>
            <a:endParaRPr lang="en-US" altLang="ko-KR" dirty="0" smtClean="0"/>
          </a:p>
          <a:p>
            <a:pPr eaLnBrk="1" hangingPunct="1"/>
            <a:endParaRPr lang="en-US" altLang="ko-KR" dirty="0" smtClean="0"/>
          </a:p>
        </p:txBody>
      </p:sp>
      <p:sp>
        <p:nvSpPr>
          <p:cNvPr id="4" name="슬라이드 번호 개체 틀 3"/>
          <p:cNvSpPr>
            <a:spLocks noGrp="1"/>
          </p:cNvSpPr>
          <p:nvPr>
            <p:ph type="sldNum" sz="quarter" idx="12"/>
          </p:nvPr>
        </p:nvSpPr>
        <p:spPr/>
        <p:txBody>
          <a:bodyPr/>
          <a:lstStyle/>
          <a:p>
            <a:pPr>
              <a:defRPr/>
            </a:pPr>
            <a:fld id="{86F02906-2ED5-47CC-89A4-EE3184D909F4}" type="slidenum">
              <a:rPr lang="ko-KR" altLang="en-US"/>
              <a:pPr>
                <a:defRPr/>
              </a:pPr>
              <a:t>3</a:t>
            </a:fld>
            <a:endParaRPr lang="ko-KR" altLang="en-US"/>
          </a:p>
        </p:txBody>
      </p:sp>
      <p:sp>
        <p:nvSpPr>
          <p:cNvPr id="5" name="바닥글 개체 틀 4"/>
          <p:cNvSpPr>
            <a:spLocks noGrp="1"/>
          </p:cNvSpPr>
          <p:nvPr>
            <p:ph type="ftr" sz="quarter" idx="11"/>
          </p:nvPr>
        </p:nvSpPr>
        <p:spPr/>
        <p:txBody>
          <a:bodyPr/>
          <a:lstStyle/>
          <a:p>
            <a:pPr>
              <a:defRPr/>
            </a:pPr>
            <a:r>
              <a:rPr lang="ko-KR" altLang="en-US" dirty="0"/>
              <a:t>게임프로그래밍</a:t>
            </a:r>
          </a:p>
        </p:txBody>
      </p:sp>
      <p:sp>
        <p:nvSpPr>
          <p:cNvPr id="7" name="Text Box 4"/>
          <p:cNvSpPr txBox="1">
            <a:spLocks noChangeArrowheads="1"/>
          </p:cNvSpPr>
          <p:nvPr/>
        </p:nvSpPr>
        <p:spPr bwMode="auto">
          <a:xfrm>
            <a:off x="1536117" y="3071810"/>
            <a:ext cx="1648400" cy="1077218"/>
          </a:xfrm>
          <a:prstGeom prst="rect">
            <a:avLst/>
          </a:prstGeom>
          <a:noFill/>
          <a:ln w="9525" algn="ctr">
            <a:noFill/>
            <a:miter lim="800000"/>
            <a:headEnd/>
            <a:tailEnd/>
          </a:ln>
        </p:spPr>
        <p:txBody>
          <a:bodyPr wrap="none">
            <a:spAutoFit/>
          </a:bodyPr>
          <a:lstStyle/>
          <a:p>
            <a:r>
              <a:rPr lang="en-US" altLang="ko-KR" sz="1600" dirty="0" smtClean="0">
                <a:solidFill>
                  <a:srgbClr val="0070C0"/>
                </a:solidFill>
                <a:latin typeface="+mn-lt"/>
              </a:rPr>
              <a:t>namespace</a:t>
            </a:r>
            <a:r>
              <a:rPr lang="en-US" altLang="ko-KR" sz="1600" dirty="0" smtClean="0">
                <a:latin typeface="+mn-lt"/>
              </a:rPr>
              <a:t> </a:t>
            </a:r>
            <a:r>
              <a:rPr lang="en-US" altLang="ko-KR" sz="1600" dirty="0" smtClean="0">
                <a:solidFill>
                  <a:srgbClr val="C00000"/>
                </a:solidFill>
                <a:latin typeface="+mn-lt"/>
              </a:rPr>
              <a:t>first</a:t>
            </a:r>
          </a:p>
          <a:p>
            <a:r>
              <a:rPr lang="en-US" altLang="ko-KR" sz="1600" dirty="0" smtClean="0">
                <a:solidFill>
                  <a:srgbClr val="0070C0"/>
                </a:solidFill>
                <a:latin typeface="+mn-lt"/>
              </a:rPr>
              <a:t>{</a:t>
            </a:r>
          </a:p>
          <a:p>
            <a:r>
              <a:rPr lang="en-US" altLang="ko-KR" sz="1600" dirty="0" smtClean="0">
                <a:latin typeface="+mn-lt"/>
              </a:rPr>
              <a:t>    </a:t>
            </a:r>
            <a:r>
              <a:rPr lang="en-US" altLang="ko-KR" sz="1600" dirty="0" err="1" smtClean="0">
                <a:latin typeface="+mn-lt"/>
              </a:rPr>
              <a:t>int</a:t>
            </a:r>
            <a:r>
              <a:rPr lang="en-US" altLang="ko-KR" sz="1600" dirty="0" smtClean="0">
                <a:latin typeface="+mn-lt"/>
              </a:rPr>
              <a:t> x = 5;</a:t>
            </a:r>
          </a:p>
          <a:p>
            <a:r>
              <a:rPr lang="en-US" altLang="ko-KR" sz="1600" dirty="0" smtClean="0">
                <a:solidFill>
                  <a:srgbClr val="0070C0"/>
                </a:solidFill>
                <a:latin typeface="+mn-lt"/>
              </a:rPr>
              <a:t>}</a:t>
            </a:r>
            <a:endParaRPr lang="en-US" altLang="ko-KR" sz="1600" dirty="0">
              <a:solidFill>
                <a:srgbClr val="0070C0"/>
              </a:solidFill>
              <a:latin typeface="+mn-lt"/>
            </a:endParaRPr>
          </a:p>
        </p:txBody>
      </p:sp>
      <p:pic>
        <p:nvPicPr>
          <p:cNvPr id="8" name="Picture 2" descr="http://images.all-free-download.com/images/graphiclarge/cl_key_116117.jpg"/>
          <p:cNvPicPr>
            <a:picLocks noChangeAspect="1" noChangeArrowheads="1"/>
          </p:cNvPicPr>
          <p:nvPr/>
        </p:nvPicPr>
        <p:blipFill>
          <a:blip r:embed="rId2" cstate="print"/>
          <a:srcRect/>
          <a:stretch>
            <a:fillRect/>
          </a:stretch>
        </p:blipFill>
        <p:spPr bwMode="auto">
          <a:xfrm>
            <a:off x="500034" y="500042"/>
            <a:ext cx="813791" cy="39445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p:cNvSpPr>
            <a:spLocks noGrp="1"/>
          </p:cNvSpPr>
          <p:nvPr>
            <p:ph type="title"/>
          </p:nvPr>
        </p:nvSpPr>
        <p:spPr>
          <a:xfrm>
            <a:off x="457200" y="274638"/>
            <a:ext cx="8229600" cy="654050"/>
          </a:xfrm>
        </p:spPr>
        <p:txBody>
          <a:bodyPr/>
          <a:lstStyle/>
          <a:p>
            <a:pPr eaLnBrk="1" hangingPunct="1">
              <a:tabLst>
                <a:tab pos="5829300" algn="l"/>
              </a:tabLst>
            </a:pPr>
            <a:r>
              <a:rPr lang="ko-KR" altLang="en-US" dirty="0" err="1" smtClean="0"/>
              <a:t>형변환</a:t>
            </a:r>
            <a:r>
              <a:rPr lang="en-US" altLang="ko-KR" dirty="0" smtClean="0"/>
              <a:t>: </a:t>
            </a:r>
            <a:r>
              <a:rPr lang="en-US" altLang="ko-KR" dirty="0" err="1" smtClean="0"/>
              <a:t>reinterpret_cast</a:t>
            </a:r>
            <a:endParaRPr lang="ko-KR" altLang="en-US" dirty="0"/>
          </a:p>
        </p:txBody>
      </p:sp>
      <p:sp>
        <p:nvSpPr>
          <p:cNvPr id="7171" name="내용 개체 틀 2"/>
          <p:cNvSpPr>
            <a:spLocks noGrp="1"/>
          </p:cNvSpPr>
          <p:nvPr>
            <p:ph idx="1"/>
          </p:nvPr>
        </p:nvSpPr>
        <p:spPr>
          <a:xfrm>
            <a:off x="457200" y="1046163"/>
            <a:ext cx="8229600" cy="5240337"/>
          </a:xfrm>
        </p:spPr>
        <p:txBody>
          <a:bodyPr>
            <a:normAutofit/>
          </a:bodyPr>
          <a:lstStyle/>
          <a:p>
            <a:pPr eaLnBrk="1" hangingPunct="1"/>
            <a:r>
              <a:rPr lang="en-US" altLang="ko-KR" dirty="0" err="1"/>
              <a:t>reinterpret</a:t>
            </a:r>
            <a:r>
              <a:rPr lang="en-US" altLang="ko-KR" dirty="0" err="1" smtClean="0"/>
              <a:t>_cast</a:t>
            </a:r>
            <a:endParaRPr lang="en-US" altLang="ko-KR" dirty="0" smtClean="0"/>
          </a:p>
          <a:p>
            <a:pPr lvl="1" eaLnBrk="1" hangingPunct="1"/>
            <a:r>
              <a:rPr lang="ko-KR" altLang="en-US" dirty="0" smtClean="0"/>
              <a:t>임의의 포인터 </a:t>
            </a:r>
            <a:r>
              <a:rPr lang="ko-KR" altLang="en-US" dirty="0" err="1" smtClean="0"/>
              <a:t>타입끼리</a:t>
            </a:r>
            <a:r>
              <a:rPr lang="ko-KR" altLang="en-US" dirty="0" smtClean="0"/>
              <a:t> 변환하도록 지원함</a:t>
            </a:r>
            <a:endParaRPr lang="en-US" altLang="ko-KR" dirty="0" smtClean="0"/>
          </a:p>
          <a:p>
            <a:pPr lvl="2" eaLnBrk="1" hangingPunct="1"/>
            <a:r>
              <a:rPr lang="ko-KR" altLang="en-US" dirty="0" err="1" smtClean="0"/>
              <a:t>상속관계에</a:t>
            </a:r>
            <a:r>
              <a:rPr lang="ko-KR" altLang="en-US" dirty="0" smtClean="0"/>
              <a:t> 있지 않은 포인터끼리도 </a:t>
            </a:r>
            <a:r>
              <a:rPr lang="ko-KR" altLang="en-US" dirty="0" err="1" smtClean="0"/>
              <a:t>형변환이</a:t>
            </a:r>
            <a:r>
              <a:rPr lang="ko-KR" altLang="en-US" dirty="0" smtClean="0"/>
              <a:t> 가능함</a:t>
            </a:r>
            <a:r>
              <a:rPr lang="en-US" altLang="ko-KR" dirty="0" smtClean="0"/>
              <a:t>.</a:t>
            </a:r>
          </a:p>
          <a:p>
            <a:pPr lvl="2" eaLnBrk="1" hangingPunct="1"/>
            <a:endParaRPr lang="en-US" altLang="ko-KR" dirty="0" smtClean="0"/>
          </a:p>
          <a:p>
            <a:pPr lvl="2" eaLnBrk="1" hangingPunct="1"/>
            <a:endParaRPr lang="en-US" altLang="ko-KR" dirty="0"/>
          </a:p>
          <a:p>
            <a:pPr lvl="2" eaLnBrk="1" hangingPunct="1"/>
            <a:endParaRPr lang="en-US" altLang="ko-KR" dirty="0" smtClean="0"/>
          </a:p>
          <a:p>
            <a:pPr lvl="2" eaLnBrk="1" hangingPunct="1"/>
            <a:endParaRPr lang="en-US" altLang="ko-KR" dirty="0"/>
          </a:p>
          <a:p>
            <a:pPr lvl="2" eaLnBrk="1" hangingPunct="1"/>
            <a:endParaRPr lang="en-US" altLang="ko-KR" dirty="0" smtClean="0"/>
          </a:p>
          <a:p>
            <a:pPr lvl="2" eaLnBrk="1" hangingPunct="1"/>
            <a:endParaRPr lang="en-US" altLang="ko-KR" dirty="0" smtClean="0"/>
          </a:p>
          <a:p>
            <a:pPr lvl="1" eaLnBrk="1" hangingPunct="1"/>
            <a:r>
              <a:rPr lang="ko-KR" altLang="en-US" dirty="0" smtClean="0"/>
              <a:t>모든 </a:t>
            </a:r>
            <a:r>
              <a:rPr lang="ko-KR" altLang="en-US" dirty="0" err="1" smtClean="0"/>
              <a:t>형변환을</a:t>
            </a:r>
            <a:r>
              <a:rPr lang="ko-KR" altLang="en-US" dirty="0" smtClean="0"/>
              <a:t> 허용하지만 그 책임은 모두 개발자 </a:t>
            </a:r>
            <a:r>
              <a:rPr lang="ko-KR" altLang="en-US" dirty="0" err="1" smtClean="0"/>
              <a:t>몫임</a:t>
            </a:r>
            <a:endParaRPr lang="en-US" altLang="ko-KR" dirty="0" smtClean="0"/>
          </a:p>
          <a:p>
            <a:pPr lvl="2" eaLnBrk="1" hangingPunct="1"/>
            <a:r>
              <a:rPr lang="ko-KR" altLang="en-US" dirty="0" smtClean="0"/>
              <a:t>강제 변환이므로 안전하지 않음</a:t>
            </a:r>
            <a:endParaRPr lang="en-US" altLang="ko-KR" dirty="0" smtClean="0"/>
          </a:p>
          <a:p>
            <a:pPr lvl="2" eaLnBrk="1" hangingPunct="1"/>
            <a:r>
              <a:rPr lang="ko-KR" altLang="en-US" dirty="0" smtClean="0"/>
              <a:t>최대한 피하자</a:t>
            </a:r>
            <a:endParaRPr lang="en-US" altLang="ko-KR" dirty="0" smtClean="0"/>
          </a:p>
          <a:p>
            <a:pPr lvl="1" eaLnBrk="1" hangingPunct="1"/>
            <a:endParaRPr lang="en-US" altLang="ko-KR" dirty="0"/>
          </a:p>
        </p:txBody>
      </p:sp>
      <p:sp>
        <p:nvSpPr>
          <p:cNvPr id="5" name="슬라이드 번호 개체 틀 4"/>
          <p:cNvSpPr>
            <a:spLocks noGrp="1"/>
          </p:cNvSpPr>
          <p:nvPr>
            <p:ph type="sldNum" sz="quarter" idx="12"/>
          </p:nvPr>
        </p:nvSpPr>
        <p:spPr/>
        <p:txBody>
          <a:bodyPr/>
          <a:lstStyle/>
          <a:p>
            <a:pPr>
              <a:defRPr/>
            </a:pPr>
            <a:fld id="{DFAD7EEE-9C04-4D48-B40F-6AB16FFB9B79}" type="slidenum">
              <a:rPr lang="ko-KR" altLang="en-US"/>
              <a:pPr>
                <a:defRPr/>
              </a:pPr>
              <a:t>30</a:t>
            </a:fld>
            <a:endParaRPr lang="ko-KR" altLang="en-US" dirty="0"/>
          </a:p>
        </p:txBody>
      </p:sp>
      <p:sp>
        <p:nvSpPr>
          <p:cNvPr id="8" name="바닥글 개체 틀 7"/>
          <p:cNvSpPr>
            <a:spLocks noGrp="1"/>
          </p:cNvSpPr>
          <p:nvPr>
            <p:ph type="ftr" sz="quarter" idx="11"/>
          </p:nvPr>
        </p:nvSpPr>
        <p:spPr/>
        <p:txBody>
          <a:bodyPr/>
          <a:lstStyle/>
          <a:p>
            <a:pPr>
              <a:defRPr/>
            </a:pPr>
            <a:r>
              <a:rPr lang="ko-KR" altLang="en-US" smtClean="0"/>
              <a:t>게임프로그래밍</a:t>
            </a:r>
            <a:endParaRPr lang="ko-KR" altLang="en-US"/>
          </a:p>
        </p:txBody>
      </p:sp>
      <p:sp>
        <p:nvSpPr>
          <p:cNvPr id="7" name="Text Box 4"/>
          <p:cNvSpPr txBox="1">
            <a:spLocks noChangeArrowheads="1"/>
          </p:cNvSpPr>
          <p:nvPr/>
        </p:nvSpPr>
        <p:spPr bwMode="auto">
          <a:xfrm>
            <a:off x="1259632" y="2276872"/>
            <a:ext cx="4233403" cy="840230"/>
          </a:xfrm>
          <a:prstGeom prst="rect">
            <a:avLst/>
          </a:prstGeom>
          <a:noFill/>
          <a:ln w="9525" algn="ctr">
            <a:noFill/>
            <a:miter lim="800000"/>
            <a:headEnd/>
            <a:tailEnd/>
          </a:ln>
        </p:spPr>
        <p:txBody>
          <a:bodyPr wrap="none">
            <a:spAutoFit/>
          </a:bodyPr>
          <a:lstStyle/>
          <a:p>
            <a:pPr>
              <a:lnSpc>
                <a:spcPct val="90000"/>
              </a:lnSpc>
            </a:pPr>
            <a:r>
              <a:rPr lang="en-US" altLang="ko-KR" dirty="0" err="1" smtClean="0">
                <a:latin typeface="+mn-lt"/>
              </a:rPr>
              <a:t>int</a:t>
            </a:r>
            <a:r>
              <a:rPr lang="en-US" altLang="ko-KR" dirty="0" smtClean="0">
                <a:latin typeface="+mn-lt"/>
              </a:rPr>
              <a:t>* pi = </a:t>
            </a:r>
            <a:r>
              <a:rPr lang="en-US" altLang="ko-KR" dirty="0" err="1" smtClean="0">
                <a:latin typeface="+mn-lt"/>
              </a:rPr>
              <a:t>reinterpret_cast</a:t>
            </a:r>
            <a:r>
              <a:rPr lang="en-US" altLang="ko-KR" dirty="0" smtClean="0">
                <a:latin typeface="+mn-lt"/>
              </a:rPr>
              <a:t>&lt;</a:t>
            </a:r>
            <a:r>
              <a:rPr lang="en-US" altLang="ko-KR" dirty="0" err="1" smtClean="0">
                <a:latin typeface="+mn-lt"/>
              </a:rPr>
              <a:t>int</a:t>
            </a:r>
            <a:r>
              <a:rPr lang="en-US" altLang="ko-KR" dirty="0" smtClean="0">
                <a:latin typeface="+mn-lt"/>
              </a:rPr>
              <a:t>*&gt;(1234);</a:t>
            </a:r>
          </a:p>
          <a:p>
            <a:pPr>
              <a:lnSpc>
                <a:spcPct val="90000"/>
              </a:lnSpc>
            </a:pPr>
            <a:endParaRPr lang="en-US" altLang="ko-KR" dirty="0" smtClean="0">
              <a:latin typeface="+mn-lt"/>
            </a:endParaRPr>
          </a:p>
          <a:p>
            <a:pPr>
              <a:lnSpc>
                <a:spcPct val="90000"/>
              </a:lnSpc>
            </a:pPr>
            <a:r>
              <a:rPr lang="en-US" altLang="ko-KR" dirty="0" smtClean="0">
                <a:latin typeface="+mn-lt"/>
              </a:rPr>
              <a:t>char* pc = </a:t>
            </a:r>
            <a:r>
              <a:rPr lang="en-US" altLang="ko-KR" dirty="0" err="1" smtClean="0">
                <a:latin typeface="+mn-lt"/>
              </a:rPr>
              <a:t>reinterpret_cast</a:t>
            </a:r>
            <a:r>
              <a:rPr lang="en-US" altLang="ko-KR" dirty="0" smtClean="0">
                <a:latin typeface="+mn-lt"/>
              </a:rPr>
              <a:t>&lt;char*&gt;(pi);</a:t>
            </a:r>
          </a:p>
        </p:txBody>
      </p:sp>
    </p:spTree>
    <p:extLst>
      <p:ext uri="{BB962C8B-B14F-4D97-AF65-F5344CB8AC3E}">
        <p14:creationId xmlns:p14="http://schemas.microsoft.com/office/powerpoint/2010/main" val="52069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1"/>
          <p:cNvSpPr>
            <a:spLocks noGrp="1"/>
          </p:cNvSpPr>
          <p:nvPr>
            <p:ph type="title"/>
          </p:nvPr>
        </p:nvSpPr>
        <p:spPr>
          <a:xfrm>
            <a:off x="457200" y="274638"/>
            <a:ext cx="8229600" cy="654050"/>
          </a:xfrm>
        </p:spPr>
        <p:txBody>
          <a:bodyPr/>
          <a:lstStyle/>
          <a:p>
            <a:pPr eaLnBrk="1" hangingPunct="1"/>
            <a:r>
              <a:rPr lang="ko-KR" altLang="en-US" dirty="0" smtClean="0"/>
              <a:t>이름공간</a:t>
            </a:r>
            <a:r>
              <a:rPr lang="en-US" altLang="ko-KR" dirty="0" smtClean="0"/>
              <a:t>’</a:t>
            </a:r>
            <a:endParaRPr lang="ko-KR" altLang="en-US" dirty="0"/>
          </a:p>
        </p:txBody>
      </p:sp>
      <p:sp>
        <p:nvSpPr>
          <p:cNvPr id="5123" name="내용 개체 틀 2"/>
          <p:cNvSpPr>
            <a:spLocks noGrp="1"/>
          </p:cNvSpPr>
          <p:nvPr>
            <p:ph idx="1"/>
          </p:nvPr>
        </p:nvSpPr>
        <p:spPr>
          <a:xfrm>
            <a:off x="457200" y="1046163"/>
            <a:ext cx="8229600" cy="5240337"/>
          </a:xfrm>
        </p:spPr>
        <p:txBody>
          <a:bodyPr/>
          <a:lstStyle/>
          <a:p>
            <a:pPr eaLnBrk="1" hangingPunct="1"/>
            <a:r>
              <a:rPr lang="ko-KR" altLang="en-US" dirty="0" smtClean="0"/>
              <a:t>이름공간의 사용</a:t>
            </a:r>
            <a:endParaRPr lang="en-US" altLang="ko-KR" dirty="0" smtClean="0"/>
          </a:p>
          <a:p>
            <a:pPr lvl="1"/>
            <a:r>
              <a:rPr lang="en-US" altLang="ko-KR" dirty="0" smtClean="0"/>
              <a:t>C++ </a:t>
            </a:r>
            <a:r>
              <a:rPr lang="ko-KR" altLang="en-US" dirty="0" smtClean="0"/>
              <a:t>입출력관련 </a:t>
            </a:r>
            <a:r>
              <a:rPr lang="en-US" altLang="ko-KR" dirty="0" smtClean="0"/>
              <a:t>library</a:t>
            </a:r>
            <a:r>
              <a:rPr lang="ko-KR" altLang="en-US" dirty="0" smtClean="0"/>
              <a:t>에는 </a:t>
            </a:r>
            <a:r>
              <a:rPr lang="en-US" altLang="ko-KR" dirty="0" smtClean="0"/>
              <a:t>std</a:t>
            </a:r>
            <a:r>
              <a:rPr lang="ko-KR" altLang="en-US" dirty="0" smtClean="0"/>
              <a:t>라는 이름공간이 있음</a:t>
            </a:r>
            <a:endParaRPr lang="en-US" altLang="ko-KR" dirty="0" smtClean="0"/>
          </a:p>
          <a:p>
            <a:pPr lvl="2"/>
            <a:r>
              <a:rPr lang="ko-KR" altLang="en-US" dirty="0" smtClean="0"/>
              <a:t>표준 입출력과 관련된 기능들이 구현되어 있음</a:t>
            </a:r>
            <a:endParaRPr lang="en-US" altLang="ko-KR" dirty="0" smtClean="0"/>
          </a:p>
          <a:p>
            <a:pPr lvl="2"/>
            <a:r>
              <a:rPr lang="en-US" altLang="ko-KR" dirty="0" err="1" smtClean="0"/>
              <a:t>cin</a:t>
            </a:r>
            <a:r>
              <a:rPr lang="en-US" altLang="ko-KR" dirty="0" smtClean="0"/>
              <a:t>, </a:t>
            </a:r>
            <a:r>
              <a:rPr lang="en-US" altLang="ko-KR" dirty="0" err="1" smtClean="0"/>
              <a:t>cout</a:t>
            </a:r>
            <a:r>
              <a:rPr lang="en-US" altLang="ko-KR" dirty="0" smtClean="0"/>
              <a:t>, </a:t>
            </a:r>
            <a:r>
              <a:rPr lang="en-US" altLang="ko-KR" dirty="0" err="1" smtClean="0"/>
              <a:t>endl</a:t>
            </a:r>
            <a:r>
              <a:rPr lang="en-US" altLang="ko-KR" dirty="0" smtClean="0"/>
              <a:t> </a:t>
            </a:r>
            <a:r>
              <a:rPr lang="ko-KR" altLang="en-US" dirty="0" smtClean="0"/>
              <a:t>등의 </a:t>
            </a:r>
            <a:r>
              <a:rPr lang="ko-KR" altLang="en-US" dirty="0" err="1" smtClean="0"/>
              <a:t>식별자</a:t>
            </a:r>
            <a:r>
              <a:rPr lang="en-US" altLang="ko-KR" dirty="0" smtClean="0"/>
              <a:t>(identifier)</a:t>
            </a:r>
            <a:r>
              <a:rPr lang="ko-KR" altLang="en-US" dirty="0" smtClean="0"/>
              <a:t>들이 정의되어 있음</a:t>
            </a:r>
            <a:endParaRPr lang="en-US" altLang="ko-KR" dirty="0" smtClean="0"/>
          </a:p>
          <a:p>
            <a:pPr lvl="2"/>
            <a:endParaRPr lang="en-US" altLang="ko-KR" dirty="0" smtClean="0"/>
          </a:p>
          <a:p>
            <a:pPr lvl="2"/>
            <a:endParaRPr lang="en-US" altLang="ko-KR" dirty="0" smtClean="0"/>
          </a:p>
          <a:p>
            <a:pPr lvl="1"/>
            <a:r>
              <a:rPr lang="ko-KR" altLang="en-US" dirty="0" smtClean="0"/>
              <a:t>이름공간을 일일이 명시하는 것이 귀찮다면</a:t>
            </a:r>
            <a:endParaRPr lang="en-US" altLang="ko-KR" dirty="0" smtClean="0"/>
          </a:p>
          <a:p>
            <a:pPr lvl="2"/>
            <a:r>
              <a:rPr lang="en-US" altLang="ko-KR" dirty="0" smtClean="0"/>
              <a:t>using </a:t>
            </a:r>
            <a:r>
              <a:rPr lang="ko-KR" altLang="en-US" dirty="0" smtClean="0"/>
              <a:t>선언</a:t>
            </a:r>
            <a:r>
              <a:rPr lang="en-US" altLang="ko-KR" dirty="0" smtClean="0"/>
              <a:t>(declaration)</a:t>
            </a:r>
            <a:r>
              <a:rPr lang="ko-KR" altLang="en-US" dirty="0" smtClean="0"/>
              <a:t>을 사용</a:t>
            </a:r>
            <a:endParaRPr lang="en-US" altLang="ko-KR" dirty="0" smtClean="0"/>
          </a:p>
          <a:p>
            <a:pPr lvl="2"/>
            <a:endParaRPr lang="en-US" altLang="ko-KR" dirty="0" smtClean="0"/>
          </a:p>
          <a:p>
            <a:pPr lvl="2"/>
            <a:endParaRPr lang="en-US" altLang="ko-KR" dirty="0" smtClean="0"/>
          </a:p>
          <a:p>
            <a:pPr lvl="2"/>
            <a:endParaRPr lang="en-US" altLang="ko-KR" dirty="0" smtClean="0"/>
          </a:p>
          <a:p>
            <a:pPr lvl="2"/>
            <a:endParaRPr lang="en-US" altLang="ko-KR" dirty="0" smtClean="0"/>
          </a:p>
          <a:p>
            <a:pPr lvl="2"/>
            <a:r>
              <a:rPr lang="en-US" altLang="ko-KR" dirty="0" smtClean="0"/>
              <a:t>using </a:t>
            </a:r>
            <a:r>
              <a:rPr lang="ko-KR" altLang="en-US" dirty="0" smtClean="0"/>
              <a:t>지시어</a:t>
            </a:r>
            <a:r>
              <a:rPr lang="en-US" altLang="ko-KR" dirty="0" smtClean="0"/>
              <a:t>(directive)</a:t>
            </a:r>
            <a:r>
              <a:rPr lang="ko-KR" altLang="en-US" dirty="0" smtClean="0"/>
              <a:t>를 사용하면</a:t>
            </a:r>
          </a:p>
        </p:txBody>
      </p:sp>
      <p:sp>
        <p:nvSpPr>
          <p:cNvPr id="4" name="슬라이드 번호 개체 틀 3"/>
          <p:cNvSpPr>
            <a:spLocks noGrp="1"/>
          </p:cNvSpPr>
          <p:nvPr>
            <p:ph type="sldNum" sz="quarter" idx="12"/>
          </p:nvPr>
        </p:nvSpPr>
        <p:spPr/>
        <p:txBody>
          <a:bodyPr/>
          <a:lstStyle/>
          <a:p>
            <a:pPr>
              <a:defRPr/>
            </a:pPr>
            <a:fld id="{86F02906-2ED5-47CC-89A4-EE3184D909F4}" type="slidenum">
              <a:rPr lang="ko-KR" altLang="en-US"/>
              <a:pPr>
                <a:defRPr/>
              </a:pPr>
              <a:t>4</a:t>
            </a:fld>
            <a:endParaRPr lang="ko-KR" altLang="en-US"/>
          </a:p>
        </p:txBody>
      </p:sp>
      <p:sp>
        <p:nvSpPr>
          <p:cNvPr id="5" name="바닥글 개체 틀 4"/>
          <p:cNvSpPr>
            <a:spLocks noGrp="1"/>
          </p:cNvSpPr>
          <p:nvPr>
            <p:ph type="ftr" sz="quarter" idx="11"/>
          </p:nvPr>
        </p:nvSpPr>
        <p:spPr/>
        <p:txBody>
          <a:bodyPr/>
          <a:lstStyle/>
          <a:p>
            <a:pPr>
              <a:defRPr/>
            </a:pPr>
            <a:r>
              <a:rPr lang="ko-KR" altLang="en-US" dirty="0"/>
              <a:t>게임프로그래밍</a:t>
            </a:r>
          </a:p>
        </p:txBody>
      </p:sp>
      <p:sp>
        <p:nvSpPr>
          <p:cNvPr id="7" name="Text Box 4"/>
          <p:cNvSpPr txBox="1">
            <a:spLocks noChangeArrowheads="1"/>
          </p:cNvSpPr>
          <p:nvPr/>
        </p:nvSpPr>
        <p:spPr bwMode="auto">
          <a:xfrm>
            <a:off x="1536117" y="2428868"/>
            <a:ext cx="4019562" cy="338554"/>
          </a:xfrm>
          <a:prstGeom prst="rect">
            <a:avLst/>
          </a:prstGeom>
          <a:noFill/>
          <a:ln w="9525" algn="ctr">
            <a:noFill/>
            <a:miter lim="800000"/>
            <a:headEnd/>
            <a:tailEnd/>
          </a:ln>
        </p:spPr>
        <p:txBody>
          <a:bodyPr wrap="none">
            <a:spAutoFit/>
          </a:bodyPr>
          <a:lstStyle/>
          <a:p>
            <a:r>
              <a:rPr lang="en-US" altLang="ko-KR" sz="1600" dirty="0" smtClean="0">
                <a:solidFill>
                  <a:srgbClr val="C00000"/>
                </a:solidFill>
                <a:latin typeface="+mn-lt"/>
              </a:rPr>
              <a:t>std</a:t>
            </a:r>
            <a:r>
              <a:rPr lang="en-US" altLang="ko-KR" sz="1600" dirty="0" smtClean="0">
                <a:solidFill>
                  <a:srgbClr val="0070C0"/>
                </a:solidFill>
                <a:latin typeface="+mn-lt"/>
              </a:rPr>
              <a:t>::</a:t>
            </a:r>
            <a:r>
              <a:rPr lang="en-US" altLang="ko-KR" sz="1600" dirty="0" err="1" smtClean="0">
                <a:latin typeface="+mn-lt"/>
              </a:rPr>
              <a:t>cout</a:t>
            </a:r>
            <a:r>
              <a:rPr lang="en-US" altLang="ko-KR" sz="1600" dirty="0" smtClean="0">
                <a:latin typeface="+mn-lt"/>
              </a:rPr>
              <a:t> &lt;&lt; "x=" &lt;&lt; </a:t>
            </a:r>
            <a:r>
              <a:rPr lang="en-US" altLang="ko-KR" sz="1600" dirty="0" smtClean="0">
                <a:solidFill>
                  <a:srgbClr val="C00000"/>
                </a:solidFill>
                <a:latin typeface="+mn-lt"/>
              </a:rPr>
              <a:t>first</a:t>
            </a:r>
            <a:r>
              <a:rPr lang="en-US" altLang="ko-KR" sz="1600" dirty="0" smtClean="0">
                <a:solidFill>
                  <a:srgbClr val="0070C0"/>
                </a:solidFill>
                <a:latin typeface="+mn-lt"/>
              </a:rPr>
              <a:t>::</a:t>
            </a:r>
            <a:r>
              <a:rPr lang="en-US" altLang="ko-KR" sz="1600" dirty="0" smtClean="0">
                <a:latin typeface="+mn-lt"/>
              </a:rPr>
              <a:t>x &lt;&lt; </a:t>
            </a:r>
            <a:r>
              <a:rPr lang="en-US" altLang="ko-KR" sz="1600" dirty="0" smtClean="0">
                <a:solidFill>
                  <a:srgbClr val="C00000"/>
                </a:solidFill>
                <a:latin typeface="+mn-lt"/>
              </a:rPr>
              <a:t>std</a:t>
            </a:r>
            <a:r>
              <a:rPr lang="en-US" altLang="ko-KR" sz="1600" dirty="0" smtClean="0">
                <a:solidFill>
                  <a:srgbClr val="0070C0"/>
                </a:solidFill>
                <a:latin typeface="+mn-lt"/>
              </a:rPr>
              <a:t>::</a:t>
            </a:r>
            <a:r>
              <a:rPr lang="en-US" altLang="ko-KR" sz="1600" dirty="0" err="1" smtClean="0">
                <a:latin typeface="+mn-lt"/>
              </a:rPr>
              <a:t>endl</a:t>
            </a:r>
            <a:r>
              <a:rPr lang="en-US" altLang="ko-KR" sz="1600" dirty="0" smtClean="0">
                <a:latin typeface="+mn-lt"/>
              </a:rPr>
              <a:t>;</a:t>
            </a:r>
            <a:endParaRPr lang="en-US" altLang="ko-KR" sz="1600" dirty="0">
              <a:solidFill>
                <a:srgbClr val="0000FF"/>
              </a:solidFill>
              <a:latin typeface="+mn-lt"/>
            </a:endParaRPr>
          </a:p>
        </p:txBody>
      </p:sp>
      <p:sp>
        <p:nvSpPr>
          <p:cNvPr id="8" name="Text Box 4"/>
          <p:cNvSpPr txBox="1">
            <a:spLocks noChangeArrowheads="1"/>
          </p:cNvSpPr>
          <p:nvPr/>
        </p:nvSpPr>
        <p:spPr bwMode="auto">
          <a:xfrm>
            <a:off x="1642881" y="3566228"/>
            <a:ext cx="3071995" cy="1077218"/>
          </a:xfrm>
          <a:prstGeom prst="rect">
            <a:avLst/>
          </a:prstGeom>
          <a:noFill/>
          <a:ln w="9525" algn="ctr">
            <a:noFill/>
            <a:miter lim="800000"/>
            <a:headEnd/>
            <a:tailEnd/>
          </a:ln>
        </p:spPr>
        <p:txBody>
          <a:bodyPr wrap="none">
            <a:spAutoFit/>
          </a:bodyPr>
          <a:lstStyle/>
          <a:p>
            <a:r>
              <a:rPr lang="en-US" altLang="ko-KR" sz="1600" dirty="0" smtClean="0">
                <a:solidFill>
                  <a:srgbClr val="0070C0"/>
                </a:solidFill>
                <a:latin typeface="+mn-lt"/>
              </a:rPr>
              <a:t>using</a:t>
            </a:r>
            <a:r>
              <a:rPr lang="en-US" altLang="ko-KR" sz="1600" dirty="0" smtClean="0">
                <a:latin typeface="+mn-lt"/>
              </a:rPr>
              <a:t> std::</a:t>
            </a:r>
            <a:r>
              <a:rPr lang="en-US" altLang="ko-KR" sz="1600" dirty="0" err="1" smtClean="0">
                <a:latin typeface="+mn-lt"/>
              </a:rPr>
              <a:t>cout</a:t>
            </a:r>
            <a:r>
              <a:rPr lang="en-US" altLang="ko-KR" sz="1600" dirty="0" smtClean="0">
                <a:latin typeface="+mn-lt"/>
              </a:rPr>
              <a:t>;</a:t>
            </a:r>
          </a:p>
          <a:p>
            <a:r>
              <a:rPr lang="en-US" altLang="ko-KR" sz="1600" dirty="0" smtClean="0">
                <a:solidFill>
                  <a:srgbClr val="0070C0"/>
                </a:solidFill>
                <a:latin typeface="+mn-lt"/>
              </a:rPr>
              <a:t>using</a:t>
            </a:r>
            <a:r>
              <a:rPr lang="en-US" altLang="ko-KR" sz="1600" dirty="0" smtClean="0">
                <a:latin typeface="+mn-lt"/>
              </a:rPr>
              <a:t> std::</a:t>
            </a:r>
            <a:r>
              <a:rPr lang="en-US" altLang="ko-KR" sz="1600" dirty="0" err="1" smtClean="0">
                <a:latin typeface="+mn-lt"/>
              </a:rPr>
              <a:t>endl</a:t>
            </a:r>
            <a:r>
              <a:rPr lang="en-US" altLang="ko-KR" sz="1600" dirty="0" smtClean="0">
                <a:latin typeface="+mn-lt"/>
              </a:rPr>
              <a:t>;</a:t>
            </a:r>
          </a:p>
          <a:p>
            <a:r>
              <a:rPr lang="en-US" altLang="ko-KR" sz="1600" dirty="0" smtClean="0">
                <a:solidFill>
                  <a:srgbClr val="0070C0"/>
                </a:solidFill>
                <a:latin typeface="+mn-lt"/>
              </a:rPr>
              <a:t>using</a:t>
            </a:r>
            <a:r>
              <a:rPr lang="en-US" altLang="ko-KR" sz="1600" dirty="0" smtClean="0">
                <a:latin typeface="+mn-lt"/>
              </a:rPr>
              <a:t> first::x;</a:t>
            </a:r>
          </a:p>
          <a:p>
            <a:r>
              <a:rPr lang="en-US" altLang="ko-KR" sz="1600" dirty="0" err="1" smtClean="0">
                <a:latin typeface="+mn-lt"/>
              </a:rPr>
              <a:t>cout</a:t>
            </a:r>
            <a:r>
              <a:rPr lang="en-US" altLang="ko-KR" sz="1600" dirty="0" smtClean="0">
                <a:latin typeface="+mn-lt"/>
              </a:rPr>
              <a:t> &lt;&lt; "Hello" &lt;&lt; x &lt;&lt; </a:t>
            </a:r>
            <a:r>
              <a:rPr lang="en-US" altLang="ko-KR" sz="1600" dirty="0" err="1" smtClean="0">
                <a:latin typeface="+mn-lt"/>
              </a:rPr>
              <a:t>endl</a:t>
            </a:r>
            <a:r>
              <a:rPr lang="en-US" altLang="ko-KR" sz="1600" dirty="0" smtClean="0">
                <a:latin typeface="+mn-lt"/>
              </a:rPr>
              <a:t>;</a:t>
            </a:r>
            <a:endParaRPr lang="en-US" altLang="ko-KR" sz="1600" dirty="0">
              <a:solidFill>
                <a:srgbClr val="0000FF"/>
              </a:solidFill>
              <a:latin typeface="+mn-lt"/>
            </a:endParaRPr>
          </a:p>
        </p:txBody>
      </p:sp>
      <p:sp>
        <p:nvSpPr>
          <p:cNvPr id="9" name="Text Box 4"/>
          <p:cNvSpPr txBox="1">
            <a:spLocks noChangeArrowheads="1"/>
          </p:cNvSpPr>
          <p:nvPr/>
        </p:nvSpPr>
        <p:spPr bwMode="auto">
          <a:xfrm>
            <a:off x="1642881" y="5000636"/>
            <a:ext cx="3071995" cy="830997"/>
          </a:xfrm>
          <a:prstGeom prst="rect">
            <a:avLst/>
          </a:prstGeom>
          <a:noFill/>
          <a:ln w="9525" algn="ctr">
            <a:noFill/>
            <a:miter lim="800000"/>
            <a:headEnd/>
            <a:tailEnd/>
          </a:ln>
        </p:spPr>
        <p:txBody>
          <a:bodyPr wrap="none">
            <a:spAutoFit/>
          </a:bodyPr>
          <a:lstStyle/>
          <a:p>
            <a:r>
              <a:rPr lang="en-US" altLang="ko-KR" sz="1600" dirty="0" smtClean="0">
                <a:solidFill>
                  <a:srgbClr val="0070C0"/>
                </a:solidFill>
                <a:latin typeface="+mn-lt"/>
              </a:rPr>
              <a:t>using</a:t>
            </a:r>
            <a:r>
              <a:rPr lang="en-US" altLang="ko-KR" sz="1600" dirty="0" smtClean="0">
                <a:latin typeface="+mn-lt"/>
              </a:rPr>
              <a:t> namespace std;</a:t>
            </a:r>
          </a:p>
          <a:p>
            <a:r>
              <a:rPr lang="en-US" altLang="ko-KR" sz="1600" dirty="0" smtClean="0">
                <a:solidFill>
                  <a:srgbClr val="0070C0"/>
                </a:solidFill>
                <a:latin typeface="+mn-lt"/>
              </a:rPr>
              <a:t>using</a:t>
            </a:r>
            <a:r>
              <a:rPr lang="en-US" altLang="ko-KR" sz="1600" dirty="0" smtClean="0">
                <a:latin typeface="+mn-lt"/>
              </a:rPr>
              <a:t> namespace first;</a:t>
            </a:r>
          </a:p>
          <a:p>
            <a:r>
              <a:rPr lang="en-US" altLang="ko-KR" sz="1600" dirty="0" err="1" smtClean="0">
                <a:latin typeface="+mn-lt"/>
              </a:rPr>
              <a:t>cout</a:t>
            </a:r>
            <a:r>
              <a:rPr lang="en-US" altLang="ko-KR" sz="1600" dirty="0" smtClean="0">
                <a:latin typeface="+mn-lt"/>
              </a:rPr>
              <a:t> &lt;&lt; "Hello" &lt;&lt; x &lt;&lt; </a:t>
            </a:r>
            <a:r>
              <a:rPr lang="en-US" altLang="ko-KR" sz="1600" dirty="0" err="1" smtClean="0">
                <a:latin typeface="+mn-lt"/>
              </a:rPr>
              <a:t>endl</a:t>
            </a:r>
            <a:r>
              <a:rPr lang="en-US" altLang="ko-KR" sz="1600" dirty="0" smtClean="0">
                <a:latin typeface="+mn-lt"/>
              </a:rPr>
              <a:t>;</a:t>
            </a:r>
            <a:endParaRPr lang="en-US" altLang="ko-KR" sz="1600" dirty="0">
              <a:solidFill>
                <a:srgbClr val="0000FF"/>
              </a:solidFill>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1"/>
          <p:cNvSpPr>
            <a:spLocks noGrp="1"/>
          </p:cNvSpPr>
          <p:nvPr>
            <p:ph type="title"/>
          </p:nvPr>
        </p:nvSpPr>
        <p:spPr>
          <a:xfrm>
            <a:off x="457200" y="274638"/>
            <a:ext cx="8229600" cy="654050"/>
          </a:xfrm>
        </p:spPr>
        <p:txBody>
          <a:bodyPr/>
          <a:lstStyle/>
          <a:p>
            <a:pPr eaLnBrk="1" hangingPunct="1"/>
            <a:r>
              <a:rPr lang="ko-KR" altLang="en-US" dirty="0" smtClean="0"/>
              <a:t>이름공간</a:t>
            </a:r>
            <a:r>
              <a:rPr lang="en-US" altLang="ko-KR" dirty="0" smtClean="0"/>
              <a:t>’’</a:t>
            </a:r>
            <a:endParaRPr lang="ko-KR" altLang="en-US" dirty="0"/>
          </a:p>
        </p:txBody>
      </p:sp>
      <p:sp>
        <p:nvSpPr>
          <p:cNvPr id="5123" name="내용 개체 틀 2"/>
          <p:cNvSpPr>
            <a:spLocks noGrp="1"/>
          </p:cNvSpPr>
          <p:nvPr>
            <p:ph idx="1"/>
          </p:nvPr>
        </p:nvSpPr>
        <p:spPr>
          <a:xfrm>
            <a:off x="457200" y="1046163"/>
            <a:ext cx="8229600" cy="5240337"/>
          </a:xfrm>
        </p:spPr>
        <p:txBody>
          <a:bodyPr>
            <a:normAutofit/>
          </a:bodyPr>
          <a:lstStyle/>
          <a:p>
            <a:pPr eaLnBrk="1" hangingPunct="1"/>
            <a:r>
              <a:rPr lang="ko-KR" altLang="en-US" dirty="0" smtClean="0"/>
              <a:t>식별자의 범위</a:t>
            </a:r>
            <a:endParaRPr lang="en-US" altLang="ko-KR" dirty="0" smtClean="0"/>
          </a:p>
          <a:p>
            <a:pPr lvl="1" eaLnBrk="1" hangingPunct="1"/>
            <a:r>
              <a:rPr lang="ko-KR" altLang="en-US" dirty="0" smtClean="0"/>
              <a:t>이름공간을 명시하지 않고 정의된 </a:t>
            </a:r>
            <a:r>
              <a:rPr lang="ko-KR" altLang="en-US" dirty="0" err="1" smtClean="0"/>
              <a:t>식별자</a:t>
            </a:r>
            <a:endParaRPr lang="en-US" altLang="ko-KR" dirty="0" smtClean="0"/>
          </a:p>
          <a:p>
            <a:pPr lvl="2"/>
            <a:endParaRPr lang="en-US" altLang="ko-KR" dirty="0" smtClean="0"/>
          </a:p>
          <a:p>
            <a:pPr lvl="2"/>
            <a:endParaRPr lang="en-US" altLang="ko-KR" dirty="0" smtClean="0"/>
          </a:p>
          <a:p>
            <a:pPr lvl="2"/>
            <a:endParaRPr lang="en-US" altLang="ko-KR" dirty="0" smtClean="0"/>
          </a:p>
          <a:p>
            <a:pPr lvl="2"/>
            <a:endParaRPr lang="en-US" altLang="ko-KR" dirty="0" smtClean="0"/>
          </a:p>
          <a:p>
            <a:pPr lvl="2"/>
            <a:endParaRPr lang="en-US" altLang="ko-KR" dirty="0" smtClean="0"/>
          </a:p>
          <a:p>
            <a:pPr lvl="2"/>
            <a:endParaRPr lang="en-US" altLang="ko-KR" dirty="0" smtClean="0"/>
          </a:p>
          <a:p>
            <a:pPr lvl="2"/>
            <a:endParaRPr lang="en-US" altLang="ko-KR" dirty="0" smtClean="0"/>
          </a:p>
          <a:p>
            <a:pPr lvl="2"/>
            <a:r>
              <a:rPr lang="ko-KR" altLang="en-US" dirty="0" smtClean="0"/>
              <a:t>이름공간 </a:t>
            </a:r>
            <a:r>
              <a:rPr lang="en-US" altLang="ko-KR" dirty="0" smtClean="0"/>
              <a:t>second </a:t>
            </a:r>
            <a:r>
              <a:rPr lang="ko-KR" altLang="en-US" dirty="0" smtClean="0"/>
              <a:t>내에서 언급된 </a:t>
            </a:r>
            <a:r>
              <a:rPr lang="en-US" altLang="ko-KR" dirty="0" err="1" smtClean="0"/>
              <a:t>i</a:t>
            </a:r>
            <a:endParaRPr lang="en-US" altLang="ko-KR" dirty="0" smtClean="0"/>
          </a:p>
          <a:p>
            <a:pPr lvl="3"/>
            <a:r>
              <a:rPr lang="ko-KR" altLang="en-US" dirty="0" smtClean="0"/>
              <a:t>먼저</a:t>
            </a:r>
            <a:r>
              <a:rPr lang="en-US" altLang="ko-KR" dirty="0" smtClean="0"/>
              <a:t>,</a:t>
            </a:r>
            <a:r>
              <a:rPr lang="ko-KR" altLang="en-US" dirty="0" smtClean="0"/>
              <a:t> </a:t>
            </a:r>
            <a:r>
              <a:rPr lang="en-US" altLang="ko-KR" dirty="0" smtClean="0"/>
              <a:t>second</a:t>
            </a:r>
            <a:r>
              <a:rPr lang="ko-KR" altLang="en-US" dirty="0" smtClean="0"/>
              <a:t>에서 </a:t>
            </a:r>
            <a:r>
              <a:rPr lang="en-US" altLang="ko-KR" dirty="0" err="1" smtClean="0"/>
              <a:t>i</a:t>
            </a:r>
            <a:r>
              <a:rPr lang="ko-KR" altLang="en-US" dirty="0" err="1" smtClean="0"/>
              <a:t>를</a:t>
            </a:r>
            <a:r>
              <a:rPr lang="ko-KR" altLang="en-US" dirty="0" smtClean="0"/>
              <a:t> 찾음</a:t>
            </a:r>
            <a:endParaRPr lang="en-US" altLang="ko-KR" dirty="0" smtClean="0"/>
          </a:p>
          <a:p>
            <a:pPr lvl="3"/>
            <a:r>
              <a:rPr lang="ko-KR" altLang="en-US" dirty="0" smtClean="0"/>
              <a:t>없으면</a:t>
            </a:r>
            <a:r>
              <a:rPr lang="en-US" altLang="ko-KR" dirty="0" smtClean="0"/>
              <a:t>,</a:t>
            </a:r>
            <a:r>
              <a:rPr lang="ko-KR" altLang="en-US" dirty="0" smtClean="0"/>
              <a:t> </a:t>
            </a:r>
            <a:r>
              <a:rPr lang="en-US" altLang="ko-KR" dirty="0" smtClean="0"/>
              <a:t>first</a:t>
            </a:r>
            <a:r>
              <a:rPr lang="ko-KR" altLang="en-US" dirty="0" smtClean="0"/>
              <a:t>에서 찾음</a:t>
            </a:r>
            <a:endParaRPr lang="en-US" altLang="ko-KR" dirty="0" smtClean="0"/>
          </a:p>
          <a:p>
            <a:pPr lvl="3"/>
            <a:r>
              <a:rPr lang="ko-KR" altLang="en-US" dirty="0" smtClean="0"/>
              <a:t>없으면</a:t>
            </a:r>
            <a:r>
              <a:rPr lang="en-US" altLang="ko-KR" dirty="0" smtClean="0"/>
              <a:t>, </a:t>
            </a:r>
            <a:r>
              <a:rPr lang="ko-KR" altLang="en-US" dirty="0" smtClean="0"/>
              <a:t>전역 이름공간에서 찾음</a:t>
            </a:r>
            <a:endParaRPr lang="en-US" altLang="ko-KR" dirty="0" smtClean="0"/>
          </a:p>
          <a:p>
            <a:pPr lvl="1"/>
            <a:r>
              <a:rPr lang="ko-KR" altLang="en-US" dirty="0" smtClean="0"/>
              <a:t>이름공간이 전역공간임을 명확히 명시적으로 표시</a:t>
            </a:r>
            <a:endParaRPr lang="en-US" altLang="ko-KR" dirty="0" smtClean="0"/>
          </a:p>
          <a:p>
            <a:pPr lvl="2"/>
            <a:r>
              <a:rPr lang="ko-KR" altLang="en-US" dirty="0" err="1" smtClean="0"/>
              <a:t>식별자</a:t>
            </a:r>
            <a:r>
              <a:rPr lang="ko-KR" altLang="en-US" dirty="0" smtClean="0"/>
              <a:t> 앞에 </a:t>
            </a:r>
            <a:r>
              <a:rPr lang="en-US" altLang="ko-KR" dirty="0" smtClean="0"/>
              <a:t>‘::’</a:t>
            </a:r>
            <a:r>
              <a:rPr lang="ko-KR" altLang="en-US" dirty="0" smtClean="0"/>
              <a:t>를 붙임</a:t>
            </a:r>
          </a:p>
        </p:txBody>
      </p:sp>
      <p:sp>
        <p:nvSpPr>
          <p:cNvPr id="4" name="슬라이드 번호 개체 틀 3"/>
          <p:cNvSpPr>
            <a:spLocks noGrp="1"/>
          </p:cNvSpPr>
          <p:nvPr>
            <p:ph type="sldNum" sz="quarter" idx="12"/>
          </p:nvPr>
        </p:nvSpPr>
        <p:spPr/>
        <p:txBody>
          <a:bodyPr/>
          <a:lstStyle/>
          <a:p>
            <a:pPr>
              <a:defRPr/>
            </a:pPr>
            <a:fld id="{86F02906-2ED5-47CC-89A4-EE3184D909F4}" type="slidenum">
              <a:rPr lang="ko-KR" altLang="en-US"/>
              <a:pPr>
                <a:defRPr/>
              </a:pPr>
              <a:t>5</a:t>
            </a:fld>
            <a:endParaRPr lang="ko-KR" altLang="en-US"/>
          </a:p>
        </p:txBody>
      </p:sp>
      <p:sp>
        <p:nvSpPr>
          <p:cNvPr id="5" name="바닥글 개체 틀 4"/>
          <p:cNvSpPr>
            <a:spLocks noGrp="1"/>
          </p:cNvSpPr>
          <p:nvPr>
            <p:ph type="ftr" sz="quarter" idx="11"/>
          </p:nvPr>
        </p:nvSpPr>
        <p:spPr/>
        <p:txBody>
          <a:bodyPr/>
          <a:lstStyle/>
          <a:p>
            <a:pPr>
              <a:defRPr/>
            </a:pPr>
            <a:r>
              <a:rPr lang="ko-KR" altLang="en-US" dirty="0"/>
              <a:t>게임프로그래밍</a:t>
            </a:r>
          </a:p>
        </p:txBody>
      </p:sp>
      <p:sp>
        <p:nvSpPr>
          <p:cNvPr id="7" name="Text Box 4"/>
          <p:cNvSpPr txBox="1">
            <a:spLocks noChangeArrowheads="1"/>
          </p:cNvSpPr>
          <p:nvPr/>
        </p:nvSpPr>
        <p:spPr bwMode="auto">
          <a:xfrm>
            <a:off x="1514950" y="1827432"/>
            <a:ext cx="5985678" cy="1817485"/>
          </a:xfrm>
          <a:prstGeom prst="rect">
            <a:avLst/>
          </a:prstGeom>
          <a:noFill/>
          <a:ln w="9525" algn="ctr">
            <a:noFill/>
            <a:miter lim="800000"/>
            <a:headEnd/>
            <a:tailEnd/>
          </a:ln>
        </p:spPr>
        <p:txBody>
          <a:bodyPr wrap="none">
            <a:spAutoFit/>
          </a:bodyPr>
          <a:lstStyle/>
          <a:p>
            <a:pPr>
              <a:lnSpc>
                <a:spcPct val="70000"/>
              </a:lnSpc>
            </a:pPr>
            <a:r>
              <a:rPr lang="en-US" altLang="ko-KR" sz="1600" dirty="0" err="1" smtClean="0">
                <a:latin typeface="+mn-lt"/>
              </a:rPr>
              <a:t>int</a:t>
            </a:r>
            <a:r>
              <a:rPr lang="en-US" altLang="ko-KR" sz="1600" dirty="0" smtClean="0">
                <a:latin typeface="+mn-lt"/>
              </a:rPr>
              <a:t> </a:t>
            </a:r>
            <a:r>
              <a:rPr lang="en-US" altLang="ko-KR" sz="1600" dirty="0" err="1" smtClean="0">
                <a:latin typeface="+mn-lt"/>
              </a:rPr>
              <a:t>i</a:t>
            </a:r>
            <a:r>
              <a:rPr lang="en-US" altLang="ko-KR" sz="1600" dirty="0" smtClean="0">
                <a:latin typeface="+mn-lt"/>
              </a:rPr>
              <a:t> = 1;</a:t>
            </a:r>
          </a:p>
          <a:p>
            <a:pPr>
              <a:lnSpc>
                <a:spcPct val="70000"/>
              </a:lnSpc>
            </a:pPr>
            <a:r>
              <a:rPr lang="en-US" altLang="ko-KR" sz="1600" dirty="0" smtClean="0">
                <a:solidFill>
                  <a:srgbClr val="0070C0"/>
                </a:solidFill>
                <a:latin typeface="+mn-lt"/>
              </a:rPr>
              <a:t>namespace</a:t>
            </a:r>
            <a:r>
              <a:rPr lang="en-US" altLang="ko-KR" sz="1600" dirty="0" smtClean="0">
                <a:latin typeface="+mn-lt"/>
              </a:rPr>
              <a:t> </a:t>
            </a:r>
            <a:r>
              <a:rPr lang="en-US" altLang="ko-KR" sz="1600" dirty="0" smtClean="0">
                <a:solidFill>
                  <a:srgbClr val="C00000"/>
                </a:solidFill>
                <a:latin typeface="+mn-lt"/>
              </a:rPr>
              <a:t>first</a:t>
            </a:r>
          </a:p>
          <a:p>
            <a:pPr>
              <a:lnSpc>
                <a:spcPct val="70000"/>
              </a:lnSpc>
            </a:pPr>
            <a:r>
              <a:rPr lang="en-US" altLang="ko-KR" sz="1600" dirty="0" smtClean="0">
                <a:latin typeface="+mn-lt"/>
              </a:rPr>
              <a:t>{</a:t>
            </a:r>
          </a:p>
          <a:p>
            <a:pPr>
              <a:lnSpc>
                <a:spcPct val="70000"/>
              </a:lnSpc>
            </a:pPr>
            <a:r>
              <a:rPr lang="en-US" altLang="ko-KR" sz="1600" dirty="0" smtClean="0">
                <a:latin typeface="+mn-lt"/>
              </a:rPr>
              <a:t>    </a:t>
            </a:r>
            <a:r>
              <a:rPr lang="en-US" altLang="ko-KR" sz="1600" dirty="0" err="1" smtClean="0">
                <a:latin typeface="+mn-lt"/>
              </a:rPr>
              <a:t>int</a:t>
            </a:r>
            <a:r>
              <a:rPr lang="en-US" altLang="ko-KR" sz="1600" dirty="0" smtClean="0">
                <a:latin typeface="+mn-lt"/>
              </a:rPr>
              <a:t> </a:t>
            </a:r>
            <a:r>
              <a:rPr lang="en-US" altLang="ko-KR" sz="1600" dirty="0" err="1" smtClean="0">
                <a:latin typeface="+mn-lt"/>
              </a:rPr>
              <a:t>i</a:t>
            </a:r>
            <a:r>
              <a:rPr lang="en-US" altLang="ko-KR" sz="1600" dirty="0" smtClean="0">
                <a:latin typeface="+mn-lt"/>
              </a:rPr>
              <a:t> = 2;</a:t>
            </a:r>
          </a:p>
          <a:p>
            <a:pPr>
              <a:lnSpc>
                <a:spcPct val="70000"/>
              </a:lnSpc>
            </a:pPr>
            <a:r>
              <a:rPr lang="en-US" altLang="ko-KR" sz="1600" dirty="0" smtClean="0">
                <a:latin typeface="+mn-lt"/>
              </a:rPr>
              <a:t>    </a:t>
            </a:r>
            <a:r>
              <a:rPr lang="en-US" altLang="ko-KR" sz="1600" dirty="0" smtClean="0">
                <a:solidFill>
                  <a:srgbClr val="0070C0"/>
                </a:solidFill>
                <a:latin typeface="+mn-lt"/>
              </a:rPr>
              <a:t>namespace</a:t>
            </a:r>
            <a:r>
              <a:rPr lang="en-US" altLang="ko-KR" sz="1600" dirty="0" smtClean="0">
                <a:latin typeface="+mn-lt"/>
              </a:rPr>
              <a:t> </a:t>
            </a:r>
            <a:r>
              <a:rPr lang="en-US" altLang="ko-KR" sz="1600" dirty="0" smtClean="0">
                <a:solidFill>
                  <a:srgbClr val="C00000"/>
                </a:solidFill>
                <a:latin typeface="+mn-lt"/>
              </a:rPr>
              <a:t>second</a:t>
            </a:r>
          </a:p>
          <a:p>
            <a:pPr>
              <a:lnSpc>
                <a:spcPct val="70000"/>
              </a:lnSpc>
            </a:pPr>
            <a:r>
              <a:rPr lang="en-US" altLang="ko-KR" sz="1600" dirty="0" smtClean="0">
                <a:latin typeface="+mn-lt"/>
              </a:rPr>
              <a:t>    {</a:t>
            </a:r>
          </a:p>
          <a:p>
            <a:pPr>
              <a:lnSpc>
                <a:spcPct val="70000"/>
              </a:lnSpc>
            </a:pPr>
            <a:r>
              <a:rPr lang="en-US" altLang="ko-KR" sz="1600" dirty="0" smtClean="0">
                <a:latin typeface="+mn-lt"/>
              </a:rPr>
              <a:t>        </a:t>
            </a:r>
            <a:r>
              <a:rPr lang="en-US" altLang="ko-KR" sz="1600" dirty="0" err="1" smtClean="0">
                <a:latin typeface="+mn-lt"/>
              </a:rPr>
              <a:t>int</a:t>
            </a:r>
            <a:r>
              <a:rPr lang="en-US" altLang="ko-KR" sz="1600" dirty="0" smtClean="0">
                <a:latin typeface="+mn-lt"/>
              </a:rPr>
              <a:t> j = i+2;</a:t>
            </a:r>
          </a:p>
          <a:p>
            <a:pPr>
              <a:lnSpc>
                <a:spcPct val="70000"/>
              </a:lnSpc>
            </a:pPr>
            <a:r>
              <a:rPr lang="en-US" altLang="ko-KR" sz="1600" dirty="0" smtClean="0">
                <a:latin typeface="+mn-lt"/>
              </a:rPr>
              <a:t>    }</a:t>
            </a:r>
          </a:p>
          <a:p>
            <a:pPr>
              <a:lnSpc>
                <a:spcPct val="70000"/>
              </a:lnSpc>
            </a:pPr>
            <a:r>
              <a:rPr lang="en-US" altLang="ko-KR" sz="1600" dirty="0" smtClean="0">
                <a:latin typeface="+mn-lt"/>
              </a:rPr>
              <a:t>}</a:t>
            </a:r>
          </a:p>
          <a:p>
            <a:pPr>
              <a:lnSpc>
                <a:spcPct val="70000"/>
              </a:lnSpc>
            </a:pPr>
            <a:r>
              <a:rPr lang="en-US" altLang="ko-KR" sz="1600" dirty="0" err="1" smtClean="0">
                <a:latin typeface="+mn-lt"/>
              </a:rPr>
              <a:t>cout</a:t>
            </a:r>
            <a:r>
              <a:rPr lang="en-US" altLang="ko-KR" sz="1600" dirty="0" smtClean="0">
                <a:latin typeface="+mn-lt"/>
              </a:rPr>
              <a:t> &lt;&lt; </a:t>
            </a:r>
            <a:r>
              <a:rPr lang="en-US" altLang="ko-KR" sz="1600" dirty="0" err="1" smtClean="0">
                <a:latin typeface="+mn-lt"/>
              </a:rPr>
              <a:t>i</a:t>
            </a:r>
            <a:r>
              <a:rPr lang="en-US" altLang="ko-KR" sz="1600" dirty="0" smtClean="0">
                <a:latin typeface="+mn-lt"/>
              </a:rPr>
              <a:t> &lt;&lt; ", " &lt;&lt; first::</a:t>
            </a:r>
            <a:r>
              <a:rPr lang="en-US" altLang="ko-KR" sz="1600" dirty="0" err="1" smtClean="0">
                <a:latin typeface="+mn-lt"/>
              </a:rPr>
              <a:t>i</a:t>
            </a:r>
            <a:r>
              <a:rPr lang="en-US" altLang="ko-KR" sz="1600" dirty="0" smtClean="0">
                <a:latin typeface="+mn-lt"/>
              </a:rPr>
              <a:t> &lt;&lt; ", " &lt;&lt; first::second::j &lt;&lt; </a:t>
            </a:r>
            <a:r>
              <a:rPr lang="en-US" altLang="ko-KR" sz="1600" dirty="0" err="1" smtClean="0">
                <a:latin typeface="+mn-lt"/>
              </a:rPr>
              <a:t>endl</a:t>
            </a:r>
            <a:r>
              <a:rPr lang="en-US" altLang="ko-KR" sz="1600" dirty="0" smtClean="0">
                <a:latin typeface="+mn-lt"/>
              </a:rPr>
              <a:t>;</a:t>
            </a:r>
          </a:p>
        </p:txBody>
      </p:sp>
      <p:sp>
        <p:nvSpPr>
          <p:cNvPr id="12" name="Text Box 4"/>
          <p:cNvSpPr txBox="1">
            <a:spLocks noChangeArrowheads="1"/>
          </p:cNvSpPr>
          <p:nvPr/>
        </p:nvSpPr>
        <p:spPr bwMode="auto">
          <a:xfrm>
            <a:off x="1500166" y="5521766"/>
            <a:ext cx="6075446" cy="289310"/>
          </a:xfrm>
          <a:prstGeom prst="rect">
            <a:avLst/>
          </a:prstGeom>
          <a:noFill/>
          <a:ln w="9525" algn="ctr">
            <a:noFill/>
            <a:miter lim="800000"/>
            <a:headEnd/>
            <a:tailEnd/>
          </a:ln>
        </p:spPr>
        <p:txBody>
          <a:bodyPr wrap="none">
            <a:spAutoFit/>
          </a:bodyPr>
          <a:lstStyle/>
          <a:p>
            <a:pPr>
              <a:lnSpc>
                <a:spcPct val="80000"/>
              </a:lnSpc>
            </a:pPr>
            <a:r>
              <a:rPr lang="en-US" altLang="ko-KR" sz="1600" dirty="0" err="1" smtClean="0">
                <a:latin typeface="+mn-lt"/>
              </a:rPr>
              <a:t>cout</a:t>
            </a:r>
            <a:r>
              <a:rPr lang="en-US" altLang="ko-KR" sz="1600" dirty="0" smtClean="0">
                <a:latin typeface="+mn-lt"/>
              </a:rPr>
              <a:t> &lt;&lt; ::</a:t>
            </a:r>
            <a:r>
              <a:rPr lang="en-US" altLang="ko-KR" sz="1600" dirty="0" err="1" smtClean="0">
                <a:latin typeface="+mn-lt"/>
              </a:rPr>
              <a:t>i</a:t>
            </a:r>
            <a:r>
              <a:rPr lang="en-US" altLang="ko-KR" sz="1600" dirty="0" smtClean="0">
                <a:latin typeface="+mn-lt"/>
              </a:rPr>
              <a:t> &lt;&lt; ", " &lt;&lt; first::</a:t>
            </a:r>
            <a:r>
              <a:rPr lang="en-US" altLang="ko-KR" sz="1600" dirty="0" err="1" smtClean="0">
                <a:latin typeface="+mn-lt"/>
              </a:rPr>
              <a:t>i</a:t>
            </a:r>
            <a:r>
              <a:rPr lang="en-US" altLang="ko-KR" sz="1600" dirty="0" smtClean="0">
                <a:latin typeface="+mn-lt"/>
              </a:rPr>
              <a:t> &lt;&lt; ", " &lt;&lt; first::second::j &lt;&lt; </a:t>
            </a:r>
            <a:r>
              <a:rPr lang="en-US" altLang="ko-KR" sz="1600" dirty="0" err="1" smtClean="0">
                <a:latin typeface="+mn-lt"/>
              </a:rPr>
              <a:t>endl</a:t>
            </a:r>
            <a:r>
              <a:rPr lang="en-US" altLang="ko-KR" sz="1600" dirty="0" smtClean="0">
                <a:latin typeface="+mn-lt"/>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1"/>
          <p:cNvSpPr>
            <a:spLocks noGrp="1"/>
          </p:cNvSpPr>
          <p:nvPr>
            <p:ph type="title"/>
          </p:nvPr>
        </p:nvSpPr>
        <p:spPr>
          <a:xfrm>
            <a:off x="457200" y="274638"/>
            <a:ext cx="8229600" cy="654050"/>
          </a:xfrm>
        </p:spPr>
        <p:txBody>
          <a:bodyPr/>
          <a:lstStyle/>
          <a:p>
            <a:pPr eaLnBrk="1" hangingPunct="1"/>
            <a:r>
              <a:rPr lang="ko-KR" altLang="en-US" dirty="0" smtClean="0"/>
              <a:t>함수템플릿</a:t>
            </a:r>
            <a:endParaRPr lang="ko-KR" altLang="en-US" dirty="0"/>
          </a:p>
        </p:txBody>
      </p:sp>
      <p:sp>
        <p:nvSpPr>
          <p:cNvPr id="5123" name="내용 개체 틀 2"/>
          <p:cNvSpPr>
            <a:spLocks noGrp="1"/>
          </p:cNvSpPr>
          <p:nvPr>
            <p:ph idx="1"/>
          </p:nvPr>
        </p:nvSpPr>
        <p:spPr>
          <a:xfrm>
            <a:off x="457200" y="1046163"/>
            <a:ext cx="8229600" cy="5240337"/>
          </a:xfrm>
        </p:spPr>
        <p:txBody>
          <a:bodyPr>
            <a:normAutofit/>
          </a:bodyPr>
          <a:lstStyle/>
          <a:p>
            <a:r>
              <a:rPr lang="ko-KR" altLang="en-US" dirty="0" smtClean="0"/>
              <a:t>템플릿</a:t>
            </a:r>
            <a:r>
              <a:rPr lang="en-US" altLang="ko-KR" dirty="0" smtClean="0"/>
              <a:t>(template)</a:t>
            </a:r>
          </a:p>
          <a:p>
            <a:pPr lvl="1"/>
            <a:r>
              <a:rPr lang="ko-KR" altLang="en-US" dirty="0" smtClean="0"/>
              <a:t>각 데이터 타입마다 다른 버전의 코드</a:t>
            </a:r>
            <a:r>
              <a:rPr lang="en-US" altLang="ko-KR" dirty="0" smtClean="0"/>
              <a:t>?</a:t>
            </a:r>
          </a:p>
          <a:p>
            <a:pPr lvl="1">
              <a:buNone/>
            </a:pPr>
            <a:r>
              <a:rPr lang="en-US" altLang="ko-KR" dirty="0" smtClean="0"/>
              <a:t>    → </a:t>
            </a:r>
            <a:r>
              <a:rPr lang="ko-KR" altLang="en-US" dirty="0" smtClean="0"/>
              <a:t>소프트웨어 컴포넌트의 </a:t>
            </a:r>
            <a:r>
              <a:rPr lang="ko-KR" altLang="en-US" dirty="0" err="1" smtClean="0"/>
              <a:t>재사용성</a:t>
            </a:r>
            <a:r>
              <a:rPr lang="ko-KR" altLang="en-US" dirty="0" smtClean="0"/>
              <a:t> 개선</a:t>
            </a:r>
            <a:endParaRPr lang="en-US" altLang="ko-KR" dirty="0" smtClean="0"/>
          </a:p>
          <a:p>
            <a:pPr lvl="1"/>
            <a:r>
              <a:rPr lang="ko-KR" altLang="en-US" dirty="0" smtClean="0"/>
              <a:t>클래스템플릿</a:t>
            </a:r>
            <a:r>
              <a:rPr lang="en-US" altLang="ko-KR" dirty="0" smtClean="0"/>
              <a:t>, </a:t>
            </a:r>
            <a:r>
              <a:rPr lang="ko-KR" altLang="en-US" dirty="0" smtClean="0"/>
              <a:t>함수템플릿</a:t>
            </a:r>
            <a:endParaRPr lang="en-US" altLang="ko-KR" dirty="0" smtClean="0"/>
          </a:p>
          <a:p>
            <a:pPr eaLnBrk="1" hangingPunct="1"/>
            <a:r>
              <a:rPr lang="ko-KR" altLang="en-US" dirty="0" smtClean="0"/>
              <a:t>함수템플릿 사용하기</a:t>
            </a:r>
            <a:endParaRPr lang="en-US" altLang="ko-KR" dirty="0" smtClean="0"/>
          </a:p>
          <a:p>
            <a:pPr lvl="1" eaLnBrk="1" hangingPunct="1"/>
            <a:r>
              <a:rPr lang="ko-KR" altLang="en-US" dirty="0" smtClean="0"/>
              <a:t>목적</a:t>
            </a:r>
            <a:endParaRPr lang="en-US" altLang="ko-KR" dirty="0" smtClean="0"/>
          </a:p>
          <a:p>
            <a:pPr eaLnBrk="1" hangingPunct="1"/>
            <a:endParaRPr lang="en-US" altLang="ko-KR" dirty="0" smtClean="0"/>
          </a:p>
          <a:p>
            <a:pPr eaLnBrk="1" hangingPunct="1"/>
            <a:endParaRPr lang="en-US" altLang="ko-KR" dirty="0" smtClean="0"/>
          </a:p>
          <a:p>
            <a:pPr eaLnBrk="1" hangingPunct="1"/>
            <a:endParaRPr lang="en-US" altLang="ko-KR" dirty="0" smtClean="0"/>
          </a:p>
          <a:p>
            <a:pPr eaLnBrk="1" hangingPunct="1"/>
            <a:endParaRPr lang="en-US" altLang="ko-KR" dirty="0"/>
          </a:p>
        </p:txBody>
      </p:sp>
      <p:sp>
        <p:nvSpPr>
          <p:cNvPr id="4" name="슬라이드 번호 개체 틀 3"/>
          <p:cNvSpPr>
            <a:spLocks noGrp="1"/>
          </p:cNvSpPr>
          <p:nvPr>
            <p:ph type="sldNum" sz="quarter" idx="12"/>
          </p:nvPr>
        </p:nvSpPr>
        <p:spPr/>
        <p:txBody>
          <a:bodyPr/>
          <a:lstStyle/>
          <a:p>
            <a:pPr>
              <a:defRPr/>
            </a:pPr>
            <a:fld id="{86F02906-2ED5-47CC-89A4-EE3184D909F4}" type="slidenum">
              <a:rPr lang="ko-KR" altLang="en-US"/>
              <a:pPr>
                <a:defRPr/>
              </a:pPr>
              <a:t>6</a:t>
            </a:fld>
            <a:endParaRPr lang="ko-KR" altLang="en-US"/>
          </a:p>
        </p:txBody>
      </p:sp>
      <p:sp>
        <p:nvSpPr>
          <p:cNvPr id="5" name="바닥글 개체 틀 4"/>
          <p:cNvSpPr>
            <a:spLocks noGrp="1"/>
          </p:cNvSpPr>
          <p:nvPr>
            <p:ph type="ftr" sz="quarter" idx="11"/>
          </p:nvPr>
        </p:nvSpPr>
        <p:spPr/>
        <p:txBody>
          <a:bodyPr/>
          <a:lstStyle/>
          <a:p>
            <a:pPr>
              <a:defRPr/>
            </a:pPr>
            <a:r>
              <a:rPr lang="ko-KR" altLang="en-US" dirty="0"/>
              <a:t>게임프로그래밍</a:t>
            </a:r>
          </a:p>
        </p:txBody>
      </p:sp>
      <p:sp>
        <p:nvSpPr>
          <p:cNvPr id="6" name="Text Box 4"/>
          <p:cNvSpPr txBox="1">
            <a:spLocks noChangeArrowheads="1"/>
          </p:cNvSpPr>
          <p:nvPr/>
        </p:nvSpPr>
        <p:spPr bwMode="auto">
          <a:xfrm>
            <a:off x="996525" y="4500117"/>
            <a:ext cx="3877985" cy="1865126"/>
          </a:xfrm>
          <a:prstGeom prst="rect">
            <a:avLst/>
          </a:prstGeom>
          <a:noFill/>
          <a:ln w="9525" algn="ctr">
            <a:noFill/>
            <a:miter lim="800000"/>
            <a:headEnd/>
            <a:tailEnd/>
          </a:ln>
        </p:spPr>
        <p:txBody>
          <a:bodyPr wrap="none">
            <a:spAutoFit/>
          </a:bodyPr>
          <a:lstStyle/>
          <a:p>
            <a:pPr>
              <a:lnSpc>
                <a:spcPct val="80000"/>
              </a:lnSpc>
            </a:pPr>
            <a:r>
              <a:rPr lang="en-US" altLang="ko-KR" sz="1600" dirty="0" err="1" smtClean="0">
                <a:latin typeface="+mn-lt"/>
              </a:rPr>
              <a:t>int</a:t>
            </a:r>
            <a:r>
              <a:rPr lang="en-US" altLang="ko-KR" sz="1600" dirty="0" smtClean="0">
                <a:latin typeface="+mn-lt"/>
              </a:rPr>
              <a:t> maximum(</a:t>
            </a:r>
            <a:r>
              <a:rPr lang="en-US" altLang="ko-KR" sz="1600" dirty="0" err="1" smtClean="0">
                <a:latin typeface="+mn-lt"/>
              </a:rPr>
              <a:t>int</a:t>
            </a:r>
            <a:r>
              <a:rPr lang="en-US" altLang="ko-KR" sz="1600" dirty="0" smtClean="0">
                <a:latin typeface="+mn-lt"/>
              </a:rPr>
              <a:t> a, </a:t>
            </a:r>
            <a:r>
              <a:rPr lang="en-US" altLang="ko-KR" sz="1600" dirty="0" err="1" smtClean="0">
                <a:latin typeface="+mn-lt"/>
              </a:rPr>
              <a:t>int</a:t>
            </a:r>
            <a:r>
              <a:rPr lang="en-US" altLang="ko-KR" sz="1600" dirty="0" smtClean="0">
                <a:latin typeface="+mn-lt"/>
              </a:rPr>
              <a:t> b) {</a:t>
            </a:r>
          </a:p>
          <a:p>
            <a:pPr>
              <a:lnSpc>
                <a:spcPct val="80000"/>
              </a:lnSpc>
            </a:pPr>
            <a:r>
              <a:rPr lang="en-US" altLang="ko-KR" sz="1600" dirty="0" smtClean="0">
                <a:latin typeface="+mn-lt"/>
              </a:rPr>
              <a:t>    return a &gt; b ? a : b;</a:t>
            </a:r>
          </a:p>
          <a:p>
            <a:pPr>
              <a:lnSpc>
                <a:spcPct val="80000"/>
              </a:lnSpc>
            </a:pPr>
            <a:r>
              <a:rPr lang="en-US" altLang="ko-KR" sz="1600" dirty="0" smtClean="0">
                <a:latin typeface="+mn-lt"/>
              </a:rPr>
              <a:t>}</a:t>
            </a:r>
          </a:p>
          <a:p>
            <a:pPr>
              <a:lnSpc>
                <a:spcPct val="80000"/>
              </a:lnSpc>
            </a:pPr>
            <a:r>
              <a:rPr lang="en-US" altLang="ko-KR" sz="1600" dirty="0" smtClean="0">
                <a:latin typeface="+mn-lt"/>
              </a:rPr>
              <a:t>char maximum(char a, char b) {</a:t>
            </a:r>
          </a:p>
          <a:p>
            <a:pPr>
              <a:lnSpc>
                <a:spcPct val="80000"/>
              </a:lnSpc>
            </a:pPr>
            <a:r>
              <a:rPr lang="en-US" altLang="ko-KR" sz="1600" dirty="0" smtClean="0">
                <a:latin typeface="+mn-lt"/>
              </a:rPr>
              <a:t>    return a &gt; b ? a : b;</a:t>
            </a:r>
          </a:p>
          <a:p>
            <a:pPr>
              <a:lnSpc>
                <a:spcPct val="80000"/>
              </a:lnSpc>
            </a:pPr>
            <a:r>
              <a:rPr lang="en-US" altLang="ko-KR" sz="1600" dirty="0" smtClean="0">
                <a:latin typeface="+mn-lt"/>
              </a:rPr>
              <a:t>}</a:t>
            </a:r>
          </a:p>
          <a:p>
            <a:pPr>
              <a:lnSpc>
                <a:spcPct val="80000"/>
              </a:lnSpc>
            </a:pPr>
            <a:r>
              <a:rPr lang="en-US" altLang="ko-KR" sz="1600" dirty="0" smtClean="0">
                <a:latin typeface="+mn-lt"/>
              </a:rPr>
              <a:t>double maximum(double a, double b) {</a:t>
            </a:r>
          </a:p>
          <a:p>
            <a:pPr>
              <a:lnSpc>
                <a:spcPct val="80000"/>
              </a:lnSpc>
            </a:pPr>
            <a:r>
              <a:rPr lang="en-US" altLang="ko-KR" sz="1600" dirty="0" smtClean="0">
                <a:latin typeface="+mn-lt"/>
              </a:rPr>
              <a:t>    return a &gt; b ? a : b;</a:t>
            </a:r>
          </a:p>
          <a:p>
            <a:pPr>
              <a:lnSpc>
                <a:spcPct val="80000"/>
              </a:lnSpc>
            </a:pPr>
            <a:r>
              <a:rPr lang="en-US" altLang="ko-KR" sz="1600" dirty="0" smtClean="0">
                <a:latin typeface="+mn-lt"/>
              </a:rPr>
              <a:t>}</a:t>
            </a:r>
            <a:endParaRPr lang="en-US" altLang="ko-KR" sz="1600" dirty="0">
              <a:latin typeface="+mn-lt"/>
            </a:endParaRPr>
          </a:p>
        </p:txBody>
      </p:sp>
      <p:sp>
        <p:nvSpPr>
          <p:cNvPr id="7" name="Text Box 4"/>
          <p:cNvSpPr txBox="1">
            <a:spLocks noChangeArrowheads="1"/>
          </p:cNvSpPr>
          <p:nvPr/>
        </p:nvSpPr>
        <p:spPr bwMode="auto">
          <a:xfrm>
            <a:off x="5446870" y="4664849"/>
            <a:ext cx="2599879" cy="978729"/>
          </a:xfrm>
          <a:prstGeom prst="rect">
            <a:avLst/>
          </a:prstGeom>
          <a:noFill/>
          <a:ln w="9525" algn="ctr">
            <a:noFill/>
            <a:miter lim="800000"/>
            <a:headEnd/>
            <a:tailEnd/>
          </a:ln>
        </p:spPr>
        <p:txBody>
          <a:bodyPr wrap="none">
            <a:spAutoFit/>
          </a:bodyPr>
          <a:lstStyle/>
          <a:p>
            <a:pPr>
              <a:lnSpc>
                <a:spcPct val="80000"/>
              </a:lnSpc>
            </a:pPr>
            <a:r>
              <a:rPr lang="en-US" altLang="ko-KR" dirty="0" smtClean="0">
                <a:solidFill>
                  <a:srgbClr val="0070C0"/>
                </a:solidFill>
                <a:latin typeface="+mn-lt"/>
              </a:rPr>
              <a:t>template &lt;class </a:t>
            </a:r>
            <a:r>
              <a:rPr lang="en-US" altLang="ko-KR" dirty="0" smtClean="0">
                <a:solidFill>
                  <a:srgbClr val="C00000"/>
                </a:solidFill>
                <a:latin typeface="+mn-lt"/>
              </a:rPr>
              <a:t>T</a:t>
            </a:r>
            <a:r>
              <a:rPr lang="en-US" altLang="ko-KR" dirty="0" smtClean="0">
                <a:solidFill>
                  <a:srgbClr val="0070C0"/>
                </a:solidFill>
                <a:latin typeface="+mn-lt"/>
              </a:rPr>
              <a:t>&gt;</a:t>
            </a:r>
          </a:p>
          <a:p>
            <a:pPr>
              <a:lnSpc>
                <a:spcPct val="80000"/>
              </a:lnSpc>
            </a:pPr>
            <a:r>
              <a:rPr lang="en-US" altLang="ko-KR" dirty="0" smtClean="0">
                <a:solidFill>
                  <a:srgbClr val="C00000"/>
                </a:solidFill>
                <a:latin typeface="+mn-lt"/>
              </a:rPr>
              <a:t>T</a:t>
            </a:r>
            <a:r>
              <a:rPr lang="en-US" altLang="ko-KR" dirty="0" smtClean="0">
                <a:latin typeface="+mn-lt"/>
              </a:rPr>
              <a:t> maximum(</a:t>
            </a:r>
            <a:r>
              <a:rPr lang="en-US" altLang="ko-KR" dirty="0" smtClean="0">
                <a:solidFill>
                  <a:srgbClr val="C00000"/>
                </a:solidFill>
                <a:latin typeface="+mn-lt"/>
              </a:rPr>
              <a:t>T</a:t>
            </a:r>
            <a:r>
              <a:rPr lang="en-US" altLang="ko-KR" dirty="0" smtClean="0">
                <a:latin typeface="+mn-lt"/>
              </a:rPr>
              <a:t> a, </a:t>
            </a:r>
            <a:r>
              <a:rPr lang="en-US" altLang="ko-KR" dirty="0" smtClean="0">
                <a:solidFill>
                  <a:srgbClr val="C00000"/>
                </a:solidFill>
                <a:latin typeface="+mn-lt"/>
              </a:rPr>
              <a:t>T</a:t>
            </a:r>
            <a:r>
              <a:rPr lang="en-US" altLang="ko-KR" dirty="0" smtClean="0">
                <a:latin typeface="+mn-lt"/>
              </a:rPr>
              <a:t> b) {</a:t>
            </a:r>
          </a:p>
          <a:p>
            <a:pPr>
              <a:lnSpc>
                <a:spcPct val="80000"/>
              </a:lnSpc>
            </a:pPr>
            <a:r>
              <a:rPr lang="en-US" altLang="ko-KR" dirty="0" smtClean="0">
                <a:latin typeface="+mn-lt"/>
              </a:rPr>
              <a:t>    return a &gt; b ? a : b;</a:t>
            </a:r>
          </a:p>
          <a:p>
            <a:pPr>
              <a:lnSpc>
                <a:spcPct val="80000"/>
              </a:lnSpc>
            </a:pPr>
            <a:r>
              <a:rPr lang="en-US" altLang="ko-KR" dirty="0" smtClean="0">
                <a:latin typeface="+mn-lt"/>
              </a:rPr>
              <a:t>}</a:t>
            </a:r>
            <a:endParaRPr lang="en-US" altLang="ko-KR" dirty="0">
              <a:latin typeface="+mn-lt"/>
            </a:endParaRPr>
          </a:p>
        </p:txBody>
      </p:sp>
      <p:sp>
        <p:nvSpPr>
          <p:cNvPr id="8" name="Text Box 4"/>
          <p:cNvSpPr txBox="1">
            <a:spLocks noChangeArrowheads="1"/>
          </p:cNvSpPr>
          <p:nvPr/>
        </p:nvSpPr>
        <p:spPr bwMode="auto">
          <a:xfrm>
            <a:off x="1016770" y="3071810"/>
            <a:ext cx="6999032" cy="1077218"/>
          </a:xfrm>
          <a:prstGeom prst="rect">
            <a:avLst/>
          </a:prstGeom>
          <a:noFill/>
          <a:ln w="9525" algn="ctr">
            <a:noFill/>
            <a:miter lim="800000"/>
            <a:headEnd/>
            <a:tailEnd/>
          </a:ln>
        </p:spPr>
        <p:txBody>
          <a:bodyPr wrap="none">
            <a:spAutoFit/>
          </a:bodyPr>
          <a:lstStyle/>
          <a:p>
            <a:pPr>
              <a:lnSpc>
                <a:spcPct val="80000"/>
              </a:lnSpc>
            </a:pPr>
            <a:r>
              <a:rPr lang="en-US" altLang="ko-KR" sz="1600" dirty="0" smtClean="0">
                <a:latin typeface="+mn-lt"/>
              </a:rPr>
              <a:t>void main() {</a:t>
            </a:r>
          </a:p>
          <a:p>
            <a:pPr>
              <a:lnSpc>
                <a:spcPct val="80000"/>
              </a:lnSpc>
            </a:pPr>
            <a:r>
              <a:rPr lang="en-US" altLang="ko-KR" sz="1600" dirty="0" smtClean="0">
                <a:latin typeface="+mn-lt"/>
              </a:rPr>
              <a:t>  </a:t>
            </a:r>
            <a:r>
              <a:rPr lang="en-US" altLang="ko-KR" sz="1600" dirty="0" err="1" smtClean="0">
                <a:latin typeface="+mn-lt"/>
              </a:rPr>
              <a:t>cout</a:t>
            </a:r>
            <a:r>
              <a:rPr lang="en-US" altLang="ko-KR" sz="1600" dirty="0" smtClean="0">
                <a:latin typeface="+mn-lt"/>
              </a:rPr>
              <a:t> &lt;&lt; "maximum(5, 3) = " &lt;&lt; maximum(5, 3) &lt;&lt; </a:t>
            </a:r>
            <a:r>
              <a:rPr lang="en-US" altLang="ko-KR" sz="1600" dirty="0" err="1" smtClean="0">
                <a:latin typeface="+mn-lt"/>
              </a:rPr>
              <a:t>endl</a:t>
            </a:r>
            <a:r>
              <a:rPr lang="en-US" altLang="ko-KR" sz="1600" dirty="0" smtClean="0">
                <a:latin typeface="+mn-lt"/>
              </a:rPr>
              <a:t>; //5</a:t>
            </a:r>
          </a:p>
          <a:p>
            <a:pPr>
              <a:lnSpc>
                <a:spcPct val="80000"/>
              </a:lnSpc>
            </a:pPr>
            <a:r>
              <a:rPr lang="en-US" altLang="ko-KR" sz="1600" dirty="0" smtClean="0">
                <a:latin typeface="+mn-lt"/>
              </a:rPr>
              <a:t>  </a:t>
            </a:r>
            <a:r>
              <a:rPr lang="en-US" altLang="ko-KR" sz="1600" dirty="0" err="1" smtClean="0">
                <a:latin typeface="+mn-lt"/>
              </a:rPr>
              <a:t>cout</a:t>
            </a:r>
            <a:r>
              <a:rPr lang="en-US" altLang="ko-KR" sz="1600" dirty="0" smtClean="0">
                <a:latin typeface="+mn-lt"/>
              </a:rPr>
              <a:t> &lt;&lt; "maximum('x', 'y') = " &lt;&lt; maximum('x', 'y') &lt;&lt; </a:t>
            </a:r>
            <a:r>
              <a:rPr lang="en-US" altLang="ko-KR" sz="1600" dirty="0" err="1" smtClean="0">
                <a:latin typeface="+mn-lt"/>
              </a:rPr>
              <a:t>endl</a:t>
            </a:r>
            <a:r>
              <a:rPr lang="en-US" altLang="ko-KR" sz="1600" dirty="0" smtClean="0">
                <a:latin typeface="+mn-lt"/>
              </a:rPr>
              <a:t>;  //y</a:t>
            </a:r>
          </a:p>
          <a:p>
            <a:pPr>
              <a:lnSpc>
                <a:spcPct val="80000"/>
              </a:lnSpc>
            </a:pPr>
            <a:r>
              <a:rPr lang="en-US" altLang="ko-KR" sz="1600" dirty="0" smtClean="0">
                <a:latin typeface="+mn-lt"/>
              </a:rPr>
              <a:t>  </a:t>
            </a:r>
            <a:r>
              <a:rPr lang="en-US" altLang="ko-KR" sz="1600" dirty="0" err="1" smtClean="0">
                <a:latin typeface="+mn-lt"/>
              </a:rPr>
              <a:t>cout</a:t>
            </a:r>
            <a:r>
              <a:rPr lang="en-US" altLang="ko-KR" sz="1600" dirty="0" smtClean="0">
                <a:latin typeface="+mn-lt"/>
              </a:rPr>
              <a:t> &lt;&lt; "maximum(3.3, 5.5) = " &lt;&lt; maximum(3.3, 5.5) &lt;&lt; </a:t>
            </a:r>
            <a:r>
              <a:rPr lang="en-US" altLang="ko-KR" sz="1600" dirty="0" err="1" smtClean="0">
                <a:latin typeface="+mn-lt"/>
              </a:rPr>
              <a:t>endl</a:t>
            </a:r>
            <a:r>
              <a:rPr lang="en-US" altLang="ko-KR" sz="1600" dirty="0" smtClean="0">
                <a:latin typeface="+mn-lt"/>
              </a:rPr>
              <a:t> ;  //5.5</a:t>
            </a:r>
          </a:p>
          <a:p>
            <a:pPr>
              <a:lnSpc>
                <a:spcPct val="80000"/>
              </a:lnSpc>
            </a:pPr>
            <a:r>
              <a:rPr lang="en-US" altLang="ko-KR" sz="1600" dirty="0" smtClean="0">
                <a:latin typeface="+mn-lt"/>
              </a:rPr>
              <a:t>}</a:t>
            </a:r>
            <a:endParaRPr lang="en-US" altLang="ko-KR" sz="1600" dirty="0">
              <a:latin typeface="+mn-lt"/>
            </a:endParaRPr>
          </a:p>
        </p:txBody>
      </p:sp>
      <p:cxnSp>
        <p:nvCxnSpPr>
          <p:cNvPr id="10" name="직선 화살표 연결선 9"/>
          <p:cNvCxnSpPr/>
          <p:nvPr/>
        </p:nvCxnSpPr>
        <p:spPr>
          <a:xfrm>
            <a:off x="4643438" y="5142377"/>
            <a:ext cx="500066" cy="1588"/>
          </a:xfrm>
          <a:prstGeom prst="straightConnector1">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 Box 4"/>
          <p:cNvSpPr txBox="1">
            <a:spLocks noChangeArrowheads="1"/>
          </p:cNvSpPr>
          <p:nvPr/>
        </p:nvSpPr>
        <p:spPr bwMode="auto">
          <a:xfrm>
            <a:off x="928662" y="4214818"/>
            <a:ext cx="3211135" cy="264688"/>
          </a:xfrm>
          <a:prstGeom prst="rect">
            <a:avLst/>
          </a:prstGeom>
          <a:noFill/>
          <a:ln w="9525" algn="ctr">
            <a:noFill/>
            <a:miter lim="800000"/>
            <a:headEnd/>
            <a:tailEnd/>
          </a:ln>
        </p:spPr>
        <p:txBody>
          <a:bodyPr wrap="none">
            <a:spAutoFit/>
          </a:bodyPr>
          <a:lstStyle/>
          <a:p>
            <a:pPr>
              <a:lnSpc>
                <a:spcPct val="80000"/>
              </a:lnSpc>
            </a:pPr>
            <a:r>
              <a:rPr lang="en-US" altLang="ko-KR" sz="1400" dirty="0" smtClean="0">
                <a:latin typeface="+mn-lt"/>
              </a:rPr>
              <a:t>C++</a:t>
            </a:r>
            <a:r>
              <a:rPr lang="ko-KR" altLang="en-US" sz="1400" dirty="0" smtClean="0">
                <a:latin typeface="+mn-lt"/>
              </a:rPr>
              <a:t>의 다형성</a:t>
            </a:r>
            <a:r>
              <a:rPr lang="en-US" altLang="ko-KR" sz="1400" dirty="0" smtClean="0">
                <a:latin typeface="+mn-lt"/>
              </a:rPr>
              <a:t>(polymorphism)</a:t>
            </a:r>
            <a:r>
              <a:rPr lang="ko-KR" altLang="en-US" sz="1400" dirty="0" smtClean="0">
                <a:latin typeface="+mn-lt"/>
              </a:rPr>
              <a:t>을 이용</a:t>
            </a:r>
            <a:endParaRPr lang="en-US" altLang="ko-KR" sz="1400" dirty="0">
              <a:latin typeface="+mn-lt"/>
            </a:endParaRPr>
          </a:p>
        </p:txBody>
      </p:sp>
      <p:sp>
        <p:nvSpPr>
          <p:cNvPr id="14" name="Text Box 4"/>
          <p:cNvSpPr txBox="1">
            <a:spLocks noChangeArrowheads="1"/>
          </p:cNvSpPr>
          <p:nvPr/>
        </p:nvSpPr>
        <p:spPr bwMode="auto">
          <a:xfrm>
            <a:off x="5531732" y="4214818"/>
            <a:ext cx="1683474" cy="264688"/>
          </a:xfrm>
          <a:prstGeom prst="rect">
            <a:avLst/>
          </a:prstGeom>
          <a:noFill/>
          <a:ln w="9525" algn="ctr">
            <a:noFill/>
            <a:miter lim="800000"/>
            <a:headEnd/>
            <a:tailEnd/>
          </a:ln>
        </p:spPr>
        <p:txBody>
          <a:bodyPr wrap="none">
            <a:spAutoFit/>
          </a:bodyPr>
          <a:lstStyle/>
          <a:p>
            <a:pPr>
              <a:lnSpc>
                <a:spcPct val="80000"/>
              </a:lnSpc>
            </a:pPr>
            <a:r>
              <a:rPr lang="ko-KR" altLang="en-US" sz="1400" dirty="0" smtClean="0">
                <a:latin typeface="+mn-lt"/>
              </a:rPr>
              <a:t>함수템플릿을 이용</a:t>
            </a:r>
            <a:endParaRPr lang="en-US" altLang="ko-KR" sz="1400" dirty="0">
              <a:latin typeface="+mn-lt"/>
            </a:endParaRPr>
          </a:p>
        </p:txBody>
      </p:sp>
      <p:sp>
        <p:nvSpPr>
          <p:cNvPr id="13" name="Text Box 6"/>
          <p:cNvSpPr txBox="1">
            <a:spLocks noChangeArrowheads="1"/>
          </p:cNvSpPr>
          <p:nvPr/>
        </p:nvSpPr>
        <p:spPr bwMode="auto">
          <a:xfrm>
            <a:off x="7130550" y="978083"/>
            <a:ext cx="1584856" cy="307777"/>
          </a:xfrm>
          <a:prstGeom prst="rect">
            <a:avLst/>
          </a:prstGeom>
          <a:noFill/>
          <a:ln w="9525">
            <a:noFill/>
            <a:miter lim="800000"/>
            <a:headEnd/>
            <a:tailEnd/>
          </a:ln>
        </p:spPr>
        <p:txBody>
          <a:bodyPr wrap="none">
            <a:spAutoFit/>
          </a:bodyPr>
          <a:lstStyle/>
          <a:p>
            <a:pPr algn="r"/>
            <a:r>
              <a:rPr lang="en-US" altLang="ko-KR" sz="1400" b="1" dirty="0" smtClean="0">
                <a:solidFill>
                  <a:schemeClr val="bg1">
                    <a:lumMod val="65000"/>
                  </a:schemeClr>
                </a:solidFill>
                <a:latin typeface="+mn-lt"/>
              </a:rPr>
              <a:t>01.TemplateMax</a:t>
            </a:r>
          </a:p>
        </p:txBody>
      </p:sp>
      <p:pic>
        <p:nvPicPr>
          <p:cNvPr id="15" name="Picture 2" descr="http://images.all-free-download.com/images/graphiclarge/cl_key_116117.jpg"/>
          <p:cNvPicPr>
            <a:picLocks noChangeAspect="1" noChangeArrowheads="1"/>
          </p:cNvPicPr>
          <p:nvPr/>
        </p:nvPicPr>
        <p:blipFill>
          <a:blip r:embed="rId2" cstate="print"/>
          <a:srcRect/>
          <a:stretch>
            <a:fillRect/>
          </a:stretch>
        </p:blipFill>
        <p:spPr bwMode="auto">
          <a:xfrm>
            <a:off x="500034" y="500042"/>
            <a:ext cx="813791" cy="39445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1"/>
          <p:cNvSpPr>
            <a:spLocks noGrp="1"/>
          </p:cNvSpPr>
          <p:nvPr>
            <p:ph type="title"/>
          </p:nvPr>
        </p:nvSpPr>
        <p:spPr>
          <a:xfrm>
            <a:off x="457200" y="274638"/>
            <a:ext cx="8229600" cy="654050"/>
          </a:xfrm>
        </p:spPr>
        <p:txBody>
          <a:bodyPr/>
          <a:lstStyle/>
          <a:p>
            <a:pPr eaLnBrk="1" hangingPunct="1"/>
            <a:r>
              <a:rPr lang="ko-KR" altLang="en-US" dirty="0" smtClean="0"/>
              <a:t>스택 클래스</a:t>
            </a:r>
            <a:endParaRPr lang="ko-KR" altLang="en-US" dirty="0"/>
          </a:p>
        </p:txBody>
      </p:sp>
      <p:sp>
        <p:nvSpPr>
          <p:cNvPr id="5123" name="내용 개체 틀 2"/>
          <p:cNvSpPr>
            <a:spLocks noGrp="1"/>
          </p:cNvSpPr>
          <p:nvPr>
            <p:ph idx="1"/>
          </p:nvPr>
        </p:nvSpPr>
        <p:spPr>
          <a:xfrm>
            <a:off x="457200" y="1046163"/>
            <a:ext cx="8229600" cy="5240337"/>
          </a:xfrm>
        </p:spPr>
        <p:txBody>
          <a:bodyPr/>
          <a:lstStyle/>
          <a:p>
            <a:pPr eaLnBrk="1" hangingPunct="1"/>
            <a:r>
              <a:rPr lang="ko-KR" altLang="en-US" dirty="0" smtClean="0"/>
              <a:t>클래스 구현</a:t>
            </a:r>
            <a:r>
              <a:rPr lang="en-US" altLang="ko-KR" dirty="0" smtClean="0"/>
              <a:t>: </a:t>
            </a:r>
            <a:r>
              <a:rPr lang="en-US" altLang="ko-KR" dirty="0" err="1" smtClean="0"/>
              <a:t>ClassName.h</a:t>
            </a:r>
            <a:r>
              <a:rPr lang="en-US" altLang="ko-KR" dirty="0" smtClean="0"/>
              <a:t>, ClassName.cpp</a:t>
            </a:r>
          </a:p>
          <a:p>
            <a:pPr eaLnBrk="1" hangingPunct="1"/>
            <a:endParaRPr lang="en-US" altLang="ko-KR" dirty="0" smtClean="0"/>
          </a:p>
          <a:p>
            <a:pPr eaLnBrk="1" hangingPunct="1"/>
            <a:r>
              <a:rPr lang="ko-KR" altLang="en-US" dirty="0" smtClean="0"/>
              <a:t>선언과 </a:t>
            </a:r>
            <a:r>
              <a:rPr lang="ko-KR" altLang="en-US" dirty="0"/>
              <a:t>정의의 차이</a:t>
            </a:r>
            <a:endParaRPr lang="en-US" altLang="ko-KR" dirty="0"/>
          </a:p>
          <a:p>
            <a:pPr lvl="1" eaLnBrk="1" hangingPunct="1"/>
            <a:r>
              <a:rPr lang="ko-KR" altLang="en-US" dirty="0"/>
              <a:t>함수의 선언</a:t>
            </a:r>
            <a:r>
              <a:rPr lang="en-US" altLang="ko-KR" dirty="0"/>
              <a:t>(declaration):</a:t>
            </a:r>
            <a:r>
              <a:rPr lang="ko-KR" altLang="en-US" dirty="0"/>
              <a:t> 프로토타입만 명시</a:t>
            </a:r>
            <a:endParaRPr lang="en-US" altLang="ko-KR" dirty="0"/>
          </a:p>
          <a:p>
            <a:pPr lvl="1" eaLnBrk="1" hangingPunct="1"/>
            <a:r>
              <a:rPr lang="ko-KR" altLang="en-US" dirty="0"/>
              <a:t>함수의 정의</a:t>
            </a:r>
            <a:r>
              <a:rPr lang="en-US" altLang="ko-KR" dirty="0"/>
              <a:t>(definition): </a:t>
            </a:r>
            <a:r>
              <a:rPr lang="ko-KR" altLang="en-US" dirty="0"/>
              <a:t>구현</a:t>
            </a:r>
            <a:r>
              <a:rPr lang="en-US" altLang="ko-KR" dirty="0"/>
              <a:t>(implementation). </a:t>
            </a:r>
            <a:r>
              <a:rPr lang="ko-KR" altLang="en-US" dirty="0"/>
              <a:t>함수의 선언에 함수의 몸체를 더한 </a:t>
            </a:r>
            <a:r>
              <a:rPr lang="ko-KR" altLang="en-US" dirty="0" smtClean="0"/>
              <a:t>형태</a:t>
            </a:r>
            <a:endParaRPr lang="en-US" altLang="ko-KR" dirty="0" smtClean="0"/>
          </a:p>
          <a:p>
            <a:pPr lvl="1" eaLnBrk="1" hangingPunct="1"/>
            <a:endParaRPr lang="en-US" altLang="ko-KR" dirty="0"/>
          </a:p>
          <a:p>
            <a:r>
              <a:rPr lang="ko-KR" altLang="en-US" dirty="0" smtClean="0"/>
              <a:t>일반적인 경우</a:t>
            </a:r>
            <a:r>
              <a:rPr lang="en-US" altLang="ko-KR" dirty="0" smtClean="0"/>
              <a:t>(</a:t>
            </a:r>
            <a:r>
              <a:rPr lang="ko-KR" altLang="en-US" dirty="0"/>
              <a:t>템플릿을 사용하지 </a:t>
            </a:r>
            <a:r>
              <a:rPr lang="ko-KR" altLang="en-US" dirty="0" smtClean="0"/>
              <a:t>않는 경우</a:t>
            </a:r>
            <a:r>
              <a:rPr lang="en-US" altLang="ko-KR" dirty="0" smtClean="0"/>
              <a:t>)</a:t>
            </a:r>
            <a:endParaRPr lang="en-US" altLang="ko-KR" dirty="0"/>
          </a:p>
          <a:p>
            <a:pPr lvl="1"/>
            <a:r>
              <a:rPr lang="ko-KR" altLang="en-US" dirty="0"/>
              <a:t>함수의 선언은 </a:t>
            </a:r>
            <a:r>
              <a:rPr lang="ko-KR" altLang="en-US" dirty="0" err="1"/>
              <a:t>헤더파일에</a:t>
            </a:r>
            <a:endParaRPr lang="en-US" altLang="ko-KR" dirty="0"/>
          </a:p>
          <a:p>
            <a:pPr lvl="1"/>
            <a:r>
              <a:rPr lang="ko-KR" altLang="en-US" dirty="0"/>
              <a:t>함수의 정의는 </a:t>
            </a:r>
            <a:r>
              <a:rPr lang="ko-KR" altLang="en-US" dirty="0" err="1" smtClean="0"/>
              <a:t>소스파일에</a:t>
            </a:r>
            <a:endParaRPr lang="en-US" altLang="ko-KR" dirty="0" smtClean="0"/>
          </a:p>
          <a:p>
            <a:pPr lvl="1"/>
            <a:endParaRPr lang="en-US" altLang="ko-KR" dirty="0"/>
          </a:p>
          <a:p>
            <a:r>
              <a:rPr lang="ko-KR" altLang="en-US" dirty="0" smtClean="0"/>
              <a:t>스택 클래스</a:t>
            </a:r>
            <a:r>
              <a:rPr lang="en-US" altLang="ko-KR" dirty="0" smtClean="0"/>
              <a:t>: </a:t>
            </a:r>
            <a:r>
              <a:rPr lang="en-US" altLang="ko-KR" dirty="0" err="1" smtClean="0"/>
              <a:t>Stack.h</a:t>
            </a:r>
            <a:r>
              <a:rPr lang="en-US" altLang="ko-KR" dirty="0" smtClean="0"/>
              <a:t>, Stack.cpp, main.cpp</a:t>
            </a:r>
          </a:p>
          <a:p>
            <a:pPr lvl="1"/>
            <a:r>
              <a:rPr lang="ko-KR" altLang="en-US" b="1" dirty="0" smtClean="0"/>
              <a:t>실습</a:t>
            </a:r>
            <a:r>
              <a:rPr lang="en-US" altLang="ko-KR" b="1" dirty="0" smtClean="0"/>
              <a:t>: </a:t>
            </a:r>
            <a:r>
              <a:rPr lang="ko-KR" altLang="en-US" b="1" dirty="0" smtClean="0"/>
              <a:t>코드를 작성해 보세요</a:t>
            </a:r>
            <a:r>
              <a:rPr lang="en-US" altLang="ko-KR" b="1" dirty="0" smtClean="0"/>
              <a:t>!!</a:t>
            </a:r>
            <a:endParaRPr lang="ko-KR" altLang="en-US" b="1" dirty="0"/>
          </a:p>
        </p:txBody>
      </p:sp>
      <p:sp>
        <p:nvSpPr>
          <p:cNvPr id="4" name="슬라이드 번호 개체 틀 3"/>
          <p:cNvSpPr>
            <a:spLocks noGrp="1"/>
          </p:cNvSpPr>
          <p:nvPr>
            <p:ph type="sldNum" sz="quarter" idx="12"/>
          </p:nvPr>
        </p:nvSpPr>
        <p:spPr/>
        <p:txBody>
          <a:bodyPr/>
          <a:lstStyle/>
          <a:p>
            <a:pPr>
              <a:defRPr/>
            </a:pPr>
            <a:fld id="{86F02906-2ED5-47CC-89A4-EE3184D909F4}" type="slidenum">
              <a:rPr lang="ko-KR" altLang="en-US"/>
              <a:pPr>
                <a:defRPr/>
              </a:pPr>
              <a:t>7</a:t>
            </a:fld>
            <a:endParaRPr lang="ko-KR" altLang="en-US"/>
          </a:p>
        </p:txBody>
      </p:sp>
      <p:sp>
        <p:nvSpPr>
          <p:cNvPr id="5" name="바닥글 개체 틀 4"/>
          <p:cNvSpPr>
            <a:spLocks noGrp="1"/>
          </p:cNvSpPr>
          <p:nvPr>
            <p:ph type="ftr" sz="quarter" idx="11"/>
          </p:nvPr>
        </p:nvSpPr>
        <p:spPr/>
        <p:txBody>
          <a:bodyPr/>
          <a:lstStyle/>
          <a:p>
            <a:pPr>
              <a:defRPr/>
            </a:pPr>
            <a:r>
              <a:rPr lang="ko-KR" altLang="en-US" dirty="0"/>
              <a:t>게임프로그래밍</a:t>
            </a:r>
          </a:p>
        </p:txBody>
      </p:sp>
      <p:pic>
        <p:nvPicPr>
          <p:cNvPr id="8" name="Picture 2" descr="http://images.all-free-download.com/images/graphiclarge/cl_key_116117.jpg"/>
          <p:cNvPicPr>
            <a:picLocks noChangeAspect="1" noChangeArrowheads="1"/>
          </p:cNvPicPr>
          <p:nvPr/>
        </p:nvPicPr>
        <p:blipFill>
          <a:blip r:embed="rId2" cstate="print"/>
          <a:srcRect/>
          <a:stretch>
            <a:fillRect/>
          </a:stretch>
        </p:blipFill>
        <p:spPr bwMode="auto">
          <a:xfrm>
            <a:off x="500034" y="500042"/>
            <a:ext cx="813791" cy="39445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1"/>
          <p:cNvSpPr>
            <a:spLocks noGrp="1"/>
          </p:cNvSpPr>
          <p:nvPr>
            <p:ph type="title"/>
          </p:nvPr>
        </p:nvSpPr>
        <p:spPr>
          <a:xfrm>
            <a:off x="457200" y="274638"/>
            <a:ext cx="8229600" cy="654050"/>
          </a:xfrm>
        </p:spPr>
        <p:txBody>
          <a:bodyPr/>
          <a:lstStyle/>
          <a:p>
            <a:pPr eaLnBrk="1" hangingPunct="1"/>
            <a:r>
              <a:rPr lang="ko-KR" altLang="en-US" dirty="0" smtClean="0"/>
              <a:t>스택 클래스</a:t>
            </a:r>
            <a:r>
              <a:rPr lang="en-US" altLang="ko-KR" dirty="0" smtClean="0"/>
              <a:t>’ -</a:t>
            </a:r>
            <a:r>
              <a:rPr lang="ko-KR" altLang="en-US" dirty="0" smtClean="0"/>
              <a:t> </a:t>
            </a:r>
            <a:r>
              <a:rPr lang="en-US" altLang="ko-KR" dirty="0" err="1" smtClean="0"/>
              <a:t>Stack.h</a:t>
            </a:r>
            <a:endParaRPr lang="ko-KR" altLang="en-US" dirty="0"/>
          </a:p>
        </p:txBody>
      </p:sp>
      <p:sp>
        <p:nvSpPr>
          <p:cNvPr id="5123" name="내용 개체 틀 2"/>
          <p:cNvSpPr>
            <a:spLocks noGrp="1"/>
          </p:cNvSpPr>
          <p:nvPr>
            <p:ph idx="1"/>
          </p:nvPr>
        </p:nvSpPr>
        <p:spPr>
          <a:xfrm>
            <a:off x="457200" y="1046163"/>
            <a:ext cx="8229600" cy="5240337"/>
          </a:xfrm>
        </p:spPr>
        <p:txBody>
          <a:bodyPr/>
          <a:lstStyle/>
          <a:p>
            <a:pPr eaLnBrk="1" hangingPunct="1"/>
            <a:r>
              <a:rPr lang="en-US" altLang="ko-KR" dirty="0" err="1" smtClean="0"/>
              <a:t>Stack.h</a:t>
            </a:r>
            <a:endParaRPr lang="ko-KR" altLang="en-US" dirty="0"/>
          </a:p>
        </p:txBody>
      </p:sp>
      <p:sp>
        <p:nvSpPr>
          <p:cNvPr id="4" name="슬라이드 번호 개체 틀 3"/>
          <p:cNvSpPr>
            <a:spLocks noGrp="1"/>
          </p:cNvSpPr>
          <p:nvPr>
            <p:ph type="sldNum" sz="quarter" idx="12"/>
          </p:nvPr>
        </p:nvSpPr>
        <p:spPr/>
        <p:txBody>
          <a:bodyPr/>
          <a:lstStyle/>
          <a:p>
            <a:pPr>
              <a:defRPr/>
            </a:pPr>
            <a:fld id="{86F02906-2ED5-47CC-89A4-EE3184D909F4}" type="slidenum">
              <a:rPr lang="ko-KR" altLang="en-US"/>
              <a:pPr>
                <a:defRPr/>
              </a:pPr>
              <a:t>8</a:t>
            </a:fld>
            <a:endParaRPr lang="ko-KR" altLang="en-US"/>
          </a:p>
        </p:txBody>
      </p:sp>
      <p:sp>
        <p:nvSpPr>
          <p:cNvPr id="5" name="바닥글 개체 틀 4"/>
          <p:cNvSpPr>
            <a:spLocks noGrp="1"/>
          </p:cNvSpPr>
          <p:nvPr>
            <p:ph type="ftr" sz="quarter" idx="11"/>
          </p:nvPr>
        </p:nvSpPr>
        <p:spPr/>
        <p:txBody>
          <a:bodyPr/>
          <a:lstStyle/>
          <a:p>
            <a:pPr>
              <a:defRPr/>
            </a:pPr>
            <a:r>
              <a:rPr lang="ko-KR" altLang="en-US" dirty="0"/>
              <a:t>게임프로그래밍</a:t>
            </a:r>
          </a:p>
        </p:txBody>
      </p:sp>
      <p:sp>
        <p:nvSpPr>
          <p:cNvPr id="6" name="Text Box 4"/>
          <p:cNvSpPr txBox="1">
            <a:spLocks noChangeArrowheads="1"/>
          </p:cNvSpPr>
          <p:nvPr/>
        </p:nvSpPr>
        <p:spPr bwMode="auto">
          <a:xfrm>
            <a:off x="1297212" y="1535998"/>
            <a:ext cx="4560672" cy="3416320"/>
          </a:xfrm>
          <a:prstGeom prst="rect">
            <a:avLst/>
          </a:prstGeom>
          <a:noFill/>
          <a:ln w="9525" algn="ctr">
            <a:noFill/>
            <a:miter lim="800000"/>
            <a:headEnd/>
            <a:tailEnd/>
          </a:ln>
        </p:spPr>
        <p:txBody>
          <a:bodyPr wrap="none">
            <a:spAutoFit/>
          </a:bodyPr>
          <a:lstStyle/>
          <a:p>
            <a:pPr>
              <a:lnSpc>
                <a:spcPct val="90000"/>
              </a:lnSpc>
            </a:pPr>
            <a:r>
              <a:rPr lang="en-US" altLang="ko-KR" sz="1600" dirty="0" smtClean="0">
                <a:latin typeface="+mn-lt"/>
              </a:rPr>
              <a:t>class </a:t>
            </a:r>
            <a:r>
              <a:rPr lang="en-US" altLang="ko-KR" sz="1600" dirty="0" smtClean="0">
                <a:latin typeface="+mn-lt"/>
              </a:rPr>
              <a:t>Stack {</a:t>
            </a:r>
          </a:p>
          <a:p>
            <a:pPr>
              <a:lnSpc>
                <a:spcPct val="90000"/>
              </a:lnSpc>
            </a:pPr>
            <a:r>
              <a:rPr lang="en-US" altLang="ko-KR" sz="1600" dirty="0" smtClean="0">
                <a:latin typeface="+mn-lt"/>
              </a:rPr>
              <a:t>private:</a:t>
            </a:r>
          </a:p>
          <a:p>
            <a:pPr>
              <a:lnSpc>
                <a:spcPct val="90000"/>
              </a:lnSpc>
            </a:pPr>
            <a:r>
              <a:rPr lang="en-US" altLang="ko-KR" sz="1600" dirty="0" smtClean="0">
                <a:latin typeface="+mn-lt"/>
              </a:rPr>
              <a:t>    </a:t>
            </a:r>
            <a:r>
              <a:rPr lang="en-US" altLang="ko-KR" sz="1600" dirty="0" err="1" smtClean="0">
                <a:latin typeface="+mn-lt"/>
              </a:rPr>
              <a:t>int</a:t>
            </a:r>
            <a:r>
              <a:rPr lang="en-US" altLang="ko-KR" sz="1600" dirty="0" smtClean="0">
                <a:latin typeface="+mn-lt"/>
              </a:rPr>
              <a:t> size;</a:t>
            </a:r>
          </a:p>
          <a:p>
            <a:pPr>
              <a:lnSpc>
                <a:spcPct val="90000"/>
              </a:lnSpc>
            </a:pPr>
            <a:r>
              <a:rPr lang="en-US" altLang="ko-KR" sz="1600" dirty="0" smtClean="0">
                <a:latin typeface="+mn-lt"/>
              </a:rPr>
              <a:t>    </a:t>
            </a:r>
            <a:r>
              <a:rPr lang="en-US" altLang="ko-KR" sz="1600" dirty="0" err="1" smtClean="0">
                <a:latin typeface="+mn-lt"/>
              </a:rPr>
              <a:t>int</a:t>
            </a:r>
            <a:r>
              <a:rPr lang="en-US" altLang="ko-KR" sz="1600" dirty="0" smtClean="0">
                <a:latin typeface="+mn-lt"/>
              </a:rPr>
              <a:t> top;</a:t>
            </a:r>
          </a:p>
          <a:p>
            <a:pPr>
              <a:lnSpc>
                <a:spcPct val="90000"/>
              </a:lnSpc>
            </a:pPr>
            <a:r>
              <a:rPr lang="en-US" altLang="ko-KR" sz="1600" dirty="0" smtClean="0">
                <a:latin typeface="+mn-lt"/>
              </a:rPr>
              <a:t>    </a:t>
            </a:r>
            <a:r>
              <a:rPr lang="en-US" altLang="ko-KR" sz="1600" dirty="0" err="1" smtClean="0">
                <a:solidFill>
                  <a:srgbClr val="C00000"/>
                </a:solidFill>
                <a:latin typeface="+mn-lt"/>
              </a:rPr>
              <a:t>int</a:t>
            </a:r>
            <a:r>
              <a:rPr lang="en-US" altLang="ko-KR" sz="1600" dirty="0" smtClean="0">
                <a:latin typeface="+mn-lt"/>
              </a:rPr>
              <a:t>∗ </a:t>
            </a:r>
            <a:r>
              <a:rPr lang="en-US" altLang="ko-KR" sz="1600" dirty="0" err="1" smtClean="0">
                <a:latin typeface="+mn-lt"/>
              </a:rPr>
              <a:t>stackPtr</a:t>
            </a:r>
            <a:r>
              <a:rPr lang="en-US" altLang="ko-KR" sz="1600" dirty="0" smtClean="0">
                <a:latin typeface="+mn-lt"/>
              </a:rPr>
              <a:t>;</a:t>
            </a:r>
          </a:p>
          <a:p>
            <a:pPr>
              <a:lnSpc>
                <a:spcPct val="90000"/>
              </a:lnSpc>
            </a:pPr>
            <a:r>
              <a:rPr lang="en-US" altLang="ko-KR" sz="1600" dirty="0" smtClean="0">
                <a:latin typeface="+mn-lt"/>
              </a:rPr>
              <a:t>public:</a:t>
            </a:r>
          </a:p>
          <a:p>
            <a:pPr>
              <a:lnSpc>
                <a:spcPct val="90000"/>
              </a:lnSpc>
            </a:pPr>
            <a:r>
              <a:rPr lang="en-US" altLang="ko-KR" sz="1600" dirty="0" smtClean="0">
                <a:latin typeface="+mn-lt"/>
              </a:rPr>
              <a:t>    Stack(</a:t>
            </a:r>
            <a:r>
              <a:rPr lang="en-US" altLang="ko-KR" sz="1600" dirty="0" err="1" smtClean="0">
                <a:latin typeface="+mn-lt"/>
              </a:rPr>
              <a:t>int</a:t>
            </a:r>
            <a:r>
              <a:rPr lang="en-US" altLang="ko-KR" sz="1600" dirty="0" smtClean="0">
                <a:latin typeface="+mn-lt"/>
              </a:rPr>
              <a:t> size = 10);</a:t>
            </a:r>
          </a:p>
          <a:p>
            <a:pPr>
              <a:lnSpc>
                <a:spcPct val="90000"/>
              </a:lnSpc>
            </a:pPr>
            <a:r>
              <a:rPr lang="en-US" altLang="ko-KR" sz="1600" dirty="0" smtClean="0">
                <a:latin typeface="+mn-lt"/>
              </a:rPr>
              <a:t>    ~Stack() { delete[] </a:t>
            </a:r>
            <a:r>
              <a:rPr lang="en-US" altLang="ko-KR" sz="1600" dirty="0" err="1" smtClean="0">
                <a:latin typeface="+mn-lt"/>
              </a:rPr>
              <a:t>stackPtr</a:t>
            </a:r>
            <a:r>
              <a:rPr lang="en-US" altLang="ko-KR" sz="1600" dirty="0" smtClean="0">
                <a:latin typeface="+mn-lt"/>
              </a:rPr>
              <a:t>; </a:t>
            </a:r>
            <a:r>
              <a:rPr lang="en-US" altLang="ko-KR" sz="1600" dirty="0" smtClean="0">
                <a:latin typeface="+mn-lt"/>
              </a:rPr>
              <a:t>}</a:t>
            </a:r>
          </a:p>
          <a:p>
            <a:pPr>
              <a:lnSpc>
                <a:spcPct val="90000"/>
              </a:lnSpc>
            </a:pPr>
            <a:endParaRPr lang="en-US" altLang="ko-KR" sz="1600" dirty="0" smtClean="0">
              <a:latin typeface="+mn-lt"/>
            </a:endParaRPr>
          </a:p>
          <a:p>
            <a:pPr>
              <a:lnSpc>
                <a:spcPct val="90000"/>
              </a:lnSpc>
            </a:pPr>
            <a:r>
              <a:rPr lang="en-US" altLang="ko-KR" sz="1600" dirty="0" smtClean="0">
                <a:latin typeface="+mn-lt"/>
              </a:rPr>
              <a:t>    bool push(</a:t>
            </a:r>
            <a:r>
              <a:rPr lang="en-US" altLang="ko-KR" sz="1600" dirty="0" err="1" smtClean="0">
                <a:latin typeface="+mn-lt"/>
              </a:rPr>
              <a:t>const</a:t>
            </a:r>
            <a:r>
              <a:rPr lang="en-US" altLang="ko-KR" sz="1600" dirty="0" smtClean="0">
                <a:latin typeface="+mn-lt"/>
              </a:rPr>
              <a:t> </a:t>
            </a:r>
            <a:r>
              <a:rPr lang="en-US" altLang="ko-KR" sz="1600" dirty="0" err="1" smtClean="0">
                <a:solidFill>
                  <a:srgbClr val="C00000"/>
                </a:solidFill>
                <a:latin typeface="+mn-lt"/>
              </a:rPr>
              <a:t>int</a:t>
            </a:r>
            <a:r>
              <a:rPr lang="en-US" altLang="ko-KR" sz="1600" dirty="0" smtClean="0">
                <a:latin typeface="+mn-lt"/>
              </a:rPr>
              <a:t>&amp; </a:t>
            </a:r>
            <a:r>
              <a:rPr lang="en-US" altLang="ko-KR" sz="1600" dirty="0" smtClean="0">
                <a:latin typeface="+mn-lt"/>
              </a:rPr>
              <a:t>item);</a:t>
            </a:r>
          </a:p>
          <a:p>
            <a:pPr>
              <a:lnSpc>
                <a:spcPct val="90000"/>
              </a:lnSpc>
            </a:pPr>
            <a:r>
              <a:rPr lang="en-US" altLang="ko-KR" sz="1600" dirty="0" smtClean="0">
                <a:latin typeface="+mn-lt"/>
              </a:rPr>
              <a:t>    bool </a:t>
            </a:r>
            <a:r>
              <a:rPr lang="en-US" altLang="ko-KR" sz="1600" dirty="0" smtClean="0">
                <a:latin typeface="+mn-lt"/>
              </a:rPr>
              <a:t>pop(</a:t>
            </a:r>
            <a:r>
              <a:rPr lang="en-US" altLang="ko-KR" sz="1600" dirty="0" err="1" smtClean="0">
                <a:solidFill>
                  <a:srgbClr val="C00000"/>
                </a:solidFill>
                <a:latin typeface="+mn-lt"/>
              </a:rPr>
              <a:t>int</a:t>
            </a:r>
            <a:r>
              <a:rPr lang="en-US" altLang="ko-KR" sz="1600" dirty="0" smtClean="0">
                <a:latin typeface="+mn-lt"/>
              </a:rPr>
              <a:t>&amp; </a:t>
            </a:r>
            <a:r>
              <a:rPr lang="en-US" altLang="ko-KR" sz="1600" dirty="0" smtClean="0">
                <a:latin typeface="+mn-lt"/>
              </a:rPr>
              <a:t>item);</a:t>
            </a:r>
          </a:p>
          <a:p>
            <a:pPr>
              <a:lnSpc>
                <a:spcPct val="90000"/>
              </a:lnSpc>
            </a:pPr>
            <a:endParaRPr lang="en-US" altLang="ko-KR" sz="1600" dirty="0" smtClean="0">
              <a:latin typeface="+mn-lt"/>
            </a:endParaRPr>
          </a:p>
          <a:p>
            <a:pPr>
              <a:lnSpc>
                <a:spcPct val="90000"/>
              </a:lnSpc>
            </a:pPr>
            <a:r>
              <a:rPr lang="en-US" altLang="ko-KR" sz="1600" dirty="0" smtClean="0">
                <a:latin typeface="+mn-lt"/>
              </a:rPr>
              <a:t>    </a:t>
            </a:r>
            <a:r>
              <a:rPr lang="en-US" altLang="ko-KR" sz="1600" dirty="0" smtClean="0">
                <a:latin typeface="+mn-lt"/>
              </a:rPr>
              <a:t>bool </a:t>
            </a:r>
            <a:r>
              <a:rPr lang="en-US" altLang="ko-KR" sz="1600" dirty="0" err="1" smtClean="0">
                <a:latin typeface="+mn-lt"/>
              </a:rPr>
              <a:t>isEmpty</a:t>
            </a:r>
            <a:r>
              <a:rPr lang="en-US" altLang="ko-KR" sz="1600" dirty="0" smtClean="0">
                <a:latin typeface="+mn-lt"/>
              </a:rPr>
              <a:t>() const { return (top == -1); }</a:t>
            </a:r>
          </a:p>
          <a:p>
            <a:pPr>
              <a:lnSpc>
                <a:spcPct val="90000"/>
              </a:lnSpc>
            </a:pPr>
            <a:r>
              <a:rPr lang="en-US" altLang="ko-KR" sz="1600" dirty="0" smtClean="0">
                <a:latin typeface="+mn-lt"/>
              </a:rPr>
              <a:t>    </a:t>
            </a:r>
            <a:r>
              <a:rPr lang="en-US" altLang="ko-KR" sz="1600" dirty="0" err="1" smtClean="0">
                <a:latin typeface="+mn-lt"/>
              </a:rPr>
              <a:t>bool</a:t>
            </a:r>
            <a:r>
              <a:rPr lang="en-US" altLang="ko-KR" sz="1600" dirty="0" smtClean="0">
                <a:latin typeface="+mn-lt"/>
              </a:rPr>
              <a:t> </a:t>
            </a:r>
            <a:r>
              <a:rPr lang="en-US" altLang="ko-KR" sz="1600" dirty="0" err="1" smtClean="0">
                <a:latin typeface="+mn-lt"/>
              </a:rPr>
              <a:t>isFull</a:t>
            </a:r>
            <a:r>
              <a:rPr lang="en-US" altLang="ko-KR" sz="1600" dirty="0" smtClean="0">
                <a:latin typeface="+mn-lt"/>
              </a:rPr>
              <a:t>() const { return (top == size-1); }</a:t>
            </a:r>
          </a:p>
          <a:p>
            <a:pPr>
              <a:lnSpc>
                <a:spcPct val="90000"/>
              </a:lnSpc>
            </a:pPr>
            <a:r>
              <a:rPr lang="en-US" altLang="ko-KR" sz="1600" dirty="0" smtClean="0">
                <a:latin typeface="+mn-lt"/>
              </a:rPr>
              <a:t>};</a:t>
            </a:r>
            <a:endParaRPr lang="en-US" altLang="ko-KR" sz="1600" dirty="0">
              <a:latin typeface="+mn-lt"/>
            </a:endParaRPr>
          </a:p>
        </p:txBody>
      </p:sp>
      <p:sp>
        <p:nvSpPr>
          <p:cNvPr id="9" name="Text Box 6"/>
          <p:cNvSpPr txBox="1">
            <a:spLocks noChangeArrowheads="1"/>
          </p:cNvSpPr>
          <p:nvPr/>
        </p:nvSpPr>
        <p:spPr bwMode="auto">
          <a:xfrm>
            <a:off x="6703444" y="978083"/>
            <a:ext cx="2011962" cy="307777"/>
          </a:xfrm>
          <a:prstGeom prst="rect">
            <a:avLst/>
          </a:prstGeom>
          <a:noFill/>
          <a:ln w="9525">
            <a:noFill/>
            <a:miter lim="800000"/>
            <a:headEnd/>
            <a:tailEnd/>
          </a:ln>
        </p:spPr>
        <p:txBody>
          <a:bodyPr wrap="none">
            <a:spAutoFit/>
          </a:bodyPr>
          <a:lstStyle/>
          <a:p>
            <a:pPr algn="r"/>
            <a:r>
              <a:rPr lang="en-US" altLang="ko-KR" sz="1400" b="1" dirty="0" smtClean="0">
                <a:solidFill>
                  <a:schemeClr val="bg1">
                    <a:lumMod val="65000"/>
                  </a:schemeClr>
                </a:solidFill>
                <a:latin typeface="+mn-lt"/>
              </a:rPr>
              <a:t>02.NontemplateStack</a:t>
            </a:r>
            <a:endParaRPr lang="en-US" altLang="ko-KR" sz="1400" b="1" dirty="0" smtClean="0">
              <a:solidFill>
                <a:schemeClr val="bg1">
                  <a:lumMod val="65000"/>
                </a:schemeClr>
              </a:solidFill>
              <a:latin typeface="+mn-lt"/>
            </a:endParaRPr>
          </a:p>
        </p:txBody>
      </p:sp>
      <p:sp>
        <p:nvSpPr>
          <p:cNvPr id="14" name="TextBox 13"/>
          <p:cNvSpPr txBox="1"/>
          <p:nvPr/>
        </p:nvSpPr>
        <p:spPr>
          <a:xfrm>
            <a:off x="611560" y="5211777"/>
            <a:ext cx="8031838" cy="1169551"/>
          </a:xfrm>
          <a:prstGeom prst="rect">
            <a:avLst/>
          </a:prstGeom>
          <a:noFill/>
        </p:spPr>
        <p:txBody>
          <a:bodyPr wrap="square" rtlCol="0">
            <a:spAutoFit/>
          </a:bodyPr>
          <a:lstStyle/>
          <a:p>
            <a:r>
              <a:rPr lang="en-US" altLang="ko-KR" sz="1000" dirty="0" smtClean="0">
                <a:latin typeface="Times New Roman" panose="02020603050405020304" pitchFamily="18" charset="0"/>
                <a:cs typeface="Times New Roman" panose="02020603050405020304" pitchFamily="18" charset="0"/>
              </a:rPr>
              <a:t>* Pass-by-references </a:t>
            </a:r>
            <a:r>
              <a:rPr lang="en-US" altLang="ko-KR" sz="1000" dirty="0">
                <a:latin typeface="Times New Roman" panose="02020603050405020304" pitchFamily="18" charset="0"/>
                <a:cs typeface="Times New Roman" panose="02020603050405020304" pitchFamily="18" charset="0"/>
              </a:rPr>
              <a:t>is more efficient than pass-by-value, because it does not copy the arguments. The formal parameter is an alias for the argument. When the called function read or write the formal parameter, it is actually read or write the argument itself. </a:t>
            </a:r>
          </a:p>
          <a:p>
            <a:r>
              <a:rPr lang="en-US" altLang="ko-KR" sz="1000" dirty="0" smtClean="0">
                <a:latin typeface="Times New Roman" panose="02020603050405020304" pitchFamily="18" charset="0"/>
                <a:cs typeface="Times New Roman" panose="02020603050405020304" pitchFamily="18" charset="0"/>
              </a:rPr>
              <a:t>* The </a:t>
            </a:r>
            <a:r>
              <a:rPr lang="en-US" altLang="ko-KR" sz="1000" dirty="0">
                <a:latin typeface="Times New Roman" panose="02020603050405020304" pitchFamily="18" charset="0"/>
                <a:cs typeface="Times New Roman" panose="02020603050405020304" pitchFamily="18" charset="0"/>
              </a:rPr>
              <a:t>difference between pass-by-reference and pass-by-value is that modifications made to arguments passed in by reference in the called function have effect in the calling function, whereas modifications made to arguments passed in by value in the called function can not affect the calling function. Use pass-by-reference if you want to modify the argument value in the calling function. Otherwise, use pass-by-value to pass arguments.</a:t>
            </a:r>
          </a:p>
          <a:p>
            <a:r>
              <a:rPr lang="en-US" altLang="ko-KR" sz="1000" dirty="0" smtClean="0">
                <a:latin typeface="Times New Roman" panose="02020603050405020304" pitchFamily="18" charset="0"/>
                <a:cs typeface="Times New Roman" panose="02020603050405020304" pitchFamily="18" charset="0"/>
              </a:rPr>
              <a:t>* The </a:t>
            </a:r>
            <a:r>
              <a:rPr lang="en-US" altLang="ko-KR" sz="1000" dirty="0">
                <a:latin typeface="Times New Roman" panose="02020603050405020304" pitchFamily="18" charset="0"/>
                <a:cs typeface="Times New Roman" panose="02020603050405020304" pitchFamily="18" charset="0"/>
              </a:rPr>
              <a:t>difference between pass-by-reference and pass-by-pointer is that pointers can be NULL or reassigned whereas references cannot. Use pass-by-pointer if NULL is a valid parameter value or if you want to reassign the pointer. Otherwise, use constant or non-constant references to pass arguments</a:t>
            </a:r>
            <a:r>
              <a:rPr lang="en-US" altLang="ko-KR" sz="1000" dirty="0" smtClean="0">
                <a:latin typeface="Times New Roman" panose="02020603050405020304" pitchFamily="18" charset="0"/>
                <a:cs typeface="Times New Roman" panose="02020603050405020304" pitchFamily="18" charset="0"/>
              </a:rPr>
              <a:t>.</a:t>
            </a:r>
            <a:endParaRPr lang="ko-KR" alt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459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1"/>
          <p:cNvSpPr>
            <a:spLocks noGrp="1"/>
          </p:cNvSpPr>
          <p:nvPr>
            <p:ph type="title"/>
          </p:nvPr>
        </p:nvSpPr>
        <p:spPr>
          <a:xfrm>
            <a:off x="457200" y="274638"/>
            <a:ext cx="8229600" cy="654050"/>
          </a:xfrm>
        </p:spPr>
        <p:txBody>
          <a:bodyPr/>
          <a:lstStyle/>
          <a:p>
            <a:pPr eaLnBrk="1" hangingPunct="1"/>
            <a:r>
              <a:rPr lang="ko-KR" altLang="en-US" dirty="0"/>
              <a:t>스택 </a:t>
            </a:r>
            <a:r>
              <a:rPr lang="ko-KR" altLang="en-US" dirty="0" smtClean="0"/>
              <a:t>클래스</a:t>
            </a:r>
            <a:r>
              <a:rPr lang="en-US" altLang="ko-KR" dirty="0" smtClean="0"/>
              <a:t>’’ -</a:t>
            </a:r>
            <a:r>
              <a:rPr lang="ko-KR" altLang="en-US" dirty="0" smtClean="0"/>
              <a:t> </a:t>
            </a:r>
            <a:r>
              <a:rPr lang="en-US" altLang="ko-KR" dirty="0" smtClean="0"/>
              <a:t>Stack.cpp</a:t>
            </a:r>
            <a:endParaRPr lang="ko-KR" altLang="en-US" dirty="0"/>
          </a:p>
        </p:txBody>
      </p:sp>
      <p:sp>
        <p:nvSpPr>
          <p:cNvPr id="5123" name="내용 개체 틀 2"/>
          <p:cNvSpPr>
            <a:spLocks noGrp="1"/>
          </p:cNvSpPr>
          <p:nvPr>
            <p:ph idx="1"/>
          </p:nvPr>
        </p:nvSpPr>
        <p:spPr>
          <a:xfrm>
            <a:off x="457200" y="1046163"/>
            <a:ext cx="8229600" cy="5240337"/>
          </a:xfrm>
        </p:spPr>
        <p:txBody>
          <a:bodyPr/>
          <a:lstStyle/>
          <a:p>
            <a:pPr eaLnBrk="1" hangingPunct="1"/>
            <a:r>
              <a:rPr lang="en-US" altLang="ko-KR" dirty="0" smtClean="0"/>
              <a:t>Stack.cpp</a:t>
            </a:r>
            <a:endParaRPr lang="en-US" altLang="ko-KR" dirty="0" smtClean="0"/>
          </a:p>
        </p:txBody>
      </p:sp>
      <p:sp>
        <p:nvSpPr>
          <p:cNvPr id="4" name="슬라이드 번호 개체 틀 3"/>
          <p:cNvSpPr>
            <a:spLocks noGrp="1"/>
          </p:cNvSpPr>
          <p:nvPr>
            <p:ph type="sldNum" sz="quarter" idx="12"/>
          </p:nvPr>
        </p:nvSpPr>
        <p:spPr/>
        <p:txBody>
          <a:bodyPr/>
          <a:lstStyle/>
          <a:p>
            <a:pPr>
              <a:defRPr/>
            </a:pPr>
            <a:fld id="{86F02906-2ED5-47CC-89A4-EE3184D909F4}" type="slidenum">
              <a:rPr lang="ko-KR" altLang="en-US"/>
              <a:pPr>
                <a:defRPr/>
              </a:pPr>
              <a:t>9</a:t>
            </a:fld>
            <a:endParaRPr lang="ko-KR" altLang="en-US"/>
          </a:p>
        </p:txBody>
      </p:sp>
      <p:sp>
        <p:nvSpPr>
          <p:cNvPr id="5" name="바닥글 개체 틀 4"/>
          <p:cNvSpPr>
            <a:spLocks noGrp="1"/>
          </p:cNvSpPr>
          <p:nvPr>
            <p:ph type="ftr" sz="quarter" idx="11"/>
          </p:nvPr>
        </p:nvSpPr>
        <p:spPr/>
        <p:txBody>
          <a:bodyPr/>
          <a:lstStyle/>
          <a:p>
            <a:pPr>
              <a:defRPr/>
            </a:pPr>
            <a:r>
              <a:rPr lang="ko-KR" altLang="en-US" dirty="0"/>
              <a:t>게임프로그래밍</a:t>
            </a:r>
          </a:p>
        </p:txBody>
      </p:sp>
      <p:sp>
        <p:nvSpPr>
          <p:cNvPr id="6" name="Text Box 4"/>
          <p:cNvSpPr txBox="1">
            <a:spLocks noChangeArrowheads="1"/>
          </p:cNvSpPr>
          <p:nvPr/>
        </p:nvSpPr>
        <p:spPr bwMode="auto">
          <a:xfrm>
            <a:off x="1285852" y="1556792"/>
            <a:ext cx="4549643" cy="4672048"/>
          </a:xfrm>
          <a:prstGeom prst="rect">
            <a:avLst/>
          </a:prstGeom>
          <a:noFill/>
          <a:ln w="9525" algn="ctr">
            <a:noFill/>
            <a:miter lim="800000"/>
            <a:headEnd/>
            <a:tailEnd/>
          </a:ln>
        </p:spPr>
        <p:txBody>
          <a:bodyPr wrap="none">
            <a:spAutoFit/>
          </a:bodyPr>
          <a:lstStyle/>
          <a:p>
            <a:pPr>
              <a:lnSpc>
                <a:spcPct val="80000"/>
              </a:lnSpc>
            </a:pPr>
            <a:r>
              <a:rPr lang="en-US" altLang="ko-KR" dirty="0" smtClean="0"/>
              <a:t>#include "</a:t>
            </a:r>
            <a:r>
              <a:rPr lang="en-US" altLang="ko-KR" dirty="0" err="1" smtClean="0"/>
              <a:t>stdafx.h</a:t>
            </a:r>
            <a:r>
              <a:rPr lang="en-US" altLang="ko-KR" dirty="0" smtClean="0"/>
              <a:t>"</a:t>
            </a:r>
          </a:p>
          <a:p>
            <a:pPr>
              <a:lnSpc>
                <a:spcPct val="80000"/>
              </a:lnSpc>
            </a:pPr>
            <a:r>
              <a:rPr lang="en-US" altLang="ko-KR" dirty="0" smtClean="0"/>
              <a:t>#include "</a:t>
            </a:r>
            <a:r>
              <a:rPr lang="en-US" altLang="ko-KR" dirty="0" err="1" smtClean="0"/>
              <a:t>Stack.h</a:t>
            </a:r>
            <a:r>
              <a:rPr lang="en-US" altLang="ko-KR" dirty="0" smtClean="0"/>
              <a:t>"</a:t>
            </a:r>
          </a:p>
          <a:p>
            <a:pPr>
              <a:lnSpc>
                <a:spcPct val="80000"/>
              </a:lnSpc>
            </a:pPr>
            <a:endParaRPr lang="en-US" altLang="ko-KR" sz="1600" dirty="0">
              <a:latin typeface="+mn-lt"/>
            </a:endParaRPr>
          </a:p>
          <a:p>
            <a:pPr>
              <a:lnSpc>
                <a:spcPct val="80000"/>
              </a:lnSpc>
            </a:pPr>
            <a:r>
              <a:rPr lang="en-US" altLang="ko-KR" sz="1600" dirty="0" smtClean="0">
                <a:latin typeface="+mn-lt"/>
              </a:rPr>
              <a:t>Stack::</a:t>
            </a:r>
            <a:r>
              <a:rPr lang="en-US" altLang="ko-KR" sz="1600" dirty="0" smtClean="0">
                <a:latin typeface="+mn-lt"/>
              </a:rPr>
              <a:t>Stack(</a:t>
            </a:r>
            <a:r>
              <a:rPr lang="en-US" altLang="ko-KR" sz="1600" dirty="0" err="1" smtClean="0">
                <a:latin typeface="+mn-lt"/>
              </a:rPr>
              <a:t>int</a:t>
            </a:r>
            <a:r>
              <a:rPr lang="en-US" altLang="ko-KR" sz="1600" dirty="0" smtClean="0">
                <a:latin typeface="+mn-lt"/>
              </a:rPr>
              <a:t> s)</a:t>
            </a:r>
          </a:p>
          <a:p>
            <a:pPr>
              <a:lnSpc>
                <a:spcPct val="80000"/>
              </a:lnSpc>
            </a:pPr>
            <a:r>
              <a:rPr lang="en-US" altLang="ko-KR" sz="1600" dirty="0" smtClean="0">
                <a:latin typeface="+mn-lt"/>
              </a:rPr>
              <a:t>{</a:t>
            </a:r>
          </a:p>
          <a:p>
            <a:pPr>
              <a:lnSpc>
                <a:spcPct val="80000"/>
              </a:lnSpc>
            </a:pPr>
            <a:r>
              <a:rPr lang="en-US" altLang="ko-KR" sz="1600" dirty="0" smtClean="0">
                <a:latin typeface="+mn-lt"/>
              </a:rPr>
              <a:t>	size = s &gt; 0 &amp;&amp; s &lt; 1000 ? s : 10 ;  </a:t>
            </a:r>
          </a:p>
          <a:p>
            <a:pPr>
              <a:lnSpc>
                <a:spcPct val="80000"/>
              </a:lnSpc>
            </a:pPr>
            <a:r>
              <a:rPr lang="en-US" altLang="ko-KR" sz="1600" dirty="0" smtClean="0">
                <a:latin typeface="+mn-lt"/>
              </a:rPr>
              <a:t>	</a:t>
            </a:r>
            <a:r>
              <a:rPr lang="en-US" altLang="ko-KR" sz="1600" dirty="0" err="1" smtClean="0">
                <a:latin typeface="+mn-lt"/>
              </a:rPr>
              <a:t>stackPtr</a:t>
            </a:r>
            <a:r>
              <a:rPr lang="en-US" altLang="ko-KR" sz="1600" dirty="0" smtClean="0">
                <a:latin typeface="+mn-lt"/>
              </a:rPr>
              <a:t> = new </a:t>
            </a:r>
            <a:r>
              <a:rPr lang="en-US" altLang="ko-KR" sz="1600" dirty="0" err="1" smtClean="0">
                <a:solidFill>
                  <a:srgbClr val="C00000"/>
                </a:solidFill>
                <a:latin typeface="+mn-lt"/>
              </a:rPr>
              <a:t>int</a:t>
            </a:r>
            <a:r>
              <a:rPr lang="en-US" altLang="ko-KR" sz="1600" dirty="0" smtClean="0">
                <a:latin typeface="+mn-lt"/>
              </a:rPr>
              <a:t>[size</a:t>
            </a:r>
            <a:r>
              <a:rPr lang="en-US" altLang="ko-KR" sz="1600" dirty="0" smtClean="0">
                <a:latin typeface="+mn-lt"/>
              </a:rPr>
              <a:t>] ; </a:t>
            </a:r>
          </a:p>
          <a:p>
            <a:pPr>
              <a:lnSpc>
                <a:spcPct val="80000"/>
              </a:lnSpc>
            </a:pPr>
            <a:r>
              <a:rPr lang="en-US" altLang="ko-KR" sz="1600" dirty="0" smtClean="0">
                <a:latin typeface="+mn-lt"/>
              </a:rPr>
              <a:t>	top = -1 ;</a:t>
            </a:r>
          </a:p>
          <a:p>
            <a:pPr>
              <a:lnSpc>
                <a:spcPct val="80000"/>
              </a:lnSpc>
            </a:pPr>
            <a:r>
              <a:rPr lang="en-US" altLang="ko-KR" sz="1600" dirty="0" smtClean="0">
                <a:latin typeface="+mn-lt"/>
              </a:rPr>
              <a:t>}</a:t>
            </a:r>
          </a:p>
          <a:p>
            <a:pPr>
              <a:lnSpc>
                <a:spcPct val="80000"/>
              </a:lnSpc>
            </a:pPr>
            <a:endParaRPr lang="en-US" altLang="ko-KR" sz="1600" dirty="0" smtClean="0">
              <a:latin typeface="+mn-lt"/>
            </a:endParaRPr>
          </a:p>
          <a:p>
            <a:pPr>
              <a:lnSpc>
                <a:spcPct val="80000"/>
              </a:lnSpc>
            </a:pPr>
            <a:r>
              <a:rPr lang="en-US" altLang="ko-KR" sz="1600" dirty="0" smtClean="0">
                <a:latin typeface="+mn-lt"/>
              </a:rPr>
              <a:t>bool Stack::</a:t>
            </a:r>
            <a:r>
              <a:rPr lang="en-US" altLang="ko-KR" sz="1600" dirty="0" smtClean="0">
                <a:latin typeface="+mn-lt"/>
              </a:rPr>
              <a:t>push(</a:t>
            </a:r>
            <a:r>
              <a:rPr lang="en-US" altLang="ko-KR" sz="1600" dirty="0" err="1" smtClean="0">
                <a:latin typeface="+mn-lt"/>
              </a:rPr>
              <a:t>const</a:t>
            </a:r>
            <a:r>
              <a:rPr lang="en-US" altLang="ko-KR" sz="1600" dirty="0" smtClean="0">
                <a:latin typeface="+mn-lt"/>
              </a:rPr>
              <a:t> </a:t>
            </a:r>
            <a:r>
              <a:rPr lang="en-US" altLang="ko-KR" sz="1600" dirty="0" err="1" smtClean="0">
                <a:solidFill>
                  <a:srgbClr val="C00000"/>
                </a:solidFill>
                <a:latin typeface="+mn-lt"/>
              </a:rPr>
              <a:t>int</a:t>
            </a:r>
            <a:r>
              <a:rPr lang="en-US" altLang="ko-KR" sz="1600" dirty="0" smtClean="0">
                <a:latin typeface="+mn-lt"/>
              </a:rPr>
              <a:t>&amp; </a:t>
            </a:r>
            <a:r>
              <a:rPr lang="en-US" altLang="ko-KR" sz="1600" dirty="0" smtClean="0">
                <a:latin typeface="+mn-lt"/>
              </a:rPr>
              <a:t>item)</a:t>
            </a:r>
          </a:p>
          <a:p>
            <a:pPr>
              <a:lnSpc>
                <a:spcPct val="80000"/>
              </a:lnSpc>
            </a:pPr>
            <a:r>
              <a:rPr lang="en-US" altLang="ko-KR" sz="1600" dirty="0" smtClean="0">
                <a:latin typeface="+mn-lt"/>
              </a:rPr>
              <a:t>{</a:t>
            </a:r>
          </a:p>
          <a:p>
            <a:pPr>
              <a:lnSpc>
                <a:spcPct val="80000"/>
              </a:lnSpc>
            </a:pPr>
            <a:r>
              <a:rPr lang="en-US" altLang="ko-KR" sz="1600" dirty="0" smtClean="0">
                <a:latin typeface="+mn-lt"/>
              </a:rPr>
              <a:t>	if (</a:t>
            </a:r>
            <a:r>
              <a:rPr lang="en-US" altLang="ko-KR" sz="1600" dirty="0" err="1" smtClean="0">
                <a:latin typeface="+mn-lt"/>
              </a:rPr>
              <a:t>isFull</a:t>
            </a:r>
            <a:r>
              <a:rPr lang="en-US" altLang="ko-KR" sz="1600" dirty="0" smtClean="0">
                <a:latin typeface="+mn-lt"/>
              </a:rPr>
              <a:t>()) return false;</a:t>
            </a:r>
          </a:p>
          <a:p>
            <a:pPr>
              <a:lnSpc>
                <a:spcPct val="80000"/>
              </a:lnSpc>
            </a:pPr>
            <a:r>
              <a:rPr lang="en-US" altLang="ko-KR" sz="1600" dirty="0" smtClean="0">
                <a:latin typeface="+mn-lt"/>
              </a:rPr>
              <a:t>	</a:t>
            </a:r>
            <a:r>
              <a:rPr lang="en-US" altLang="ko-KR" sz="1600" dirty="0" err="1" smtClean="0">
                <a:latin typeface="+mn-lt"/>
              </a:rPr>
              <a:t>stackPtr</a:t>
            </a:r>
            <a:r>
              <a:rPr lang="en-US" altLang="ko-KR" sz="1600" dirty="0" smtClean="0">
                <a:latin typeface="+mn-lt"/>
              </a:rPr>
              <a:t>[++top] = item ;</a:t>
            </a:r>
          </a:p>
          <a:p>
            <a:pPr>
              <a:lnSpc>
                <a:spcPct val="80000"/>
              </a:lnSpc>
            </a:pPr>
            <a:r>
              <a:rPr lang="en-US" altLang="ko-KR" sz="1600" dirty="0" smtClean="0">
                <a:latin typeface="+mn-lt"/>
              </a:rPr>
              <a:t>	return true;</a:t>
            </a:r>
          </a:p>
          <a:p>
            <a:pPr>
              <a:lnSpc>
                <a:spcPct val="80000"/>
              </a:lnSpc>
            </a:pPr>
            <a:r>
              <a:rPr lang="en-US" altLang="ko-KR" sz="1600" dirty="0" smtClean="0">
                <a:latin typeface="+mn-lt"/>
              </a:rPr>
              <a:t>}</a:t>
            </a:r>
          </a:p>
          <a:p>
            <a:pPr>
              <a:lnSpc>
                <a:spcPct val="80000"/>
              </a:lnSpc>
            </a:pPr>
            <a:endParaRPr lang="en-US" altLang="ko-KR" sz="1600" dirty="0" smtClean="0">
              <a:latin typeface="+mn-lt"/>
            </a:endParaRPr>
          </a:p>
          <a:p>
            <a:pPr>
              <a:lnSpc>
                <a:spcPct val="80000"/>
              </a:lnSpc>
            </a:pPr>
            <a:r>
              <a:rPr lang="en-US" altLang="ko-KR" sz="1600" dirty="0" smtClean="0">
                <a:latin typeface="+mn-lt"/>
              </a:rPr>
              <a:t>bool Stack::pop(</a:t>
            </a:r>
            <a:r>
              <a:rPr lang="en-US" altLang="ko-KR" sz="1600" dirty="0" err="1" smtClean="0">
                <a:solidFill>
                  <a:srgbClr val="C00000"/>
                </a:solidFill>
                <a:latin typeface="+mn-lt"/>
              </a:rPr>
              <a:t>int</a:t>
            </a:r>
            <a:r>
              <a:rPr lang="en-US" altLang="ko-KR" sz="1600" dirty="0" smtClean="0">
                <a:latin typeface="+mn-lt"/>
              </a:rPr>
              <a:t>&amp; </a:t>
            </a:r>
            <a:r>
              <a:rPr lang="en-US" altLang="ko-KR" sz="1600" dirty="0" err="1" smtClean="0">
                <a:latin typeface="+mn-lt"/>
              </a:rPr>
              <a:t>popValue</a:t>
            </a:r>
            <a:r>
              <a:rPr lang="en-US" altLang="ko-KR" sz="1600" dirty="0" smtClean="0">
                <a:latin typeface="+mn-lt"/>
              </a:rPr>
              <a:t>) </a:t>
            </a:r>
          </a:p>
          <a:p>
            <a:pPr>
              <a:lnSpc>
                <a:spcPct val="80000"/>
              </a:lnSpc>
            </a:pPr>
            <a:r>
              <a:rPr lang="en-US" altLang="ko-KR" sz="1600" dirty="0" smtClean="0">
                <a:latin typeface="+mn-lt"/>
              </a:rPr>
              <a:t>{</a:t>
            </a:r>
          </a:p>
          <a:p>
            <a:pPr>
              <a:lnSpc>
                <a:spcPct val="80000"/>
              </a:lnSpc>
            </a:pPr>
            <a:r>
              <a:rPr lang="en-US" altLang="ko-KR" sz="1600" dirty="0" smtClean="0">
                <a:latin typeface="+mn-lt"/>
              </a:rPr>
              <a:t>	if (</a:t>
            </a:r>
            <a:r>
              <a:rPr lang="en-US" altLang="ko-KR" sz="1600" dirty="0" err="1" smtClean="0">
                <a:latin typeface="+mn-lt"/>
              </a:rPr>
              <a:t>isEmpty</a:t>
            </a:r>
            <a:r>
              <a:rPr lang="en-US" altLang="ko-KR" sz="1600" dirty="0" smtClean="0">
                <a:latin typeface="+mn-lt"/>
              </a:rPr>
              <a:t>()) return false;</a:t>
            </a:r>
          </a:p>
          <a:p>
            <a:pPr>
              <a:lnSpc>
                <a:spcPct val="80000"/>
              </a:lnSpc>
            </a:pPr>
            <a:r>
              <a:rPr lang="en-US" altLang="ko-KR" sz="1600" dirty="0" smtClean="0">
                <a:latin typeface="+mn-lt"/>
              </a:rPr>
              <a:t>	</a:t>
            </a:r>
            <a:r>
              <a:rPr lang="en-US" altLang="ko-KR" sz="1600" dirty="0" err="1" smtClean="0">
                <a:latin typeface="+mn-lt"/>
              </a:rPr>
              <a:t>popValue</a:t>
            </a:r>
            <a:r>
              <a:rPr lang="en-US" altLang="ko-KR" sz="1600" dirty="0" smtClean="0">
                <a:latin typeface="+mn-lt"/>
              </a:rPr>
              <a:t> = </a:t>
            </a:r>
            <a:r>
              <a:rPr lang="en-US" altLang="ko-KR" sz="1600" dirty="0" err="1" smtClean="0">
                <a:latin typeface="+mn-lt"/>
              </a:rPr>
              <a:t>stackPtr</a:t>
            </a:r>
            <a:r>
              <a:rPr lang="en-US" altLang="ko-KR" sz="1600" dirty="0" smtClean="0">
                <a:latin typeface="+mn-lt"/>
              </a:rPr>
              <a:t>[top--] ;</a:t>
            </a:r>
          </a:p>
          <a:p>
            <a:pPr>
              <a:lnSpc>
                <a:spcPct val="80000"/>
              </a:lnSpc>
            </a:pPr>
            <a:r>
              <a:rPr lang="en-US" altLang="ko-KR" sz="1600" dirty="0" smtClean="0">
                <a:latin typeface="+mn-lt"/>
              </a:rPr>
              <a:t>	return true;</a:t>
            </a:r>
          </a:p>
          <a:p>
            <a:pPr>
              <a:lnSpc>
                <a:spcPct val="80000"/>
              </a:lnSpc>
            </a:pPr>
            <a:r>
              <a:rPr lang="en-US" altLang="ko-KR" sz="1600" dirty="0" smtClean="0">
                <a:latin typeface="+mn-lt"/>
              </a:rPr>
              <a:t>}</a:t>
            </a:r>
            <a:endParaRPr lang="en-US" altLang="ko-KR" sz="1600" dirty="0">
              <a:latin typeface="+mn-lt"/>
            </a:endParaRPr>
          </a:p>
        </p:txBody>
      </p:sp>
    </p:spTree>
    <p:extLst>
      <p:ext uri="{BB962C8B-B14F-4D97-AF65-F5344CB8AC3E}">
        <p14:creationId xmlns:p14="http://schemas.microsoft.com/office/powerpoint/2010/main" val="27511776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3339</TotalTime>
  <Words>2654</Words>
  <Application>Microsoft Office PowerPoint</Application>
  <PresentationFormat>화면 슬라이드 쇼(4:3)</PresentationFormat>
  <Paragraphs>561</Paragraphs>
  <Slides>30</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30</vt:i4>
      </vt:variant>
    </vt:vector>
  </HeadingPairs>
  <TitlesOfParts>
    <vt:vector size="36" baseType="lpstr">
      <vt:lpstr>굴림</vt:lpstr>
      <vt:lpstr>맑은 고딕</vt:lpstr>
      <vt:lpstr>Arial</vt:lpstr>
      <vt:lpstr>Tempus Sans ITC</vt:lpstr>
      <vt:lpstr>Times New Roman</vt:lpstr>
      <vt:lpstr>Office 테마</vt:lpstr>
      <vt:lpstr>템플릿</vt:lpstr>
      <vt:lpstr>목차</vt:lpstr>
      <vt:lpstr>이름공간</vt:lpstr>
      <vt:lpstr>이름공간’</vt:lpstr>
      <vt:lpstr>이름공간’’</vt:lpstr>
      <vt:lpstr>함수템플릿</vt:lpstr>
      <vt:lpstr>스택 클래스</vt:lpstr>
      <vt:lpstr>스택 클래스’ - Stack.h</vt:lpstr>
      <vt:lpstr>스택 클래스’’ - Stack.cpp</vt:lpstr>
      <vt:lpstr>스택 클래스’’’ - main.cpp</vt:lpstr>
      <vt:lpstr>클래스템플릿</vt:lpstr>
      <vt:lpstr>클래스템플릿’ – Stack.h</vt:lpstr>
      <vt:lpstr>클래스템플릿’’ – Stack.h</vt:lpstr>
      <vt:lpstr>클래스템플릿’’’ – main.cpp</vt:lpstr>
      <vt:lpstr>클래스 템플릿 인자</vt:lpstr>
      <vt:lpstr>typedef</vt:lpstr>
      <vt:lpstr>템플릿의 instantiation</vt:lpstr>
      <vt:lpstr>상수화를 위한 const의 사용</vt:lpstr>
      <vt:lpstr>상수화를 위한 const의 사용’</vt:lpstr>
      <vt:lpstr>상수화를 위한 const의 사용’’</vt:lpstr>
      <vt:lpstr>상수화를 위한 const의 사용’’’</vt:lpstr>
      <vt:lpstr>빠른 인자값의 전달을 위한 const의 사용</vt:lpstr>
      <vt:lpstr>빠른 인자값의 전달을 위한 const의 사용’</vt:lpstr>
      <vt:lpstr>빠른 인자값의 전달을 위한 const의 사용’’</vt:lpstr>
      <vt:lpstr>형변환</vt:lpstr>
      <vt:lpstr>형변환: static_cast</vt:lpstr>
      <vt:lpstr>형변환: static_cast</vt:lpstr>
      <vt:lpstr>형변환: const_cast</vt:lpstr>
      <vt:lpstr>형변환: dynamic_cast</vt:lpstr>
      <vt:lpstr>형변환: reinterpret_cast</vt:lpstr>
    </vt:vector>
  </TitlesOfParts>
  <Company>인천대학교</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USER</dc:creator>
  <cp:lastModifiedBy>P JS</cp:lastModifiedBy>
  <cp:revision>220</cp:revision>
  <dcterms:created xsi:type="dcterms:W3CDTF">2008-02-22T16:44:23Z</dcterms:created>
  <dcterms:modified xsi:type="dcterms:W3CDTF">2019-03-13T16:22:35Z</dcterms:modified>
</cp:coreProperties>
</file>