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47" r:id="rId3"/>
    <p:sldId id="354" r:id="rId4"/>
    <p:sldId id="355" r:id="rId5"/>
    <p:sldId id="356" r:id="rId6"/>
    <p:sldId id="357" r:id="rId7"/>
    <p:sldId id="333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34" r:id="rId17"/>
    <p:sldId id="326" r:id="rId18"/>
    <p:sldId id="283" r:id="rId19"/>
    <p:sldId id="368" r:id="rId20"/>
    <p:sldId id="370" r:id="rId21"/>
    <p:sldId id="369" r:id="rId22"/>
    <p:sldId id="366" r:id="rId23"/>
    <p:sldId id="336" r:id="rId24"/>
    <p:sldId id="367" r:id="rId25"/>
    <p:sldId id="343" r:id="rId26"/>
    <p:sldId id="345" r:id="rId27"/>
    <p:sldId id="344" r:id="rId28"/>
    <p:sldId id="346" r:id="rId29"/>
    <p:sldId id="337" r:id="rId30"/>
    <p:sldId id="341" r:id="rId31"/>
    <p:sldId id="320" r:id="rId32"/>
    <p:sldId id="284" r:id="rId33"/>
    <p:sldId id="352" r:id="rId34"/>
    <p:sldId id="340" r:id="rId35"/>
    <p:sldId id="353" r:id="rId36"/>
    <p:sldId id="339" r:id="rId37"/>
    <p:sldId id="313" r:id="rId38"/>
    <p:sldId id="342" r:id="rId39"/>
    <p:sldId id="319" r:id="rId4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8" autoAdjust="0"/>
    <p:restoredTop sz="95731" autoAdjust="0"/>
  </p:normalViewPr>
  <p:slideViewPr>
    <p:cSldViewPr>
      <p:cViewPr varScale="1">
        <p:scale>
          <a:sx n="132" d="100"/>
          <a:sy n="132" d="100"/>
        </p:scale>
        <p:origin x="57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935A2D-8F9D-449E-8B5C-5B6B639B356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A29402-50CF-466E-B8C2-2398DDD4F3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92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 smtClean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9AA2B-6435-44E3-A064-5F8295EAE56A}" type="datetime1">
              <a:rPr lang="ko-KR" altLang="en-US" smtClean="0"/>
              <a:pPr>
                <a:defRPr/>
              </a:pPr>
              <a:t>2019-03-18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395A-9617-43F8-9F1B-DB2733A8CB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90EFB-702E-4B1F-8797-E22637E71531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28A3B-172F-4283-BF69-ECC8ABDB2C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538FD-AE38-428C-B41F-58EB70C0F390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E3A11-0B55-49D3-8B55-026AB872DF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0604D-68D5-4351-AC3F-1AC1FC3BDD3F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75352-4B3E-45D6-AA18-3BE9316B7C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F5844-D0DB-4D42-9634-B7B964721EB8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CF07-B423-4AE5-9670-8E51C0CA56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D3C71-B642-485B-8EB4-D6C84A326224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43D8C-59F6-44EA-8D89-7AF4817692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B686-185A-4816-A5CE-C7B5D20C1EC5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2857E-2076-44A5-B96F-32D1A2044A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31F4D-775C-411F-9DB2-8E75C5F136E9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BA5FE-AAF3-4FF8-BF69-9E9A88AFAC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BD45E-338D-4A93-9F2B-FA0552023B70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D3B5C-40C0-4D1C-9DCC-78ACD9E8E8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BE47-3DC2-4654-A895-AD7D9C01F6D2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4DDF-5EC8-44CC-B70E-EA729A1C8A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BC2C4-12EA-46EE-8C3A-B70621A0D221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D9974-8A4A-4E71-BCCC-740EEBFB2A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A6C5A-22DD-49D7-8C08-9E1A6FA91355}" type="datetime1">
              <a:rPr lang="ko-KR" altLang="en-US" smtClean="0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70A32-5BA4-466A-9C95-F96744ECEA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d/functional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plusplus.com/reference/std/function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5800" y="2428875"/>
            <a:ext cx="7772400" cy="7429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STL</a:t>
            </a:r>
            <a:endParaRPr lang="en-US" altLang="ko-KR" dirty="0"/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5"/>
            <a:ext cx="6400800" cy="500063"/>
          </a:xfrm>
        </p:spPr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1C18B-EC94-4B54-8F9E-5293FC2560B8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push_back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pop_back</a:t>
            </a:r>
            <a:r>
              <a:rPr lang="en-US" altLang="ko-KR" dirty="0" smtClean="0"/>
              <a:t>, size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err="1" smtClean="0"/>
              <a:t>push_back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벡터의 뒤쪽에 값을 추가</a:t>
            </a:r>
            <a:endParaRPr lang="en-US" altLang="ko-KR" sz="16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r>
              <a:rPr lang="en-US" altLang="ko-KR" sz="1800" dirty="0" err="1" smtClean="0"/>
              <a:t>pop_back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벡터의 마지막의 원소를 삭제</a:t>
            </a:r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en-US" altLang="ko-KR" sz="1800" dirty="0" smtClean="0"/>
              <a:t>size</a:t>
            </a:r>
          </a:p>
          <a:p>
            <a:pPr lvl="1" eaLnBrk="1" hangingPunct="1"/>
            <a:r>
              <a:rPr lang="ko-KR" altLang="en-US" sz="1600" dirty="0" smtClean="0"/>
              <a:t>벡터의 현재의 길이를 리턴</a:t>
            </a:r>
          </a:p>
          <a:p>
            <a:pPr lvl="1" eaLnBrk="1" hangingPunct="1"/>
            <a:endParaRPr lang="en-US" altLang="ko-KR" sz="16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1689075"/>
            <a:ext cx="583428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v1.push_back(8);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if (v1.size() != 0)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ko-KR" altLang="en-US" sz="1400" dirty="0" smtClean="0">
                <a:latin typeface="+mn-lt"/>
              </a:rPr>
              <a:t>마지막 원소</a:t>
            </a:r>
            <a:r>
              <a:rPr lang="en-US" altLang="ko-KR" sz="1400" dirty="0" smtClean="0">
                <a:latin typeface="+mn-lt"/>
              </a:rPr>
              <a:t>: " &lt;&lt; v1.back() &lt;&lt;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//8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v1.push_back(9);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if (v1.size() != 0)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ko-KR" altLang="en-US" sz="1400" dirty="0" smtClean="0">
                <a:latin typeface="+mn-lt"/>
              </a:rPr>
              <a:t>새 마지막 원소</a:t>
            </a:r>
            <a:r>
              <a:rPr lang="en-US" altLang="ko-KR" sz="1400" dirty="0" smtClean="0">
                <a:latin typeface="+mn-lt"/>
              </a:rPr>
              <a:t>: " &lt;&lt; v1.back() &lt;&lt;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//9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85852" y="3286124"/>
            <a:ext cx="2700419" cy="1298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v1.push_back(1);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v1.back()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//1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v1.push_back(2);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v1.back()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//2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v1.pop_back();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v1.back()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85852" y="5072074"/>
            <a:ext cx="3635932" cy="1298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v1.push_back(1);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)v1.size();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ko-KR" altLang="en-US" sz="1400" dirty="0" smtClean="0">
                <a:latin typeface="+mn-lt"/>
              </a:rPr>
              <a:t>벡터 길이</a:t>
            </a:r>
            <a:r>
              <a:rPr lang="en-US" altLang="ko-KR" sz="1400" dirty="0" smtClean="0">
                <a:latin typeface="+mn-lt"/>
              </a:rPr>
              <a:t>: " &lt;&lt;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//1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v1.push_back(2);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)v1.size();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ko-KR" altLang="en-US" sz="1400" dirty="0" smtClean="0">
                <a:latin typeface="+mn-lt"/>
              </a:rPr>
              <a:t>새 벡터 길이 </a:t>
            </a:r>
            <a:r>
              <a:rPr lang="en-US" altLang="ko-KR" sz="1400" dirty="0" smtClean="0">
                <a:latin typeface="+mn-lt"/>
              </a:rPr>
              <a:t>" &lt;&lt;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//2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04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[], at, pointer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/>
              <a:t>[],at</a:t>
            </a:r>
          </a:p>
          <a:p>
            <a:pPr lvl="1" eaLnBrk="1" hangingPunct="1"/>
            <a:r>
              <a:rPr lang="en-US" altLang="ko-KR" sz="1600" dirty="0" smtClean="0"/>
              <a:t>[]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at </a:t>
            </a:r>
            <a:r>
              <a:rPr lang="ko-KR" altLang="en-US" sz="1600" dirty="0" smtClean="0"/>
              <a:t>모두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명시한 위치에서의 벡터 원소에 대한 참조를 리턴</a:t>
            </a:r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en-US" altLang="ko-KR" sz="1800" dirty="0" smtClean="0"/>
              <a:t>pointer</a:t>
            </a:r>
          </a:p>
          <a:p>
            <a:pPr lvl="1" eaLnBrk="1" hangingPunct="1"/>
            <a:r>
              <a:rPr lang="ko-KR" altLang="en-US" sz="1600" dirty="0" smtClean="0"/>
              <a:t>벡터의 한 원소로의 포인터 타입</a:t>
            </a:r>
            <a:r>
              <a:rPr lang="en-US" altLang="ko-KR" sz="1600" dirty="0" smtClean="0"/>
              <a:t>.</a:t>
            </a:r>
          </a:p>
          <a:p>
            <a:pPr lvl="2" eaLnBrk="1" hangingPunct="1"/>
            <a:r>
              <a:rPr lang="ko-KR" altLang="en-US" sz="1400" dirty="0" smtClean="0"/>
              <a:t>이 포인터를 사용하여 원소의 값을 수정할 수도 있다</a:t>
            </a:r>
            <a:r>
              <a:rPr lang="en-US" altLang="ko-KR" sz="1400" dirty="0" smtClean="0"/>
              <a:t>.</a:t>
            </a:r>
          </a:p>
          <a:p>
            <a:pPr lvl="1" eaLnBrk="1" hangingPunct="1"/>
            <a:endParaRPr lang="en-US" altLang="ko-KR" sz="16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1772993"/>
            <a:ext cx="3676006" cy="12988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v1.push_back(1);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v1.push_back(2);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&amp;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v1[0];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ko-KR" altLang="en-US" sz="1400" dirty="0" smtClean="0">
                <a:latin typeface="+mn-lt"/>
              </a:rPr>
              <a:t>첫 번째 원소</a:t>
            </a:r>
            <a:r>
              <a:rPr lang="en-US" altLang="ko-KR" sz="1400" dirty="0" smtClean="0">
                <a:latin typeface="+mn-lt"/>
              </a:rPr>
              <a:t>: " &lt;&lt;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//1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&amp; j = v1.at(1);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ko-KR" altLang="en-US" sz="1400" dirty="0" smtClean="0">
                <a:latin typeface="+mn-lt"/>
              </a:rPr>
              <a:t>두 번째 원소</a:t>
            </a:r>
            <a:r>
              <a:rPr lang="en-US" altLang="ko-KR" sz="1400" dirty="0" smtClean="0">
                <a:latin typeface="+mn-lt"/>
              </a:rPr>
              <a:t>: " &lt;&lt; j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//2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93258" y="4071942"/>
            <a:ext cx="2843151" cy="1643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v.push_back</a:t>
            </a:r>
            <a:r>
              <a:rPr lang="en-US" altLang="ko-KR" sz="1400" dirty="0" smtClean="0">
                <a:latin typeface="+mn-lt"/>
              </a:rPr>
              <a:t>(1);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v.push_back</a:t>
            </a:r>
            <a:r>
              <a:rPr lang="en-US" altLang="ko-KR" sz="1400" dirty="0" smtClean="0">
                <a:latin typeface="+mn-lt"/>
              </a:rPr>
              <a:t>(2);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&gt;::pointer </a:t>
            </a:r>
            <a:r>
              <a:rPr lang="en-US" altLang="ko-KR" sz="1400" dirty="0" err="1" smtClean="0">
                <a:latin typeface="+mn-lt"/>
              </a:rPr>
              <a:t>ptr</a:t>
            </a:r>
            <a:r>
              <a:rPr lang="en-US" altLang="ko-KR" sz="1400" dirty="0" smtClean="0">
                <a:latin typeface="+mn-lt"/>
              </a:rPr>
              <a:t> = &amp;v[0];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∗</a:t>
            </a:r>
            <a:r>
              <a:rPr lang="en-US" altLang="ko-KR" sz="1400" dirty="0" err="1" smtClean="0">
                <a:latin typeface="+mn-lt"/>
              </a:rPr>
              <a:t>ptr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//1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ptr</a:t>
            </a:r>
            <a:r>
              <a:rPr lang="en-US" altLang="ko-KR" sz="1400" dirty="0" smtClean="0">
                <a:latin typeface="+mn-lt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∗</a:t>
            </a:r>
            <a:r>
              <a:rPr lang="en-US" altLang="ko-KR" sz="1400" dirty="0" err="1" smtClean="0">
                <a:latin typeface="+mn-lt"/>
              </a:rPr>
              <a:t>ptr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//2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∗</a:t>
            </a:r>
            <a:r>
              <a:rPr lang="en-US" altLang="ko-KR" sz="1400" dirty="0" err="1" smtClean="0">
                <a:latin typeface="+mn-lt"/>
              </a:rPr>
              <a:t>ptr</a:t>
            </a:r>
            <a:r>
              <a:rPr lang="en-US" altLang="ko-KR" sz="1400" dirty="0" smtClean="0">
                <a:latin typeface="+mn-lt"/>
              </a:rPr>
              <a:t> = 4;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∗</a:t>
            </a:r>
            <a:r>
              <a:rPr lang="en-US" altLang="ko-KR" sz="1400" dirty="0" err="1" smtClean="0">
                <a:latin typeface="+mn-lt"/>
              </a:rPr>
              <a:t>ptr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//4</a:t>
            </a:r>
          </a:p>
        </p:txBody>
      </p:sp>
    </p:spTree>
    <p:extLst>
      <p:ext uri="{BB962C8B-B14F-4D97-AF65-F5344CB8AC3E}">
        <p14:creationId xmlns:p14="http://schemas.microsoft.com/office/powerpoint/2010/main" val="191727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공통적인 작업을 수행하는 함수들을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등을 위한 알고리즘을 제공함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&lt;algorithm&gt;’, ‘&lt;functional&gt;’, ‘&lt;numeric&gt;’</a:t>
            </a:r>
          </a:p>
          <a:p>
            <a:pPr eaLnBrk="1" hangingPunct="1"/>
            <a:r>
              <a:rPr lang="ko-KR" altLang="en-US" dirty="0" smtClean="0"/>
              <a:t>약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알고리즘 함수들을 지원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선형 검색</a:t>
            </a:r>
            <a:r>
              <a:rPr lang="en-US" altLang="ko-KR" dirty="0" smtClean="0"/>
              <a:t>: find</a:t>
            </a:r>
          </a:p>
          <a:p>
            <a:pPr lvl="2" eaLnBrk="1" hangingPunct="1"/>
            <a:r>
              <a:rPr lang="ko-KR" altLang="en-US" dirty="0" smtClean="0"/>
              <a:t>최소와 최대</a:t>
            </a:r>
            <a:r>
              <a:rPr lang="en-US" altLang="ko-KR" dirty="0" smtClean="0"/>
              <a:t>: min, max</a:t>
            </a:r>
          </a:p>
          <a:p>
            <a:pPr lvl="2" eaLnBrk="1" hangingPunct="1"/>
            <a:r>
              <a:rPr lang="ko-KR" altLang="en-US" dirty="0" smtClean="0"/>
              <a:t>구간의 정렬</a:t>
            </a:r>
            <a:r>
              <a:rPr lang="en-US" altLang="ko-KR" dirty="0" smtClean="0"/>
              <a:t>: sort</a:t>
            </a:r>
          </a:p>
          <a:p>
            <a:pPr lvl="1" eaLnBrk="1" hangingPunct="1"/>
            <a:r>
              <a:rPr lang="ko-KR" altLang="en-US" dirty="0" smtClean="0"/>
              <a:t>더 자세히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http://www.cplusplus.com/reference/algorithm/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740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</a:p>
          <a:p>
            <a:pPr lvl="1"/>
            <a:r>
              <a:rPr lang="ko-KR" altLang="en-US" dirty="0" smtClean="0"/>
              <a:t>함수 원형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범위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first,last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내의 요소들을 정렬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비교함수객체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디폴트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오름차순</a:t>
            </a:r>
            <a:r>
              <a:rPr lang="en-US" altLang="ko-KR" dirty="0" smtClean="0"/>
              <a:t>(‘operator&lt;‘)</a:t>
            </a:r>
            <a:r>
              <a:rPr lang="ko-KR" altLang="en-US" dirty="0" smtClean="0"/>
              <a:t>으로 정렬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인자로 주어진 </a:t>
            </a:r>
            <a:r>
              <a:rPr lang="en-US" altLang="ko-KR" dirty="0" smtClean="0"/>
              <a:t>‘comp’</a:t>
            </a:r>
            <a:r>
              <a:rPr lang="ko-KR" altLang="en-US" dirty="0" smtClean="0"/>
              <a:t>에 따라 정렬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비교함수객체는 동일타입의 두 </a:t>
            </a:r>
            <a:r>
              <a:rPr lang="ko-KR" altLang="en-US" dirty="0" err="1" smtClean="0"/>
              <a:t>인자값을</a:t>
            </a:r>
            <a:r>
              <a:rPr lang="ko-KR" altLang="en-US" dirty="0" smtClean="0"/>
              <a:t> 취함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두 </a:t>
            </a:r>
            <a:r>
              <a:rPr lang="ko-KR" altLang="en-US" dirty="0" err="1" smtClean="0"/>
              <a:t>인자값</a:t>
            </a:r>
            <a:r>
              <a:rPr lang="ko-KR" altLang="en-US" dirty="0" smtClean="0"/>
              <a:t> 중 첫 번째가 먼저이면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5352-4B3E-45D6-AA18-3BE9316B7CAC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95124" y="1785926"/>
            <a:ext cx="7179786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template &lt;class </a:t>
            </a:r>
            <a:r>
              <a:rPr lang="en-US" altLang="ko-KR" sz="1400" dirty="0" err="1" smtClean="0">
                <a:latin typeface="+mn-lt"/>
              </a:rPr>
              <a:t>RandomAccessIterator</a:t>
            </a:r>
            <a:r>
              <a:rPr lang="en-US" altLang="ko-KR" sz="1400" dirty="0" smtClean="0">
                <a:latin typeface="+mn-lt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void sort ( </a:t>
            </a:r>
            <a:r>
              <a:rPr lang="en-US" altLang="ko-KR" sz="1400" dirty="0" err="1" smtClean="0">
                <a:latin typeface="+mn-lt"/>
              </a:rPr>
              <a:t>RandomAccessIterator</a:t>
            </a:r>
            <a:r>
              <a:rPr lang="en-US" altLang="ko-KR" sz="1400" dirty="0" smtClean="0">
                <a:latin typeface="+mn-lt"/>
              </a:rPr>
              <a:t> first, </a:t>
            </a:r>
            <a:r>
              <a:rPr lang="en-US" altLang="ko-KR" sz="1400" dirty="0" err="1" smtClean="0">
                <a:latin typeface="+mn-lt"/>
              </a:rPr>
              <a:t>RandomAccessIterator</a:t>
            </a:r>
            <a:r>
              <a:rPr lang="en-US" altLang="ko-KR" sz="1400" dirty="0" smtClean="0">
                <a:latin typeface="+mn-lt"/>
              </a:rPr>
              <a:t> last );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template &lt;class </a:t>
            </a:r>
            <a:r>
              <a:rPr lang="en-US" altLang="ko-KR" sz="1400" dirty="0" err="1" smtClean="0">
                <a:latin typeface="+mn-lt"/>
              </a:rPr>
              <a:t>RandomAccessIterator</a:t>
            </a:r>
            <a:r>
              <a:rPr lang="en-US" altLang="ko-KR" sz="1400" dirty="0" smtClean="0">
                <a:latin typeface="+mn-lt"/>
              </a:rPr>
              <a:t>, class Compare&gt;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void sort ( </a:t>
            </a:r>
            <a:r>
              <a:rPr lang="en-US" altLang="ko-KR" sz="1400" dirty="0" err="1" smtClean="0">
                <a:latin typeface="+mn-lt"/>
              </a:rPr>
              <a:t>RandomAccessIterator</a:t>
            </a:r>
            <a:r>
              <a:rPr lang="en-US" altLang="ko-KR" sz="1400" dirty="0" smtClean="0">
                <a:latin typeface="+mn-lt"/>
              </a:rPr>
              <a:t> first, </a:t>
            </a:r>
            <a:r>
              <a:rPr lang="en-US" altLang="ko-KR" sz="1400" dirty="0" err="1" smtClean="0">
                <a:latin typeface="+mn-lt"/>
              </a:rPr>
              <a:t>RandomAccessIterator</a:t>
            </a:r>
            <a:r>
              <a:rPr lang="en-US" altLang="ko-KR" sz="1400" dirty="0" smtClean="0">
                <a:latin typeface="+mn-lt"/>
              </a:rPr>
              <a:t> last, Compare comp );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63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</a:p>
          <a:p>
            <a:pPr lvl="1"/>
            <a:r>
              <a:rPr lang="ko-KR" altLang="en-US" dirty="0" smtClean="0"/>
              <a:t>간단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인자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sort </a:t>
            </a:r>
            <a:r>
              <a:rPr lang="ko-KR" altLang="en-US" dirty="0" smtClean="0"/>
              <a:t>함수의 세 번째 인자를 생략하면 오름차순으로 정렬됨</a:t>
            </a:r>
          </a:p>
          <a:p>
            <a:pPr lvl="3" eaLnBrk="1" hangingPunct="1"/>
            <a:r>
              <a:rPr lang="ko-KR" altLang="en-US" dirty="0" smtClean="0"/>
              <a:t>디폴트인 </a:t>
            </a:r>
            <a:r>
              <a:rPr lang="en-US" altLang="ko-KR" dirty="0" smtClean="0"/>
              <a:t>less&lt;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사용됨</a:t>
            </a:r>
          </a:p>
          <a:p>
            <a:pPr lvl="2" eaLnBrk="1" hangingPunct="1"/>
            <a:r>
              <a:rPr lang="ko-KR" altLang="en-US" dirty="0" smtClean="0"/>
              <a:t>내림차순으로 정렬하려면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지원하는 비교함수객체</a:t>
            </a:r>
            <a:endParaRPr lang="en-US" altLang="ko-KR" dirty="0" smtClean="0"/>
          </a:p>
          <a:p>
            <a:pPr lvl="3" eaLnBrk="1" hangingPunct="1"/>
            <a:r>
              <a:rPr lang="en-US" altLang="ko-KR" dirty="0" smtClean="0"/>
              <a:t>less&lt;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&gt;(), greater&lt;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&gt;(), </a:t>
            </a:r>
            <a:r>
              <a:rPr lang="en-US" altLang="ko-KR" dirty="0" err="1" smtClean="0"/>
              <a:t>less_equal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&gt;(), </a:t>
            </a:r>
            <a:r>
              <a:rPr lang="en-US" altLang="ko-KR" dirty="0" err="1" smtClean="0"/>
              <a:t>greater_equal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5352-4B3E-45D6-AA18-3BE9316B7CAC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66562" y="4642966"/>
            <a:ext cx="3448380" cy="286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sort(v1.begin(), v1.end(), greater&lt;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&gt;());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88116" y="1785926"/>
            <a:ext cx="5527090" cy="1449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=0;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&lt;8;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v1.push_back( rand() 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sort(v1.begin(), v1.end());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ko-KR" altLang="en-US" sz="1400" dirty="0" smtClean="0">
                <a:latin typeface="+mn-lt"/>
              </a:rPr>
              <a:t>오름차순으로 정렬된 벡터 </a:t>
            </a:r>
            <a:r>
              <a:rPr lang="en-US" altLang="ko-KR" sz="1400" dirty="0" smtClean="0">
                <a:latin typeface="+mn-lt"/>
              </a:rPr>
              <a:t>= " 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&gt;::</a:t>
            </a:r>
            <a:r>
              <a:rPr lang="en-US" altLang="ko-KR" sz="1400" dirty="0" err="1" smtClean="0">
                <a:latin typeface="+mn-lt"/>
              </a:rPr>
              <a:t>iterator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v1.begin();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!= v1.end();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*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&lt;&lt; " ";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54275" y="978083"/>
            <a:ext cx="1561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01.VectorSimple</a:t>
            </a:r>
          </a:p>
        </p:txBody>
      </p:sp>
    </p:spTree>
    <p:extLst>
      <p:ext uri="{BB962C8B-B14F-4D97-AF65-F5344CB8AC3E}">
        <p14:creationId xmlns:p14="http://schemas.microsoft.com/office/powerpoint/2010/main" val="187636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</a:p>
          <a:p>
            <a:pPr lvl="1"/>
            <a:r>
              <a:rPr lang="ko-KR" altLang="en-US" dirty="0" smtClean="0"/>
              <a:t>사용자 정의 함수를 사용</a:t>
            </a:r>
          </a:p>
          <a:p>
            <a:pPr lvl="2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사용자 정의 클래스를 사용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5352-4B3E-45D6-AA18-3BE9316B7CAC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95124" y="1857364"/>
            <a:ext cx="337977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bool</a:t>
            </a:r>
            <a:r>
              <a:rPr lang="en-US" altLang="ko-KR" sz="1400" dirty="0" smtClean="0">
                <a:latin typeface="+mn-lt"/>
              </a:rPr>
              <a:t> comp(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x,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y) { return x &gt; y ;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sort(v1.begin(), v1.end(), comp);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2295" y="3159259"/>
            <a:ext cx="3981026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class </a:t>
            </a:r>
            <a:r>
              <a:rPr lang="en-US" altLang="ko-KR" sz="1400" dirty="0" err="1" smtClean="0">
                <a:latin typeface="+mn-lt"/>
              </a:rPr>
              <a:t>compObj</a:t>
            </a:r>
            <a:r>
              <a:rPr lang="en-US" altLang="ko-KR" sz="1400" dirty="0" smtClean="0">
                <a:latin typeface="+mn-lt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bool</a:t>
            </a:r>
            <a:r>
              <a:rPr lang="en-US" altLang="ko-KR" sz="1400" dirty="0" smtClean="0">
                <a:latin typeface="+mn-lt"/>
              </a:rPr>
              <a:t> operator()(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x,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y) { return x &gt; y ;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sort(v1.begin(), v1.end(), </a:t>
            </a:r>
            <a:r>
              <a:rPr lang="en-US" altLang="ko-KR" sz="1400" dirty="0" err="1" smtClean="0">
                <a:latin typeface="+mn-lt"/>
              </a:rPr>
              <a:t>compObj</a:t>
            </a:r>
            <a:r>
              <a:rPr lang="en-US" altLang="ko-KR" sz="1400" dirty="0" smtClean="0">
                <a:latin typeface="+mn-lt"/>
              </a:rPr>
              <a:t>());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231337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: greater&lt;</a:t>
            </a:r>
            <a:r>
              <a:rPr lang="en-US" altLang="ko-KR" sz="1400" dirty="0" err="1" smtClean="0">
                <a:solidFill>
                  <a:schemeClr val="tx2"/>
                </a:solidFill>
              </a:rPr>
              <a:t>int</a:t>
            </a:r>
            <a:r>
              <a:rPr lang="en-US" altLang="ko-KR" sz="1400" dirty="0" smtClean="0">
                <a:solidFill>
                  <a:schemeClr val="tx2"/>
                </a:solidFill>
              </a:rPr>
              <a:t>&gt;() </a:t>
            </a:r>
            <a:r>
              <a:rPr lang="ko-KR" altLang="en-US" sz="1400" dirty="0" smtClean="0">
                <a:solidFill>
                  <a:schemeClr val="tx2"/>
                </a:solidFill>
              </a:rPr>
              <a:t>와 동일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420134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: greater&lt;</a:t>
            </a:r>
            <a:r>
              <a:rPr lang="en-US" altLang="ko-KR" sz="1400" dirty="0" err="1" smtClean="0">
                <a:solidFill>
                  <a:schemeClr val="tx2"/>
                </a:solidFill>
              </a:rPr>
              <a:t>int</a:t>
            </a:r>
            <a:r>
              <a:rPr lang="en-US" altLang="ko-KR" sz="1400" dirty="0" smtClean="0">
                <a:solidFill>
                  <a:schemeClr val="tx2"/>
                </a:solidFill>
              </a:rPr>
              <a:t>&gt;() </a:t>
            </a:r>
            <a:r>
              <a:rPr lang="ko-KR" altLang="en-US" sz="1400" dirty="0" smtClean="0">
                <a:solidFill>
                  <a:schemeClr val="tx2"/>
                </a:solidFill>
              </a:rPr>
              <a:t>와 동일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9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deque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사용자 정의 구조체 타입에 대한 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를 선언하고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앞쪽과 뒤쪽에서 삽입과 삭제를 하는 예</a:t>
            </a:r>
            <a:endParaRPr lang="en-US" altLang="ko-KR" sz="16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95124" y="2214554"/>
            <a:ext cx="4063933" cy="222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struct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MyStruct</a:t>
            </a:r>
            <a:r>
              <a:rPr lang="en-US" altLang="ko-KR" sz="1400" dirty="0" smtClean="0">
                <a:latin typeface="+mn-lt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myInt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deque</a:t>
            </a:r>
            <a:r>
              <a:rPr lang="en-US" altLang="ko-KR" sz="1400" dirty="0" smtClean="0">
                <a:latin typeface="+mn-lt"/>
              </a:rPr>
              <a:t>&lt;</a:t>
            </a:r>
            <a:r>
              <a:rPr lang="en-US" altLang="ko-KR" sz="1400" dirty="0" err="1" smtClean="0">
                <a:latin typeface="+mn-lt"/>
              </a:rPr>
              <a:t>MyStruct</a:t>
            </a:r>
            <a:r>
              <a:rPr lang="en-US" altLang="ko-KR" sz="1400" dirty="0" smtClean="0">
                <a:latin typeface="+mn-lt"/>
              </a:rPr>
              <a:t>&gt; </a:t>
            </a:r>
            <a:r>
              <a:rPr lang="en-US" altLang="ko-KR" sz="1400" dirty="0" err="1" smtClean="0">
                <a:latin typeface="+mn-lt"/>
              </a:rPr>
              <a:t>dq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MyStruct</a:t>
            </a:r>
            <a:r>
              <a:rPr lang="en-US" altLang="ko-KR" sz="1400" dirty="0" smtClean="0">
                <a:latin typeface="+mn-lt"/>
              </a:rPr>
              <a:t> m;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m.myInt</a:t>
            </a:r>
            <a:r>
              <a:rPr lang="en-US" altLang="ko-KR" sz="1400" dirty="0" smtClean="0">
                <a:latin typeface="+mn-lt"/>
              </a:rPr>
              <a:t> = 4; </a:t>
            </a:r>
            <a:r>
              <a:rPr lang="en-US" altLang="ko-KR" sz="1400" dirty="0" err="1" smtClean="0">
                <a:latin typeface="+mn-lt"/>
              </a:rPr>
              <a:t>dq.push_front</a:t>
            </a:r>
            <a:r>
              <a:rPr lang="en-US" altLang="ko-KR" sz="1400" dirty="0" smtClean="0">
                <a:latin typeface="+mn-lt"/>
              </a:rPr>
              <a:t>(m);	//</a:t>
            </a:r>
            <a:r>
              <a:rPr lang="en-US" altLang="ko-KR" sz="1400" dirty="0" err="1" smtClean="0">
                <a:latin typeface="+mn-lt"/>
              </a:rPr>
              <a:t>dq</a:t>
            </a:r>
            <a:r>
              <a:rPr lang="en-US" altLang="ko-KR" sz="1400" dirty="0" smtClean="0">
                <a:latin typeface="+mn-lt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m.myInt</a:t>
            </a:r>
            <a:r>
              <a:rPr lang="en-US" altLang="ko-KR" sz="1400" dirty="0" smtClean="0">
                <a:latin typeface="+mn-lt"/>
              </a:rPr>
              <a:t> = 3; </a:t>
            </a:r>
            <a:r>
              <a:rPr lang="en-US" altLang="ko-KR" sz="1400" dirty="0" err="1" smtClean="0">
                <a:latin typeface="+mn-lt"/>
              </a:rPr>
              <a:t>dq.push_back</a:t>
            </a:r>
            <a:r>
              <a:rPr lang="en-US" altLang="ko-KR" sz="1400" dirty="0" smtClean="0">
                <a:latin typeface="+mn-lt"/>
              </a:rPr>
              <a:t>(m);	//</a:t>
            </a:r>
            <a:r>
              <a:rPr lang="en-US" altLang="ko-KR" sz="1400" dirty="0" err="1" smtClean="0">
                <a:latin typeface="+mn-lt"/>
              </a:rPr>
              <a:t>dq</a:t>
            </a:r>
            <a:r>
              <a:rPr lang="en-US" altLang="ko-KR" sz="1400" dirty="0" smtClean="0">
                <a:latin typeface="+mn-lt"/>
              </a:rPr>
              <a:t> = 4, 3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m.myInt</a:t>
            </a:r>
            <a:r>
              <a:rPr lang="en-US" altLang="ko-KR" sz="1400" dirty="0" smtClean="0">
                <a:latin typeface="+mn-lt"/>
              </a:rPr>
              <a:t> = 5; </a:t>
            </a:r>
            <a:r>
              <a:rPr lang="en-US" altLang="ko-KR" sz="1400" dirty="0" err="1" smtClean="0">
                <a:latin typeface="+mn-lt"/>
              </a:rPr>
              <a:t>dq.push_front</a:t>
            </a:r>
            <a:r>
              <a:rPr lang="en-US" altLang="ko-KR" sz="1400" dirty="0" smtClean="0">
                <a:latin typeface="+mn-lt"/>
              </a:rPr>
              <a:t>(m);	//</a:t>
            </a:r>
            <a:r>
              <a:rPr lang="en-US" altLang="ko-KR" sz="1400" dirty="0" err="1" smtClean="0">
                <a:latin typeface="+mn-lt"/>
              </a:rPr>
              <a:t>dq</a:t>
            </a:r>
            <a:r>
              <a:rPr lang="en-US" altLang="ko-KR" sz="1400" dirty="0" smtClean="0">
                <a:latin typeface="+mn-lt"/>
              </a:rPr>
              <a:t> = 5, 4, 3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dq.pop_front</a:t>
            </a:r>
            <a:r>
              <a:rPr lang="en-US" altLang="ko-KR" sz="1400" dirty="0" smtClean="0">
                <a:latin typeface="+mn-lt"/>
              </a:rPr>
              <a:t>();		//</a:t>
            </a:r>
            <a:r>
              <a:rPr lang="en-US" altLang="ko-KR" sz="1400" dirty="0" err="1" smtClean="0">
                <a:latin typeface="+mn-lt"/>
              </a:rPr>
              <a:t>dq</a:t>
            </a:r>
            <a:r>
              <a:rPr lang="en-US" altLang="ko-KR" sz="1400" dirty="0" smtClean="0">
                <a:latin typeface="+mn-lt"/>
              </a:rPr>
              <a:t> = 4, 3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dq.pop_back</a:t>
            </a:r>
            <a:r>
              <a:rPr lang="en-US" altLang="ko-KR" sz="1400" dirty="0" smtClean="0">
                <a:latin typeface="+mn-lt"/>
              </a:rPr>
              <a:t>();		//</a:t>
            </a:r>
            <a:r>
              <a:rPr lang="en-US" altLang="ko-KR" sz="1400" dirty="0" err="1" smtClean="0">
                <a:latin typeface="+mn-lt"/>
              </a:rPr>
              <a:t>dq</a:t>
            </a:r>
            <a:r>
              <a:rPr lang="en-US" altLang="ko-KR" sz="1400" dirty="0" smtClean="0">
                <a:latin typeface="+mn-lt"/>
              </a:rPr>
              <a:t> = 4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54275" y="978083"/>
            <a:ext cx="1561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02.DequeSimple</a:t>
            </a:r>
          </a:p>
        </p:txBody>
      </p:sp>
      <p:pic>
        <p:nvPicPr>
          <p:cNvPr id="8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list</a:t>
            </a:r>
          </a:p>
          <a:p>
            <a:pPr lvl="1" eaLnBrk="1" hangingPunct="1"/>
            <a:r>
              <a:rPr lang="ko-KR" altLang="en-US" dirty="0" smtClean="0"/>
              <a:t>정수형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값들을 임의의 위치에 채우는 예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insert: </a:t>
            </a:r>
            <a:r>
              <a:rPr lang="ko-KR" altLang="en-US" dirty="0" smtClean="0"/>
              <a:t>값을 삽입하는 함수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insert(</a:t>
            </a:r>
            <a:r>
              <a:rPr lang="ko-KR" altLang="en-US" dirty="0" smtClean="0"/>
              <a:t>삽입할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삽입할 값</a:t>
            </a:r>
            <a:r>
              <a:rPr lang="en-US" altLang="ko-KR" dirty="0" smtClean="0"/>
              <a:t>)</a:t>
            </a:r>
          </a:p>
          <a:p>
            <a:pPr lvl="2" eaLnBrk="1" hangingPunct="1"/>
            <a:r>
              <a:rPr lang="en-US" altLang="ko-KR" dirty="0" smtClean="0"/>
              <a:t>insert(</a:t>
            </a:r>
            <a:r>
              <a:rPr lang="ko-KR" altLang="en-US" dirty="0" smtClean="0"/>
              <a:t>삽입할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삽입할 값</a:t>
            </a:r>
            <a:r>
              <a:rPr lang="en-US" altLang="ko-KR" dirty="0" smtClean="0"/>
              <a:t>)</a:t>
            </a:r>
          </a:p>
          <a:p>
            <a:pPr lvl="2" eaLnBrk="1" hangingPunct="1"/>
            <a:r>
              <a:rPr lang="en-US" altLang="ko-KR" dirty="0" smtClean="0"/>
              <a:t>insert(</a:t>
            </a:r>
            <a:r>
              <a:rPr lang="ko-KR" altLang="en-US" dirty="0" smtClean="0"/>
              <a:t>삽입할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반복자의 </a:t>
            </a:r>
            <a:r>
              <a:rPr lang="en-US" altLang="ko-KR" dirty="0" smtClean="0"/>
              <a:t>first, </a:t>
            </a:r>
            <a:r>
              <a:rPr lang="ko-KR" altLang="en-US" dirty="0" smtClean="0"/>
              <a:t>반복자의 </a:t>
            </a:r>
            <a:r>
              <a:rPr lang="en-US" altLang="ko-KR" dirty="0" smtClean="0"/>
              <a:t>last) //</a:t>
            </a:r>
            <a:r>
              <a:rPr lang="ko-KR" altLang="en-US" dirty="0" smtClean="0"/>
              <a:t>삽입할 값의 범위 </a:t>
            </a:r>
            <a:r>
              <a:rPr lang="en-US" altLang="ko-KR" dirty="0" smtClean="0"/>
              <a:t>[first, last)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33135" y="3357562"/>
            <a:ext cx="5996385" cy="2613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list&lt;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c1;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c1.push_back(2); c1.push_back(1); c1.push_back(3); //c1 = 2, 1, 3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list&lt;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&gt;::</a:t>
            </a:r>
            <a:r>
              <a:rPr lang="en-US" altLang="ko-KR" sz="1400" dirty="0" err="1" smtClean="0">
                <a:latin typeface="+mn-lt"/>
              </a:rPr>
              <a:t>iterator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c1.begin();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c1.insert(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8</a:t>
            </a:r>
            <a:r>
              <a:rPr lang="en-US" altLang="ko-KR" sz="1400" dirty="0" smtClean="0">
                <a:latin typeface="+mn-lt"/>
              </a:rPr>
              <a:t>); //c1 = 2, 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8</a:t>
            </a:r>
            <a:r>
              <a:rPr lang="en-US" altLang="ko-KR" sz="1400" dirty="0" smtClean="0">
                <a:latin typeface="+mn-lt"/>
              </a:rPr>
              <a:t>, 1, 3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c1.begin();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c1.insert(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, 2, 9); //c1 = 2, 8, </a:t>
            </a:r>
            <a:r>
              <a:rPr lang="en-US" altLang="ko-KR" sz="1400" dirty="0" smtClean="0">
                <a:solidFill>
                  <a:srgbClr val="0000FF"/>
                </a:solidFill>
                <a:latin typeface="+mn-lt"/>
              </a:rPr>
              <a:t>9, 9</a:t>
            </a:r>
            <a:r>
              <a:rPr lang="en-US" altLang="ko-KR" sz="1400" dirty="0" smtClean="0">
                <a:latin typeface="+mn-lt"/>
              </a:rPr>
              <a:t>, 1, 3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list&lt;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c2;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c2.push_back(4); c2.push_back(5); c2.push_back(6); //c2 = 4, 5, 6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c1.insert(++c1.begin(), c2.begin(), --c2.end()); //c1 = 2, 4, 5, 8, 9, 9, 1, 3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405434" y="978083"/>
            <a:ext cx="1309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03.ListSimple</a:t>
            </a:r>
          </a:p>
        </p:txBody>
      </p:sp>
      <p:pic>
        <p:nvPicPr>
          <p:cNvPr id="8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214187" y="1737984"/>
            <a:ext cx="3094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주어진 위치 바로 앞에 삽입함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연관 컨테이너들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연관 컨테이너들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데이터를 연관성에 의해서 접근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map, </a:t>
            </a:r>
            <a:r>
              <a:rPr lang="en-US" altLang="ko-KR" dirty="0" err="1" smtClean="0"/>
              <a:t>multimap</a:t>
            </a:r>
            <a:r>
              <a:rPr lang="en-US" altLang="ko-KR" dirty="0"/>
              <a:t>, set, </a:t>
            </a:r>
            <a:r>
              <a:rPr lang="en-US" altLang="ko-KR" dirty="0" smtClean="0"/>
              <a:t>multiset</a:t>
            </a:r>
          </a:p>
          <a:p>
            <a:pPr lvl="1" eaLnBrk="1" hangingPunct="1"/>
            <a:r>
              <a:rPr lang="ko-KR" altLang="en-US" dirty="0" smtClean="0"/>
              <a:t>헤더파일</a:t>
            </a:r>
            <a:r>
              <a:rPr lang="en-US" altLang="ko-KR" dirty="0" smtClean="0"/>
              <a:t>: &lt;map</a:t>
            </a:r>
            <a:r>
              <a:rPr lang="en-US" altLang="ko-KR" dirty="0"/>
              <a:t>&gt;, &lt;set</a:t>
            </a:r>
            <a:r>
              <a:rPr lang="en-US" altLang="ko-KR" dirty="0" smtClean="0"/>
              <a:t>&gt;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map</a:t>
            </a:r>
          </a:p>
          <a:p>
            <a:pPr lvl="1" eaLnBrk="1" hangingPunct="1"/>
            <a:r>
              <a:rPr lang="ko-KR" altLang="en-US" dirty="0" smtClean="0"/>
              <a:t>키와 값의 쌍들의 정렬된 집합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쌍들은 키에 따라서 사용자가 정의하는 </a:t>
            </a:r>
            <a:r>
              <a:rPr lang="ko-KR" altLang="en-US" dirty="0" err="1" smtClean="0"/>
              <a:t>비교자에</a:t>
            </a:r>
            <a:r>
              <a:rPr lang="ko-KR" altLang="en-US" dirty="0" smtClean="0"/>
              <a:t> 의해서 </a:t>
            </a:r>
            <a:r>
              <a:rPr lang="ko-KR" altLang="en-US" dirty="0" smtClean="0"/>
              <a:t>정렬됨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디폴트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less&lt;T&gt;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map</a:t>
            </a:r>
            <a:r>
              <a:rPr lang="ko-KR" altLang="en-US" dirty="0" smtClean="0"/>
              <a:t>은 일대일 대응관계를 지원함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특정 키에 한 값만 연관될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/>
              <a:t>예</a:t>
            </a: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15666" y="978083"/>
            <a:ext cx="13997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04.MapSimple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58028" y="3645024"/>
            <a:ext cx="6178294" cy="1643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map&lt;const char∗,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&gt; </a:t>
            </a:r>
            <a:r>
              <a:rPr lang="en-US" altLang="ko-KR" sz="1400" dirty="0" smtClean="0">
                <a:latin typeface="+mn-lt"/>
              </a:rPr>
              <a:t>m1;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m1["</a:t>
            </a:r>
            <a:r>
              <a:rPr lang="en-US" altLang="ko-KR" sz="1400" dirty="0" err="1" smtClean="0">
                <a:latin typeface="+mn-lt"/>
              </a:rPr>
              <a:t>january</a:t>
            </a:r>
            <a:r>
              <a:rPr lang="en-US" altLang="ko-KR" sz="1400" dirty="0" smtClean="0">
                <a:latin typeface="+mn-lt"/>
              </a:rPr>
              <a:t>"] = 31; m1["</a:t>
            </a:r>
            <a:r>
              <a:rPr lang="en-US" altLang="ko-KR" sz="1400" dirty="0" err="1" smtClean="0">
                <a:latin typeface="+mn-lt"/>
              </a:rPr>
              <a:t>february</a:t>
            </a:r>
            <a:r>
              <a:rPr lang="en-US" altLang="ko-KR" sz="1400" dirty="0" smtClean="0">
                <a:latin typeface="+mn-lt"/>
              </a:rPr>
              <a:t>"] = 28; m1["</a:t>
            </a:r>
            <a:r>
              <a:rPr lang="en-US" altLang="ko-KR" sz="1400" dirty="0" err="1" smtClean="0">
                <a:latin typeface="+mn-lt"/>
              </a:rPr>
              <a:t>april</a:t>
            </a:r>
            <a:r>
              <a:rPr lang="en-US" altLang="ko-KR" sz="1400" dirty="0" smtClean="0">
                <a:latin typeface="+mn-lt"/>
              </a:rPr>
              <a:t>"] = 30;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</a:t>
            </a:r>
            <a:r>
              <a:rPr lang="en-US" altLang="ko-KR" sz="1400" dirty="0" err="1" smtClean="0">
                <a:latin typeface="+mn-lt"/>
              </a:rPr>
              <a:t>february</a:t>
            </a:r>
            <a:r>
              <a:rPr lang="en-US" altLang="ko-KR" sz="1400" dirty="0" smtClean="0">
                <a:latin typeface="+mn-lt"/>
              </a:rPr>
              <a:t>" &lt;&lt; " = " &lt;&lt; m1["</a:t>
            </a:r>
            <a:r>
              <a:rPr lang="en-US" altLang="ko-KR" sz="1400" dirty="0" err="1" smtClean="0">
                <a:latin typeface="+mn-lt"/>
              </a:rPr>
              <a:t>february</a:t>
            </a:r>
            <a:r>
              <a:rPr lang="en-US" altLang="ko-KR" sz="1400" dirty="0" smtClean="0">
                <a:latin typeface="+mn-lt"/>
              </a:rPr>
              <a:t>"]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</a:t>
            </a:r>
            <a:r>
              <a:rPr lang="en-US" altLang="ko-KR" sz="1400" dirty="0" err="1" smtClean="0">
                <a:latin typeface="+mn-lt"/>
              </a:rPr>
              <a:t>february</a:t>
            </a:r>
            <a:r>
              <a:rPr lang="en-US" altLang="ko-KR" sz="1400" dirty="0" smtClean="0">
                <a:latin typeface="+mn-lt"/>
              </a:rPr>
              <a:t> = 28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"march" &lt;&lt; " = " &lt;&lt; m1["march"]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//march = 0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map&lt;const char∗,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&gt;::</a:t>
            </a:r>
            <a:r>
              <a:rPr lang="en-US" altLang="ko-KR" sz="1400" dirty="0" err="1" smtClean="0">
                <a:latin typeface="+mn-lt"/>
              </a:rPr>
              <a:t>iterator</a:t>
            </a:r>
            <a:r>
              <a:rPr lang="en-US" altLang="ko-KR" sz="1400" dirty="0" smtClean="0">
                <a:latin typeface="+mn-lt"/>
              </a:rPr>
              <a:t> p = m1.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find</a:t>
            </a:r>
            <a:r>
              <a:rPr lang="en-US" altLang="ko-KR" sz="1400" dirty="0" smtClean="0">
                <a:latin typeface="+mn-lt"/>
              </a:rPr>
              <a:t>("</a:t>
            </a:r>
            <a:r>
              <a:rPr lang="en-US" altLang="ko-KR" sz="1400" dirty="0" err="1" smtClean="0">
                <a:latin typeface="+mn-lt"/>
              </a:rPr>
              <a:t>january</a:t>
            </a:r>
            <a:r>
              <a:rPr lang="en-US" altLang="ko-KR" sz="1400" dirty="0" smtClean="0">
                <a:latin typeface="+mn-lt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p-&gt;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first</a:t>
            </a:r>
            <a:r>
              <a:rPr lang="en-US" altLang="ko-KR" sz="1400" dirty="0" smtClean="0">
                <a:latin typeface="+mn-lt"/>
              </a:rPr>
              <a:t> &lt;&lt; " = " &lt;&lt; p-&gt;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second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</a:t>
            </a:r>
            <a:r>
              <a:rPr lang="en-US" altLang="ko-KR" sz="1400" dirty="0" err="1" smtClean="0">
                <a:latin typeface="+mn-lt"/>
              </a:rPr>
              <a:t>january</a:t>
            </a:r>
            <a:r>
              <a:rPr lang="en-US" altLang="ko-KR" sz="1400" dirty="0" smtClean="0">
                <a:latin typeface="+mn-lt"/>
              </a:rPr>
              <a:t> = 31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64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템플릿 라이브러리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STL</a:t>
            </a:r>
            <a:r>
              <a:rPr lang="ko-KR" altLang="en-US" dirty="0"/>
              <a:t>의 구성</a:t>
            </a:r>
            <a:endParaRPr lang="en-US" altLang="ko-KR" dirty="0"/>
          </a:p>
          <a:p>
            <a:r>
              <a:rPr lang="ko-KR" altLang="en-US" dirty="0" smtClean="0"/>
              <a:t>순차적 컨테이너들</a:t>
            </a:r>
            <a:endParaRPr lang="en-US" altLang="ko-KR" dirty="0" smtClean="0"/>
          </a:p>
          <a:p>
            <a:r>
              <a:rPr lang="ko-KR" altLang="en-US" dirty="0" smtClean="0"/>
              <a:t>연관 컨테이너들</a:t>
            </a:r>
            <a:endParaRPr lang="en-US" altLang="ko-KR" dirty="0" smtClean="0"/>
          </a:p>
          <a:p>
            <a:r>
              <a:rPr lang="en-US" altLang="ko-KR" dirty="0" smtClean="0"/>
              <a:t>string</a:t>
            </a:r>
          </a:p>
          <a:p>
            <a:r>
              <a:rPr lang="ko-KR" altLang="en-US" dirty="0" smtClean="0"/>
              <a:t>반복자</a:t>
            </a:r>
            <a:endParaRPr lang="en-US" altLang="ko-KR" dirty="0" smtClean="0"/>
          </a:p>
          <a:p>
            <a:r>
              <a:rPr lang="ko-KR" altLang="en-US" dirty="0" smtClean="0"/>
              <a:t>컨테이너 어댑터</a:t>
            </a:r>
            <a:endParaRPr lang="en-US" altLang="ko-KR" dirty="0" smtClean="0"/>
          </a:p>
          <a:p>
            <a:r>
              <a:rPr lang="ko-KR" altLang="en-US" dirty="0" smtClean="0"/>
              <a:t>컨테이너들의 접근 함수들</a:t>
            </a:r>
            <a:endParaRPr lang="en-US" altLang="ko-KR" dirty="0" smtClean="0"/>
          </a:p>
          <a:p>
            <a:r>
              <a:rPr lang="ko-KR" altLang="en-US" dirty="0" smtClean="0"/>
              <a:t>함수객체란</a:t>
            </a:r>
            <a:endParaRPr lang="en-US" altLang="ko-KR" dirty="0" smtClean="0"/>
          </a:p>
          <a:p>
            <a:r>
              <a:rPr lang="ko-KR" altLang="en-US" dirty="0" smtClean="0"/>
              <a:t>함수 어댑터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5352-4B3E-45D6-AA18-3BE9316B7CA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map'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map</a:t>
            </a:r>
          </a:p>
          <a:p>
            <a:pPr lvl="1" eaLnBrk="1" hangingPunct="1"/>
            <a:r>
              <a:rPr lang="ko-KR" altLang="en-US" dirty="0" smtClean="0"/>
              <a:t>정렬 </a:t>
            </a:r>
            <a:r>
              <a:rPr lang="ko-KR" altLang="en-US" dirty="0" smtClean="0"/>
              <a:t>순서도 사용자 정의 비교함수를 지정하여 바꿀 수 있음</a:t>
            </a:r>
            <a:endParaRPr lang="en-US" altLang="ko-KR" dirty="0" smtClean="0"/>
          </a:p>
          <a:p>
            <a:pPr lvl="2" eaLnBrk="1" hangingPunct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43042" y="1951614"/>
            <a:ext cx="4940968" cy="18374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struct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MyStringCompare</a:t>
            </a:r>
            <a:r>
              <a:rPr lang="en-US" altLang="ko-KR" sz="1400" dirty="0" smtClean="0">
                <a:latin typeface="+mn-lt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bool</a:t>
            </a:r>
            <a:r>
              <a:rPr lang="en-US" altLang="ko-KR" sz="1400" dirty="0" smtClean="0">
                <a:latin typeface="+mn-lt"/>
              </a:rPr>
              <a:t> operator()(const char∗ s1, const char∗ s2) const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    return </a:t>
            </a:r>
            <a:r>
              <a:rPr lang="en-US" altLang="ko-KR" sz="1400" dirty="0" err="1" smtClean="0">
                <a:latin typeface="+mn-lt"/>
              </a:rPr>
              <a:t>strcmp</a:t>
            </a:r>
            <a:r>
              <a:rPr lang="en-US" altLang="ko-KR" sz="1400" dirty="0" smtClean="0">
                <a:latin typeface="+mn-lt"/>
              </a:rPr>
              <a:t>(s1, s2) &lt; 0;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};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map&lt;char ∗,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MyStringCompare</a:t>
            </a:r>
            <a:r>
              <a:rPr lang="en-US" altLang="ko-KR" sz="1400" dirty="0" smtClean="0">
                <a:latin typeface="+mn-lt"/>
              </a:rPr>
              <a:t>&gt; m1;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m1["</a:t>
            </a:r>
            <a:r>
              <a:rPr lang="en-US" altLang="ko-KR" sz="1400" dirty="0" err="1" smtClean="0">
                <a:latin typeface="+mn-lt"/>
              </a:rPr>
              <a:t>january</a:t>
            </a:r>
            <a:r>
              <a:rPr lang="en-US" altLang="ko-KR" sz="1400" dirty="0" smtClean="0">
                <a:latin typeface="+mn-lt"/>
              </a:rPr>
              <a:t>"] = 31; m1["</a:t>
            </a:r>
            <a:r>
              <a:rPr lang="en-US" altLang="ko-KR" sz="1400" dirty="0" err="1" smtClean="0">
                <a:latin typeface="+mn-lt"/>
              </a:rPr>
              <a:t>february</a:t>
            </a:r>
            <a:r>
              <a:rPr lang="en-US" altLang="ko-KR" sz="1400" dirty="0" smtClean="0">
                <a:latin typeface="+mn-lt"/>
              </a:rPr>
              <a:t>"] = 28; m1["</a:t>
            </a:r>
            <a:r>
              <a:rPr lang="en-US" altLang="ko-KR" sz="1400" dirty="0" err="1" smtClean="0">
                <a:latin typeface="+mn-lt"/>
              </a:rPr>
              <a:t>april</a:t>
            </a:r>
            <a:r>
              <a:rPr lang="en-US" altLang="ko-KR" sz="1400" dirty="0" smtClean="0">
                <a:latin typeface="+mn-lt"/>
              </a:rPr>
              <a:t>"] = 30;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//m1 = (april,30), (february,28), (january,31)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2060848"/>
            <a:ext cx="2233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s1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s2</a:t>
            </a:r>
            <a:r>
              <a:rPr lang="ko-KR" altLang="en-US" sz="1100" dirty="0" smtClean="0"/>
              <a:t>보다 앞에 오는 순서라면</a:t>
            </a:r>
            <a:endParaRPr lang="en-US" altLang="ko-KR" sz="1100" dirty="0" smtClean="0"/>
          </a:p>
          <a:p>
            <a:r>
              <a:rPr lang="en-US" altLang="ko-KR" sz="1100" dirty="0" smtClean="0"/>
              <a:t>true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리턴해야</a:t>
            </a:r>
            <a:r>
              <a:rPr lang="ko-KR" altLang="en-US" sz="1100" dirty="0" smtClean="0"/>
              <a:t> 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3963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multimap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multimap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일대다 대응관계를 지원함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특정 키에 대해서 여러 값들이 연관될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 eaLnBrk="1" hangingPunct="1"/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정수와 문자열의 쌍에 대한 </a:t>
            </a:r>
            <a:r>
              <a:rPr lang="en-US" altLang="ko-KR" dirty="0" err="1" smtClean="0"/>
              <a:t>multimap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4414" y="2780928"/>
            <a:ext cx="7362144" cy="1449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multimap</a:t>
            </a:r>
            <a:r>
              <a:rPr lang="en-US" altLang="ko-KR" sz="1400" dirty="0" smtClean="0">
                <a:latin typeface="+mn-lt"/>
              </a:rPr>
              <a:t>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, const char∗&gt; m;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m.insert</a:t>
            </a:r>
            <a:r>
              <a:rPr lang="en-US" altLang="ko-KR" sz="1400" dirty="0" smtClean="0">
                <a:latin typeface="+mn-lt"/>
              </a:rPr>
              <a:t>(pair&lt;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, const char∗ const&gt;(2, "two"));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m.insert</a:t>
            </a:r>
            <a:r>
              <a:rPr lang="en-US" altLang="ko-KR" sz="1400" dirty="0" smtClean="0">
                <a:latin typeface="+mn-lt"/>
              </a:rPr>
              <a:t>(pair&lt;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, const char∗ const&gt;(3, "three"));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m.insert</a:t>
            </a:r>
            <a:r>
              <a:rPr lang="en-US" altLang="ko-KR" sz="1400" dirty="0" smtClean="0">
                <a:latin typeface="+mn-lt"/>
              </a:rPr>
              <a:t>(pair&lt;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, const char∗ const&gt;(2, "</a:t>
            </a:r>
            <a:r>
              <a:rPr lang="en-US" altLang="ko-KR" sz="1400" dirty="0" err="1" smtClean="0">
                <a:latin typeface="+mn-lt"/>
              </a:rPr>
              <a:t>zwei</a:t>
            </a:r>
            <a:r>
              <a:rPr lang="en-US" altLang="ko-KR" sz="1400" dirty="0" smtClean="0">
                <a:latin typeface="+mn-lt"/>
              </a:rPr>
              <a:t>")); //”</a:t>
            </a:r>
            <a:r>
              <a:rPr lang="en-US" altLang="ko-KR" sz="1400" dirty="0" err="1" smtClean="0">
                <a:latin typeface="+mn-lt"/>
              </a:rPr>
              <a:t>zwei</a:t>
            </a:r>
            <a:r>
              <a:rPr lang="en-US" altLang="ko-KR" sz="1400" dirty="0" smtClean="0">
                <a:latin typeface="+mn-lt"/>
              </a:rPr>
              <a:t>”= Two in the German language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'\t' &lt;&lt; "#elements with key 2 = " &lt;&lt; </a:t>
            </a:r>
            <a:r>
              <a:rPr lang="en-US" altLang="ko-KR" sz="1400" dirty="0" err="1" smtClean="0">
                <a:latin typeface="+mn-lt"/>
              </a:rPr>
              <a:t>m.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count</a:t>
            </a:r>
            <a:r>
              <a:rPr lang="en-US" altLang="ko-KR" sz="1400" dirty="0" smtClean="0">
                <a:latin typeface="+mn-lt"/>
              </a:rPr>
              <a:t>(2)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//2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multimap</a:t>
            </a:r>
            <a:r>
              <a:rPr lang="en-US" altLang="ko-KR" sz="1400" dirty="0" smtClean="0">
                <a:latin typeface="+mn-lt"/>
              </a:rPr>
              <a:t>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, const char∗&gt;:: </a:t>
            </a:r>
            <a:r>
              <a:rPr lang="en-US" altLang="ko-KR" sz="1400" dirty="0" err="1" smtClean="0">
                <a:latin typeface="+mn-lt"/>
              </a:rPr>
              <a:t>const_iterator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</a:t>
            </a:r>
            <a:r>
              <a:rPr lang="en-US" altLang="ko-KR" sz="1400" dirty="0" err="1" smtClean="0">
                <a:latin typeface="+mn-lt"/>
              </a:rPr>
              <a:t>m.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find</a:t>
            </a:r>
            <a:r>
              <a:rPr lang="en-US" altLang="ko-KR" sz="1400" dirty="0" smtClean="0">
                <a:latin typeface="+mn-lt"/>
              </a:rPr>
              <a:t>(2);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'\t' &lt;&lt; "the first element with key 2 = " &lt;&lt;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-&gt;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second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//two</a:t>
            </a:r>
            <a:endParaRPr lang="en-US" altLang="ko-KR" sz="1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15666" y="978083"/>
            <a:ext cx="13997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04.MapSimple</a:t>
            </a:r>
          </a:p>
        </p:txBody>
      </p:sp>
    </p:spTree>
    <p:extLst>
      <p:ext uri="{BB962C8B-B14F-4D97-AF65-F5344CB8AC3E}">
        <p14:creationId xmlns:p14="http://schemas.microsoft.com/office/powerpoint/2010/main" val="105077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set</a:t>
            </a:r>
          </a:p>
          <a:p>
            <a:pPr lvl="1" eaLnBrk="1" hangingPunct="1"/>
            <a:r>
              <a:rPr lang="ko-KR" altLang="en-US" dirty="0" smtClean="0"/>
              <a:t>빠른 연관 조회</a:t>
            </a:r>
            <a:r>
              <a:rPr lang="en-US" altLang="ko-KR" dirty="0" smtClean="0"/>
              <a:t>(lookup)</a:t>
            </a:r>
            <a:r>
              <a:rPr lang="ko-KR" altLang="en-US" dirty="0" smtClean="0"/>
              <a:t>에 적합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set </a:t>
            </a:r>
            <a:r>
              <a:rPr lang="ko-KR" altLang="en-US" dirty="0" smtClean="0"/>
              <a:t>내의 각 객체는 유일해야 하며 중복은 허용되지 않음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집합의 특성상 중복된 값을 삽입하면 무시됨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조회 시에 연산자‘</a:t>
            </a:r>
            <a:r>
              <a:rPr lang="en-US" altLang="ko-KR" dirty="0" smtClean="0"/>
              <a:t>==’</a:t>
            </a:r>
            <a:r>
              <a:rPr lang="ko-KR" altLang="en-US" dirty="0" smtClean="0"/>
              <a:t>를 사용하여 객체의 일치 여부를 확인할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삽입 시에 객체들은 사용자가 정의한 </a:t>
            </a:r>
            <a:r>
              <a:rPr lang="ko-KR" altLang="en-US" dirty="0" err="1" smtClean="0"/>
              <a:t>비교자에</a:t>
            </a:r>
            <a:r>
              <a:rPr lang="ko-KR" altLang="en-US" dirty="0" smtClean="0"/>
              <a:t> 따라서 정렬되어 보관됨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 smtClean="0"/>
              <a:t>비교자는</a:t>
            </a:r>
            <a:r>
              <a:rPr lang="ko-KR" altLang="en-US" dirty="0" smtClean="0"/>
              <a:t> 디폴트로 </a:t>
            </a:r>
            <a:r>
              <a:rPr lang="en-US" altLang="ko-KR" dirty="0" smtClean="0"/>
              <a:t>less&lt;Type&gt;</a:t>
            </a:r>
            <a:r>
              <a:rPr lang="ko-KR" altLang="en-US" dirty="0" smtClean="0"/>
              <a:t>이 사용되어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오름차순으로 정렬됨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정렬 방식을 바꾸려면 ‘</a:t>
            </a:r>
            <a:r>
              <a:rPr lang="en-US" altLang="ko-KR" dirty="0" smtClean="0"/>
              <a:t>set&lt;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greater&lt;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&gt; </a:t>
            </a:r>
            <a:r>
              <a:rPr lang="en-US" altLang="ko-KR" dirty="0" smtClean="0"/>
              <a:t>&gt;’ </a:t>
            </a:r>
            <a:r>
              <a:rPr lang="ko-KR" altLang="en-US" dirty="0" smtClean="0"/>
              <a:t>와 같이 두 번째 인자값을 지정하면 됨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3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set'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set</a:t>
            </a:r>
          </a:p>
          <a:p>
            <a:pPr lvl="1" eaLnBrk="1" hangingPunct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43042" y="1700808"/>
            <a:ext cx="6304162" cy="3000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set&lt;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&gt; </a:t>
            </a:r>
            <a:r>
              <a:rPr lang="en-US" altLang="ko-KR" sz="1400" dirty="0" smtClean="0">
                <a:latin typeface="+mn-lt"/>
              </a:rPr>
              <a:t>s1;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A[8] = {4, 2, 1, 2, 1, 2, 4, 1};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=0;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&lt;8;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s1.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insert</a:t>
            </a:r>
            <a:r>
              <a:rPr lang="en-US" altLang="ko-KR" sz="1400" dirty="0" smtClean="0">
                <a:latin typeface="+mn-lt"/>
              </a:rPr>
              <a:t>(A[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]); //s1 = 1, 2, 4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set&lt;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s2;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B[5] = {5, 2, 3, 3, 1};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5;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s2.insert( B[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 ); //s2 = 1, 2, 3, 5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set&lt;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s3;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set_union</a:t>
            </a:r>
            <a:r>
              <a:rPr lang="en-US" altLang="ko-KR" sz="1400" dirty="0" smtClean="0">
                <a:latin typeface="+mn-lt"/>
              </a:rPr>
              <a:t>(s1.begin(),s1.end(), s2.begin(),s2.end(), inserter(s3,s3.begin()));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//s3 = (A </a:t>
            </a:r>
            <a:r>
              <a:rPr lang="ko-KR" altLang="en-US" sz="1400" dirty="0" smtClean="0">
                <a:latin typeface="+mn-lt"/>
              </a:rPr>
              <a:t>합집합 </a:t>
            </a:r>
            <a:r>
              <a:rPr lang="en-US" altLang="ko-KR" sz="1400" dirty="0" smtClean="0">
                <a:latin typeface="+mn-lt"/>
              </a:rPr>
              <a:t>B) = 1, 2, 3, 4, 5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set&lt;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s4;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set_intersection</a:t>
            </a:r>
            <a:r>
              <a:rPr lang="en-US" altLang="ko-KR" sz="1400" dirty="0" smtClean="0">
                <a:latin typeface="+mn-lt"/>
              </a:rPr>
              <a:t>(s1.begin(),s1.end(), s2.begin(),s2.end(), inserter(s4,s4.end()));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//s4 = (A </a:t>
            </a:r>
            <a:r>
              <a:rPr lang="ko-KR" altLang="en-US" sz="1400" dirty="0" smtClean="0">
                <a:latin typeface="+mn-lt"/>
              </a:rPr>
              <a:t>교집합 </a:t>
            </a:r>
            <a:r>
              <a:rPr lang="en-US" altLang="ko-KR" sz="1400" dirty="0" smtClean="0">
                <a:latin typeface="+mn-lt"/>
              </a:rPr>
              <a:t>B) = 1, 2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429479" y="978083"/>
            <a:ext cx="12859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05.SetSimple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multiset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multiset</a:t>
            </a:r>
          </a:p>
          <a:p>
            <a:pPr lvl="1" eaLnBrk="1" hangingPunct="1"/>
            <a:r>
              <a:rPr lang="ko-KR" altLang="en-US" dirty="0" smtClean="0"/>
              <a:t>중복 객체들을 허용한다는 점 외에는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과 동일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58028" y="1844824"/>
            <a:ext cx="5574796" cy="1449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multiset</a:t>
            </a:r>
            <a:r>
              <a:rPr lang="en-US" altLang="ko-KR" sz="1400" dirty="0" smtClean="0">
                <a:latin typeface="+mn-lt"/>
              </a:rPr>
              <a:t>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, less&lt;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&gt; s1;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A[8] = {4, 2, 1, 2, 1, 2, 4, 2};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8;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s1.insert( A[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 ); //s1 = 1, 1, 2, 2, 2, 2, 4, 4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s1.insert(s1.begin(), 3); //s1 = 1, 1, 2, 2, 2, 2, 3, 4, 4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s1.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erase</a:t>
            </a:r>
            <a:r>
              <a:rPr lang="en-US" altLang="ko-KR" sz="1400" dirty="0" smtClean="0">
                <a:latin typeface="+mn-lt"/>
              </a:rPr>
              <a:t>(2); //s1 = 1, 1, 3, 4, 4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405434" y="978083"/>
            <a:ext cx="13099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05.SetSimple</a:t>
            </a:r>
          </a:p>
        </p:txBody>
      </p:sp>
    </p:spTree>
    <p:extLst>
      <p:ext uri="{BB962C8B-B14F-4D97-AF65-F5344CB8AC3E}">
        <p14:creationId xmlns:p14="http://schemas.microsoft.com/office/powerpoint/2010/main" val="29683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string</a:t>
            </a:r>
          </a:p>
          <a:p>
            <a:pPr lvl="1" eaLnBrk="1" hangingPunct="1"/>
            <a:r>
              <a:rPr lang="en-US" altLang="ko-KR" dirty="0" smtClean="0"/>
              <a:t>C++</a:t>
            </a:r>
            <a:r>
              <a:rPr lang="ko-KR" altLang="en-US" dirty="0" smtClean="0"/>
              <a:t>에서 제공하는 문자열을 위한 안전하고 간편한 클래스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문자열을 다루기 위한 기존의 </a:t>
            </a:r>
            <a:r>
              <a:rPr lang="en-US" altLang="ko-KR" dirty="0" smtClean="0"/>
              <a:t>‘char*’ </a:t>
            </a:r>
            <a:r>
              <a:rPr lang="ko-KR" altLang="en-US" dirty="0" smtClean="0"/>
              <a:t>를 대치하기 위함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헤더파일 </a:t>
            </a:r>
            <a:r>
              <a:rPr lang="en-US" altLang="ko-KR" dirty="0" smtClean="0"/>
              <a:t>&lt;string&gt;</a:t>
            </a:r>
          </a:p>
          <a:p>
            <a:pPr lvl="1" eaLnBrk="1" hangingPunct="1"/>
            <a:r>
              <a:rPr lang="ko-KR" altLang="en-US" dirty="0" smtClean="0"/>
              <a:t>이름공간 </a:t>
            </a:r>
            <a:r>
              <a:rPr lang="en-US" altLang="ko-KR" dirty="0" smtClean="0"/>
              <a:t>std </a:t>
            </a:r>
            <a:r>
              <a:rPr lang="ko-KR" altLang="en-US" dirty="0" smtClean="0"/>
              <a:t>내에 정의되어 있음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따라서 </a:t>
            </a:r>
            <a:r>
              <a:rPr lang="en-US" altLang="ko-KR" dirty="0" smtClean="0"/>
              <a:t>“</a:t>
            </a:r>
            <a:r>
              <a:rPr lang="en-US" dirty="0" smtClean="0"/>
              <a:t>using namespace std;”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“</a:t>
            </a:r>
            <a:r>
              <a:rPr lang="en-US" altLang="ko-KR" dirty="0" smtClean="0">
                <a:solidFill>
                  <a:srgbClr val="0070C0"/>
                </a:solidFill>
              </a:rPr>
              <a:t>std::string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식으로 언급해야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string</a:t>
            </a:r>
            <a:r>
              <a:rPr lang="ko-KR" altLang="en-US" dirty="0" smtClean="0"/>
              <a:t> 기본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string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string I/O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85852" y="4056904"/>
            <a:ext cx="287662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("starting value");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85852" y="5037101"/>
            <a:ext cx="4753224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cin</a:t>
            </a:r>
            <a:r>
              <a:rPr lang="en-US" altLang="ko-KR" sz="1400" dirty="0" smtClean="0">
                <a:latin typeface="+mn-lt"/>
              </a:rPr>
              <a:t> &gt;&gt;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; //</a:t>
            </a:r>
            <a:r>
              <a:rPr lang="ko-KR" altLang="en-US" sz="1400" dirty="0" smtClean="0"/>
              <a:t>공백으로 분리된 한 문자열만 입력됨</a:t>
            </a:r>
            <a:endParaRPr lang="en-US" altLang="ko-KR" sz="1400" dirty="0" smtClean="0"/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getline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cin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, '\n'); //</a:t>
            </a:r>
            <a:r>
              <a:rPr lang="ko-KR" altLang="en-US" sz="1400" dirty="0" smtClean="0">
                <a:latin typeface="+mn-lt"/>
              </a:rPr>
              <a:t>한 라인 전체가 입력됨</a:t>
            </a:r>
            <a:endParaRPr lang="en-US" altLang="ko-KR" sz="1400" dirty="0" smtClean="0"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191786" y="978083"/>
            <a:ext cx="15236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06.StringSimple</a:t>
            </a:r>
          </a:p>
        </p:txBody>
      </p:sp>
      <p:pic>
        <p:nvPicPr>
          <p:cNvPr id="10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string‘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string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string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‘+’, ‘+=‘ </a:t>
            </a:r>
            <a:r>
              <a:rPr lang="ko-KR" altLang="en-US" dirty="0" smtClean="0"/>
              <a:t>등의 연산자를 사용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string </a:t>
            </a:r>
            <a:r>
              <a:rPr lang="ko-KR" altLang="en-US" dirty="0" smtClean="0"/>
              <a:t>비교하기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string </a:t>
            </a:r>
            <a:r>
              <a:rPr lang="ko-KR" altLang="en-US" dirty="0" smtClean="0"/>
              <a:t>길이 구하기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주의</a:t>
            </a:r>
            <a:r>
              <a:rPr lang="en-US" altLang="ko-KR" dirty="0" smtClean="0"/>
              <a:t>: ‘char*’</a:t>
            </a:r>
            <a:r>
              <a:rPr lang="ko-KR" altLang="en-US" dirty="0" smtClean="0"/>
              <a:t>에서와 다르게</a:t>
            </a:r>
            <a:r>
              <a:rPr lang="en-US" altLang="ko-KR" dirty="0" smtClean="0"/>
              <a:t>, string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끝나지 않을 수도 있음</a:t>
            </a:r>
            <a:r>
              <a:rPr lang="en-US" altLang="ko-KR" dirty="0" smtClean="0"/>
              <a:t>!!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85852" y="2061004"/>
            <a:ext cx="3903633" cy="8679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my_string1 = "a string";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my_string2 = " is this";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my_string3 = my_string1 + my_string2;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&lt;&lt;my_string3&lt;&lt;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 // "a string is this"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85852" y="3357562"/>
            <a:ext cx="5824928" cy="8679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</a:t>
            </a:r>
            <a:r>
              <a:rPr lang="en-US" altLang="ko-KR" sz="1400" dirty="0" err="1" smtClean="0">
                <a:latin typeface="+mn-lt"/>
              </a:rPr>
              <a:t>passwd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getline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cin</a:t>
            </a:r>
            <a:r>
              <a:rPr lang="en-US" altLang="ko-KR" sz="1400" dirty="0" smtClean="0">
                <a:latin typeface="+mn-lt"/>
              </a:rPr>
              <a:t>, </a:t>
            </a:r>
            <a:r>
              <a:rPr lang="en-US" altLang="ko-KR" sz="1400" dirty="0" err="1" smtClean="0">
                <a:latin typeface="+mn-lt"/>
              </a:rPr>
              <a:t>passwd</a:t>
            </a:r>
            <a:r>
              <a:rPr lang="en-US" altLang="ko-KR" sz="1400" dirty="0" smtClean="0">
                <a:latin typeface="+mn-lt"/>
              </a:rPr>
              <a:t>, '\n');</a:t>
            </a:r>
          </a:p>
          <a:p>
            <a:pPr>
              <a:lnSpc>
                <a:spcPct val="90000"/>
              </a:lnSpc>
            </a:pP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if (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passwd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 == "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xyzzy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")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//</a:t>
            </a:r>
            <a:r>
              <a:rPr lang="ko-KR" altLang="en-US" sz="1400" dirty="0" smtClean="0">
                <a:latin typeface="+mn-lt"/>
              </a:rPr>
              <a:t>기대하는 대로 의미적으로 올바르게 수행됨</a:t>
            </a: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&lt;&lt;"Access allowed“;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85852" y="5020571"/>
            <a:ext cx="35397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my_string1 = "ten chars.";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len</a:t>
            </a:r>
            <a:r>
              <a:rPr lang="en-US" altLang="ko-KR" sz="1400" dirty="0" smtClean="0">
                <a:latin typeface="+mn-lt"/>
              </a:rPr>
              <a:t> = my_string1.length(); // or .size();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string‘’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string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string</a:t>
            </a:r>
            <a:r>
              <a:rPr lang="ko-KR" altLang="en-US" dirty="0" smtClean="0"/>
              <a:t>의 각 문자들 접근하기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find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find</a:t>
            </a:r>
            <a:r>
              <a:rPr lang="en-US" altLang="ko-KR" dirty="0" smtClean="0"/>
              <a:t>(string pattern,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position);</a:t>
            </a:r>
          </a:p>
          <a:p>
            <a:pPr lvl="3" eaLnBrk="1" hangingPunct="1"/>
            <a:r>
              <a:rPr lang="ko-KR" altLang="en-US" dirty="0" smtClean="0"/>
              <a:t>찾을 문자열 </a:t>
            </a:r>
            <a:r>
              <a:rPr lang="en-US" altLang="ko-KR" dirty="0" smtClean="0"/>
              <a:t>“pattern”</a:t>
            </a:r>
            <a:r>
              <a:rPr lang="ko-KR" altLang="en-US" dirty="0" smtClean="0"/>
              <a:t>을 위치 </a:t>
            </a:r>
            <a:r>
              <a:rPr lang="en-US" altLang="ko-KR" dirty="0" smtClean="0"/>
              <a:t>“position”</a:t>
            </a:r>
            <a:r>
              <a:rPr lang="ko-KR" altLang="en-US" dirty="0" smtClean="0"/>
              <a:t>에서부터 시작하여 검색함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일치되면 바로 그 위치를 </a:t>
            </a:r>
            <a:r>
              <a:rPr lang="ko-KR" altLang="en-US" dirty="0" err="1" smtClean="0"/>
              <a:t>리턴함</a:t>
            </a:r>
            <a:r>
              <a:rPr lang="en-US" altLang="ko-KR" dirty="0" smtClean="0"/>
              <a:t>; </a:t>
            </a:r>
            <a:r>
              <a:rPr lang="ko-KR" altLang="en-US" dirty="0" smtClean="0"/>
              <a:t>없으면 특별한 값 </a:t>
            </a:r>
            <a:r>
              <a:rPr lang="en-US" altLang="ko-KR" dirty="0" smtClean="0"/>
              <a:t>“</a:t>
            </a:r>
            <a:r>
              <a:rPr lang="en-US" altLang="ko-KR" dirty="0" smtClean="0">
                <a:solidFill>
                  <a:srgbClr val="0070C0"/>
                </a:solidFill>
              </a:rPr>
              <a:t>string::</a:t>
            </a:r>
            <a:r>
              <a:rPr lang="en-US" altLang="ko-KR" dirty="0" err="1" smtClean="0">
                <a:solidFill>
                  <a:srgbClr val="0070C0"/>
                </a:solidFill>
              </a:rPr>
              <a:t>npos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리턴함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실제로 </a:t>
            </a:r>
            <a:r>
              <a:rPr lang="ko-KR" altLang="en-US" dirty="0" err="1" smtClean="0"/>
              <a:t>리턴타입은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size_type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 </a:t>
            </a:r>
            <a:r>
              <a:rPr lang="en-US" altLang="ko-KR" dirty="0" smtClean="0"/>
              <a:t>(unsigned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).</a:t>
            </a:r>
          </a:p>
          <a:p>
            <a:pPr lvl="2" eaLnBrk="1" hangingPunct="1"/>
            <a:r>
              <a:rPr lang="ko-KR" altLang="en-US" dirty="0" smtClean="0"/>
              <a:t>함수 </a:t>
            </a:r>
            <a:r>
              <a:rPr lang="en-US" altLang="ko-KR" dirty="0" err="1" smtClean="0">
                <a:solidFill>
                  <a:srgbClr val="0070C0"/>
                </a:solidFill>
              </a:rPr>
              <a:t>rfind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가장 뒤쪽에서부터 검색을 시작함</a:t>
            </a:r>
            <a:r>
              <a:rPr lang="en-US" altLang="ko-KR" dirty="0" smtClean="0"/>
              <a:t>.</a:t>
            </a:r>
          </a:p>
          <a:p>
            <a:pPr lvl="3" eaLnBrk="1" hangingPunct="1"/>
            <a:r>
              <a:rPr lang="ko-KR" altLang="en-US" dirty="0" smtClean="0"/>
              <a:t>일치되는 </a:t>
            </a:r>
            <a:r>
              <a:rPr lang="en-US" altLang="ko-KR" dirty="0" smtClean="0"/>
              <a:t>“pattern”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번만 있다면</a:t>
            </a:r>
            <a:r>
              <a:rPr lang="en-US" altLang="ko-KR" dirty="0" smtClean="0"/>
              <a:t>, find</a:t>
            </a:r>
            <a:r>
              <a:rPr lang="ko-KR" altLang="en-US" dirty="0" smtClean="0"/>
              <a:t>와 동일한 결과임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en-US" altLang="ko-KR" dirty="0" err="1" smtClean="0"/>
              <a:t>substr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string </a:t>
            </a:r>
            <a:r>
              <a:rPr lang="en-US" altLang="ko-KR" dirty="0" err="1" smtClean="0">
                <a:solidFill>
                  <a:srgbClr val="0070C0"/>
                </a:solidFill>
              </a:rPr>
              <a:t>substr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position,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length);</a:t>
            </a:r>
          </a:p>
          <a:p>
            <a:pPr lvl="3" eaLnBrk="1" hangingPunct="1"/>
            <a:r>
              <a:rPr lang="ko-KR" altLang="en-US" dirty="0" smtClean="0"/>
              <a:t>문자열의 일부를 따서 새로운 문자열을 생성함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85852" y="1714488"/>
            <a:ext cx="403668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(unsigned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</a:t>
            </a:r>
            <a:r>
              <a:rPr lang="en-US" altLang="ko-KR" sz="1400" dirty="0" err="1" smtClean="0">
                <a:latin typeface="+mn-lt"/>
              </a:rPr>
              <a:t>my_string.length</a:t>
            </a:r>
            <a:r>
              <a:rPr lang="en-US" altLang="ko-KR" sz="1400" dirty="0" smtClean="0">
                <a:latin typeface="+mn-lt"/>
              </a:rPr>
              <a:t>();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85852" y="2214554"/>
            <a:ext cx="7131119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smtClean="0">
                <a:latin typeface="+mn-lt"/>
              </a:rPr>
              <a:t>string::iterator </a:t>
            </a:r>
            <a:r>
              <a:rPr lang="en-US" altLang="ko-KR" sz="1400" dirty="0" err="1" smtClean="0">
                <a:latin typeface="+mn-lt"/>
              </a:rPr>
              <a:t>my_iter</a:t>
            </a:r>
            <a:r>
              <a:rPr lang="en-US" altLang="ko-KR" sz="1400" dirty="0" smtClean="0">
                <a:latin typeface="+mn-lt"/>
              </a:rPr>
              <a:t> = </a:t>
            </a:r>
            <a:r>
              <a:rPr lang="en-US" altLang="ko-KR" sz="1400" dirty="0" err="1" smtClean="0">
                <a:latin typeface="+mn-lt"/>
              </a:rPr>
              <a:t>my_string.begin</a:t>
            </a:r>
            <a:r>
              <a:rPr lang="en-US" altLang="ko-KR" sz="1400" dirty="0" smtClean="0">
                <a:latin typeface="+mn-lt"/>
              </a:rPr>
              <a:t>(); </a:t>
            </a:r>
            <a:r>
              <a:rPr lang="en-US" altLang="ko-KR" sz="1400" dirty="0" err="1" smtClean="0">
                <a:latin typeface="+mn-lt"/>
              </a:rPr>
              <a:t>my_iter</a:t>
            </a:r>
            <a:r>
              <a:rPr lang="en-US" altLang="ko-KR" sz="1400" dirty="0" smtClean="0">
                <a:latin typeface="+mn-lt"/>
              </a:rPr>
              <a:t> != my_string.end(); </a:t>
            </a:r>
            <a:r>
              <a:rPr lang="en-US" altLang="ko-KR" sz="1400" dirty="0" err="1" smtClean="0">
                <a:latin typeface="+mn-lt"/>
              </a:rPr>
              <a:t>my_iter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*</a:t>
            </a:r>
            <a:r>
              <a:rPr lang="en-US" altLang="ko-KR" sz="1400" dirty="0" err="1" smtClean="0">
                <a:latin typeface="+mn-lt"/>
              </a:rPr>
              <a:t>my_iter</a:t>
            </a:r>
            <a:r>
              <a:rPr lang="en-US" altLang="ko-KR" sz="1400" dirty="0" smtClean="0">
                <a:latin typeface="+mn-lt"/>
              </a:rPr>
              <a:t>;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85852" y="5572140"/>
            <a:ext cx="6205160" cy="674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 = "</a:t>
            </a:r>
            <a:r>
              <a:rPr lang="en-US" altLang="ko-KR" sz="1400" dirty="0" err="1" smtClean="0">
                <a:latin typeface="+mn-lt"/>
              </a:rPr>
              <a:t>abcdefghijklmnop</a:t>
            </a:r>
            <a:r>
              <a:rPr lang="en-US" altLang="ko-KR" sz="1400" dirty="0" smtClean="0">
                <a:latin typeface="+mn-lt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</a:t>
            </a:r>
            <a:r>
              <a:rPr lang="en-US" altLang="ko-KR" sz="1400" dirty="0" err="1" smtClean="0">
                <a:latin typeface="+mn-lt"/>
              </a:rPr>
              <a:t>first_ten_of_alphabet</a:t>
            </a:r>
            <a:r>
              <a:rPr lang="en-US" altLang="ko-KR" sz="1400" dirty="0" smtClean="0">
                <a:latin typeface="+mn-lt"/>
              </a:rPr>
              <a:t> = </a:t>
            </a:r>
            <a:r>
              <a:rPr lang="en-US" altLang="ko-KR" sz="1400" dirty="0" err="1" smtClean="0">
                <a:latin typeface="+mn-lt"/>
              </a:rPr>
              <a:t>my_string.substr</a:t>
            </a:r>
            <a:r>
              <a:rPr lang="en-US" altLang="ko-KR" sz="1400" dirty="0" smtClean="0">
                <a:latin typeface="+mn-lt"/>
              </a:rPr>
              <a:t>(0, 10);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&lt;&lt;"The first ten letters of the alphabet are “ &lt;&lt;</a:t>
            </a:r>
            <a:r>
              <a:rPr lang="en-US" altLang="ko-KR" sz="1400" dirty="0" err="1" smtClean="0">
                <a:latin typeface="+mn-lt"/>
              </a:rPr>
              <a:t>first_ten_of_alphabet</a:t>
            </a:r>
            <a:r>
              <a:rPr lang="en-US" altLang="ko-KR" sz="1400" dirty="0" smtClean="0">
                <a:latin typeface="+mn-lt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string‘’’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string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erase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en-US" dirty="0" smtClean="0"/>
              <a:t>insert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C-style </a:t>
            </a:r>
            <a:r>
              <a:rPr lang="ko-KR" altLang="en-US" dirty="0" smtClean="0"/>
              <a:t>문자열 얻기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>
                <a:solidFill>
                  <a:srgbClr val="0070C0"/>
                </a:solidFill>
              </a:rPr>
              <a:t>c_str</a:t>
            </a:r>
            <a:r>
              <a:rPr lang="en-US" altLang="ko-KR" dirty="0" smtClean="0"/>
              <a:t>(): const char* </a:t>
            </a:r>
            <a:r>
              <a:rPr lang="en-US" altLang="ko-KR" dirty="0" err="1" smtClean="0"/>
              <a:t>string.c_str</a:t>
            </a:r>
            <a:r>
              <a:rPr lang="en-US" altLang="ko-KR" dirty="0" smtClean="0"/>
              <a:t>(); </a:t>
            </a:r>
          </a:p>
          <a:p>
            <a:pPr lvl="2" eaLnBrk="1" hangingPunct="1"/>
            <a:r>
              <a:rPr lang="ko-KR" altLang="en-US" dirty="0" smtClean="0"/>
              <a:t>문자열을 </a:t>
            </a:r>
            <a:r>
              <a:rPr lang="en-US" altLang="ko-KR" dirty="0" smtClean="0"/>
              <a:t>‘char*’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 문자열을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ko-KR" altLang="en-US" dirty="0" smtClean="0"/>
              <a:t>주의</a:t>
            </a:r>
            <a:r>
              <a:rPr lang="en-US" altLang="ko-KR" dirty="0" smtClean="0"/>
              <a:t>: const </a:t>
            </a:r>
            <a:r>
              <a:rPr lang="ko-KR" altLang="en-US" dirty="0" smtClean="0"/>
              <a:t>타입으로 </a:t>
            </a:r>
            <a:r>
              <a:rPr lang="ko-KR" altLang="en-US" dirty="0" err="1" smtClean="0"/>
              <a:t>리턴하므로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리턴받은</a:t>
            </a:r>
            <a:r>
              <a:rPr lang="ko-KR" altLang="en-US" dirty="0" smtClean="0"/>
              <a:t> 값을 수정하지 </a:t>
            </a:r>
            <a:r>
              <a:rPr lang="ko-KR" altLang="en-US" dirty="0" err="1" smtClean="0"/>
              <a:t>말것</a:t>
            </a:r>
            <a:r>
              <a:rPr lang="en-US" altLang="ko-KR" dirty="0" smtClean="0"/>
              <a:t>!</a:t>
            </a:r>
          </a:p>
          <a:p>
            <a:pPr eaLnBrk="1" hangingPunct="1"/>
            <a:r>
              <a:rPr lang="en-US" altLang="ko-KR" dirty="0" smtClean="0"/>
              <a:t>Wide characters</a:t>
            </a:r>
          </a:p>
          <a:p>
            <a:pPr lvl="1" eaLnBrk="1" hangingPunct="1"/>
            <a:r>
              <a:rPr lang="en-US" altLang="ko-KR" dirty="0" smtClean="0"/>
              <a:t>std::</a:t>
            </a:r>
            <a:r>
              <a:rPr lang="en-US" altLang="ko-KR" dirty="0" err="1" smtClean="0"/>
              <a:t>basic_string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85852" y="1775252"/>
            <a:ext cx="5260543" cy="8679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 = "remove </a:t>
            </a:r>
            <a:r>
              <a:rPr lang="en-US" altLang="ko-KR" sz="1400" dirty="0" err="1" smtClean="0">
                <a:latin typeface="+mn-lt"/>
              </a:rPr>
              <a:t>aaa</a:t>
            </a:r>
            <a:r>
              <a:rPr lang="en-US" altLang="ko-KR" sz="1400" dirty="0" smtClean="0">
                <a:latin typeface="+mn-lt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my_string.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erase</a:t>
            </a:r>
            <a:r>
              <a:rPr lang="en-US" altLang="ko-KR" sz="1400" dirty="0" smtClean="0">
                <a:latin typeface="+mn-lt"/>
              </a:rPr>
              <a:t>(7, 3); // erases </a:t>
            </a:r>
            <a:r>
              <a:rPr lang="en-US" altLang="ko-KR" sz="1400" dirty="0" err="1" smtClean="0">
                <a:latin typeface="+mn-lt"/>
              </a:rPr>
              <a:t>aaa</a:t>
            </a: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my_string.erase</a:t>
            </a:r>
            <a:r>
              <a:rPr lang="en-US" altLang="ko-KR" sz="1400" dirty="0" smtClean="0">
                <a:latin typeface="+mn-lt"/>
              </a:rPr>
              <a:t>(0, </a:t>
            </a:r>
            <a:r>
              <a:rPr lang="en-US" altLang="ko-KR" sz="1400" dirty="0" err="1" smtClean="0">
                <a:latin typeface="+mn-lt"/>
              </a:rPr>
              <a:t>my_string.length</a:t>
            </a:r>
            <a:r>
              <a:rPr lang="en-US" altLang="ko-KR" sz="1400" dirty="0" smtClean="0">
                <a:latin typeface="+mn-lt"/>
              </a:rPr>
              <a:t>()); //delete an entire string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3000372"/>
            <a:ext cx="4476546" cy="674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string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 = "</a:t>
            </a:r>
            <a:r>
              <a:rPr lang="en-US" altLang="ko-KR" sz="1400" dirty="0" err="1" smtClean="0">
                <a:latin typeface="+mn-lt"/>
              </a:rPr>
              <a:t>ade</a:t>
            </a:r>
            <a:r>
              <a:rPr lang="en-US" altLang="ko-KR" sz="1400" dirty="0" smtClean="0">
                <a:latin typeface="+mn-lt"/>
              </a:rPr>
              <a:t>";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my_string.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insert</a:t>
            </a:r>
            <a:r>
              <a:rPr lang="en-US" altLang="ko-KR" sz="1400" dirty="0" smtClean="0">
                <a:latin typeface="+mn-lt"/>
              </a:rPr>
              <a:t>(1, "</a:t>
            </a:r>
            <a:r>
              <a:rPr lang="en-US" altLang="ko-KR" sz="1400" dirty="0" err="1" smtClean="0">
                <a:latin typeface="+mn-lt"/>
              </a:rPr>
              <a:t>bc</a:t>
            </a:r>
            <a:r>
              <a:rPr lang="en-US" altLang="ko-KR" sz="1400" dirty="0" smtClean="0">
                <a:latin typeface="+mn-lt"/>
              </a:rPr>
              <a:t>"); // 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 is now "</a:t>
            </a:r>
            <a:r>
              <a:rPr lang="en-US" altLang="ko-KR" sz="1400" dirty="0" err="1" smtClean="0">
                <a:latin typeface="+mn-lt"/>
              </a:rPr>
              <a:t>a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bc</a:t>
            </a:r>
            <a:r>
              <a:rPr lang="en-US" altLang="ko-KR" sz="1400" dirty="0" err="1" smtClean="0">
                <a:latin typeface="+mn-lt"/>
              </a:rPr>
              <a:t>de</a:t>
            </a:r>
            <a:r>
              <a:rPr lang="en-US" altLang="ko-KR" sz="1400" dirty="0" smtClean="0">
                <a:latin typeface="+mn-lt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&lt;&lt;</a:t>
            </a:r>
            <a:r>
              <a:rPr lang="en-US" altLang="ko-KR" sz="1400" dirty="0" err="1" smtClean="0">
                <a:latin typeface="+mn-lt"/>
              </a:rPr>
              <a:t>my_string</a:t>
            </a:r>
            <a:r>
              <a:rPr lang="en-US" altLang="ko-KR" sz="1400" dirty="0" smtClean="0">
                <a:latin typeface="+mn-lt"/>
              </a:rPr>
              <a:t>&lt;&lt;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85852" y="5715016"/>
            <a:ext cx="4654479" cy="286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typedef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basic_string</a:t>
            </a:r>
            <a:r>
              <a:rPr lang="en-US" altLang="ko-KR" sz="1400" dirty="0" smtClean="0">
                <a:latin typeface="+mn-lt"/>
              </a:rPr>
              <a:t>&lt;char&gt; string; //string</a:t>
            </a:r>
            <a:r>
              <a:rPr lang="ko-KR" altLang="en-US" sz="1400" dirty="0" smtClean="0">
                <a:latin typeface="+mn-lt"/>
              </a:rPr>
              <a:t>의 원래 정의</a:t>
            </a:r>
            <a:endParaRPr lang="en-US" altLang="ko-KR" sz="1400" dirty="0" smtClean="0">
              <a:latin typeface="+mn-lt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285852" y="6000288"/>
            <a:ext cx="3931013" cy="286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typedef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basic_string</a:t>
            </a:r>
            <a:r>
              <a:rPr lang="en-US" altLang="ko-KR" sz="1400" dirty="0" smtClean="0">
                <a:latin typeface="+mn-lt"/>
              </a:rPr>
              <a:t>&lt;</a:t>
            </a:r>
            <a:r>
              <a:rPr lang="en-US" altLang="ko-KR" sz="1400" dirty="0" err="1" smtClean="0">
                <a:latin typeface="+mn-lt"/>
              </a:rPr>
              <a:t>wchar_t</a:t>
            </a:r>
            <a:r>
              <a:rPr lang="en-US" altLang="ko-KR" sz="1400" dirty="0" smtClean="0">
                <a:latin typeface="+mn-lt"/>
              </a:rPr>
              <a:t>&gt; </a:t>
            </a:r>
            <a:r>
              <a:rPr lang="en-US" altLang="ko-KR" sz="1400" dirty="0" err="1" smtClean="0">
                <a:latin typeface="+mn-lt"/>
              </a:rPr>
              <a:t>wstring</a:t>
            </a:r>
            <a:r>
              <a:rPr lang="en-US" altLang="ko-KR" sz="1400" dirty="0" smtClean="0">
                <a:latin typeface="+mn-lt"/>
              </a:rPr>
              <a:t>; //</a:t>
            </a:r>
            <a:r>
              <a:rPr lang="ko-KR" altLang="en-US" sz="1400" dirty="0" smtClean="0">
                <a:latin typeface="+mn-lt"/>
              </a:rPr>
              <a:t>예시</a:t>
            </a:r>
            <a:endParaRPr lang="en-US" altLang="ko-KR" sz="140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반복자 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반복자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컨테이너의 내용에 접근할 수 있는 일반화된 포인터임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반복자도 포인터에서와 같은 방법으로 사용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증가 및 감소시키거나 ‘∗’ 연산자로 가리키는 값을 참조할 수 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컨테이너와 알고리즘을 밀착시키는 역할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각 컨테이너는 반복자를 제공하며 알고리즘은 반복자 인자에 대해서 작성되어 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비교연산자의 사용</a:t>
            </a:r>
            <a:r>
              <a:rPr lang="en-US" altLang="ko-KR" dirty="0" smtClean="0"/>
              <a:t>: vector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는 가능함</a:t>
            </a:r>
            <a:r>
              <a:rPr lang="en-US" altLang="ko-KR" dirty="0" smtClean="0"/>
              <a:t>. list</a:t>
            </a:r>
            <a:r>
              <a:rPr lang="ko-KR" altLang="en-US" dirty="0" smtClean="0"/>
              <a:t>는 불가능함</a:t>
            </a:r>
            <a:r>
              <a:rPr lang="en-US" altLang="ko-KR" dirty="0" smtClean="0"/>
              <a:t>.</a:t>
            </a:r>
          </a:p>
          <a:p>
            <a:pPr lvl="2" eaLnBrk="1" hangingPunct="1"/>
            <a:endParaRPr lang="en-US" altLang="ko-KR" dirty="0" smtClean="0"/>
          </a:p>
          <a:p>
            <a:pPr lvl="2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 예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4500117"/>
            <a:ext cx="3830279" cy="1643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v1(10);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(unsigned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v1.size();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v1[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 =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&gt;::</a:t>
            </a:r>
            <a:r>
              <a:rPr lang="en-US" altLang="ko-KR" sz="1400" dirty="0" err="1" smtClean="0">
                <a:latin typeface="+mn-lt"/>
              </a:rPr>
              <a:t>iterator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v1.begin();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!= v1.end();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∗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&lt;&lt; " ";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85852" y="3591811"/>
            <a:ext cx="6438366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v1.begin();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&lt;</a:t>
            </a:r>
            <a:r>
              <a:rPr lang="en-US" altLang="ko-KR" sz="1400" dirty="0" smtClean="0">
                <a:latin typeface="+mn-lt"/>
              </a:rPr>
              <a:t> v1.end();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++)  // list</a:t>
            </a:r>
            <a:r>
              <a:rPr lang="ko-KR" altLang="en-US" sz="1400" dirty="0" smtClean="0">
                <a:latin typeface="+mn-lt"/>
              </a:rPr>
              <a:t>는 불가능함</a:t>
            </a: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v1.begin();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!=</a:t>
            </a:r>
            <a:r>
              <a:rPr lang="en-US" altLang="ko-KR" sz="1400" dirty="0" smtClean="0">
                <a:latin typeface="+mn-lt"/>
              </a:rPr>
              <a:t> v1.end();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++)  // </a:t>
            </a:r>
            <a:r>
              <a:rPr lang="en-US" altLang="ko-KR" sz="1400" dirty="0" err="1" smtClean="0">
                <a:latin typeface="+mn-lt"/>
              </a:rPr>
              <a:t>vector,deque,list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ko-KR" altLang="en-US" sz="1400" dirty="0" smtClean="0">
                <a:latin typeface="+mn-lt"/>
              </a:rPr>
              <a:t>모두 가능함</a:t>
            </a:r>
            <a:endParaRPr lang="en-US" altLang="ko-KR" sz="1400" dirty="0" smtClean="0">
              <a:latin typeface="+mn-lt"/>
            </a:endParaRPr>
          </a:p>
        </p:txBody>
      </p:sp>
      <p:pic>
        <p:nvPicPr>
          <p:cNvPr id="9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6186502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STL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소프트웨어 컴포넌트의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STL; C++ Standard Template Library</a:t>
            </a:r>
          </a:p>
          <a:p>
            <a:pPr eaLnBrk="1" hangingPunct="1"/>
            <a:r>
              <a:rPr lang="en-US" altLang="ko-KR" dirty="0" smtClean="0"/>
              <a:t>STL</a:t>
            </a:r>
            <a:r>
              <a:rPr lang="ko-KR" altLang="en-US" dirty="0" smtClean="0"/>
              <a:t>의 탄생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by Alexander </a:t>
            </a:r>
            <a:r>
              <a:rPr lang="en-US" altLang="ko-KR" dirty="0" err="1" smtClean="0"/>
              <a:t>Stepanov</a:t>
            </a:r>
            <a:r>
              <a:rPr lang="en-US" altLang="ko-KR" dirty="0" smtClean="0"/>
              <a:t> </a:t>
            </a:r>
          </a:p>
          <a:p>
            <a:pPr lvl="1" eaLnBrk="1" hangingPunct="1"/>
            <a:r>
              <a:rPr lang="ko-KR" altLang="en-US" dirty="0" smtClean="0"/>
              <a:t>만든 시기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대략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일반화 프로그래밍</a:t>
            </a:r>
            <a:r>
              <a:rPr lang="en-US" altLang="ko-KR" dirty="0" smtClean="0"/>
              <a:t>(generic programming)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언어용 라이브러리를 개발하였음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</a:t>
            </a:r>
            <a:r>
              <a:rPr lang="ko-KR" altLang="en-US" dirty="0" smtClean="0"/>
              <a:t>의 전신이 됨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02906-2ED5-47CC-89A4-EE3184D909F4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pic>
        <p:nvPicPr>
          <p:cNvPr id="3074" name="Picture 2" descr="C:\Home\Temp\450px-Alexander_Stepan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2578" y="2824459"/>
            <a:ext cx="2035983" cy="271464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000892" y="5610541"/>
            <a:ext cx="157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lt"/>
              </a:rPr>
              <a:t>Alexander </a:t>
            </a:r>
            <a:r>
              <a:rPr lang="en-US" altLang="ko-KR" sz="1200" dirty="0" err="1" smtClean="0">
                <a:latin typeface="+mn-lt"/>
              </a:rPr>
              <a:t>Stepanov</a:t>
            </a:r>
            <a:endParaRPr lang="en-US" altLang="ko-KR" sz="1200" dirty="0" smtClean="0">
              <a:latin typeface="+mn-lt"/>
            </a:endParaRPr>
          </a:p>
          <a:p>
            <a:pPr algn="ctr"/>
            <a:r>
              <a:rPr lang="en-US" altLang="ko-KR" sz="1200" dirty="0" smtClean="0">
                <a:latin typeface="+mn-lt"/>
              </a:rPr>
              <a:t>(1950-)</a:t>
            </a:r>
            <a:endParaRPr lang="ko-KR" altLang="en-US" sz="1200" dirty="0">
              <a:latin typeface="+mn-lt"/>
            </a:endParaRPr>
          </a:p>
        </p:txBody>
      </p:sp>
      <p:pic>
        <p:nvPicPr>
          <p:cNvPr id="8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5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반복자의 카테고리 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반복자</a:t>
            </a:r>
            <a:r>
              <a:rPr lang="en-US" altLang="ko-KR" dirty="0" smtClean="0"/>
              <a:t>(input/output 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한 번에 하나를 읽을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쓸 수 있고 앞으로만 전진할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전방향</a:t>
            </a:r>
            <a:r>
              <a:rPr lang="ko-KR" altLang="en-US" dirty="0" smtClean="0"/>
              <a:t> 반복자</a:t>
            </a:r>
            <a:r>
              <a:rPr lang="en-US" altLang="ko-KR" dirty="0" smtClean="0"/>
              <a:t>(forward 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반복자 모두를 모두 상속한 파생 클래스</a:t>
            </a:r>
          </a:p>
          <a:p>
            <a:pPr lvl="1"/>
            <a:r>
              <a:rPr lang="ko-KR" altLang="en-US" dirty="0" smtClean="0"/>
              <a:t>연산자 지원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=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==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!=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역참조</a:t>
            </a:r>
            <a:r>
              <a:rPr lang="en-US" altLang="ko-KR" dirty="0" smtClean="0"/>
              <a:t>(dereference):</a:t>
            </a:r>
            <a:r>
              <a:rPr lang="ko-KR" altLang="en-US" dirty="0" smtClean="0"/>
              <a:t> ‘</a:t>
            </a:r>
            <a:r>
              <a:rPr lang="ko-KR" altLang="en-US" dirty="0" smtClean="0">
                <a:solidFill>
                  <a:srgbClr val="0070C0"/>
                </a:solidFill>
              </a:rPr>
              <a:t>∗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전진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++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r>
              <a:rPr lang="ko-KR" altLang="en-US" dirty="0" smtClean="0"/>
              <a:t>양방향 반복자</a:t>
            </a:r>
            <a:r>
              <a:rPr lang="en-US" altLang="ko-KR" dirty="0" smtClean="0"/>
              <a:t>(bidirectional 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전방향</a:t>
            </a:r>
            <a:r>
              <a:rPr lang="ko-KR" altLang="en-US" dirty="0" smtClean="0"/>
              <a:t> 반복자를 상속한 파생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후진하는 기능을 추가시켰음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연산자 지원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후진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--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컨테이너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list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70C0"/>
                </a:solidFill>
              </a:rPr>
              <a:t>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multiset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0070C0"/>
                </a:solidFill>
              </a:rPr>
              <a:t>map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multimap</a:t>
            </a:r>
            <a:endParaRPr lang="en-US" altLang="ko-KR" dirty="0" smtClean="0"/>
          </a:p>
          <a:p>
            <a:r>
              <a:rPr lang="ko-KR" altLang="en-US" dirty="0" smtClean="0"/>
              <a:t>임의접근 반복자</a:t>
            </a:r>
            <a:r>
              <a:rPr lang="en-US" altLang="ko-KR" dirty="0" smtClean="0"/>
              <a:t>(random access 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양방향 반복자를 상속한 파생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거리만큼 전진 또는 후진하는 기능을 추가시켰음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에서의 포인터를 임의접근 반복자로 생각해도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 지원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임의 전진 또는 후진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+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smtClean="0">
                <a:solidFill>
                  <a:srgbClr val="0070C0"/>
                </a:solidFill>
              </a:rPr>
              <a:t>+=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smtClean="0">
                <a:solidFill>
                  <a:srgbClr val="0070C0"/>
                </a:solidFill>
              </a:rPr>
              <a:t>-=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임의의 위치에 대한 </a:t>
            </a:r>
            <a:r>
              <a:rPr lang="ko-KR" altLang="en-US" dirty="0" err="1" smtClean="0"/>
              <a:t>역참조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[]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:</a:t>
            </a:r>
            <a:r>
              <a:rPr lang="ko-KR" altLang="en-US" dirty="0" smtClean="0"/>
              <a:t> ‘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 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smtClean="0">
                <a:solidFill>
                  <a:srgbClr val="0070C0"/>
                </a:solidFill>
              </a:rPr>
              <a:t>&gt;=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‘</a:t>
            </a:r>
            <a:r>
              <a:rPr lang="en-US" altLang="ko-KR" dirty="0" smtClean="0">
                <a:solidFill>
                  <a:srgbClr val="0070C0"/>
                </a:solidFill>
              </a:rPr>
              <a:t>&lt;=</a:t>
            </a:r>
            <a:r>
              <a:rPr lang="ko-KR" altLang="en-US" dirty="0" smtClean="0"/>
              <a:t>’</a:t>
            </a:r>
          </a:p>
          <a:p>
            <a:pPr lvl="1"/>
            <a:r>
              <a:rPr lang="ko-KR" altLang="en-US" dirty="0" smtClean="0"/>
              <a:t>해당 컨테이너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70C0"/>
                </a:solidFill>
              </a:rPr>
              <a:t>vector</a:t>
            </a:r>
            <a:r>
              <a:rPr lang="ko-KR" altLang="en-US" dirty="0" smtClean="0"/>
              <a:t>와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deque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30</a:t>
            </a:fld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반복자 어댑터 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반복자 어댑터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삽입을 위한 반복자 어댑터에는 </a:t>
            </a:r>
            <a:r>
              <a:rPr lang="en-US" altLang="ko-KR" dirty="0" err="1" smtClean="0"/>
              <a:t>insert_iterator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back_insert_iterator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err="1" smtClean="0"/>
              <a:t>front_insert_iterator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역방향을 위한 반복자 어댑터에는 임의접근 반복자를 위한 </a:t>
            </a:r>
            <a:r>
              <a:rPr lang="en-US" altLang="ko-KR" dirty="0" err="1" smtClean="0"/>
              <a:t>reverse_iterator</a:t>
            </a:r>
            <a:r>
              <a:rPr lang="ko-KR" altLang="en-US" dirty="0" smtClean="0"/>
              <a:t>와 양방향 반복자를 위한 </a:t>
            </a:r>
            <a:r>
              <a:rPr lang="en-US" altLang="ko-KR" dirty="0" err="1" smtClean="0"/>
              <a:t>reverse_bidirectional_iterator</a:t>
            </a:r>
            <a:r>
              <a:rPr lang="ko-KR" altLang="en-US" dirty="0" smtClean="0"/>
              <a:t>의 두 개가 있다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reverse_iterator</a:t>
            </a:r>
            <a:r>
              <a:rPr lang="ko-KR" altLang="en-US" dirty="0" smtClean="0"/>
              <a:t>를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값들을 역방향으로 출력하는 예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뒤에서 앞으로 향하며 오름차순 정렬하므로</a:t>
            </a:r>
            <a:r>
              <a:rPr lang="en-US" altLang="ko-KR" dirty="0" smtClean="0"/>
              <a:t>, v1</a:t>
            </a:r>
            <a:r>
              <a:rPr lang="ko-KR" altLang="en-US" dirty="0" smtClean="0"/>
              <a:t>을 내림차순 정렬함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3734687"/>
            <a:ext cx="4198072" cy="1449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v1(10);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(unsigned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v1.size();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v1[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 =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&gt;::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reverse_iterator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riter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riter</a:t>
            </a:r>
            <a:r>
              <a:rPr lang="en-US" altLang="ko-KR" sz="1400" dirty="0" smtClean="0">
                <a:latin typeface="+mn-lt"/>
              </a:rPr>
              <a:t> = v1.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rbegin</a:t>
            </a:r>
            <a:r>
              <a:rPr lang="en-US" altLang="ko-KR" sz="1400" dirty="0" smtClean="0">
                <a:latin typeface="+mn-lt"/>
              </a:rPr>
              <a:t>(); </a:t>
            </a:r>
            <a:r>
              <a:rPr lang="en-US" altLang="ko-KR" sz="1400" dirty="0" err="1" smtClean="0">
                <a:latin typeface="+mn-lt"/>
              </a:rPr>
              <a:t>riter</a:t>
            </a:r>
            <a:r>
              <a:rPr lang="en-US" altLang="ko-KR" sz="1400" dirty="0" smtClean="0">
                <a:latin typeface="+mn-lt"/>
              </a:rPr>
              <a:t> != v1.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rend</a:t>
            </a:r>
            <a:r>
              <a:rPr lang="en-US" altLang="ko-KR" sz="1400" dirty="0" smtClean="0">
                <a:latin typeface="+mn-lt"/>
              </a:rPr>
              <a:t>(); </a:t>
            </a:r>
            <a:r>
              <a:rPr lang="en-US" altLang="ko-KR" sz="1400" dirty="0" err="1" smtClean="0">
                <a:latin typeface="+mn-lt"/>
              </a:rPr>
              <a:t>riter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∗</a:t>
            </a:r>
            <a:r>
              <a:rPr lang="en-US" altLang="ko-KR" sz="1400" dirty="0" err="1" smtClean="0">
                <a:latin typeface="+mn-lt"/>
              </a:rPr>
              <a:t>riter</a:t>
            </a:r>
            <a:r>
              <a:rPr lang="en-US" altLang="ko-KR" sz="1400" dirty="0" smtClean="0">
                <a:latin typeface="+mn-lt"/>
              </a:rPr>
              <a:t> &lt;&lt; " ";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85852" y="5715016"/>
            <a:ext cx="232134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//sort(v1.begin(), v1.end());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sort(v1.rbegin(), v1.rend());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컨테이너 어댑터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dirty="0" smtClean="0"/>
              <a:t>컨테이너 어댑터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stack</a:t>
            </a:r>
          </a:p>
          <a:p>
            <a:pPr lvl="1" eaLnBrk="1" hangingPunct="1"/>
            <a:r>
              <a:rPr lang="en-US" altLang="ko-KR" dirty="0" smtClean="0"/>
              <a:t>queue, </a:t>
            </a:r>
            <a:r>
              <a:rPr lang="en-US" altLang="ko-KR" dirty="0" err="1" smtClean="0"/>
              <a:t>priority_queue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헤더파일</a:t>
            </a:r>
            <a:r>
              <a:rPr lang="en-US" altLang="ko-KR" dirty="0" smtClean="0"/>
              <a:t>: &lt;stack&gt;, &lt;queue&gt;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stack</a:t>
            </a:r>
          </a:p>
          <a:p>
            <a:pPr lvl="1" eaLnBrk="1" hangingPunct="1"/>
            <a:r>
              <a:rPr lang="en-US" altLang="ko-KR" dirty="0" smtClean="0"/>
              <a:t>LIFO(Last In, First Out) </a:t>
            </a:r>
            <a:r>
              <a:rPr lang="ko-KR" altLang="en-US" dirty="0" smtClean="0"/>
              <a:t>데이터 구조인 </a:t>
            </a:r>
            <a:r>
              <a:rPr lang="ko-KR" altLang="en-US" dirty="0" err="1" smtClean="0"/>
              <a:t>스택으로</a:t>
            </a:r>
            <a:r>
              <a:rPr lang="ko-KR" altLang="en-US" dirty="0" smtClean="0"/>
              <a:t> 동작되도록 함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stack</a:t>
            </a:r>
            <a:r>
              <a:rPr lang="ko-KR" altLang="en-US" dirty="0" smtClean="0"/>
              <a:t>은 </a:t>
            </a:r>
            <a:r>
              <a:rPr lang="en-US" altLang="ko-KR" dirty="0" err="1" smtClean="0">
                <a:solidFill>
                  <a:srgbClr val="0070C0"/>
                </a:solidFill>
              </a:rPr>
              <a:t>push_back</a:t>
            </a:r>
            <a:r>
              <a:rPr lang="ko-KR" altLang="en-US" dirty="0" smtClean="0"/>
              <a:t>과 </a:t>
            </a:r>
            <a:r>
              <a:rPr lang="en-US" altLang="ko-KR" dirty="0" err="1" smtClean="0">
                <a:solidFill>
                  <a:srgbClr val="0070C0"/>
                </a:solidFill>
              </a:rPr>
              <a:t>pop_back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멤버함수를 가지는 어떤 컨테이너에도 적용될 수 있음</a:t>
            </a:r>
            <a:endParaRPr lang="en-US" altLang="ko-KR" dirty="0" smtClean="0"/>
          </a:p>
          <a:p>
            <a:pPr lvl="2" eaLnBrk="1" hangingPunct="1"/>
            <a:r>
              <a:rPr lang="en-US" altLang="ko-KR" sz="1800" dirty="0" smtClean="0"/>
              <a:t>vector, </a:t>
            </a:r>
            <a:r>
              <a:rPr lang="en-US" altLang="ko-KR" sz="1800" dirty="0" err="1" smtClean="0"/>
              <a:t>deque</a:t>
            </a:r>
            <a:r>
              <a:rPr lang="en-US" altLang="ko-KR" sz="1800" dirty="0" smtClean="0"/>
              <a:t>, list</a:t>
            </a:r>
            <a:r>
              <a:rPr lang="ko-KR" altLang="en-US" sz="1800" dirty="0" smtClean="0"/>
              <a:t>가 이러한 컨테이너에 해당함</a:t>
            </a:r>
            <a:r>
              <a:rPr lang="en-US" altLang="ko-KR" sz="1800" dirty="0" smtClean="0"/>
              <a:t>.</a:t>
            </a:r>
          </a:p>
          <a:p>
            <a:pPr lvl="2" eaLnBrk="1" hangingPunct="1"/>
            <a:r>
              <a:rPr lang="en-US" altLang="ko-KR" sz="1800" dirty="0" err="1" smtClean="0"/>
              <a:t>deque</a:t>
            </a:r>
            <a:r>
              <a:rPr lang="ko-KR" altLang="en-US" sz="1800" dirty="0" smtClean="0"/>
              <a:t>가 주로 사용됨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디폴트</a:t>
            </a:r>
            <a:r>
              <a:rPr lang="en-US" altLang="ko-KR" sz="1800" dirty="0" smtClean="0"/>
              <a:t>)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컨테이너 어댑터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dirty="0" smtClean="0"/>
              <a:t>queue</a:t>
            </a:r>
          </a:p>
          <a:p>
            <a:pPr lvl="1" eaLnBrk="1" hangingPunct="1"/>
            <a:r>
              <a:rPr lang="en-US" altLang="ko-KR" dirty="0" smtClean="0"/>
              <a:t>FIFO(First In, First Out) </a:t>
            </a:r>
            <a:r>
              <a:rPr lang="ko-KR" altLang="en-US" dirty="0" smtClean="0"/>
              <a:t>데이터 구조인 큐로 동작되도록 함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queue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solidFill>
                  <a:srgbClr val="0070C0"/>
                </a:solidFill>
              </a:rPr>
              <a:t>push_back</a:t>
            </a:r>
            <a:r>
              <a:rPr lang="ko-KR" altLang="en-US" dirty="0" smtClean="0"/>
              <a:t>과 </a:t>
            </a:r>
            <a:r>
              <a:rPr lang="en-US" altLang="ko-KR" dirty="0" err="1" smtClean="0">
                <a:solidFill>
                  <a:srgbClr val="0070C0"/>
                </a:solidFill>
              </a:rPr>
              <a:t>pop_front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멤버함수를 가지는 어떤 컨테이너에도 적용될 수 있음</a:t>
            </a:r>
            <a:endParaRPr lang="en-US" altLang="ko-KR" dirty="0" smtClean="0"/>
          </a:p>
          <a:p>
            <a:pPr lvl="2" eaLnBrk="1" hangingPunct="1"/>
            <a:r>
              <a:rPr lang="en-US" altLang="ko-KR" sz="1800" dirty="0" err="1" smtClean="0"/>
              <a:t>deque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list</a:t>
            </a:r>
            <a:r>
              <a:rPr lang="ko-KR" altLang="en-US" sz="1800" dirty="0" smtClean="0"/>
              <a:t>가 이러한 컨테이너에 해당한다</a:t>
            </a:r>
            <a:r>
              <a:rPr lang="en-US" altLang="ko-KR" sz="1800" dirty="0" smtClean="0"/>
              <a:t>.</a:t>
            </a:r>
          </a:p>
          <a:p>
            <a:pPr lvl="2" eaLnBrk="1" hangingPunct="1"/>
            <a:r>
              <a:rPr lang="en-US" altLang="ko-KR" sz="1800" dirty="0" err="1" smtClean="0"/>
              <a:t>deque</a:t>
            </a:r>
            <a:r>
              <a:rPr lang="ko-KR" altLang="en-US" sz="1800" dirty="0" smtClean="0"/>
              <a:t>가 주로 사용됨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디폴트</a:t>
            </a:r>
            <a:r>
              <a:rPr lang="en-US" altLang="ko-KR" sz="1800" dirty="0" smtClean="0"/>
              <a:t>)</a:t>
            </a:r>
          </a:p>
          <a:p>
            <a:pPr eaLnBrk="1" hangingPunct="1"/>
            <a:r>
              <a:rPr lang="en-US" altLang="ko-KR" dirty="0" err="1" smtClean="0"/>
              <a:t>priority_queue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가장 앞에 위치한 원소가 가장 큰 원소이도록 큐를 유지함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priority_queue</a:t>
            </a:r>
            <a:r>
              <a:rPr lang="ko-KR" altLang="en-US" dirty="0" smtClean="0"/>
              <a:t>의 가장 앞의 위치는 </a:t>
            </a:r>
            <a:r>
              <a:rPr lang="en-US" altLang="ko-KR" dirty="0" smtClean="0"/>
              <a:t>“back”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원소 삭제는 </a:t>
            </a:r>
            <a:r>
              <a:rPr lang="en-US" altLang="ko-KR" dirty="0" smtClean="0"/>
              <a:t>“back”</a:t>
            </a:r>
            <a:r>
              <a:rPr lang="ko-KR" altLang="en-US" dirty="0" smtClean="0"/>
              <a:t>에서 수행됨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priority_queue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0070C0"/>
                </a:solidFill>
              </a:rPr>
              <a:t>임의접근 반복자</a:t>
            </a:r>
            <a:r>
              <a:rPr lang="ko-KR" altLang="en-US" dirty="0" smtClean="0"/>
              <a:t>를 가지면서 </a:t>
            </a:r>
            <a:r>
              <a:rPr lang="en-US" altLang="ko-KR" dirty="0" smtClean="0">
                <a:solidFill>
                  <a:srgbClr val="0070C0"/>
                </a:solidFill>
              </a:rPr>
              <a:t>front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0070C0"/>
                </a:solidFill>
              </a:rPr>
              <a:t>push_back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0070C0"/>
                </a:solidFill>
              </a:rPr>
              <a:t>pop_back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멤버함수를 가지는 어떤 컨테이너에도 적용될 수 있다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en-US" altLang="ko-KR" sz="1800" dirty="0" smtClean="0"/>
              <a:t>vector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deque</a:t>
            </a:r>
            <a:r>
              <a:rPr lang="ko-KR" altLang="en-US" sz="1800" dirty="0" smtClean="0"/>
              <a:t>가 이러한 컨테이너에 해당한다</a:t>
            </a:r>
            <a:r>
              <a:rPr lang="en-US" altLang="ko-KR" sz="1800" dirty="0" smtClean="0"/>
              <a:t>.</a:t>
            </a:r>
          </a:p>
          <a:p>
            <a:pPr lvl="2" eaLnBrk="1" hangingPunct="1"/>
            <a:r>
              <a:rPr lang="en-US" altLang="ko-KR" sz="1800" dirty="0" smtClean="0"/>
              <a:t>vector</a:t>
            </a:r>
            <a:r>
              <a:rPr lang="ko-KR" altLang="en-US" sz="1800" dirty="0" smtClean="0"/>
              <a:t>가 주로 사용됨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디폴트</a:t>
            </a:r>
            <a:r>
              <a:rPr lang="en-US" altLang="ko-KR" sz="1800" dirty="0" smtClean="0"/>
              <a:t>)</a:t>
            </a:r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33</a:t>
            </a:fld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stack,queue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stack</a:t>
            </a:r>
          </a:p>
          <a:p>
            <a:pPr lvl="1" eaLnBrk="1" hangingPunct="1"/>
            <a:r>
              <a:rPr lang="en-US" altLang="ko-KR" dirty="0" smtClean="0"/>
              <a:t>10</a:t>
            </a:r>
            <a:r>
              <a:rPr lang="ko-KR" altLang="en-US" dirty="0" smtClean="0"/>
              <a:t>개의 정수를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각각을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하는 예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en-US" altLang="ko-KR" dirty="0" smtClean="0"/>
              <a:t>9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까지의 값들이 순서대로 출력됨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queue</a:t>
            </a:r>
          </a:p>
          <a:p>
            <a:pPr lvl="1" eaLnBrk="1" hangingPunct="1"/>
            <a:r>
              <a:rPr lang="en-US" altLang="ko-KR" dirty="0" smtClean="0"/>
              <a:t>10</a:t>
            </a:r>
            <a:r>
              <a:rPr lang="ko-KR" altLang="en-US" dirty="0" smtClean="0"/>
              <a:t>개의 정수를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각각을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하는 예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까지의 값들이 순서대로 출력됨</a:t>
            </a:r>
            <a:endParaRPr lang="en-US" altLang="ko-KR" dirty="0" smtClean="0"/>
          </a:p>
          <a:p>
            <a:pPr eaLnBrk="1" hangingPunct="1"/>
            <a:endParaRPr lang="ko-KR" altLang="en-US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85852" y="2152857"/>
            <a:ext cx="5132687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stack&lt;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,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deque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&lt;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&gt; &gt; </a:t>
            </a:r>
            <a:r>
              <a:rPr lang="en-US" altLang="ko-KR" sz="1400" dirty="0" smtClean="0">
                <a:latin typeface="+mn-lt"/>
              </a:rPr>
              <a:t>stack;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10;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</a:t>
            </a:r>
            <a:r>
              <a:rPr lang="en-US" altLang="ko-KR" sz="1400" dirty="0" err="1" smtClean="0">
                <a:latin typeface="+mn-lt"/>
              </a:rPr>
              <a:t>stack.push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while (</a:t>
            </a:r>
            <a:r>
              <a:rPr lang="en-US" altLang="ko-KR" sz="1400" dirty="0" err="1" smtClean="0">
                <a:latin typeface="+mn-lt"/>
              </a:rPr>
              <a:t>stack.size</a:t>
            </a:r>
            <a:r>
              <a:rPr lang="en-US" altLang="ko-KR" sz="1400" dirty="0" smtClean="0">
                <a:latin typeface="+mn-lt"/>
              </a:rPr>
              <a:t>()) {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stack.top</a:t>
            </a:r>
            <a:r>
              <a:rPr lang="en-US" altLang="ko-KR" sz="1400" dirty="0" smtClean="0">
                <a:latin typeface="+mn-lt"/>
              </a:rPr>
              <a:t>() &lt;&lt; " "; stack.pop(); }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4429132"/>
            <a:ext cx="5518498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queue&lt;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,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deque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&lt;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&gt; &gt; </a:t>
            </a:r>
            <a:r>
              <a:rPr lang="en-US" altLang="ko-KR" sz="1400" dirty="0" smtClean="0">
                <a:latin typeface="+mn-lt"/>
              </a:rPr>
              <a:t>queue;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10;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</a:t>
            </a:r>
            <a:r>
              <a:rPr lang="en-US" altLang="ko-KR" sz="1400" dirty="0" err="1" smtClean="0">
                <a:latin typeface="+mn-lt"/>
              </a:rPr>
              <a:t>queue.push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while (</a:t>
            </a:r>
            <a:r>
              <a:rPr lang="en-US" altLang="ko-KR" sz="1400" dirty="0" err="1" smtClean="0">
                <a:latin typeface="+mn-lt"/>
              </a:rPr>
              <a:t>queue.size</a:t>
            </a:r>
            <a:r>
              <a:rPr lang="en-US" altLang="ko-KR" sz="1400" dirty="0" smtClean="0">
                <a:latin typeface="+mn-lt"/>
              </a:rPr>
              <a:t>()) {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queue.front</a:t>
            </a:r>
            <a:r>
              <a:rPr lang="en-US" altLang="ko-KR" sz="1400" dirty="0" smtClean="0">
                <a:latin typeface="+mn-lt"/>
              </a:rPr>
              <a:t>() &lt;&lt; " "; queue.pop(); }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92291" y="978083"/>
            <a:ext cx="20231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07.StackQueueSimple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priority_queue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/>
              <a:t>priority_queue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10</a:t>
            </a:r>
            <a:r>
              <a:rPr lang="ko-KR" altLang="en-US" dirty="0" smtClean="0"/>
              <a:t>개의 정수를 </a:t>
            </a:r>
            <a:r>
              <a:rPr lang="en-US" altLang="ko-KR" dirty="0" err="1" smtClean="0"/>
              <a:t>priority_queue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각각을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하는 예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ko-KR" altLang="en-US" dirty="0" smtClean="0"/>
              <a:t>항상 가장 큰 수가 </a:t>
            </a:r>
            <a:r>
              <a:rPr lang="en-US" altLang="ko-KR" dirty="0" smtClean="0"/>
              <a:t>pop</a:t>
            </a:r>
            <a:r>
              <a:rPr lang="ko-KR" altLang="en-US" dirty="0" smtClean="0"/>
              <a:t>되므로 큰 수부터 작은 수의 순서로 출력됨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생성자의 세 번째 인자는 디폴트로 </a:t>
            </a:r>
            <a:r>
              <a:rPr lang="en-US" altLang="ko-KR" dirty="0" smtClean="0"/>
              <a:t>less&lt;T&gt;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큰 수부터 출력됨</a:t>
            </a:r>
            <a:endParaRPr lang="en-US" altLang="ko-KR" dirty="0" smtClean="0"/>
          </a:p>
          <a:p>
            <a:pPr lvl="4" eaLnBrk="1" hangingPunct="1"/>
            <a:r>
              <a:rPr lang="en-US" altLang="ko-KR" dirty="0" smtClean="0"/>
              <a:t>greater&lt;T&gt;</a:t>
            </a:r>
            <a:r>
              <a:rPr lang="ko-KR" altLang="en-US" dirty="0" smtClean="0"/>
              <a:t>로 바꾸면 가장 작은 수부터 출력됨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2996952"/>
            <a:ext cx="5724772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priority_queue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&lt;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, vector&lt;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&gt;, less&lt;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&gt; &gt; </a:t>
            </a:r>
            <a:r>
              <a:rPr lang="en-US" altLang="ko-KR" sz="1400" dirty="0" err="1" smtClean="0">
                <a:latin typeface="+mn-lt"/>
              </a:rPr>
              <a:t>pqueue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= 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 &lt; 10;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</a:t>
            </a:r>
            <a:r>
              <a:rPr lang="en-US" altLang="ko-KR" sz="1400" dirty="0" err="1" smtClean="0">
                <a:latin typeface="+mn-lt"/>
              </a:rPr>
              <a:t>pqueue.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push</a:t>
            </a:r>
            <a:r>
              <a:rPr lang="en-US" altLang="ko-KR" sz="1400" dirty="0" smtClean="0">
                <a:latin typeface="+mn-lt"/>
              </a:rPr>
              <a:t>(rand());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while (</a:t>
            </a:r>
            <a:r>
              <a:rPr lang="en-US" altLang="ko-KR" sz="1400" dirty="0" err="1" smtClean="0">
                <a:latin typeface="+mn-lt"/>
              </a:rPr>
              <a:t>pqueue.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size</a:t>
            </a:r>
            <a:r>
              <a:rPr lang="en-US" altLang="ko-KR" sz="1400" dirty="0" smtClean="0">
                <a:latin typeface="+mn-lt"/>
              </a:rPr>
              <a:t>()) {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pqueue.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top</a:t>
            </a:r>
            <a:r>
              <a:rPr lang="en-US" altLang="ko-KR" sz="1400" dirty="0" smtClean="0">
                <a:latin typeface="+mn-lt"/>
              </a:rPr>
              <a:t>() &lt;&lt; " "; pqueue.</a:t>
            </a:r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pop</a:t>
            </a:r>
            <a:r>
              <a:rPr lang="en-US" altLang="ko-KR" sz="1400" dirty="0" smtClean="0">
                <a:latin typeface="+mn-lt"/>
              </a:rPr>
              <a:t>(); }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514481" y="978083"/>
            <a:ext cx="22009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08.PriorityQueueSimple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컨테이너들의 접근 함수들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접근 함수들의 요약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vector,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, list</a:t>
            </a:r>
          </a:p>
          <a:p>
            <a:pPr lvl="1" eaLnBrk="1" hangingPunct="1"/>
            <a:r>
              <a:rPr lang="en-US" altLang="ko-KR" dirty="0" smtClean="0"/>
              <a:t>queue, stack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36</a:t>
            </a:fld>
            <a:endParaRPr lang="ko-KR" altLang="en-US" dirty="0"/>
          </a:p>
        </p:txBody>
      </p:sp>
      <p:pic>
        <p:nvPicPr>
          <p:cNvPr id="6" name="Picture 7" descr="C:\Home\cvs\book\figs\a1.cppstl\01.stldataacces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938" y="2071678"/>
            <a:ext cx="5098888" cy="379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함수객체란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함수객체</a:t>
            </a:r>
            <a:r>
              <a:rPr lang="en-US" altLang="ko-KR" dirty="0" smtClean="0"/>
              <a:t>(function object)</a:t>
            </a:r>
          </a:p>
          <a:p>
            <a:pPr lvl="1" eaLnBrk="1" hangingPunct="1"/>
            <a:r>
              <a:rPr lang="ko-KR" altLang="en-US" dirty="0" smtClean="0"/>
              <a:t>‘</a:t>
            </a:r>
            <a:r>
              <a:rPr lang="en-US" altLang="ko-KR" dirty="0" smtClean="0"/>
              <a:t>operator()’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겹지정하는</a:t>
            </a:r>
            <a:r>
              <a:rPr lang="ko-KR" altLang="en-US" dirty="0" smtClean="0"/>
              <a:t> 클래스 또는 구조체의 객체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함수처럼 동작하는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객체이므로 함수와는 달리 생성할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함수처럼 동작하므로 값을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20016" y="2699042"/>
            <a:ext cx="6764352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class Matrix {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public: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Matrix(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r,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c) { /∗ </a:t>
            </a:r>
            <a:r>
              <a:rPr lang="ko-KR" altLang="en-US" sz="1400" dirty="0" smtClean="0">
                <a:latin typeface="+mn-lt"/>
              </a:rPr>
              <a:t>생략 ∗</a:t>
            </a:r>
            <a:r>
              <a:rPr lang="en-US" altLang="ko-KR" sz="1400" dirty="0" smtClean="0">
                <a:latin typeface="+mn-lt"/>
              </a:rPr>
              <a:t>/ };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//...</a:t>
            </a:r>
            <a:r>
              <a:rPr lang="ko-KR" altLang="en-US" sz="1400" dirty="0" smtClean="0">
                <a:latin typeface="+mn-lt"/>
              </a:rPr>
              <a:t>생략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operator()(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,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lt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) </a:t>
            </a:r>
            <a:r>
              <a:rPr lang="en-US" altLang="ko-KR" sz="1400" dirty="0" smtClean="0">
                <a:latin typeface="+mn-lt"/>
              </a:rPr>
              <a:t>const;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m_matrix</a:t>
            </a:r>
            <a:r>
              <a:rPr lang="en-US" altLang="ko-KR" sz="1400" dirty="0" smtClean="0">
                <a:latin typeface="+mn-lt"/>
              </a:rPr>
              <a:t>[5][5];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m_row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m_col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};</a:t>
            </a:r>
          </a:p>
          <a:p>
            <a:pPr>
              <a:lnSpc>
                <a:spcPct val="90000"/>
              </a:lnSpc>
            </a:pPr>
            <a:endParaRPr lang="en-US" altLang="ko-KR" sz="1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Matrix::operator()(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r,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c) const {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if ( r &gt; 0 &amp;&amp; r &lt;= </a:t>
            </a:r>
            <a:r>
              <a:rPr lang="en-US" altLang="ko-KR" sz="1400" dirty="0" err="1" smtClean="0">
                <a:latin typeface="+mn-lt"/>
              </a:rPr>
              <a:t>m_row</a:t>
            </a:r>
            <a:r>
              <a:rPr lang="en-US" altLang="ko-KR" sz="1400" dirty="0" smtClean="0">
                <a:latin typeface="+mn-lt"/>
              </a:rPr>
              <a:t> &amp;&amp; c &gt; 0 &amp;&amp; c &lt;= </a:t>
            </a:r>
            <a:r>
              <a:rPr lang="en-US" altLang="ko-KR" sz="1400" dirty="0" err="1" smtClean="0">
                <a:latin typeface="+mn-lt"/>
              </a:rPr>
              <a:t>m_col</a:t>
            </a:r>
            <a:r>
              <a:rPr lang="en-US" altLang="ko-KR" sz="1400" dirty="0" smtClean="0">
                <a:latin typeface="+mn-lt"/>
              </a:rPr>
              <a:t>) return </a:t>
            </a:r>
            <a:r>
              <a:rPr lang="en-US" altLang="ko-KR" sz="1400" dirty="0" err="1" smtClean="0">
                <a:latin typeface="+mn-lt"/>
              </a:rPr>
              <a:t>m_matrix</a:t>
            </a:r>
            <a:r>
              <a:rPr lang="en-US" altLang="ko-KR" sz="1400" dirty="0" smtClean="0">
                <a:latin typeface="+mn-lt"/>
              </a:rPr>
              <a:t>[r][c];</a:t>
            </a:r>
          </a:p>
          <a:p>
            <a:pPr lvl="1">
              <a:lnSpc>
                <a:spcPct val="90000"/>
              </a:lnSpc>
              <a:tabLst>
                <a:tab pos="1798638" algn="l"/>
              </a:tabLst>
            </a:pPr>
            <a:r>
              <a:rPr lang="en-US" altLang="ko-KR" sz="1400" dirty="0" smtClean="0">
                <a:latin typeface="+mn-lt"/>
              </a:rPr>
              <a:t>else return 0;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void main() {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Matrix m(10, 10);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//...</a:t>
            </a:r>
            <a:r>
              <a:rPr lang="ko-KR" altLang="en-US" sz="1400" dirty="0" smtClean="0">
                <a:latin typeface="+mn-lt"/>
              </a:rPr>
              <a:t>생략</a:t>
            </a:r>
          </a:p>
          <a:p>
            <a:pPr lvl="1">
              <a:lnSpc>
                <a:spcPct val="9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element = </a:t>
            </a:r>
            <a:r>
              <a:rPr lang="en-US" altLang="ko-KR" sz="1400" b="1" dirty="0" smtClean="0">
                <a:solidFill>
                  <a:srgbClr val="0070C0"/>
                </a:solidFill>
                <a:latin typeface="+mn-lt"/>
              </a:rPr>
              <a:t>m(5, 5)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400" dirty="0" smtClean="0">
                <a:latin typeface="+mn-lt"/>
              </a:rPr>
              <a:t>}</a:t>
            </a:r>
          </a:p>
        </p:txBody>
      </p:sp>
      <p:pic>
        <p:nvPicPr>
          <p:cNvPr id="7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함수객체란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알고리즘은 함수객체를 인자로 받아들여서 알고리즘의 디폴트 동작을 바꿀 수 있도록 하고 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산술연산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논리연산의 기능을 위한 여러 함수객체들을 지원함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산술연산을 위해서 </a:t>
            </a:r>
            <a:r>
              <a:rPr lang="en-US" altLang="ko-KR" dirty="0" smtClean="0"/>
              <a:t>plus, minus, times, divides, modulus, negate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비교연산을 위해서 </a:t>
            </a:r>
            <a:r>
              <a:rPr lang="en-US" altLang="ko-KR" dirty="0" err="1" smtClean="0"/>
              <a:t>equal_to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not_equal_to</a:t>
            </a:r>
            <a:r>
              <a:rPr lang="en-US" altLang="ko-KR" dirty="0" smtClean="0"/>
              <a:t>, greater, less, </a:t>
            </a:r>
            <a:r>
              <a:rPr lang="en-US" altLang="ko-KR" dirty="0" err="1" smtClean="0"/>
              <a:t>greater_equal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less_equal</a:t>
            </a:r>
            <a:r>
              <a:rPr lang="ko-KR" altLang="en-US" dirty="0" smtClean="0"/>
              <a:t>을 제공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논리연산을 위해서 </a:t>
            </a:r>
            <a:r>
              <a:rPr lang="en-US" altLang="ko-KR" dirty="0" err="1" smtClean="0"/>
              <a:t>logical_and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logical_or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logical_not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더 자세히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http://www.cplusplus.com/reference/std/functional/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 어댑터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어댑터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함수객체를 사용하여 다양한 함수객체를 만들 수 있도록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헤더파일 ‘</a:t>
            </a:r>
            <a:r>
              <a:rPr lang="en-US" altLang="ko-KR" dirty="0" smtClean="0"/>
              <a:t>&lt;functional&gt;’</a:t>
            </a:r>
          </a:p>
          <a:p>
            <a:pPr lvl="1"/>
            <a:r>
              <a:rPr lang="en-US" altLang="ko-KR" dirty="0" smtClean="0"/>
              <a:t>bind1st, bind2nd</a:t>
            </a:r>
          </a:p>
          <a:p>
            <a:pPr lvl="2"/>
            <a:r>
              <a:rPr lang="ko-KR" altLang="en-US" dirty="0" smtClean="0"/>
              <a:t>이항 함수객체를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함수객체로 바꾸는 함수 어댑터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not1, not2</a:t>
            </a:r>
          </a:p>
          <a:p>
            <a:pPr lvl="2"/>
            <a:r>
              <a:rPr lang="ko-KR" altLang="en-US" dirty="0" smtClean="0"/>
              <a:t>주어진 함수객체의 연산 결과를 부정</a:t>
            </a:r>
            <a:r>
              <a:rPr lang="en-US" altLang="ko-KR" dirty="0" smtClean="0"/>
              <a:t>(negation)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함수객체로 바꿈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자세히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http://www.cplusplus.com/reference/std/functional/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39</a:t>
            </a:fld>
            <a:endParaRPr lang="ko-KR" altLang="en-US" dirty="0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C/C++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6257940" cy="524033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의 역사 </a:t>
            </a:r>
            <a:r>
              <a:rPr lang="en-US" altLang="ko-KR" dirty="0" smtClean="0"/>
              <a:t>(C89, C90, C99, C11)</a:t>
            </a:r>
          </a:p>
          <a:p>
            <a:pPr lvl="1"/>
            <a:r>
              <a:rPr lang="en-US" altLang="ko-KR" b="1" dirty="0" smtClean="0"/>
              <a:t>1972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Ritchie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ANSI</a:t>
            </a:r>
            <a:r>
              <a:rPr lang="ko-KR" altLang="en-US" dirty="0" smtClean="0"/>
              <a:t>의 표준으로 </a:t>
            </a:r>
            <a:r>
              <a:rPr lang="en-US" altLang="ko-KR" dirty="0" smtClean="0">
                <a:solidFill>
                  <a:srgbClr val="0070C0"/>
                </a:solidFill>
              </a:rPr>
              <a:t>C89</a:t>
            </a:r>
            <a:r>
              <a:rPr lang="ko-KR" altLang="en-US" dirty="0" smtClean="0"/>
              <a:t> 인증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널리 알려진 표준이며 </a:t>
            </a:r>
            <a:r>
              <a:rPr lang="en-US" altLang="ko-KR" dirty="0" smtClean="0"/>
              <a:t>ANSI C </a:t>
            </a:r>
            <a:r>
              <a:rPr lang="ko-KR" altLang="en-US" dirty="0" smtClean="0"/>
              <a:t>또는 표준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라고도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ISO </a:t>
            </a:r>
            <a:r>
              <a:rPr lang="ko-KR" altLang="en-US" dirty="0" smtClean="0"/>
              <a:t>표준으로 </a:t>
            </a:r>
            <a:r>
              <a:rPr lang="en-US" altLang="ko-KR" dirty="0" smtClean="0">
                <a:solidFill>
                  <a:srgbClr val="0070C0"/>
                </a:solidFill>
              </a:rPr>
              <a:t>C90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C89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약간 수정한 표준으로 사실상 </a:t>
            </a:r>
            <a:r>
              <a:rPr lang="en-US" altLang="ko-KR" dirty="0" smtClean="0"/>
              <a:t>C89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1999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ISO </a:t>
            </a:r>
            <a:r>
              <a:rPr lang="ko-KR" altLang="en-US" dirty="0" smtClean="0"/>
              <a:t>표준으로 </a:t>
            </a:r>
            <a:r>
              <a:rPr lang="en-US" altLang="ko-KR" dirty="0" smtClean="0">
                <a:solidFill>
                  <a:srgbClr val="0070C0"/>
                </a:solidFill>
              </a:rPr>
              <a:t>C99</a:t>
            </a:r>
            <a:r>
              <a:rPr lang="ko-KR" altLang="en-US" dirty="0" smtClean="0"/>
              <a:t> 인증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Microsoft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Visual Studio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C99</a:t>
            </a:r>
            <a:r>
              <a:rPr lang="ko-KR" altLang="en-US" dirty="0" smtClean="0"/>
              <a:t>를 제대로 지원하지 않음</a:t>
            </a:r>
            <a:r>
              <a:rPr lang="en-US" altLang="ko-KR" dirty="0" smtClean="0"/>
              <a:t>. (2011</a:t>
            </a:r>
            <a:r>
              <a:rPr lang="ko-KR" altLang="en-US" dirty="0" smtClean="0"/>
              <a:t>년 현재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C++</a:t>
            </a:r>
            <a:r>
              <a:rPr lang="ko-KR" altLang="en-US" dirty="0" smtClean="0"/>
              <a:t>에 더 치중하기 위함이 목적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C90</a:t>
            </a:r>
            <a:r>
              <a:rPr lang="ko-KR" altLang="en-US" dirty="0" smtClean="0"/>
              <a:t>까지는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부분집합으로써의 역할을 하였음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</a:t>
            </a:r>
            <a:r>
              <a:rPr lang="en-US" altLang="ko-KR" dirty="0" smtClean="0"/>
              <a:t>, C99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가 더 확장된 역할을 하므로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호환문제가 생김</a:t>
            </a:r>
            <a:r>
              <a:rPr lang="en-US" altLang="ko-KR" dirty="0" smtClean="0"/>
              <a:t>. 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는 종속관계가 아님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ISO </a:t>
            </a:r>
            <a:r>
              <a:rPr lang="ko-KR" altLang="en-US" dirty="0" smtClean="0"/>
              <a:t>표준으로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C11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역사 </a:t>
            </a:r>
            <a:r>
              <a:rPr lang="en-US" altLang="ko-KR" dirty="0" smtClean="0"/>
              <a:t>(C++98, C++03, C++11, C++14, C++17)</a:t>
            </a:r>
          </a:p>
          <a:p>
            <a:pPr lvl="1"/>
            <a:r>
              <a:rPr lang="en-US" altLang="ko-KR" b="1" dirty="0" smtClean="0"/>
              <a:t>1983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Stroustrup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언어를 개발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STL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표준화 작업에 포함됨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1998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ISO/IEC </a:t>
            </a:r>
            <a:r>
              <a:rPr lang="ko-KR" altLang="en-US" dirty="0" smtClean="0"/>
              <a:t>표준으로 </a:t>
            </a:r>
            <a:r>
              <a:rPr lang="en-US" altLang="ko-KR" dirty="0" smtClean="0">
                <a:solidFill>
                  <a:srgbClr val="0070C0"/>
                </a:solidFill>
              </a:rPr>
              <a:t>C++98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현재의 대부분의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컴파일러가 이 버전에 기반함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ISO/IEC </a:t>
            </a:r>
            <a:r>
              <a:rPr lang="ko-KR" altLang="en-US" dirty="0" smtClean="0"/>
              <a:t>표준으로 </a:t>
            </a:r>
            <a:r>
              <a:rPr lang="en-US" altLang="ko-KR" dirty="0" smtClean="0">
                <a:solidFill>
                  <a:srgbClr val="0070C0"/>
                </a:solidFill>
              </a:rPr>
              <a:t>C++03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ISO/IEC </a:t>
            </a:r>
            <a:r>
              <a:rPr lang="ko-KR" altLang="en-US" dirty="0" smtClean="0"/>
              <a:t>표준으로 </a:t>
            </a:r>
            <a:r>
              <a:rPr lang="en-US" altLang="ko-KR" dirty="0" smtClean="0">
                <a:solidFill>
                  <a:srgbClr val="0070C0"/>
                </a:solidFill>
              </a:rPr>
              <a:t>C++11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/>
              <a:t>ISO/IEC </a:t>
            </a:r>
            <a:r>
              <a:rPr lang="ko-KR" altLang="en-US" dirty="0"/>
              <a:t>표준으로 </a:t>
            </a:r>
            <a:r>
              <a:rPr lang="en-US" altLang="ko-KR" dirty="0">
                <a:solidFill>
                  <a:srgbClr val="0070C0"/>
                </a:solidFill>
              </a:rPr>
              <a:t>C++</a:t>
            </a:r>
            <a:r>
              <a:rPr lang="en-US" altLang="ko-KR" dirty="0" smtClean="0">
                <a:solidFill>
                  <a:srgbClr val="0070C0"/>
                </a:solidFill>
              </a:rPr>
              <a:t>14 </a:t>
            </a:r>
            <a:r>
              <a:rPr lang="ko-KR" altLang="en-US" dirty="0"/>
              <a:t>인증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/>
              <a:t>ISO/IEC </a:t>
            </a:r>
            <a:r>
              <a:rPr lang="ko-KR" altLang="en-US" dirty="0"/>
              <a:t>표준으로 </a:t>
            </a:r>
            <a:r>
              <a:rPr lang="en-US" altLang="ko-KR" dirty="0">
                <a:solidFill>
                  <a:srgbClr val="0070C0"/>
                </a:solidFill>
              </a:rPr>
              <a:t>C++</a:t>
            </a:r>
            <a:r>
              <a:rPr lang="en-US" altLang="ko-KR" dirty="0" smtClean="0">
                <a:solidFill>
                  <a:srgbClr val="0070C0"/>
                </a:solidFill>
              </a:rPr>
              <a:t>17 </a:t>
            </a:r>
            <a:r>
              <a:rPr lang="ko-KR" altLang="en-US" dirty="0"/>
              <a:t>인증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02906-2ED5-47CC-89A4-EE3184D909F4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pic>
        <p:nvPicPr>
          <p:cNvPr id="2050" name="Picture 2" descr="C:\Home\Temp\Dennis_MacAlistair_Ritchie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007" y="1000108"/>
            <a:ext cx="2037398" cy="23574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15206" y="3324525"/>
            <a:ext cx="118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+mn-lt"/>
              </a:rPr>
              <a:t>Dennis Ritchie</a:t>
            </a:r>
          </a:p>
          <a:p>
            <a:pPr algn="ctr"/>
            <a:r>
              <a:rPr lang="en-US" altLang="ko-KR" sz="1200" dirty="0" smtClean="0">
                <a:latin typeface="+mn-lt"/>
              </a:rPr>
              <a:t>(1941-2011)</a:t>
            </a:r>
            <a:endParaRPr lang="ko-KR" altLang="en-US" sz="1200" dirty="0">
              <a:latin typeface="+mn-lt"/>
            </a:endParaRPr>
          </a:p>
        </p:txBody>
      </p:sp>
      <p:pic>
        <p:nvPicPr>
          <p:cNvPr id="2051" name="Picture 3" descr="C:\Home\Temp\BjarneStroustrup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5" y="4000504"/>
            <a:ext cx="2500330" cy="187524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000892" y="5896293"/>
            <a:ext cx="139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lt"/>
              </a:rPr>
              <a:t>Bjarne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 err="1" smtClean="0">
                <a:latin typeface="+mn-lt"/>
              </a:rPr>
              <a:t>Stroustrup</a:t>
            </a:r>
            <a:endParaRPr lang="en-US" altLang="ko-KR" sz="1200" dirty="0" smtClean="0">
              <a:latin typeface="+mn-lt"/>
            </a:endParaRPr>
          </a:p>
          <a:p>
            <a:pPr algn="ctr"/>
            <a:r>
              <a:rPr lang="en-US" altLang="ko-KR" sz="1200" dirty="0" smtClean="0">
                <a:latin typeface="+mn-lt"/>
              </a:rPr>
              <a:t>(1950-)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</a:p>
          <a:p>
            <a:pPr lvl="1" eaLnBrk="1" hangingPunct="1"/>
            <a:r>
              <a:rPr lang="ko-KR" altLang="en-US" dirty="0" smtClean="0"/>
              <a:t>객체들을 가지는 객체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반복자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포인터를 일반화한 것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함수객체</a:t>
            </a:r>
            <a:r>
              <a:rPr lang="en-US" altLang="ko-KR" dirty="0" smtClean="0"/>
              <a:t>(function object)</a:t>
            </a:r>
          </a:p>
          <a:p>
            <a:pPr lvl="1" eaLnBrk="1" hangingPunct="1"/>
            <a:r>
              <a:rPr lang="ko-KR" altLang="en-US" dirty="0" smtClean="0"/>
              <a:t>함수처럼 동작하는 객체임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어댑터</a:t>
            </a:r>
            <a:r>
              <a:rPr lang="en-US" altLang="ko-KR" dirty="0" smtClean="0"/>
              <a:t>(adapter)</a:t>
            </a:r>
          </a:p>
          <a:p>
            <a:pPr lvl="1" eaLnBrk="1" hangingPunct="1"/>
            <a:r>
              <a:rPr lang="ko-KR" altLang="en-US" dirty="0" smtClean="0"/>
              <a:t>위의 한 컴포넌트의 인터페이스를 바꾸는 컴포넌트임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reverse_iterator</a:t>
            </a:r>
            <a:r>
              <a:rPr lang="ko-KR" altLang="en-US" dirty="0" smtClean="0"/>
              <a:t>는 한 반복자를 다른 반복자로 바꾸는 컴포넌트임</a:t>
            </a:r>
            <a:endParaRPr lang="en-US" altLang="ko-KR" dirty="0" smtClean="0"/>
          </a:p>
          <a:p>
            <a:pPr lvl="2" eaLnBrk="1" hangingPunct="1"/>
            <a:r>
              <a:rPr lang="en-US" altLang="ko-KR" dirty="0" err="1" smtClean="0"/>
              <a:t>reverse_iterator</a:t>
            </a:r>
            <a:r>
              <a:rPr lang="ko-KR" altLang="en-US" dirty="0" smtClean="0"/>
              <a:t>는 순서가 반대방향인 점을 제외하면 원래의 반복자와 동일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종류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컨테이너 어댑터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반복자 어댑터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어댑터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알고리즘</a:t>
            </a:r>
            <a:r>
              <a:rPr lang="en-US" altLang="ko-KR" dirty="0" smtClean="0"/>
              <a:t>(algorithm)</a:t>
            </a:r>
          </a:p>
          <a:p>
            <a:pPr lvl="1" eaLnBrk="1" hangingPunct="1"/>
            <a:r>
              <a:rPr lang="ko-KR" altLang="en-US" dirty="0" smtClean="0"/>
              <a:t>공통적인 작업을 수행하는 함수들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02906-2ED5-47CC-89A4-EE3184D909F4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1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컨테이너 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컨테이너의 종류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순차적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vector, list, </a:t>
            </a:r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연관적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map, </a:t>
            </a:r>
            <a:r>
              <a:rPr lang="en-US" altLang="ko-KR" dirty="0" err="1" smtClean="0"/>
              <a:t>multimap</a:t>
            </a:r>
            <a:r>
              <a:rPr lang="en-US" altLang="ko-KR" dirty="0" smtClean="0"/>
              <a:t>, set, </a:t>
            </a:r>
            <a:r>
              <a:rPr lang="en-US" altLang="ko-KR" dirty="0" err="1" smtClean="0"/>
              <a:t>multiset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ko-KR" altLang="en-US" dirty="0" smtClean="0"/>
              <a:t>사용법 익히기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모두 대부분 유사하게 사용됨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배우기 순서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vector</a:t>
            </a:r>
          </a:p>
          <a:p>
            <a:pPr lvl="1" eaLnBrk="1" hangingPunct="1"/>
            <a:r>
              <a:rPr lang="en-US" altLang="ko-KR" dirty="0" err="1" smtClean="0"/>
              <a:t>deque</a:t>
            </a:r>
            <a:r>
              <a:rPr lang="ko-KR" altLang="en-US" dirty="0"/>
              <a:t>와 </a:t>
            </a:r>
            <a:r>
              <a:rPr lang="en-US" altLang="ko-KR" dirty="0" smtClean="0"/>
              <a:t>list</a:t>
            </a:r>
          </a:p>
          <a:p>
            <a:pPr lvl="1" eaLnBrk="1" hangingPunct="1"/>
            <a:r>
              <a:rPr lang="en-US" altLang="ko-KR" dirty="0" smtClean="0"/>
              <a:t>set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map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5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순차적 컨테이너들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dirty="0" smtClean="0"/>
              <a:t>순차적 컨테이너들</a:t>
            </a:r>
            <a:r>
              <a:rPr lang="en-US" altLang="ko-KR" dirty="0" smtClean="0"/>
              <a:t>: vector,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, list</a:t>
            </a:r>
          </a:p>
          <a:p>
            <a:pPr lvl="1" eaLnBrk="1" hangingPunct="1"/>
            <a:r>
              <a:rPr lang="en-US" altLang="ko-KR" dirty="0" smtClean="0"/>
              <a:t>vector,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, list </a:t>
            </a:r>
            <a:r>
              <a:rPr lang="ko-KR" altLang="en-US" dirty="0" smtClean="0"/>
              <a:t>의 나열 순서대로 구현 복잡도가 증가함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ko-KR" altLang="en-US" dirty="0" smtClean="0"/>
              <a:t>일반적으로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를 많이 사용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헤더파일</a:t>
            </a:r>
            <a:r>
              <a:rPr lang="en-US" altLang="ko-KR" dirty="0" smtClean="0"/>
              <a:t>: &lt;vector&gt;, &lt;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&gt;, &lt;list&gt;</a:t>
            </a:r>
          </a:p>
          <a:p>
            <a:pPr eaLnBrk="1" hangingPunct="1"/>
            <a:r>
              <a:rPr lang="en-US" altLang="ko-KR" dirty="0" smtClean="0"/>
              <a:t>vector</a:t>
            </a:r>
          </a:p>
          <a:p>
            <a:pPr lvl="1" eaLnBrk="1" hangingPunct="1"/>
            <a:r>
              <a:rPr lang="ko-KR" altLang="en-US" dirty="0" smtClean="0"/>
              <a:t>원소의 추가나 삭제가 마지막 위치에서만 이루어지는 경우에 효율적임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임의 접근 연산자 ‘</a:t>
            </a:r>
            <a:r>
              <a:rPr lang="en-US" altLang="ko-KR" dirty="0" smtClean="0"/>
              <a:t>[]’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eaLnBrk="1" hangingPunct="1"/>
            <a:r>
              <a:rPr lang="en-US" altLang="ko-KR" dirty="0" err="1" smtClean="0"/>
              <a:t>deque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vector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맨 처음 위치에서의 원소의 추가나 삭제까지 고려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임의 접근 연산자 ‘</a:t>
            </a:r>
            <a:r>
              <a:rPr lang="en-US" altLang="ko-KR" dirty="0" smtClean="0"/>
              <a:t>[]’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eaLnBrk="1" hangingPunct="1"/>
            <a:r>
              <a:rPr lang="en-US" altLang="ko-KR" dirty="0" smtClean="0"/>
              <a:t>list</a:t>
            </a:r>
          </a:p>
          <a:p>
            <a:pPr lvl="1" eaLnBrk="1" hangingPunct="1"/>
            <a:r>
              <a:rPr lang="en-US" altLang="ko-KR" dirty="0" err="1" smtClean="0"/>
              <a:t>deque</a:t>
            </a:r>
            <a:r>
              <a:rPr lang="ko-KR" altLang="en-US" dirty="0" smtClean="0"/>
              <a:t>의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중간의 위치에서의 추가나 삭제도 고려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이중 연결 리스트로 구현되어서 모든 위치에서의 삽입과 삭제가 효율적임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 접근 연산자 ‘</a:t>
            </a:r>
            <a:r>
              <a:rPr lang="en-US" altLang="ko-KR" dirty="0" smtClean="0"/>
              <a:t>[]’</a:t>
            </a:r>
            <a:r>
              <a:rPr lang="ko-KR" altLang="en-US" dirty="0" smtClean="0"/>
              <a:t> 지원하지 않음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/>
              <a:t>vector</a:t>
            </a:r>
            <a:r>
              <a:rPr lang="ko-KR" altLang="en-US" sz="1800" dirty="0" smtClean="0"/>
              <a:t>의 용도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동일 타입의 선형적인 나열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길이는 가변적임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연산자 ‘</a:t>
            </a:r>
            <a:r>
              <a:rPr lang="en-US" altLang="ko-KR" sz="1600" dirty="0" smtClean="0"/>
              <a:t>[]</a:t>
            </a:r>
            <a:r>
              <a:rPr lang="ko-KR" altLang="en-US" sz="1600" dirty="0" smtClean="0"/>
              <a:t>’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사용하여 모든 위치의 데이터를 임의 접근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나열된 모든 원소에 대한 임의접근 시간이 빠르고 원소의 추가나 삭제가 배열의 마지막에서만 이루어지는 경우에 가장 적합함</a:t>
            </a:r>
            <a:endParaRPr lang="en-US" altLang="ko-KR" sz="1600" dirty="0" smtClean="0"/>
          </a:p>
          <a:p>
            <a:r>
              <a:rPr lang="ko-KR" altLang="en-US" sz="1800" dirty="0" smtClean="0"/>
              <a:t>사용법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헤더파일 ‘</a:t>
            </a:r>
            <a:r>
              <a:rPr lang="en-US" altLang="ko-KR" sz="1400" dirty="0" smtClean="0"/>
              <a:t>&lt;vector&gt;</a:t>
            </a:r>
            <a:r>
              <a:rPr lang="ko-KR" altLang="en-US" sz="1600" dirty="0" smtClean="0"/>
              <a:t>’</a:t>
            </a:r>
            <a:endParaRPr lang="en-US" altLang="ko-KR" sz="1600" dirty="0" smtClean="0"/>
          </a:p>
          <a:p>
            <a:r>
              <a:rPr lang="ko-KR" altLang="en-US" sz="1800" dirty="0" smtClean="0"/>
              <a:t>비교</a:t>
            </a: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0461" y="5605684"/>
            <a:ext cx="2876108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size = 10;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std::vector&lt;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</a:t>
            </a:r>
            <a:r>
              <a:rPr lang="en-US" altLang="ko-KR" sz="1400" dirty="0" err="1" smtClean="0">
                <a:latin typeface="+mn-lt"/>
              </a:rPr>
              <a:t>arr</a:t>
            </a:r>
            <a:r>
              <a:rPr lang="en-US" altLang="ko-KR" sz="1400" dirty="0" smtClean="0">
                <a:latin typeface="+mn-lt"/>
              </a:rPr>
              <a:t>(size);</a:t>
            </a:r>
            <a:endParaRPr lang="ko-KR" altLang="en-US" sz="1400" dirty="0" smtClean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=0;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&lt;size;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</a:t>
            </a:r>
            <a:r>
              <a:rPr lang="en-US" altLang="ko-KR" sz="1400" dirty="0" err="1" smtClean="0">
                <a:latin typeface="+mn-lt"/>
              </a:rPr>
              <a:t>arr</a:t>
            </a:r>
            <a:r>
              <a:rPr lang="en-US" altLang="ko-KR" sz="1400" dirty="0" smtClean="0">
                <a:latin typeface="+mn-lt"/>
              </a:rPr>
              <a:t>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 = I;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30461" y="3693688"/>
            <a:ext cx="2912977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#define SIZE 10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arr</a:t>
            </a:r>
            <a:r>
              <a:rPr lang="en-US" altLang="ko-KR" sz="1400" dirty="0" smtClean="0">
                <a:latin typeface="+mn-lt"/>
              </a:rPr>
              <a:t>[SIZE];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=0;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&lt;SIZE;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</a:t>
            </a:r>
            <a:r>
              <a:rPr lang="en-US" altLang="ko-KR" sz="1400" dirty="0" err="1" smtClean="0">
                <a:latin typeface="+mn-lt"/>
              </a:rPr>
              <a:t>arr</a:t>
            </a:r>
            <a:r>
              <a:rPr lang="en-US" altLang="ko-KR" sz="1400" dirty="0" smtClean="0">
                <a:latin typeface="+mn-lt"/>
              </a:rPr>
              <a:t>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 =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30461" y="4550944"/>
            <a:ext cx="2872902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size = 10;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∗ </a:t>
            </a:r>
            <a:r>
              <a:rPr lang="en-US" altLang="ko-KR" sz="1400" dirty="0" err="1" smtClean="0">
                <a:latin typeface="+mn-lt"/>
              </a:rPr>
              <a:t>arr</a:t>
            </a:r>
            <a:r>
              <a:rPr lang="en-US" altLang="ko-KR" sz="1400" dirty="0" smtClean="0">
                <a:latin typeface="+mn-lt"/>
              </a:rPr>
              <a:t> = new 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[size];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=0;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&lt;size;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++) </a:t>
            </a:r>
            <a:r>
              <a:rPr lang="en-US" altLang="ko-KR" sz="1400" dirty="0" err="1" smtClean="0">
                <a:latin typeface="+mn-lt"/>
              </a:rPr>
              <a:t>arr</a:t>
            </a:r>
            <a:r>
              <a:rPr lang="en-US" altLang="ko-KR" sz="1400" dirty="0" smtClean="0">
                <a:latin typeface="+mn-lt"/>
              </a:rPr>
              <a:t>[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] = </a:t>
            </a:r>
            <a:r>
              <a:rPr lang="en-US" altLang="ko-KR" sz="1400" dirty="0" err="1" smtClean="0">
                <a:latin typeface="+mn-lt"/>
              </a:rPr>
              <a:t>i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delete[] </a:t>
            </a:r>
            <a:r>
              <a:rPr lang="en-US" altLang="ko-KR" sz="1400" dirty="0" err="1" smtClean="0">
                <a:latin typeface="+mn-lt"/>
              </a:rPr>
              <a:t>arr</a:t>
            </a:r>
            <a:r>
              <a:rPr lang="en-US" altLang="ko-KR" sz="1400" dirty="0" smtClean="0">
                <a:latin typeface="+mn-lt"/>
              </a:rPr>
              <a:t>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57290" y="3500438"/>
            <a:ext cx="1988045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정적 배열을 사용한 예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57290" y="4357694"/>
            <a:ext cx="1988045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동적 배열을 사용한 예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57290" y="5357826"/>
            <a:ext cx="1722716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</a:t>
            </a:r>
            <a:r>
              <a:rPr lang="ko-KR" altLang="en-US" sz="1400" dirty="0" smtClean="0">
                <a:latin typeface="+mn-lt"/>
              </a:rPr>
              <a:t>를 사용한 예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774067" y="3571876"/>
            <a:ext cx="358944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장</a:t>
            </a:r>
            <a:r>
              <a:rPr lang="en-US" altLang="ko-KR" sz="1400" dirty="0" smtClean="0">
                <a:latin typeface="+mn-lt"/>
              </a:rPr>
              <a:t>: </a:t>
            </a:r>
            <a:r>
              <a:rPr lang="ko-KR" altLang="en-US" sz="1400" dirty="0" smtClean="0">
                <a:latin typeface="+mn-lt"/>
              </a:rPr>
              <a:t>메모리를 생성하고 반환하지 않아도 됨</a:t>
            </a:r>
            <a:endParaRPr lang="en-US" altLang="ko-KR" sz="1400" dirty="0" smtClean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단</a:t>
            </a:r>
            <a:r>
              <a:rPr lang="en-US" altLang="ko-KR" sz="1400" dirty="0" smtClean="0">
                <a:latin typeface="+mn-lt"/>
              </a:rPr>
              <a:t>: </a:t>
            </a:r>
            <a:r>
              <a:rPr lang="ko-KR" altLang="en-US" sz="1400" dirty="0" smtClean="0">
                <a:latin typeface="+mn-lt"/>
              </a:rPr>
              <a:t>배열 크기를 상수로 지정해야 함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774067" y="4420717"/>
            <a:ext cx="3651962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장</a:t>
            </a:r>
            <a:r>
              <a:rPr lang="en-US" altLang="ko-KR" sz="1400" dirty="0" smtClean="0">
                <a:latin typeface="+mn-lt"/>
              </a:rPr>
              <a:t>: </a:t>
            </a:r>
            <a:r>
              <a:rPr lang="ko-KR" altLang="en-US" sz="1400" dirty="0" smtClean="0">
                <a:latin typeface="+mn-lt"/>
              </a:rPr>
              <a:t>배열 크기를 가변적으로 조절할 수 있음</a:t>
            </a:r>
            <a:endParaRPr lang="en-US" altLang="ko-KR" sz="1400" dirty="0" smtClean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ko-KR" altLang="en-US" sz="1400" dirty="0" smtClean="0">
                <a:latin typeface="+mn-lt"/>
              </a:rPr>
              <a:t>단</a:t>
            </a:r>
            <a:r>
              <a:rPr lang="en-US" altLang="ko-KR" sz="1400" dirty="0" smtClean="0">
                <a:latin typeface="+mn-lt"/>
              </a:rPr>
              <a:t>: </a:t>
            </a:r>
            <a:r>
              <a:rPr lang="ko-KR" altLang="en-US" sz="1400" dirty="0" smtClean="0">
                <a:latin typeface="+mn-lt"/>
              </a:rPr>
              <a:t>메모리를 생성하고 반환해야 함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735587" y="2878560"/>
            <a:ext cx="1693669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latin typeface="+mn-lt"/>
              </a:rPr>
              <a:t>#include &lt;vector</a:t>
            </a:r>
            <a:r>
              <a:rPr lang="en-US" altLang="ko-KR" sz="1400" dirty="0" smtClean="0">
                <a:latin typeface="+mn-lt"/>
              </a:rPr>
              <a:t>&gt;</a:t>
            </a:r>
            <a:endParaRPr lang="en-US" altLang="ko-KR" sz="1400" dirty="0">
              <a:latin typeface="+mn-lt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14678" y="3000372"/>
            <a:ext cx="500066" cy="15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713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vector’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046163"/>
            <a:ext cx="8229600" cy="52403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/>
              <a:t>vector</a:t>
            </a:r>
            <a:r>
              <a:rPr lang="ko-KR" altLang="en-US" sz="1800" dirty="0" smtClean="0"/>
              <a:t>의 생성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600" dirty="0" smtClean="0"/>
              <a:t>다양한 방법들</a:t>
            </a:r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en-US" altLang="ko-KR" sz="1800" dirty="0" smtClean="0"/>
              <a:t>vector</a:t>
            </a:r>
            <a:r>
              <a:rPr lang="ko-KR" altLang="en-US" sz="1800" dirty="0" smtClean="0"/>
              <a:t>의 접근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600" dirty="0" err="1" smtClean="0"/>
              <a:t>iterator</a:t>
            </a:r>
            <a:endParaRPr lang="en-US" altLang="ko-KR" sz="1600" dirty="0" smtClean="0"/>
          </a:p>
          <a:p>
            <a:pPr lvl="2" eaLnBrk="1" hangingPunct="1"/>
            <a:r>
              <a:rPr lang="en-US" altLang="ko-KR" sz="1400" dirty="0" err="1" smtClean="0"/>
              <a:t>v.begin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벡터의 첫 번째 위치</a:t>
            </a:r>
            <a:endParaRPr lang="en-US" altLang="ko-KR" sz="1400" dirty="0" smtClean="0"/>
          </a:p>
          <a:p>
            <a:pPr lvl="2" eaLnBrk="1" hangingPunct="1"/>
            <a:r>
              <a:rPr lang="en-US" altLang="ko-KR" sz="1400" dirty="0" err="1" smtClean="0"/>
              <a:t>v.end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벡터의 마지막 위치의 다음 위치</a:t>
            </a:r>
            <a:endParaRPr lang="en-US" altLang="ko-KR" sz="14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lvl="1" eaLnBrk="1" hangingPunct="1"/>
            <a:endParaRPr lang="en-US" altLang="ko-KR" sz="1600" dirty="0" smtClean="0"/>
          </a:p>
          <a:p>
            <a:pPr eaLnBrk="1" hangingPunct="1"/>
            <a:r>
              <a:rPr lang="ko-KR" altLang="en-US" sz="1800" dirty="0" smtClean="0"/>
              <a:t>다양한 </a:t>
            </a: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접근 함수들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600" dirty="0" err="1" smtClean="0"/>
              <a:t>push_back</a:t>
            </a:r>
            <a:r>
              <a:rPr lang="en-US" altLang="ko-KR" sz="1600" dirty="0" smtClean="0"/>
              <a:t>, size, [], at, </a:t>
            </a:r>
            <a:r>
              <a:rPr lang="en-US" altLang="ko-KR" sz="1600" dirty="0" err="1" smtClean="0"/>
              <a:t>pop_back</a:t>
            </a:r>
            <a:r>
              <a:rPr lang="en-US" altLang="ko-KR" sz="1600" dirty="0" smtClean="0"/>
              <a:t>, pointer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D7EEE-9C04-4D48-B40F-6AB16FFB9B79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4414" y="1760513"/>
            <a:ext cx="7390741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v0; //</a:t>
            </a:r>
            <a:r>
              <a:rPr lang="ko-KR" altLang="en-US" sz="1400" dirty="0" smtClean="0">
                <a:latin typeface="+mn-lt"/>
              </a:rPr>
              <a:t>빈 벡터를 생성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v1(3); //</a:t>
            </a:r>
            <a:r>
              <a:rPr lang="ko-KR" altLang="en-US" sz="1400" dirty="0" smtClean="0">
                <a:latin typeface="+mn-lt"/>
              </a:rPr>
              <a:t>크기가 </a:t>
            </a:r>
            <a:r>
              <a:rPr lang="en-US" altLang="ko-KR" sz="1400" dirty="0" smtClean="0">
                <a:latin typeface="+mn-lt"/>
              </a:rPr>
              <a:t>3</a:t>
            </a:r>
            <a:r>
              <a:rPr lang="ko-KR" altLang="en-US" sz="1400" dirty="0" smtClean="0">
                <a:latin typeface="+mn-lt"/>
              </a:rPr>
              <a:t>이고 각각 디폴트값으로 </a:t>
            </a:r>
            <a:r>
              <a:rPr lang="en-US" altLang="ko-KR" sz="1400" dirty="0" smtClean="0">
                <a:latin typeface="+mn-lt"/>
              </a:rPr>
              <a:t>0</a:t>
            </a:r>
            <a:r>
              <a:rPr lang="ko-KR" altLang="en-US" sz="1400" dirty="0" smtClean="0">
                <a:latin typeface="+mn-lt"/>
              </a:rPr>
              <a:t>인 벡터를 생성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v2(5, 2); //</a:t>
            </a:r>
            <a:r>
              <a:rPr lang="ko-KR" altLang="en-US" sz="1400" dirty="0" smtClean="0">
                <a:latin typeface="+mn-lt"/>
              </a:rPr>
              <a:t>크기가 </a:t>
            </a:r>
            <a:r>
              <a:rPr lang="en-US" altLang="ko-KR" sz="1400" dirty="0" smtClean="0">
                <a:latin typeface="+mn-lt"/>
              </a:rPr>
              <a:t>5</a:t>
            </a:r>
            <a:r>
              <a:rPr lang="ko-KR" altLang="en-US" sz="1400" dirty="0" smtClean="0">
                <a:latin typeface="+mn-lt"/>
              </a:rPr>
              <a:t>이고 모두 값 </a:t>
            </a:r>
            <a:r>
              <a:rPr lang="en-US" altLang="ko-KR" sz="1400" dirty="0" smtClean="0">
                <a:latin typeface="+mn-lt"/>
              </a:rPr>
              <a:t>2</a:t>
            </a:r>
            <a:r>
              <a:rPr lang="ko-KR" altLang="en-US" sz="1400" dirty="0" smtClean="0">
                <a:latin typeface="+mn-lt"/>
              </a:rPr>
              <a:t>를 가지는 벡터를 생성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v4(v2); //v2</a:t>
            </a:r>
            <a:r>
              <a:rPr lang="ko-KR" altLang="en-US" sz="1400" dirty="0" smtClean="0">
                <a:latin typeface="+mn-lt"/>
              </a:rPr>
              <a:t>의 복제본 벡터를 생성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 v5(v4.begin()+1, v4.begin()+3); //v4</a:t>
            </a:r>
            <a:r>
              <a:rPr lang="ko-KR" altLang="en-US" sz="1400" dirty="0" smtClean="0">
                <a:latin typeface="+mn-lt"/>
              </a:rPr>
              <a:t>의 부분 복제본 벡터를 생성</a:t>
            </a:r>
            <a:r>
              <a:rPr lang="en-US" altLang="ko-KR" sz="1400" dirty="0" smtClean="0">
                <a:latin typeface="+mn-lt"/>
              </a:rPr>
              <a:t>. (v4[1],v4[2]).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9637" y="4071942"/>
            <a:ext cx="383027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vector&lt;</a:t>
            </a:r>
            <a:r>
              <a:rPr lang="en-US" altLang="ko-KR" sz="1400" dirty="0" err="1" smtClean="0">
                <a:latin typeface="+mn-lt"/>
              </a:rPr>
              <a:t>int</a:t>
            </a:r>
            <a:r>
              <a:rPr lang="en-US" altLang="ko-KR" sz="1400" dirty="0" smtClean="0">
                <a:latin typeface="+mn-lt"/>
              </a:rPr>
              <a:t>&gt;::</a:t>
            </a:r>
            <a:r>
              <a:rPr lang="en-US" altLang="ko-KR" sz="1400" dirty="0" err="1" smtClean="0">
                <a:latin typeface="+mn-lt"/>
              </a:rPr>
              <a:t>iterator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"v2 =" ;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for (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= v2.begin();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 != v2.end(); 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>
                <a:latin typeface="+mn-lt"/>
              </a:rPr>
              <a:t>    </a:t>
            </a: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" " &lt;&lt; ∗</a:t>
            </a:r>
            <a:r>
              <a:rPr lang="en-US" altLang="ko-KR" sz="1400" dirty="0" err="1" smtClean="0">
                <a:latin typeface="+mn-lt"/>
              </a:rPr>
              <a:t>iter</a:t>
            </a:r>
            <a:r>
              <a:rPr lang="en-US" altLang="ko-KR" sz="1400" dirty="0" smtClean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dirty="0" err="1" smtClean="0">
                <a:latin typeface="+mn-lt"/>
              </a:rPr>
              <a:t>cout</a:t>
            </a:r>
            <a:r>
              <a:rPr lang="en-US" altLang="ko-KR" sz="1400" dirty="0" smtClean="0">
                <a:latin typeface="+mn-lt"/>
              </a:rPr>
              <a:t> &lt;&lt; </a:t>
            </a:r>
            <a:r>
              <a:rPr lang="en-US" altLang="ko-KR" sz="1400" dirty="0" err="1" smtClean="0">
                <a:latin typeface="+mn-lt"/>
              </a:rPr>
              <a:t>endl</a:t>
            </a:r>
            <a:r>
              <a:rPr lang="en-US" altLang="ko-KR" sz="1400" dirty="0" smtClean="0">
                <a:latin typeface="+mn-lt"/>
              </a:rPr>
              <a:t>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54275" y="978083"/>
            <a:ext cx="1561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01.VectorSimple</a:t>
            </a:r>
          </a:p>
        </p:txBody>
      </p:sp>
    </p:spTree>
    <p:extLst>
      <p:ext uri="{BB962C8B-B14F-4D97-AF65-F5344CB8AC3E}">
        <p14:creationId xmlns:p14="http://schemas.microsoft.com/office/powerpoint/2010/main" val="43263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4016</Words>
  <Application>Microsoft Office PowerPoint</Application>
  <PresentationFormat>화면 슬라이드 쇼(4:3)</PresentationFormat>
  <Paragraphs>740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굴림</vt:lpstr>
      <vt:lpstr>맑은 고딕</vt:lpstr>
      <vt:lpstr>Arial</vt:lpstr>
      <vt:lpstr>Tempus Sans ITC</vt:lpstr>
      <vt:lpstr>Office 테마</vt:lpstr>
      <vt:lpstr>STL</vt:lpstr>
      <vt:lpstr>목차</vt:lpstr>
      <vt:lpstr>표준 템플릿 라이브러리 </vt:lpstr>
      <vt:lpstr>C/C++의 역사</vt:lpstr>
      <vt:lpstr>STL의 구성</vt:lpstr>
      <vt:lpstr>컨테이너 </vt:lpstr>
      <vt:lpstr>순차적 컨테이너들</vt:lpstr>
      <vt:lpstr>vector</vt:lpstr>
      <vt:lpstr>vector’</vt:lpstr>
      <vt:lpstr>push_back, pop_back, size</vt:lpstr>
      <vt:lpstr>[], at, pointer</vt:lpstr>
      <vt:lpstr>알고리즘</vt:lpstr>
      <vt:lpstr>sort</vt:lpstr>
      <vt:lpstr>sort’</vt:lpstr>
      <vt:lpstr>sort’’</vt:lpstr>
      <vt:lpstr>deque</vt:lpstr>
      <vt:lpstr>list</vt:lpstr>
      <vt:lpstr>연관 컨테이너들</vt:lpstr>
      <vt:lpstr>map</vt:lpstr>
      <vt:lpstr>map'</vt:lpstr>
      <vt:lpstr>multimap</vt:lpstr>
      <vt:lpstr>set</vt:lpstr>
      <vt:lpstr>set'</vt:lpstr>
      <vt:lpstr>multiset</vt:lpstr>
      <vt:lpstr>string</vt:lpstr>
      <vt:lpstr>string‘</vt:lpstr>
      <vt:lpstr>string‘’</vt:lpstr>
      <vt:lpstr>string‘’’</vt:lpstr>
      <vt:lpstr>반복자 </vt:lpstr>
      <vt:lpstr>반복자의 카테고리 </vt:lpstr>
      <vt:lpstr>참고: 반복자 어댑터 </vt:lpstr>
      <vt:lpstr>컨테이너 어댑터</vt:lpstr>
      <vt:lpstr>컨테이너 어댑터’</vt:lpstr>
      <vt:lpstr>stack,queue 예</vt:lpstr>
      <vt:lpstr>priority_queue 예</vt:lpstr>
      <vt:lpstr>컨테이너들의 접근 함수들</vt:lpstr>
      <vt:lpstr>함수객체란</vt:lpstr>
      <vt:lpstr>함수객체란’</vt:lpstr>
      <vt:lpstr>함수 어댑터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 JS</cp:lastModifiedBy>
  <cp:revision>188</cp:revision>
  <dcterms:created xsi:type="dcterms:W3CDTF">2008-02-22T16:44:23Z</dcterms:created>
  <dcterms:modified xsi:type="dcterms:W3CDTF">2019-03-18T14:38:25Z</dcterms:modified>
</cp:coreProperties>
</file>