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66" r:id="rId4"/>
    <p:sldId id="292" r:id="rId5"/>
    <p:sldId id="291" r:id="rId6"/>
    <p:sldId id="267" r:id="rId7"/>
    <p:sldId id="268" r:id="rId8"/>
    <p:sldId id="269" r:id="rId9"/>
    <p:sldId id="294" r:id="rId10"/>
    <p:sldId id="293" r:id="rId11"/>
    <p:sldId id="271" r:id="rId12"/>
    <p:sldId id="272" r:id="rId13"/>
    <p:sldId id="295" r:id="rId14"/>
    <p:sldId id="296" r:id="rId15"/>
    <p:sldId id="297" r:id="rId16"/>
    <p:sldId id="298" r:id="rId17"/>
    <p:sldId id="27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79" r:id="rId28"/>
    <p:sldId id="308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08" d="100"/>
          <a:sy n="108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FF594-8816-4498-ABC6-CAE2412A3AD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 smtClean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2019-03-28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ctionx.com/win32/Lesson10.htm" TargetMode="External"/><Relationship Id="rId2" Type="http://schemas.openxmlformats.org/officeDocument/2006/relationships/hyperlink" Target="http://zetcode.com/gui/winapi/gd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ents.kocw.or.kr/KOCW/document/2015/korea_sejong/leejonguk/08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윈도우 프로그래밍</a:t>
            </a:r>
            <a:endParaRPr lang="en-US" altLang="ko-KR" dirty="0" smtClean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34D82-0440-4808-9E34-A120E5B8AE7A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디버그 메시지를 표시하기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latin typeface="Courier New" pitchFamily="49" charset="0"/>
              </a:rPr>
              <a:t>printf</a:t>
            </a:r>
            <a:r>
              <a:rPr lang="ko-KR" altLang="en-US" dirty="0" smtClean="0"/>
              <a:t>를 사용한 디버깅</a:t>
            </a:r>
            <a:r>
              <a:rPr lang="en-US" altLang="ko-KR" dirty="0" smtClean="0"/>
              <a:t>?</a:t>
            </a:r>
          </a:p>
          <a:p>
            <a:pPr lvl="1" eaLnBrk="1" hangingPunct="1"/>
            <a:r>
              <a:rPr lang="ko-KR" altLang="en-US" dirty="0" smtClean="0"/>
              <a:t>콘솔 프로그램</a:t>
            </a:r>
            <a:r>
              <a:rPr lang="en-US" altLang="ko-KR" dirty="0" smtClean="0"/>
              <a:t>: no problem</a:t>
            </a:r>
          </a:p>
          <a:p>
            <a:pPr lvl="1" eaLnBrk="1" hangingPunct="1"/>
            <a:r>
              <a:rPr lang="en-US" altLang="ko-KR" dirty="0" smtClean="0"/>
              <a:t>MFC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Courier New" pitchFamily="49" charset="0"/>
              </a:rPr>
              <a:t>TRACE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디버그 모드로 실행 시의 </a:t>
            </a:r>
            <a:r>
              <a:rPr lang="ko-KR" altLang="en-US" dirty="0" err="1" smtClean="0"/>
              <a:t>출력창에서만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en-US" altLang="ko-KR" dirty="0" smtClean="0"/>
              <a:t>Win32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: ??</a:t>
            </a:r>
            <a:endParaRPr lang="en-US" altLang="ko-KR" sz="2000" dirty="0" smtClean="0"/>
          </a:p>
          <a:p>
            <a:pPr eaLnBrk="1" hangingPunct="1"/>
            <a:r>
              <a:rPr lang="en-US" altLang="ko-KR" dirty="0" smtClean="0"/>
              <a:t>Win32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TRACE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마우스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누르면 버튼 좌표를 디버그 </a:t>
            </a:r>
            <a:r>
              <a:rPr lang="ko-KR" altLang="en-US" dirty="0" err="1" smtClean="0"/>
              <a:t>출력창으로</a:t>
            </a:r>
            <a:r>
              <a:rPr lang="ko-KR" altLang="en-US" dirty="0" smtClean="0"/>
              <a:t> 출력하는 코드를 작성하시오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29410" y="2786058"/>
            <a:ext cx="4551952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void TRACE(LPCTSTR </a:t>
            </a:r>
            <a:r>
              <a:rPr lang="en-US" altLang="ko-KR" sz="1400" dirty="0" err="1">
                <a:latin typeface="+mn-lt"/>
              </a:rPr>
              <a:t>lpszFormat</a:t>
            </a:r>
            <a:r>
              <a:rPr lang="en-US" altLang="ko-KR" sz="1400" dirty="0">
                <a:latin typeface="+mn-lt"/>
              </a:rPr>
              <a:t>, ...) </a:t>
            </a:r>
            <a:r>
              <a:rPr lang="en-US" altLang="ko-KR" sz="1400" dirty="0" smtClean="0">
                <a:latin typeface="+mn-lt"/>
              </a:rPr>
              <a:t>{</a:t>
            </a:r>
          </a:p>
          <a:p>
            <a:r>
              <a:rPr lang="en-US" altLang="ko-KR" sz="1400" dirty="0" smtClean="0">
                <a:latin typeface="+mn-lt"/>
              </a:rPr>
              <a:t>	TCHAR </a:t>
            </a:r>
            <a:r>
              <a:rPr lang="en-US" altLang="ko-KR" sz="1400" dirty="0" err="1" smtClean="0">
                <a:latin typeface="+mn-lt"/>
              </a:rPr>
              <a:t>lpszBuffer</a:t>
            </a:r>
            <a:r>
              <a:rPr lang="en-US" altLang="ko-KR" sz="1400" dirty="0" smtClean="0">
                <a:latin typeface="+mn-lt"/>
              </a:rPr>
              <a:t>[0x160];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va_list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fmtList</a:t>
            </a:r>
            <a:r>
              <a:rPr lang="en-US" altLang="ko-KR" sz="1400" dirty="0">
                <a:latin typeface="+mn-lt"/>
              </a:rPr>
              <a:t>;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va_start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fmtList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lpszFormat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smtClean="0">
                <a:latin typeface="+mn-lt"/>
              </a:rPr>
              <a:t>	_</a:t>
            </a:r>
            <a:r>
              <a:rPr lang="en-US" altLang="ko-KR" sz="1400" dirty="0" err="1">
                <a:latin typeface="+mn-lt"/>
              </a:rPr>
              <a:t>vstprintf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lpszBuffer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lpszFormat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fmtList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va_end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fmtList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smtClean="0">
                <a:latin typeface="+mn-lt"/>
              </a:rPr>
              <a:t>	::</a:t>
            </a:r>
            <a:r>
              <a:rPr lang="en-US" altLang="ko-KR" sz="1400" dirty="0" err="1">
                <a:latin typeface="+mn-lt"/>
              </a:rPr>
              <a:t>OutputDebugString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lpszBuffer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374" y="978083"/>
            <a:ext cx="13320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03.HelloTrace</a:t>
            </a:r>
          </a:p>
        </p:txBody>
      </p:sp>
    </p:spTree>
    <p:extLst>
      <p:ext uri="{BB962C8B-B14F-4D97-AF65-F5344CB8AC3E}">
        <p14:creationId xmlns:p14="http://schemas.microsoft.com/office/powerpoint/2010/main" val="266489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A99B3-E01A-4E57-927C-565CAA0AEF77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간단한 텍스트 문자열을 화면에 표시하기</a:t>
            </a:r>
            <a:endParaRPr lang="en-US" altLang="ko-KR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간단한 메시지 상자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  <a:latin typeface="Courier New" pitchFamily="49" charset="0"/>
              </a:rPr>
              <a:t>MessageBox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MessageBox</a:t>
            </a:r>
            <a:r>
              <a:rPr lang="en-US" altLang="ko-KR" sz="1600" dirty="0" smtClean="0"/>
              <a:t>(HWND </a:t>
            </a:r>
            <a:r>
              <a:rPr lang="en-US" altLang="ko-KR" sz="1600" dirty="0" err="1" smtClean="0"/>
              <a:t>hWnd</a:t>
            </a:r>
            <a:r>
              <a:rPr lang="en-US" altLang="ko-KR" sz="1600" dirty="0" smtClean="0"/>
              <a:t>, LPCTSTR </a:t>
            </a:r>
            <a:r>
              <a:rPr lang="en-US" altLang="ko-KR" sz="1600" dirty="0" err="1" smtClean="0"/>
              <a:t>lpText</a:t>
            </a:r>
            <a:r>
              <a:rPr lang="en-US" altLang="ko-KR" sz="1600" dirty="0" smtClean="0"/>
              <a:t>, LPCTSTR </a:t>
            </a:r>
            <a:r>
              <a:rPr lang="en-US" altLang="ko-KR" sz="1600" dirty="0" err="1" smtClean="0"/>
              <a:t>lpCaption</a:t>
            </a:r>
            <a:r>
              <a:rPr lang="en-US" altLang="ko-KR" sz="1600" dirty="0" smtClean="0"/>
              <a:t>, UINT </a:t>
            </a:r>
            <a:r>
              <a:rPr lang="en-US" altLang="ko-KR" sz="1600" dirty="0" err="1" smtClean="0"/>
              <a:t>uType</a:t>
            </a:r>
            <a:r>
              <a:rPr lang="en-US" altLang="ko-KR" sz="1600" dirty="0" smtClean="0"/>
              <a:t>);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인자값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인자</a:t>
            </a:r>
            <a:r>
              <a:rPr lang="en-US" altLang="ko-KR" sz="1400" dirty="0" smtClean="0"/>
              <a:t>1: HWND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소유주 윈도우의 </a:t>
            </a:r>
            <a:r>
              <a:rPr lang="en-US" altLang="ko-KR" dirty="0" smtClean="0"/>
              <a:t>handle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NULL</a:t>
            </a:r>
            <a:r>
              <a:rPr lang="ko-KR" altLang="en-US" dirty="0" smtClean="0"/>
              <a:t>로 지정하면 이 대화상자는 소유주 없음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인자</a:t>
            </a:r>
            <a:r>
              <a:rPr lang="en-US" altLang="ko-KR" dirty="0" smtClean="0"/>
              <a:t>2: LPCTSTR </a:t>
            </a:r>
            <a:r>
              <a:rPr lang="en-US" altLang="ko-KR" dirty="0" err="1" smtClean="0"/>
              <a:t>lpText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표시할 메시지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3: LPCTSTR </a:t>
            </a:r>
            <a:r>
              <a:rPr lang="en-US" altLang="ko-KR" dirty="0" err="1" smtClean="0"/>
              <a:t>lpCaption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대화상자 타이틀</a:t>
            </a:r>
            <a:r>
              <a:rPr lang="en-US" altLang="ko-KR" dirty="0" smtClean="0"/>
              <a:t>. NULL</a:t>
            </a:r>
            <a:r>
              <a:rPr lang="ko-KR" altLang="en-US" dirty="0" smtClean="0"/>
              <a:t>로 지정하면 </a:t>
            </a:r>
            <a:r>
              <a:rPr lang="ko-KR" altLang="en-US" dirty="0" err="1" smtClean="0"/>
              <a:t>디폴트값인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“Error”</a:t>
            </a:r>
            <a:r>
              <a:rPr lang="ko-KR" altLang="en-US" dirty="0" smtClean="0"/>
              <a:t>가 사용됨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4: UINT </a:t>
            </a:r>
            <a:r>
              <a:rPr lang="en-US" altLang="ko-KR" dirty="0" err="1" smtClean="0"/>
              <a:t>uType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대화상자의 내용과 행위</a:t>
            </a:r>
            <a:r>
              <a:rPr lang="en-US" altLang="ko-KR" dirty="0" smtClean="0"/>
              <a:t>(push buttons, icon, default button)</a:t>
            </a:r>
            <a:r>
              <a:rPr lang="ko-KR" altLang="en-US" dirty="0" smtClean="0"/>
              <a:t> 명시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디폴트는 </a:t>
            </a:r>
            <a:r>
              <a:rPr lang="en-US" altLang="ko-KR" dirty="0" smtClean="0"/>
              <a:t>“MB_OK”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리턴값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선택된 버튼에 따라서 해당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IDABORT, IDCANCEL, IDCONTINUE, IDIGNORE, IDNO, IDOK, IDRETRY, IDTRYAGAIN, IDYES</a:t>
            </a:r>
          </a:p>
          <a:p>
            <a:pPr lvl="3"/>
            <a:r>
              <a:rPr lang="en-US" altLang="ko-KR" dirty="0" smtClean="0"/>
              <a:t>Cancel </a:t>
            </a:r>
            <a:r>
              <a:rPr lang="ko-KR" altLang="en-US" dirty="0" smtClean="0"/>
              <a:t>버튼을 누르는 대신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눌러도 됨</a:t>
            </a:r>
            <a:endParaRPr lang="en-US" altLang="ko-KR" dirty="0" smtClean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3CC52-2CBE-455D-8644-6581F151CDC9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간단한 텍스트 문자열을 화면에 표시하기</a:t>
            </a:r>
            <a:r>
              <a:rPr lang="en-US" altLang="ko-KR" dirty="0" smtClean="0"/>
              <a:t>’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dirty="0" err="1" smtClean="0">
                <a:latin typeface="Courier New" pitchFamily="49" charset="0"/>
              </a:rPr>
              <a:t>uType</a:t>
            </a:r>
            <a:endParaRPr lang="en-US" altLang="ko-KR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push buttons</a:t>
            </a:r>
            <a:r>
              <a:rPr lang="en-US" altLang="ko-KR" sz="1600" dirty="0" smtClean="0"/>
              <a:t> (*</a:t>
            </a:r>
            <a:r>
              <a:rPr lang="ko-KR" altLang="en-US" sz="1600" dirty="0" smtClean="0"/>
              <a:t>는 디폴트를 의미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MB_OK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(OK*)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MB_ABORTRETRYIGNORE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(Abort*, Retry, Ignore)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MB_OKCANCEL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(OK*, Cancel)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MB_RETRYCANCEL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(Retry*, Cancel)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MB_YESNO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(Yes*, No)</a:t>
            </a:r>
            <a:r>
              <a:rPr lang="en-US" altLang="ko-KR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MB_YESNOCANCEL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(Yes*, No, Cancel)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icon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MB_ICONEXCLAMATION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urier New" pitchFamily="49" charset="0"/>
              </a:rPr>
              <a:t>MB_ICONWARNING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MB_ICONINFORMATION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urier New" pitchFamily="49" charset="0"/>
              </a:rPr>
              <a:t>MB_ICONASTERISK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MB_ICONQUESTION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MB_ICONSTOP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urier New" pitchFamily="49" charset="0"/>
              </a:rPr>
              <a:t>MB_ICONERROR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urier New" pitchFamily="49" charset="0"/>
              </a:rPr>
              <a:t>MB_ICONHAND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default button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latin typeface="Courier New" pitchFamily="49" charset="0"/>
              </a:rPr>
              <a:t>MB_DEFBUTTON1</a:t>
            </a:r>
            <a:r>
              <a:rPr lang="en-US" altLang="ko-KR" dirty="0" smtClean="0"/>
              <a:t> (default), …, </a:t>
            </a:r>
            <a:r>
              <a:rPr lang="en-US" altLang="ko-KR" dirty="0" smtClean="0">
                <a:latin typeface="Courier New" pitchFamily="49" charset="0"/>
              </a:rPr>
              <a:t>MB_DEFBUTTON4</a:t>
            </a:r>
          </a:p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마우스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누르면 메시지상자를 표시</a:t>
            </a:r>
            <a:endParaRPr lang="en-US" altLang="ko-KR" dirty="0" smtClean="0"/>
          </a:p>
        </p:txBody>
      </p:sp>
      <p:pic>
        <p:nvPicPr>
          <p:cNvPr id="13319" name="Picture 6" descr="MessageBox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828787"/>
            <a:ext cx="2705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MessageBo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10" y="1571612"/>
            <a:ext cx="895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 descr="MessageBox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5160" y="2116125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2" descr="MessageBox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15160" y="2403462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4" descr="MessageBox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5160" y="2692387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6" descr="MessageBox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10" y="2979725"/>
            <a:ext cx="2686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6" descr="eavc364f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43900" y="458152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28" descr="eavc364f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43900" y="42211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7" name="Picture 30" descr="eavc364f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43900" y="35004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Picture 32" descr="eavc364f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3900" y="386080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763011" y="978083"/>
            <a:ext cx="1952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04.HelloMessageBox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집합</a:t>
            </a:r>
            <a:r>
              <a:rPr lang="en-US" altLang="ko-KR" dirty="0" smtClean="0"/>
              <a:t>(character set)</a:t>
            </a:r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명시</a:t>
            </a:r>
            <a:r>
              <a:rPr lang="en-US" altLang="ko-KR" dirty="0" smtClean="0"/>
              <a:t>: ANSI, Unicode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이로 인한 에러 발생을 해결할 수 있어야 함</a:t>
            </a:r>
            <a:endParaRPr lang="en-US" altLang="ko-KR" dirty="0" smtClean="0"/>
          </a:p>
          <a:p>
            <a:r>
              <a:rPr lang="ko-KR" altLang="en-US" dirty="0" smtClean="0"/>
              <a:t>문자 집합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속성 대화 상자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구성 속성</a:t>
            </a:r>
            <a:r>
              <a:rPr lang="en-US" altLang="ko-KR" dirty="0" smtClean="0"/>
              <a:t>‘ &gt; ‘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’ &gt; ‘</a:t>
            </a:r>
            <a:r>
              <a:rPr lang="ko-KR" altLang="en-US" dirty="0" smtClean="0"/>
              <a:t>문자 집합</a:t>
            </a:r>
            <a:r>
              <a:rPr lang="en-US" altLang="ko-KR" dirty="0" smtClean="0"/>
              <a:t>‘</a:t>
            </a:r>
          </a:p>
          <a:p>
            <a:pPr lvl="2"/>
            <a:r>
              <a:rPr lang="ko-KR" altLang="en-US" dirty="0" smtClean="0"/>
              <a:t>설정 안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정의하지 않음 </a:t>
            </a:r>
            <a:r>
              <a:rPr lang="en-US" altLang="ko-KR" dirty="0" smtClean="0"/>
              <a:t>(SBCS</a:t>
            </a:r>
            <a:r>
              <a:rPr lang="ko-KR" altLang="en-US" dirty="0" smtClean="0"/>
              <a:t>로 동작됨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유니코드 문자 집합 사용 </a:t>
            </a:r>
            <a:r>
              <a:rPr lang="en-US" altLang="ko-KR" dirty="0" smtClean="0"/>
              <a:t>: ‘_UNICODE’ </a:t>
            </a:r>
            <a:r>
              <a:rPr lang="ko-KR" altLang="en-US" dirty="0" smtClean="0"/>
              <a:t>상수를 정의함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멀티바이트 문자 집합 사용 </a:t>
            </a:r>
            <a:r>
              <a:rPr lang="en-US" altLang="ko-KR" dirty="0" smtClean="0"/>
              <a:t>: ‘_MBCS’ </a:t>
            </a:r>
            <a:r>
              <a:rPr lang="ko-KR" altLang="en-US" dirty="0" smtClean="0"/>
              <a:t>상수를 정의함</a:t>
            </a:r>
            <a:endParaRPr lang="en-US" altLang="ko-KR" dirty="0"/>
          </a:p>
          <a:p>
            <a:r>
              <a:rPr lang="ko-KR" altLang="en-US" dirty="0" smtClean="0"/>
              <a:t>문자 집합의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SBCS</a:t>
            </a:r>
          </a:p>
          <a:p>
            <a:pPr lvl="1"/>
            <a:r>
              <a:rPr lang="en-US" altLang="ko-KR" dirty="0" smtClean="0"/>
              <a:t>MBCS</a:t>
            </a:r>
          </a:p>
          <a:p>
            <a:pPr lvl="1"/>
            <a:r>
              <a:rPr lang="en-US" altLang="ko-KR" dirty="0" smtClean="0"/>
              <a:t>Unicode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6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SBCS, MBCS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char (CHAR)</a:t>
            </a:r>
          </a:p>
          <a:p>
            <a:pPr lvl="1"/>
            <a:r>
              <a:rPr lang="en-US" altLang="ko-KR" dirty="0" smtClean="0"/>
              <a:t>Unicode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wchar_t</a:t>
            </a:r>
            <a:r>
              <a:rPr lang="en-US" altLang="ko-KR" dirty="0" smtClean="0"/>
              <a:t> (WCHAR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타입들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: char</a:t>
            </a:r>
          </a:p>
          <a:p>
            <a:pPr lvl="1"/>
            <a:r>
              <a:rPr lang="en-US" altLang="ko-KR" dirty="0" smtClean="0"/>
              <a:t>LPSTR </a:t>
            </a:r>
            <a:r>
              <a:rPr lang="en-US" altLang="ko-KR" dirty="0" smtClean="0"/>
              <a:t>: char</a:t>
            </a:r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LPCSTR </a:t>
            </a:r>
            <a:r>
              <a:rPr lang="en-US" altLang="ko-KR" dirty="0"/>
              <a:t>: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smtClean="0"/>
              <a:t>char*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WCHAR : </a:t>
            </a:r>
            <a:r>
              <a:rPr lang="en-US" altLang="ko-KR" dirty="0" err="1"/>
              <a:t>wchar_t</a:t>
            </a:r>
            <a:endParaRPr lang="en-US" altLang="ko-KR" dirty="0"/>
          </a:p>
          <a:p>
            <a:pPr lvl="1"/>
            <a:r>
              <a:rPr lang="en-US" altLang="ko-KR" dirty="0" smtClean="0"/>
              <a:t>LPWSTR : </a:t>
            </a:r>
            <a:r>
              <a:rPr lang="en-US" altLang="ko-KR" dirty="0" err="1" smtClean="0"/>
              <a:t>wchar_t</a:t>
            </a:r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LPCWSTR :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wchar_t</a:t>
            </a:r>
            <a:r>
              <a:rPr lang="en-US" altLang="ko-KR" dirty="0" smtClean="0"/>
              <a:t>*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TCHAR </a:t>
            </a:r>
            <a:r>
              <a:rPr lang="en-US" altLang="ko-KR" dirty="0" smtClean="0"/>
              <a:t>: CHAR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WCHAR</a:t>
            </a:r>
          </a:p>
          <a:p>
            <a:pPr lvl="1"/>
            <a:r>
              <a:rPr lang="en-US" altLang="ko-KR" dirty="0" smtClean="0"/>
              <a:t>LPTSTR : TCHAR*</a:t>
            </a:r>
          </a:p>
          <a:p>
            <a:pPr lvl="1"/>
            <a:r>
              <a:rPr lang="en-US" altLang="ko-KR" dirty="0" smtClean="0"/>
              <a:t>LPCTSTR :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TCHAR</a:t>
            </a:r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6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유니코드용</a:t>
            </a:r>
            <a:r>
              <a:rPr lang="ko-KR" altLang="en-US" dirty="0" smtClean="0"/>
              <a:t> 함수 집합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 vs. </a:t>
            </a:r>
            <a:r>
              <a:rPr lang="en-US" altLang="ko-KR" dirty="0" err="1" smtClean="0"/>
              <a:t>wprintf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</a:t>
            </a:r>
            <a:r>
              <a:rPr lang="en-US" altLang="ko-KR" i="1" dirty="0" err="1" smtClean="0"/>
              <a:t>xxx</a:t>
            </a:r>
            <a:r>
              <a:rPr lang="en-US" altLang="ko-KR" dirty="0" smtClean="0"/>
              <a:t> vs. </a:t>
            </a:r>
            <a:r>
              <a:rPr lang="en-US" altLang="ko-KR" dirty="0" err="1" smtClean="0"/>
              <a:t>wcs</a:t>
            </a:r>
            <a:r>
              <a:rPr lang="en-US" altLang="ko-KR" i="1" dirty="0" err="1" smtClean="0"/>
              <a:t>xxx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vs. </a:t>
            </a:r>
            <a:r>
              <a:rPr lang="en-US" altLang="ko-KR" dirty="0" err="1" smtClean="0"/>
              <a:t>wcscpy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문자열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“L” : </a:t>
            </a:r>
            <a:r>
              <a:rPr lang="ko-KR" altLang="en-US" dirty="0" smtClean="0"/>
              <a:t>유니코드 </a:t>
            </a:r>
            <a:r>
              <a:rPr lang="ko-KR" altLang="en-US" dirty="0" err="1" smtClean="0"/>
              <a:t>문자열임을</a:t>
            </a:r>
            <a:r>
              <a:rPr lang="ko-KR" altLang="en-US" dirty="0" smtClean="0"/>
              <a:t> 명시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(“John”) vs </a:t>
            </a:r>
            <a:r>
              <a:rPr lang="en-US" altLang="ko-KR" dirty="0" err="1" smtClean="0"/>
              <a:t>wcslen</a:t>
            </a:r>
            <a:r>
              <a:rPr lang="en-US" altLang="ko-KR" dirty="0" smtClean="0"/>
              <a:t>(L”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”)</a:t>
            </a:r>
          </a:p>
          <a:p>
            <a:r>
              <a:rPr lang="ko-KR" altLang="en-US" dirty="0" err="1" smtClean="0"/>
              <a:t>문자집합에</a:t>
            </a:r>
            <a:r>
              <a:rPr lang="ko-KR" altLang="en-US" dirty="0" smtClean="0"/>
              <a:t> 따른 윈도우 함수의 두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함수 </a:t>
            </a:r>
            <a:r>
              <a:rPr lang="en-US" altLang="ko-KR" dirty="0" smtClean="0"/>
              <a:t>: MBCS(SBCS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유니코드 의 두 종류로 분류됨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 시에 </a:t>
            </a:r>
            <a:r>
              <a:rPr lang="en-US" altLang="ko-KR" dirty="0" smtClean="0"/>
              <a:t>‘_MBCS’ </a:t>
            </a:r>
            <a:r>
              <a:rPr lang="ko-KR" altLang="en-US" dirty="0" smtClean="0"/>
              <a:t>상수 정의 또는 </a:t>
            </a:r>
            <a:r>
              <a:rPr lang="en-US" altLang="ko-KR" dirty="0" smtClean="0"/>
              <a:t>‘_UNICODE’ </a:t>
            </a:r>
            <a:r>
              <a:rPr lang="ko-KR" altLang="en-US" dirty="0" smtClean="0"/>
              <a:t>상수 정의 여부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 Win32 </a:t>
            </a:r>
            <a:r>
              <a:rPr lang="ko-KR" altLang="en-US" dirty="0" smtClean="0"/>
              <a:t>함수인 </a:t>
            </a:r>
            <a:r>
              <a:rPr lang="en-US" altLang="ko-KR" dirty="0" err="1" smtClean="0"/>
              <a:t>SetWindowsText</a:t>
            </a:r>
            <a:r>
              <a:rPr lang="ko-KR" altLang="en-US" dirty="0" smtClean="0"/>
              <a:t>는 내부적으로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MBCS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SetWindowsTextA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대치되고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유니코드의 경우에는 </a:t>
            </a:r>
            <a:r>
              <a:rPr lang="en-US" altLang="ko-KR" dirty="0" err="1" smtClean="0"/>
              <a:t>SetWindowsTextW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대치됨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함수의 인자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관련</a:t>
            </a:r>
            <a:r>
              <a:rPr lang="en-US" altLang="ko-KR" dirty="0"/>
              <a:t>)</a:t>
            </a:r>
            <a:r>
              <a:rPr lang="ko-KR" altLang="en-US" dirty="0" smtClean="0"/>
              <a:t> 타입이 다름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9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MBCS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유니코드의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TCHAR</a:t>
            </a:r>
            <a:r>
              <a:rPr lang="ko-KR" altLang="en-US" dirty="0" smtClean="0"/>
              <a:t>를 사용한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문자열에 대해서 </a:t>
            </a:r>
            <a:r>
              <a:rPr lang="en-US" altLang="ko-KR" dirty="0" smtClean="0"/>
              <a:t>“_T”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eg</a:t>
            </a:r>
            <a:r>
              <a:rPr lang="en-US" altLang="ko-KR" dirty="0" smtClean="0"/>
              <a:t>., _T(“John”)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MBCS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“John”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유니코드에서는 </a:t>
            </a:r>
            <a:r>
              <a:rPr lang="en-US" altLang="ko-KR" dirty="0" err="1" smtClean="0"/>
              <a:t>L”John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해석함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_T </a:t>
            </a:r>
            <a:r>
              <a:rPr lang="ko-KR" altLang="en-US" dirty="0" smtClean="0"/>
              <a:t>매크로와 동일한 것들 </a:t>
            </a:r>
            <a:r>
              <a:rPr lang="en-US" altLang="ko-KR" dirty="0" smtClean="0"/>
              <a:t>: TEXT, _TEXT, __TEXT, __T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9872" y="1484784"/>
            <a:ext cx="36864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char</a:t>
            </a:r>
            <a:r>
              <a:rPr lang="en-US" altLang="ko-KR" sz="1400" dirty="0" smtClean="0">
                <a:latin typeface="+mn-lt"/>
              </a:rPr>
              <a:t>* message = “Hello”;</a:t>
            </a:r>
          </a:p>
          <a:p>
            <a:r>
              <a:rPr lang="en-US" altLang="ko-KR" sz="1400" dirty="0" err="1" smtClean="0">
                <a:latin typeface="+mn-lt"/>
              </a:rPr>
              <a:t>MessageBox</a:t>
            </a:r>
            <a:r>
              <a:rPr lang="en-US" altLang="ko-KR" sz="1400" dirty="0" smtClean="0">
                <a:latin typeface="+mn-lt"/>
              </a:rPr>
              <a:t>(NULL, message, “Hi”, MB_OK);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872" y="2185700"/>
            <a:ext cx="37596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WCHAR</a:t>
            </a:r>
            <a:r>
              <a:rPr lang="en-US" altLang="ko-KR" sz="1400" dirty="0" smtClean="0">
                <a:latin typeface="+mn-lt"/>
              </a:rPr>
              <a:t>* message = 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lt"/>
              </a:rPr>
              <a:t>L</a:t>
            </a:r>
            <a:r>
              <a:rPr lang="en-US" altLang="ko-KR" sz="1400" dirty="0" err="1" smtClean="0">
                <a:latin typeface="+mn-lt"/>
              </a:rPr>
              <a:t>“Hello</a:t>
            </a:r>
            <a:r>
              <a:rPr lang="en-US" altLang="ko-KR" sz="1400" dirty="0" smtClean="0">
                <a:latin typeface="+mn-lt"/>
              </a:rPr>
              <a:t>”;</a:t>
            </a:r>
          </a:p>
          <a:p>
            <a:r>
              <a:rPr lang="en-US" altLang="ko-KR" sz="1400" dirty="0" err="1" smtClean="0">
                <a:latin typeface="+mn-lt"/>
              </a:rPr>
              <a:t>MessageBox</a:t>
            </a:r>
            <a:r>
              <a:rPr lang="en-US" altLang="ko-KR" sz="1400" dirty="0" smtClean="0">
                <a:latin typeface="+mn-lt"/>
              </a:rPr>
              <a:t>(NULL, message, 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lt"/>
              </a:rPr>
              <a:t>L</a:t>
            </a:r>
            <a:r>
              <a:rPr lang="en-US" altLang="ko-KR" sz="1400" dirty="0" err="1" smtClean="0">
                <a:latin typeface="+mn-lt"/>
              </a:rPr>
              <a:t>“Hi</a:t>
            </a:r>
            <a:r>
              <a:rPr lang="en-US" altLang="ko-KR" sz="1400" dirty="0" smtClean="0">
                <a:latin typeface="+mn-lt"/>
              </a:rPr>
              <a:t>”, MB_OK);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04604" y="4345940"/>
            <a:ext cx="397820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TCHAR</a:t>
            </a:r>
            <a:r>
              <a:rPr lang="en-US" altLang="ko-KR" sz="1400" dirty="0" smtClean="0">
                <a:latin typeface="+mn-lt"/>
              </a:rPr>
              <a:t>* message =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_T(</a:t>
            </a:r>
            <a:r>
              <a:rPr lang="en-US" altLang="ko-KR" sz="1400" dirty="0" smtClean="0">
                <a:latin typeface="+mn-lt"/>
              </a:rPr>
              <a:t>“Hello”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)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r>
              <a:rPr lang="en-US" altLang="ko-KR" sz="1400" dirty="0" err="1" smtClean="0">
                <a:latin typeface="+mn-lt"/>
              </a:rPr>
              <a:t>MessageBox</a:t>
            </a:r>
            <a:r>
              <a:rPr lang="en-US" altLang="ko-KR" sz="1400" dirty="0" smtClean="0">
                <a:latin typeface="+mn-lt"/>
              </a:rPr>
              <a:t>(NULL, message,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_T(</a:t>
            </a:r>
            <a:r>
              <a:rPr lang="en-US" altLang="ko-KR" sz="1400" dirty="0" smtClean="0">
                <a:latin typeface="+mn-lt"/>
              </a:rPr>
              <a:t>“Hi”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)</a:t>
            </a:r>
            <a:r>
              <a:rPr lang="en-US" altLang="ko-KR" sz="1400" dirty="0" smtClean="0">
                <a:latin typeface="+mn-lt"/>
              </a:rPr>
              <a:t>, MB_OK);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41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Win32 </a:t>
            </a:r>
            <a:r>
              <a:rPr lang="ko-KR" altLang="en-US" dirty="0" smtClean="0"/>
              <a:t>상수와 타입들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Win32 </a:t>
            </a:r>
            <a:r>
              <a:rPr lang="ko-KR" altLang="en-US" dirty="0" smtClean="0"/>
              <a:t>편의 타입들</a:t>
            </a:r>
          </a:p>
          <a:p>
            <a:pPr lvl="1" eaLnBrk="1" hangingPunct="1"/>
            <a:r>
              <a:rPr lang="ko-KR" altLang="en-US" dirty="0" smtClean="0"/>
              <a:t>타입과 그 타입의 포인터 타입을 함께 정의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타입명</a:t>
            </a:r>
            <a:r>
              <a:rPr lang="ko-KR" altLang="en-US" dirty="0" smtClean="0"/>
              <a:t> 앞에 ‘</a:t>
            </a:r>
            <a:r>
              <a:rPr lang="en-US" altLang="ko-KR" dirty="0" smtClean="0"/>
              <a:t>P'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'LP'</a:t>
            </a:r>
            <a:r>
              <a:rPr lang="ko-KR" altLang="en-US" dirty="0" smtClean="0"/>
              <a:t>를 붙임</a:t>
            </a:r>
          </a:p>
          <a:p>
            <a:pPr eaLnBrk="1" hangingPunct="1"/>
            <a:r>
              <a:rPr lang="ko-KR" altLang="en-US" dirty="0" smtClean="0"/>
              <a:t>자주 쓰이는 타입들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>
                <a:latin typeface="+mn-ea"/>
              </a:rPr>
              <a:t>부울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BOOL</a:t>
            </a:r>
          </a:p>
          <a:p>
            <a:pPr lvl="2" eaLnBrk="1" hangingPunct="1"/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=TRUE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smtClean="0">
                <a:latin typeface="+mn-ea"/>
              </a:rPr>
              <a:t>FALSE (</a:t>
            </a:r>
            <a:r>
              <a:rPr lang="ko-KR" altLang="en-US" dirty="0" smtClean="0">
                <a:latin typeface="+mn-ea"/>
              </a:rPr>
              <a:t>내부구현</a:t>
            </a:r>
            <a:r>
              <a:rPr lang="en-US" altLang="ko-KR" dirty="0" smtClean="0">
                <a:latin typeface="+mn-ea"/>
              </a:rPr>
              <a:t>: BOOL==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, TRUE==1, FALSE==0)</a:t>
            </a:r>
          </a:p>
          <a:p>
            <a:pPr lvl="1" eaLnBrk="1" hangingPunct="1"/>
            <a:r>
              <a:rPr lang="ko-KR" altLang="en-US" dirty="0" smtClean="0">
                <a:latin typeface="+mn-ea"/>
              </a:rPr>
              <a:t>바이트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BYTE/WORD/DWORD</a:t>
            </a:r>
          </a:p>
          <a:p>
            <a:pPr lvl="2" eaLnBrk="1" hangingPunct="1"/>
            <a:r>
              <a:rPr lang="en-US" altLang="ko-KR" dirty="0" smtClean="0">
                <a:latin typeface="+mn-ea"/>
              </a:rPr>
              <a:t>unsigned char/short/long (8/16/32-bit)</a:t>
            </a:r>
          </a:p>
          <a:p>
            <a:pPr lvl="1" eaLnBrk="1" hangingPunct="1"/>
            <a:r>
              <a:rPr lang="ko-KR" altLang="en-US" dirty="0" smtClean="0">
                <a:latin typeface="+mn-ea"/>
              </a:rPr>
              <a:t>정수 표현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CHAR/SHORT/INT/LONG</a:t>
            </a:r>
          </a:p>
          <a:p>
            <a:pPr lvl="2" eaLnBrk="1" hangingPunct="1"/>
            <a:r>
              <a:rPr lang="en-US" altLang="ko-KR" dirty="0" smtClean="0">
                <a:latin typeface="+mn-ea"/>
              </a:rPr>
              <a:t>char/short/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/long (8/16/32/32-bit)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Unsigned </a:t>
            </a:r>
            <a:r>
              <a:rPr lang="ko-KR" altLang="en-US" dirty="0" smtClean="0">
                <a:latin typeface="+mn-ea"/>
              </a:rPr>
              <a:t>정수 표현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UCHAR/USHORT/UINT/ULONG</a:t>
            </a:r>
          </a:p>
          <a:p>
            <a:pPr lvl="1" eaLnBrk="1" hangingPunct="1"/>
            <a:r>
              <a:rPr lang="ko-KR" altLang="en-US" dirty="0" smtClean="0">
                <a:latin typeface="+mn-ea"/>
              </a:rPr>
              <a:t>실수 표현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FLOAT/DOUBLE</a:t>
            </a:r>
          </a:p>
          <a:p>
            <a:pPr lvl="2" eaLnBrk="1" hangingPunct="1"/>
            <a:r>
              <a:rPr lang="en-US" altLang="ko-KR" dirty="0" smtClean="0">
                <a:latin typeface="+mn-ea"/>
              </a:rPr>
              <a:t>float/double (32/64-bit)</a:t>
            </a:r>
          </a:p>
          <a:p>
            <a:pPr eaLnBrk="1" hangingPunct="1"/>
            <a:r>
              <a:rPr lang="ko-KR" altLang="en-US" dirty="0" smtClean="0"/>
              <a:t>참고</a:t>
            </a:r>
            <a:r>
              <a:rPr lang="en-US" altLang="ko-KR" dirty="0" smtClean="0"/>
              <a:t>: MSDN “Windows Data Types”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COM(Component Object Model)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컴포넌트 기반 응용을 만들 수 있도록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사에서 개발한 소프트웨어구조</a:t>
            </a:r>
            <a:endParaRPr lang="en-US" altLang="ko-KR" dirty="0" smtClean="0"/>
          </a:p>
          <a:p>
            <a:r>
              <a:rPr lang="en-US" altLang="ko-KR" dirty="0" smtClean="0"/>
              <a:t>COM </a:t>
            </a:r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인터페이스</a:t>
            </a:r>
            <a:r>
              <a:rPr lang="en-US" altLang="ko-KR" dirty="0" smtClean="0">
                <a:solidFill>
                  <a:srgbClr val="0070C0"/>
                </a:solidFill>
              </a:rPr>
              <a:t>(interface)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에서의 클래스와 비슷하게 이용됨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인터페이스는 </a:t>
            </a:r>
            <a:r>
              <a:rPr lang="en-US" altLang="ko-KR" dirty="0" err="1" smtClean="0"/>
              <a:t>IUnknown</a:t>
            </a:r>
            <a:r>
              <a:rPr lang="en-US" altLang="ko-KR" dirty="0" smtClean="0"/>
              <a:t> COM </a:t>
            </a:r>
            <a:r>
              <a:rPr lang="ko-KR" altLang="en-US" dirty="0" smtClean="0"/>
              <a:t>인터페이스를 상속받아 구현됨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언어에 완전히 독립적이고 프로세스 간 통신 기능을 기본으로 제공</a:t>
            </a:r>
            <a:endParaRPr lang="en-US" altLang="ko-KR" dirty="0" smtClean="0"/>
          </a:p>
          <a:p>
            <a:r>
              <a:rPr lang="en-US" altLang="ko-KR" dirty="0" smtClean="0"/>
              <a:t>DirectX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인터페이스를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이름은 모두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I’</a:t>
            </a:r>
            <a:r>
              <a:rPr lang="ko-KR" altLang="en-US" dirty="0" smtClean="0"/>
              <a:t>를 붙여서 명명되었음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489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객체의 생성과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 </a:t>
            </a:r>
            <a:r>
              <a:rPr lang="ko-KR" altLang="en-US" dirty="0" smtClean="0"/>
              <a:t>객체는 자신의 메모리 관리를 스스로 수행함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 불가함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요청하면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smtClean="0"/>
              <a:t>COM </a:t>
            </a:r>
            <a:r>
              <a:rPr lang="ko-KR" altLang="en-US" dirty="0" smtClean="0"/>
              <a:t>인터페이스의 함수나 </a:t>
            </a:r>
            <a:r>
              <a:rPr lang="ko-KR" altLang="en-US" dirty="0" smtClean="0">
                <a:solidFill>
                  <a:srgbClr val="0000FF"/>
                </a:solidFill>
              </a:rPr>
              <a:t>특별한 함수를 호출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COM </a:t>
            </a:r>
            <a:r>
              <a:rPr lang="ko-KR" altLang="en-US" dirty="0" smtClean="0"/>
              <a:t>객체의 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이용이 종료되면 이를 알리면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인터페이스의 </a:t>
            </a:r>
            <a:r>
              <a:rPr lang="en-US" altLang="ko-KR" dirty="0" smtClean="0">
                <a:solidFill>
                  <a:srgbClr val="0000FF"/>
                </a:solidFill>
              </a:rPr>
              <a:t>Release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모든 인터페이스에는 </a:t>
            </a:r>
            <a:r>
              <a:rPr lang="en-US" altLang="ko-KR" dirty="0" smtClean="0"/>
              <a:t>Release </a:t>
            </a:r>
            <a:r>
              <a:rPr lang="ko-KR" altLang="en-US" dirty="0" smtClean="0"/>
              <a:t>함수가 구현되어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5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문자열 표시하기</a:t>
            </a:r>
            <a:endParaRPr lang="en-US" altLang="ko-KR" dirty="0" smtClean="0"/>
          </a:p>
          <a:p>
            <a:r>
              <a:rPr lang="en-US" dirty="0" smtClean="0"/>
              <a:t>Win32 </a:t>
            </a:r>
            <a:r>
              <a:rPr lang="ko-KR" altLang="en-US" dirty="0" smtClean="0"/>
              <a:t>프로그래밍 팁</a:t>
            </a:r>
            <a:endParaRPr lang="en-US" altLang="ko-KR" dirty="0" smtClean="0"/>
          </a:p>
          <a:p>
            <a:r>
              <a:rPr lang="en-US" altLang="ko-KR" dirty="0" smtClean="0"/>
              <a:t>GDI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사용에서 </a:t>
            </a:r>
            <a:r>
              <a:rPr lang="ko-KR" altLang="en-US" dirty="0" err="1" smtClean="0"/>
              <a:t>리턴값의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응용프로그램을 지원하는 블랙박스 형태의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올바로 사용하려면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의 정확한 명세를 알아야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설명서 참조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 </a:t>
            </a:r>
            <a:r>
              <a:rPr lang="ko-KR" altLang="en-US" dirty="0" smtClean="0"/>
              <a:t>함수의 실행 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기대한 실행을 하지 않을 수도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실행 결과를 살펴서 실행 도중에 에러가 있었는지를 확인해야 함</a:t>
            </a:r>
            <a:endParaRPr lang="en-US" altLang="ko-KR" dirty="0" smtClean="0"/>
          </a:p>
          <a:p>
            <a:r>
              <a:rPr lang="en-US" altLang="ko-KR" dirty="0" smtClean="0"/>
              <a:t>HRESULT</a:t>
            </a:r>
            <a:r>
              <a:rPr lang="ko-KR" altLang="en-US" dirty="0" smtClean="0"/>
              <a:t>를 사용한 실행 결과의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과 동일한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정수임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</a:t>
            </a:r>
            <a:r>
              <a:rPr lang="en-US" altLang="ko-KR" dirty="0" smtClean="0"/>
              <a:t>Win32 API </a:t>
            </a:r>
            <a:r>
              <a:rPr lang="ko-KR" altLang="en-US" dirty="0" smtClean="0"/>
              <a:t>함수나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의 함수들은 </a:t>
            </a:r>
            <a:r>
              <a:rPr lang="en-US" altLang="ko-KR" dirty="0" smtClean="0"/>
              <a:t>HRESULT </a:t>
            </a:r>
            <a:r>
              <a:rPr lang="ko-KR" altLang="en-US" dirty="0" smtClean="0"/>
              <a:t>타입의 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리턴 코드로 정의된 실행 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리턴 코드를 사용하지 않는 경우도 흔함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에러 코드를 가지는 함수들은 자신의 에러 코드를 직접 정의하고 이를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함수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에러가 없지만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비트의 일부 비트들을 다른 용도로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HRESULT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함수에 대한 에러 확인은 그 함수의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보고 </a:t>
            </a:r>
            <a:r>
              <a:rPr lang="ko-KR" altLang="en-US" dirty="0" err="1" smtClean="0"/>
              <a:t>확인해야함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2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 </a:t>
            </a:r>
            <a:r>
              <a:rPr lang="ko-KR" altLang="en-US" dirty="0" smtClean="0"/>
              <a:t>사용에서 </a:t>
            </a:r>
            <a:r>
              <a:rPr lang="ko-KR" altLang="en-US" dirty="0" err="1" smtClean="0"/>
              <a:t>리턴값의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HRESULT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없으면 ‘</a:t>
            </a:r>
            <a:r>
              <a:rPr lang="en-US" altLang="ko-KR" dirty="0" smtClean="0"/>
              <a:t>S_’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상수값을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성공이면 </a:t>
            </a:r>
            <a:r>
              <a:rPr lang="en-US" altLang="ko-KR" dirty="0" smtClean="0"/>
              <a:t>S_OK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있으면 ‘</a:t>
            </a:r>
            <a:r>
              <a:rPr lang="en-US" altLang="ko-KR" dirty="0" smtClean="0"/>
              <a:t>E_’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상수값을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실패이면 </a:t>
            </a:r>
            <a:r>
              <a:rPr lang="en-US" altLang="ko-KR" dirty="0" smtClean="0"/>
              <a:t>E_FAIL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매크로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에러인 경우이지만 </a:t>
            </a:r>
            <a:r>
              <a:rPr lang="en-US" altLang="ko-KR" dirty="0" smtClean="0"/>
              <a:t>E_FAIL </a:t>
            </a:r>
            <a:r>
              <a:rPr lang="ko-KR" altLang="en-US" dirty="0" smtClean="0"/>
              <a:t>외에 다른 값을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위의 코드는 문제가 생김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FAILED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SUCCEDDED</a:t>
            </a:r>
            <a:r>
              <a:rPr lang="ko-KR" altLang="en-US" dirty="0" smtClean="0"/>
              <a:t>라는 매크로를 지원함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HRESULT </a:t>
            </a:r>
            <a:r>
              <a:rPr lang="ko-KR" altLang="en-US" dirty="0" smtClean="0"/>
              <a:t>값을 입력으로 하고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값을 출력으로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FAILED/SUCCEEDED</a:t>
            </a:r>
            <a:r>
              <a:rPr lang="ko-KR" altLang="en-US" dirty="0" smtClean="0"/>
              <a:t>는 에러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성공에 대한 코드들에 대해서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38338" y="2715749"/>
            <a:ext cx="27051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HRESULT hr = </a:t>
            </a:r>
            <a:r>
              <a:rPr lang="en-US" altLang="ko-KR" sz="1400" dirty="0" err="1" smtClean="0">
                <a:latin typeface="+mn-lt"/>
              </a:rPr>
              <a:t>SomeFunction</a:t>
            </a:r>
            <a:r>
              <a:rPr lang="en-US" altLang="ko-KR" sz="1400" dirty="0" smtClean="0">
                <a:latin typeface="+mn-lt"/>
              </a:rPr>
              <a:t>();</a:t>
            </a:r>
          </a:p>
          <a:p>
            <a:r>
              <a:rPr lang="en-US" altLang="ko-KR" sz="1400" dirty="0" smtClean="0">
                <a:latin typeface="+mn-lt"/>
              </a:rPr>
              <a:t>if (hr == E_FAIL) { /∗ Error ∗/ 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28794" y="5214950"/>
            <a:ext cx="35213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if (FAILED(</a:t>
            </a:r>
            <a:r>
              <a:rPr lang="en-US" altLang="ko-KR" sz="1400" dirty="0" err="1" smtClean="0">
                <a:latin typeface="+mn-lt"/>
              </a:rPr>
              <a:t>SomeFunction</a:t>
            </a:r>
            <a:r>
              <a:rPr lang="en-US" altLang="ko-KR" sz="1400" dirty="0" smtClean="0">
                <a:latin typeface="+mn-lt"/>
              </a:rPr>
              <a:t>())) { /∗ Error ∗/ }</a:t>
            </a:r>
          </a:p>
        </p:txBody>
      </p:sp>
    </p:spTree>
    <p:extLst>
      <p:ext uri="{BB962C8B-B14F-4D97-AF65-F5344CB8AC3E}">
        <p14:creationId xmlns:p14="http://schemas.microsoft.com/office/powerpoint/2010/main" val="182357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코드의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DX </a:t>
            </a:r>
            <a:r>
              <a:rPr lang="ko-KR" altLang="en-US" dirty="0" smtClean="0"/>
              <a:t>함수의 에러 발생 여부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HRESULT </a:t>
            </a:r>
            <a:r>
              <a:rPr lang="ko-KR" altLang="en-US" dirty="0" err="1" smtClean="0"/>
              <a:t>리턴값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발생되는 경우에 </a:t>
            </a:r>
            <a:r>
              <a:rPr lang="ko-KR" altLang="en-US" dirty="0" err="1" smtClean="0"/>
              <a:t>리턴된</a:t>
            </a:r>
            <a:r>
              <a:rPr lang="ko-KR" altLang="en-US" dirty="0" smtClean="0"/>
              <a:t> 에러 코드가 어떤 의미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디버그 모드에서의 에러 코드 확인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err="1" smtClean="0"/>
              <a:t>DxErr.h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라이브러리 링크 </a:t>
            </a:r>
            <a:r>
              <a:rPr lang="en-US" altLang="ko-KR" dirty="0" smtClean="0"/>
              <a:t>DxErr.lib</a:t>
            </a:r>
          </a:p>
          <a:p>
            <a:pPr lvl="1"/>
            <a:r>
              <a:rPr lang="ko-KR" altLang="en-US" dirty="0" smtClean="0"/>
              <a:t>디버그 모드로 실행해야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출력창에 메시지가 출력됨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코드의 확인을 위한 소스 코드 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인자값의</a:t>
            </a:r>
            <a:r>
              <a:rPr lang="ko-KR" altLang="en-US" dirty="0" smtClean="0"/>
              <a:t> 오류로 인해서 에러가 발생한 경우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49316" y="4044269"/>
            <a:ext cx="674184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if (FAILED(</a:t>
            </a:r>
            <a:r>
              <a:rPr lang="en-US" altLang="ko-KR" sz="1400" dirty="0" smtClean="0">
                <a:solidFill>
                  <a:srgbClr val="C00000"/>
                </a:solidFill>
                <a:latin typeface="+mn-lt"/>
              </a:rPr>
              <a:t>hr</a:t>
            </a:r>
            <a:r>
              <a:rPr lang="en-US" altLang="ko-KR" sz="1400" dirty="0" smtClean="0">
                <a:latin typeface="+mn-lt"/>
              </a:rPr>
              <a:t>=</a:t>
            </a:r>
            <a:r>
              <a:rPr lang="en-US" altLang="ko-KR" sz="1400" dirty="0" err="1" smtClean="0">
                <a:latin typeface="+mn-lt"/>
              </a:rPr>
              <a:t>DXSomeFunction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invalidParam</a:t>
            </a:r>
            <a:r>
              <a:rPr lang="en-US" altLang="ko-KR" sz="1400" dirty="0" smtClean="0">
                <a:latin typeface="+mn-lt"/>
              </a:rPr>
              <a:t>))) {</a:t>
            </a:r>
          </a:p>
          <a:p>
            <a:r>
              <a:rPr lang="en-US" altLang="ko-KR" sz="1400" dirty="0" smtClean="0">
                <a:latin typeface="+mn-lt"/>
              </a:rPr>
              <a:t>	char 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[2048];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sprintf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, "My Error: %s: %s\n",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DXGetErrorString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smtClean="0">
                <a:solidFill>
                  <a:srgbClr val="C00000"/>
                </a:solidFill>
                <a:latin typeface="+mn-lt"/>
              </a:rPr>
              <a:t>hr</a:t>
            </a:r>
            <a:r>
              <a:rPr lang="en-US" altLang="ko-KR" sz="1400" dirty="0" smtClean="0">
                <a:latin typeface="+mn-lt"/>
              </a:rPr>
              <a:t>),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DXGetErrorDescription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smtClean="0">
                <a:solidFill>
                  <a:srgbClr val="C00000"/>
                </a:solidFill>
                <a:latin typeface="+mn-lt"/>
              </a:rPr>
              <a:t>hr</a:t>
            </a:r>
            <a:r>
              <a:rPr lang="en-US" altLang="ko-KR" sz="1400" dirty="0" smtClean="0">
                <a:latin typeface="+mn-lt"/>
              </a:rPr>
              <a:t>));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OutputDebugString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); //</a:t>
            </a:r>
            <a:r>
              <a:rPr lang="ko-KR" altLang="en-US" sz="1400" dirty="0" smtClean="0">
                <a:latin typeface="+mn-lt"/>
              </a:rPr>
              <a:t>출력을 </a:t>
            </a:r>
            <a:r>
              <a:rPr lang="en-US" altLang="ko-KR" sz="1400" dirty="0" smtClean="0">
                <a:latin typeface="+mn-lt"/>
              </a:rPr>
              <a:t>Visual Studio</a:t>
            </a:r>
            <a:r>
              <a:rPr lang="ko-KR" altLang="en-US" sz="1400" dirty="0" smtClean="0">
                <a:latin typeface="+mn-lt"/>
              </a:rPr>
              <a:t>의 디버그창으로 보냄</a:t>
            </a:r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49316" y="5715016"/>
            <a:ext cx="70803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My Error: E_INVALIDARG: An invalid parameter was passed to the returning function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16416" y="293877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4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참고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35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코드의 확인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디버그 모드에서의 에러 코드 확인 방법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매크로를 사용한 더욱 간결한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에러에 대해서 아래의 메시지가 </a:t>
            </a:r>
            <a:r>
              <a:rPr lang="ko-KR" altLang="en-US" dirty="0" err="1" smtClean="0"/>
              <a:t>출력창에</a:t>
            </a:r>
            <a:r>
              <a:rPr lang="ko-KR" altLang="en-US" dirty="0" smtClean="0"/>
              <a:t> 출력됨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메뉴에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Microsoft DirectX SDK » DirectX Utilities » DirectX Error Lookup</a:t>
            </a:r>
          </a:p>
          <a:p>
            <a:pPr lvl="2"/>
            <a:r>
              <a:rPr lang="en-US" altLang="ko-KR" dirty="0" smtClean="0"/>
              <a:t>Value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진수의 에러 코드를 입력하면 이 에러 코드에 대한 자세한 정보들을 보여줌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57290" y="1714488"/>
            <a:ext cx="426584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if (FAILED(hr=</a:t>
            </a:r>
            <a:r>
              <a:rPr lang="en-US" altLang="ko-KR" sz="1400" dirty="0" err="1" smtClean="0">
                <a:latin typeface="+mn-lt"/>
              </a:rPr>
              <a:t>DXSomeFunction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invalidParam</a:t>
            </a:r>
            <a:r>
              <a:rPr lang="en-US" altLang="ko-KR" sz="1400" dirty="0" smtClean="0">
                <a:latin typeface="+mn-lt"/>
              </a:rPr>
              <a:t>))) {</a:t>
            </a:r>
          </a:p>
          <a:p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DXTRACE_ERR</a:t>
            </a:r>
            <a:r>
              <a:rPr lang="en-US" altLang="ko-KR" sz="1400" dirty="0" smtClean="0">
                <a:latin typeface="+mn-lt"/>
              </a:rPr>
              <a:t>( TEXT("My Error: "), </a:t>
            </a:r>
            <a:r>
              <a:rPr lang="en-US" altLang="ko-KR" sz="1400" dirty="0" smtClean="0">
                <a:solidFill>
                  <a:srgbClr val="C00000"/>
                </a:solidFill>
                <a:latin typeface="+mn-lt"/>
              </a:rPr>
              <a:t>hr</a:t>
            </a:r>
            <a:r>
              <a:rPr lang="en-US" altLang="ko-KR" sz="1400" dirty="0" smtClean="0">
                <a:latin typeface="+mn-lt"/>
              </a:rPr>
              <a:t> );</a:t>
            </a:r>
          </a:p>
          <a:p>
            <a:r>
              <a:rPr lang="en-US" altLang="ko-KR" sz="1400" dirty="0" smtClean="0">
                <a:latin typeface="+mn-lt"/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57290" y="2764033"/>
            <a:ext cx="51622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mysource.cpp(97): My Error: hr=E_INVALIDARG (0x80070057)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380756"/>
            <a:ext cx="3143272" cy="190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16416" y="293877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4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참고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51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처리 편리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편리 함수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Visual Studio</a:t>
            </a:r>
            <a:r>
              <a:rPr lang="ko-KR" altLang="en-US" dirty="0" smtClean="0"/>
              <a:t>가 파일명과 라인번호를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에러메시지를 </a:t>
            </a:r>
            <a:r>
              <a:rPr lang="ko-KR" altLang="en-US" dirty="0" err="1" smtClean="0"/>
              <a:t>더블클릭하면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위치로 바로 이동함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2976" y="1428736"/>
            <a:ext cx="48949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#define </a:t>
            </a:r>
            <a:r>
              <a:rPr lang="en-US" altLang="ko-KR" sz="1400" dirty="0" err="1" smtClean="0">
                <a:latin typeface="+mn-lt"/>
              </a:rPr>
              <a:t>CheckHr</a:t>
            </a:r>
            <a:r>
              <a:rPr lang="en-US" altLang="ko-KR" sz="1400" dirty="0" smtClean="0">
                <a:latin typeface="+mn-lt"/>
              </a:rPr>
              <a:t>(hr) </a:t>
            </a:r>
            <a:r>
              <a:rPr lang="en-US" altLang="ko-KR" sz="1400" dirty="0" err="1" smtClean="0">
                <a:latin typeface="+mn-lt"/>
              </a:rPr>
              <a:t>CheckForDxError</a:t>
            </a:r>
            <a:r>
              <a:rPr lang="en-US" altLang="ko-KR" sz="1400" dirty="0" smtClean="0">
                <a:latin typeface="+mn-lt"/>
              </a:rPr>
              <a:t>(__</a:t>
            </a:r>
            <a:r>
              <a:rPr lang="en-US" altLang="ko-KR" sz="1400" dirty="0" err="1" smtClean="0">
                <a:latin typeface="+mn-lt"/>
              </a:rPr>
              <a:t>FILE__,__LINE__,hr</a:t>
            </a:r>
            <a:r>
              <a:rPr lang="en-US" altLang="ko-KR" sz="1400" dirty="0" smtClean="0">
                <a:latin typeface="+mn-lt"/>
              </a:rPr>
              <a:t>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2976" y="2549719"/>
            <a:ext cx="7296228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void </a:t>
            </a:r>
            <a:r>
              <a:rPr lang="en-US" altLang="ko-KR" sz="1400" dirty="0" err="1" smtClean="0">
                <a:latin typeface="+mn-lt"/>
              </a:rPr>
              <a:t>CheckForDxError</a:t>
            </a:r>
            <a:r>
              <a:rPr lang="en-US" altLang="ko-KR" sz="1400" dirty="0" smtClean="0">
                <a:latin typeface="+mn-lt"/>
              </a:rPr>
              <a:t>(const char *file,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line, HRESULT hr)</a:t>
            </a:r>
          </a:p>
          <a:p>
            <a:r>
              <a:rPr lang="en-US" altLang="ko-KR" sz="1400" dirty="0" smtClean="0">
                <a:latin typeface="+mn-lt"/>
              </a:rPr>
              <a:t>{</a:t>
            </a:r>
          </a:p>
          <a:p>
            <a:r>
              <a:rPr lang="en-US" altLang="ko-KR" sz="1400" dirty="0" smtClean="0">
                <a:latin typeface="+mn-lt"/>
              </a:rPr>
              <a:t>  if (!FAILED(hr)) return; 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// DX </a:t>
            </a:r>
            <a:r>
              <a:rPr lang="ko-KR" altLang="en-US" sz="1400" dirty="0" smtClean="0">
                <a:latin typeface="+mn-lt"/>
              </a:rPr>
              <a:t>에러명과 에러 명세를 얻음</a:t>
            </a:r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char </a:t>
            </a:r>
            <a:r>
              <a:rPr lang="en-US" altLang="ko-KR" sz="1400" dirty="0" err="1" smtClean="0">
                <a:latin typeface="+mn-lt"/>
              </a:rPr>
              <a:t>desc</a:t>
            </a:r>
            <a:r>
              <a:rPr lang="en-US" altLang="ko-KR" sz="1400" dirty="0" smtClean="0">
                <a:latin typeface="+mn-lt"/>
              </a:rPr>
              <a:t>[1024];</a:t>
            </a:r>
          </a:p>
          <a:p>
            <a:r>
              <a:rPr lang="en-US" altLang="ko-KR" sz="1400" dirty="0" smtClean="0">
                <a:latin typeface="+mn-lt"/>
              </a:rPr>
              <a:t>  </a:t>
            </a:r>
            <a:r>
              <a:rPr lang="en-US" altLang="ko-KR" sz="1400" dirty="0" err="1" smtClean="0">
                <a:latin typeface="+mn-lt"/>
              </a:rPr>
              <a:t>sprintf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desc</a:t>
            </a:r>
            <a:r>
              <a:rPr lang="en-US" altLang="ko-KR" sz="1400" dirty="0" smtClean="0">
                <a:latin typeface="+mn-lt"/>
              </a:rPr>
              <a:t>,"(DX) %s - %s", </a:t>
            </a:r>
            <a:r>
              <a:rPr lang="en-US" altLang="ko-KR" sz="1400" dirty="0" err="1" smtClean="0">
                <a:latin typeface="+mn-lt"/>
              </a:rPr>
              <a:t>DXGetErrorString</a:t>
            </a:r>
            <a:r>
              <a:rPr lang="en-US" altLang="ko-KR" sz="1400" dirty="0" smtClean="0">
                <a:latin typeface="+mn-lt"/>
              </a:rPr>
              <a:t>(hr), </a:t>
            </a:r>
            <a:r>
              <a:rPr lang="en-US" altLang="ko-KR" sz="1400" dirty="0" err="1" smtClean="0">
                <a:latin typeface="+mn-lt"/>
              </a:rPr>
              <a:t>DXGetErrorDescription</a:t>
            </a:r>
            <a:r>
              <a:rPr lang="en-US" altLang="ko-KR" sz="1400" dirty="0" smtClean="0">
                <a:latin typeface="+mn-lt"/>
              </a:rPr>
              <a:t>(hr));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// </a:t>
            </a:r>
            <a:r>
              <a:rPr lang="ko-KR" altLang="en-US" sz="1400" dirty="0" smtClean="0">
                <a:latin typeface="+mn-lt"/>
              </a:rPr>
              <a:t>위의 메시지와 더불어 파일명과 라인번호를 출력함</a:t>
            </a:r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char 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[2048];</a:t>
            </a:r>
          </a:p>
          <a:p>
            <a:r>
              <a:rPr lang="en-US" altLang="ko-KR" sz="1400" dirty="0" smtClean="0">
                <a:latin typeface="+mn-lt"/>
              </a:rPr>
              <a:t>  </a:t>
            </a:r>
            <a:r>
              <a:rPr lang="en-US" altLang="ko-KR" sz="1400" dirty="0" err="1" smtClean="0">
                <a:latin typeface="+mn-lt"/>
              </a:rPr>
              <a:t>sprintf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, "%s(%d) : Error: %s\n", file, line, </a:t>
            </a:r>
            <a:r>
              <a:rPr lang="en-US" altLang="ko-KR" sz="1400" dirty="0" err="1" smtClean="0">
                <a:latin typeface="+mn-lt"/>
              </a:rPr>
              <a:t>desc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r>
              <a:rPr lang="en-US" altLang="ko-KR" sz="1400" dirty="0" smtClean="0">
                <a:latin typeface="+mn-lt"/>
              </a:rPr>
              <a:t>  </a:t>
            </a:r>
            <a:r>
              <a:rPr lang="en-US" altLang="ko-KR" sz="1400" dirty="0" err="1" smtClean="0">
                <a:latin typeface="+mn-lt"/>
              </a:rPr>
              <a:t>OutputDebugString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buf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// </a:t>
            </a:r>
            <a:r>
              <a:rPr lang="ko-KR" altLang="en-US" sz="1400" dirty="0" err="1" smtClean="0">
                <a:latin typeface="+mn-lt"/>
              </a:rPr>
              <a:t>디버거가</a:t>
            </a:r>
            <a:r>
              <a:rPr lang="ko-KR" altLang="en-US" sz="1400" dirty="0" smtClean="0">
                <a:latin typeface="+mn-lt"/>
              </a:rPr>
              <a:t> 에러 발생 위치로 </a:t>
            </a:r>
            <a:r>
              <a:rPr lang="en-US" altLang="ko-KR" sz="1400" dirty="0" smtClean="0">
                <a:latin typeface="+mn-lt"/>
              </a:rPr>
              <a:t>break</a:t>
            </a:r>
            <a:r>
              <a:rPr lang="ko-KR" altLang="en-US" sz="1400" dirty="0" smtClean="0">
                <a:latin typeface="+mn-lt"/>
              </a:rPr>
              <a:t>되도록 함</a:t>
            </a:r>
            <a:r>
              <a:rPr lang="en-US" altLang="ko-KR" sz="1400" dirty="0" smtClean="0">
                <a:latin typeface="+mn-lt"/>
              </a:rPr>
              <a:t>. </a:t>
            </a:r>
            <a:r>
              <a:rPr lang="ko-KR" altLang="en-US" sz="1400" dirty="0" smtClean="0">
                <a:latin typeface="+mn-lt"/>
              </a:rPr>
              <a:t>개발자가 편리하게 문제를 고칠 수 있음</a:t>
            </a:r>
            <a:r>
              <a:rPr lang="en-US" altLang="ko-KR" sz="1400" dirty="0" smtClean="0">
                <a:latin typeface="+mn-lt"/>
              </a:rPr>
              <a:t>.</a:t>
            </a:r>
          </a:p>
          <a:p>
            <a:r>
              <a:rPr lang="en-US" altLang="ko-KR" sz="1400" dirty="0" smtClean="0">
                <a:latin typeface="+mn-lt"/>
              </a:rPr>
              <a:t>  </a:t>
            </a:r>
            <a:r>
              <a:rPr lang="en-US" altLang="ko-KR" sz="1400" dirty="0" err="1" smtClean="0">
                <a:latin typeface="+mn-lt"/>
              </a:rPr>
              <a:t>DebugBreak</a:t>
            </a:r>
            <a:r>
              <a:rPr lang="en-US" altLang="ko-KR" sz="1400" dirty="0" smtClean="0">
                <a:latin typeface="+mn-lt"/>
              </a:rPr>
              <a:t>();</a:t>
            </a:r>
          </a:p>
          <a:p>
            <a:r>
              <a:rPr lang="en-US" altLang="ko-KR" sz="1400" dirty="0" smtClean="0">
                <a:latin typeface="+mn-lt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16416" y="293877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4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참고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6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정확한 용어의 이해와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애매한 경우가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용어를 정확히 구분해야 내용을 정확히 이해할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한글 용어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약속하자</a:t>
            </a:r>
            <a:endParaRPr lang="en-US" altLang="ko-KR" dirty="0" smtClean="0"/>
          </a:p>
          <a:p>
            <a:r>
              <a:rPr lang="ko-KR" altLang="en-US" dirty="0" smtClean="0"/>
              <a:t>인자와 </a:t>
            </a:r>
            <a:r>
              <a:rPr lang="ko-KR" altLang="en-US" dirty="0" err="1" smtClean="0"/>
              <a:t>인자값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인자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parameter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함수의 정의에서 함수 헤더에 명시된 변수를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smtClean="0"/>
              <a:t>=</a:t>
            </a:r>
            <a:r>
              <a:rPr lang="ko-KR" altLang="en-US" dirty="0" smtClean="0"/>
              <a:t>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형식인수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인자값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argument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함수의 호출 시에 인자로 할당될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 등을 의미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인자값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실인수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종종 </a:t>
            </a:r>
            <a:r>
              <a:rPr lang="en-US" altLang="ko-KR" dirty="0" smtClean="0"/>
              <a:t>parameter/argument </a:t>
            </a:r>
            <a:r>
              <a:rPr lang="ko-KR" altLang="en-US" dirty="0" smtClean="0"/>
              <a:t>를 매개변수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인자로 번역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7290" y="4929198"/>
            <a:ext cx="358963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void </a:t>
            </a:r>
            <a:r>
              <a:rPr lang="en-US" altLang="ko-KR" sz="1400" dirty="0" err="1" smtClean="0">
                <a:latin typeface="+mn-lt"/>
              </a:rPr>
              <a:t>firstfunc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a,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b) {}</a:t>
            </a:r>
          </a:p>
          <a:p>
            <a:r>
              <a:rPr lang="en-US" altLang="ko-KR" sz="1400" dirty="0" smtClean="0">
                <a:latin typeface="+mn-lt"/>
              </a:rPr>
              <a:t>void </a:t>
            </a:r>
            <a:r>
              <a:rPr lang="en-US" altLang="ko-KR" sz="1400" dirty="0" err="1" smtClean="0">
                <a:latin typeface="+mn-lt"/>
              </a:rPr>
              <a:t>secondfunc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c) { </a:t>
            </a:r>
            <a:r>
              <a:rPr lang="en-US" altLang="ko-KR" sz="1400" dirty="0" err="1" smtClean="0">
                <a:latin typeface="+mn-lt"/>
              </a:rPr>
              <a:t>firstfunc</a:t>
            </a:r>
            <a:r>
              <a:rPr lang="en-US" altLang="ko-KR" sz="1400" dirty="0" smtClean="0">
                <a:latin typeface="+mn-lt"/>
              </a:rPr>
              <a:t>(c, c+2); }</a:t>
            </a:r>
          </a:p>
        </p:txBody>
      </p:sp>
    </p:spTree>
    <p:extLst>
      <p:ext uri="{BB962C8B-B14F-4D97-AF65-F5344CB8AC3E}">
        <p14:creationId xmlns:p14="http://schemas.microsoft.com/office/powerpoint/2010/main" val="6392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용어의 사용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 관련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(function)</a:t>
            </a:r>
          </a:p>
          <a:p>
            <a:pPr lvl="2"/>
            <a:r>
              <a:rPr lang="en-US" altLang="ko-KR" dirty="0" smtClean="0"/>
              <a:t>C/C++ </a:t>
            </a:r>
            <a:r>
              <a:rPr lang="ko-KR" altLang="en-US" dirty="0" smtClean="0"/>
              <a:t>언어로 정의한 함수</a:t>
            </a:r>
            <a:r>
              <a:rPr lang="en-US" altLang="ko-KR" dirty="0" smtClean="0"/>
              <a:t>(function)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내에서 정의된 멤버함수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객체지향적 개념에서는 멤버함수를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로도 언급함</a:t>
            </a:r>
            <a:endParaRPr lang="en-US" altLang="ko-KR" dirty="0" smtClean="0"/>
          </a:p>
          <a:p>
            <a:r>
              <a:rPr lang="ko-KR" altLang="en-US" dirty="0" smtClean="0"/>
              <a:t>구조체 관련</a:t>
            </a:r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2"/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 구조체의 내부 변수들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</a:p>
          <a:p>
            <a:pPr lvl="2"/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 행렬 구조체 외의 모든 구조체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내부에서 정의된 변수들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용어</a:t>
            </a:r>
            <a:r>
              <a:rPr lang="en-US" altLang="ko-KR" dirty="0" smtClean="0"/>
              <a:t>:</a:t>
            </a:r>
            <a:r>
              <a:rPr lang="ko-KR" altLang="en-US" dirty="0" smtClean="0"/>
              <a:t> 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등</a:t>
            </a:r>
            <a:endParaRPr lang="en-US" altLang="ko-KR" dirty="0" smtClean="0"/>
          </a:p>
          <a:p>
            <a:r>
              <a:rPr lang="ko-KR" altLang="en-US" dirty="0" smtClean="0"/>
              <a:t>호출 및 자원 관련</a:t>
            </a:r>
          </a:p>
          <a:p>
            <a:pPr lvl="1"/>
            <a:r>
              <a:rPr lang="ko-KR" altLang="en-US" dirty="0" smtClean="0"/>
              <a:t>리턴</a:t>
            </a:r>
            <a:r>
              <a:rPr lang="en-US" altLang="ko-KR" dirty="0" smtClean="0"/>
              <a:t>(return)</a:t>
            </a:r>
          </a:p>
          <a:p>
            <a:pPr lvl="2"/>
            <a:r>
              <a:rPr lang="ko-KR" altLang="en-US" dirty="0" smtClean="0"/>
              <a:t>호출된 함수가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계산된 값을 전달하는 것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return </a:t>
            </a:r>
            <a:r>
              <a:rPr lang="ko-KR" altLang="en-US" dirty="0" smtClean="0"/>
              <a:t>키워드로 값을 전달하는 경우와 포인터 인자로 값을 전달하는 경우를 모두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반납</a:t>
            </a:r>
            <a:r>
              <a:rPr lang="en-US" altLang="ko-KR" dirty="0" smtClean="0"/>
              <a:t>(release)</a:t>
            </a:r>
          </a:p>
          <a:p>
            <a:pPr lvl="2"/>
            <a:r>
              <a:rPr lang="ko-KR" altLang="en-US" dirty="0" smtClean="0"/>
              <a:t>다 사용한 인터페이스나 시스템 자원을 반납하는 행위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소멸</a:t>
            </a:r>
            <a:r>
              <a:rPr lang="en-US" altLang="ko-KR" dirty="0" smtClean="0"/>
              <a:t>(destroy)</a:t>
            </a:r>
            <a:r>
              <a:rPr lang="ko-KR" altLang="en-US" dirty="0" smtClean="0"/>
              <a:t>을 포함하는 보다 포괄적인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</a:t>
            </a:r>
            <a:r>
              <a:rPr lang="en-US" altLang="ko-KR" dirty="0" smtClean="0"/>
              <a:t>(destroy)</a:t>
            </a:r>
          </a:p>
          <a:p>
            <a:pPr lvl="2"/>
            <a:r>
              <a:rPr lang="ko-KR" altLang="en-US" dirty="0" smtClean="0"/>
              <a:t>생성</a:t>
            </a:r>
            <a:r>
              <a:rPr lang="en-US" altLang="ko-KR" dirty="0" smtClean="0"/>
              <a:t>(create) </a:t>
            </a:r>
            <a:r>
              <a:rPr lang="ko-KR" altLang="en-US" dirty="0" smtClean="0"/>
              <a:t>절차가 수행되기 전의 상태로 되돌리는 행위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(destructor), delete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free </a:t>
            </a:r>
            <a:r>
              <a:rPr lang="ko-KR" altLang="en-US" dirty="0" smtClean="0"/>
              <a:t>함수 등의 호출행위에 해당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GDI </a:t>
            </a:r>
            <a:r>
              <a:rPr lang="ko-KR" altLang="en-US" dirty="0" smtClean="0"/>
              <a:t>그리기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ko-KR" altLang="en-US" dirty="0" smtClean="0"/>
              <a:t>그리기 함수 호출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WM_PAINT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발생 시마다 호출</a:t>
            </a:r>
            <a:endParaRPr lang="en-US" altLang="ko-KR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Windows GDI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사각형을 그리는 함수의 작성 </a:t>
            </a:r>
            <a:r>
              <a:rPr lang="ko-KR" altLang="en-US" dirty="0"/>
              <a:t>예</a:t>
            </a:r>
            <a:endParaRPr lang="ko-KR" altLang="en-US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10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51920" y="1070022"/>
            <a:ext cx="3829895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switch (message) {</a:t>
            </a:r>
          </a:p>
          <a:p>
            <a:r>
              <a:rPr lang="en-US" altLang="ko-KR" sz="1400" dirty="0" smtClean="0"/>
              <a:t>	case </a:t>
            </a:r>
            <a:r>
              <a:rPr lang="en-US" altLang="ko-KR" sz="1400" dirty="0"/>
              <a:t>WM_PAINT:</a:t>
            </a:r>
          </a:p>
          <a:p>
            <a:pPr lvl="1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OnPaint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hWnd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	// </a:t>
            </a:r>
            <a:r>
              <a:rPr lang="ko-KR" altLang="en-US" sz="1400" dirty="0"/>
              <a:t>다른 메시지들을 다루는 코드</a:t>
            </a:r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}</a:t>
            </a:r>
            <a:endParaRPr lang="en-US" altLang="ko-KR" sz="1100" dirty="0" smtClean="0">
              <a:latin typeface="+mn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03648" y="3323694"/>
            <a:ext cx="6293711" cy="2913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200" dirty="0"/>
              <a:t>LRESULT </a:t>
            </a:r>
            <a:r>
              <a:rPr lang="en-US" altLang="ko-KR" sz="1200" dirty="0" err="1"/>
              <a:t>OnPaint</a:t>
            </a:r>
            <a:r>
              <a:rPr lang="en-US" altLang="ko-KR" sz="1200" dirty="0"/>
              <a:t>(HWND 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PAINTSTRUCT </a:t>
            </a:r>
            <a:r>
              <a:rPr lang="en-US" altLang="ko-KR" sz="1200" dirty="0" err="1"/>
              <a:t>ps</a:t>
            </a:r>
            <a:r>
              <a:rPr lang="en-US" altLang="ko-KR" sz="1200" dirty="0" smtClean="0"/>
              <a:t>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BeginPaint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hWnd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RECT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GetClientRect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FillRect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ps.hdc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GetSysColorBrush</a:t>
            </a:r>
            <a:r>
              <a:rPr lang="en-US" altLang="ko-KR" sz="1200" dirty="0"/>
              <a:t>(COLOR_HIGHLIGHT));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HPEN </a:t>
            </a:r>
            <a:r>
              <a:rPr lang="en-US" altLang="ko-KR" sz="1200" dirty="0" err="1"/>
              <a:t>hMyRedPen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CreatePen</a:t>
            </a:r>
            <a:r>
              <a:rPr lang="en-US" altLang="ko-KR" sz="1200" dirty="0"/>
              <a:t>(PS_SOLID, 3, RGB(255,0,0));</a:t>
            </a:r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HGDIOBJ </a:t>
            </a:r>
            <a:r>
              <a:rPr lang="en-US" altLang="ko-KR" sz="1200" dirty="0" err="1"/>
              <a:t>hOldPen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ps.hdc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hMyRedPen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Rectangle(</a:t>
            </a:r>
            <a:r>
              <a:rPr lang="en-US" altLang="ko-KR" sz="1200" dirty="0" err="1" smtClean="0"/>
              <a:t>ps.hdc</a:t>
            </a:r>
            <a:r>
              <a:rPr lang="en-US" altLang="ko-KR" sz="1200" dirty="0"/>
              <a:t>, rc.left+100, rc.top+100, rc.right‐100, rc.bottom‐100);</a:t>
            </a:r>
          </a:p>
          <a:p>
            <a:pPr>
              <a:lnSpc>
                <a:spcPts val="1100"/>
              </a:lnSpc>
            </a:pPr>
            <a:endParaRPr lang="en-US" altLang="ko-KR" sz="1200" dirty="0" smtClean="0"/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SelectObject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ps.hdc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hOldPen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DeleteObject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hMyRedPen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EndPaint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hWnd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0;</a:t>
            </a:r>
          </a:p>
          <a:p>
            <a:pPr>
              <a:lnSpc>
                <a:spcPts val="1100"/>
              </a:lnSpc>
            </a:pPr>
            <a:r>
              <a:rPr lang="en-US" altLang="ko-KR" sz="1200" dirty="0"/>
              <a:t>}</a:t>
            </a:r>
            <a:endParaRPr lang="en-US" altLang="ko-KR" sz="9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GDI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’</a:t>
            </a:r>
            <a:endParaRPr lang="ko-KR" altLang="en-US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dirty="0" smtClean="0"/>
              <a:t>GDI </a:t>
            </a:r>
            <a:r>
              <a:rPr lang="ko-KR" altLang="en-US" dirty="0" smtClean="0"/>
              <a:t>프로그래밍 리소스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The GDI </a:t>
            </a:r>
            <a:r>
              <a:rPr lang="en-US" altLang="ko-KR" dirty="0"/>
              <a:t>in Windows API : </a:t>
            </a:r>
            <a:r>
              <a:rPr lang="en-US" altLang="ko-KR" sz="1400" dirty="0">
                <a:hlinkClick r:id="rId2"/>
              </a:rPr>
              <a:t>http://zetcode.com/gui/winapi/gdi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 lvl="1" eaLnBrk="1" hangingPunct="1"/>
            <a:r>
              <a:rPr lang="en-US" altLang="ko-KR" dirty="0"/>
              <a:t>The Graphical Device Interface (Lesson10~17) : </a:t>
            </a:r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www.functionx.com/win32/Lesson10.htm</a:t>
            </a:r>
            <a:endParaRPr lang="en-US" altLang="ko-KR" sz="1400" dirty="0" smtClean="0"/>
          </a:p>
          <a:p>
            <a:pPr lvl="1" eaLnBrk="1" hangingPunct="1"/>
            <a:r>
              <a:rPr lang="ko-KR" altLang="en-US" dirty="0" smtClean="0"/>
              <a:t>윈도우프로그래밍실습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이종옥</a:t>
            </a:r>
            <a:r>
              <a:rPr lang="en-US" altLang="ko-KR" dirty="0" smtClean="0"/>
              <a:t>) - 6</a:t>
            </a:r>
            <a:r>
              <a:rPr lang="ko-KR" altLang="en-US" dirty="0" smtClean="0"/>
              <a:t>장 그래픽 </a:t>
            </a:r>
            <a:r>
              <a:rPr lang="en-US" altLang="ko-KR" dirty="0"/>
              <a:t>: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contents.kocw.or.kr/KOCW/document/2015/korea_sejong/leejonguk/08.pdf</a:t>
            </a:r>
            <a:endParaRPr lang="en-US" altLang="ko-KR" sz="1400" dirty="0" smtClean="0"/>
          </a:p>
          <a:p>
            <a:pPr lvl="1" eaLnBrk="1" hangingPunct="1"/>
            <a:r>
              <a:rPr lang="ko-KR" altLang="en-US" dirty="0" smtClean="0"/>
              <a:t>등등</a:t>
            </a:r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/>
              <a:t>: Windows GDI</a:t>
            </a:r>
            <a:r>
              <a:rPr lang="ko-KR" altLang="en-US" dirty="0"/>
              <a:t> 함수들을 사용한 </a:t>
            </a:r>
            <a:r>
              <a:rPr lang="en-US" altLang="ko-KR" dirty="0"/>
              <a:t>Win32 </a:t>
            </a:r>
            <a:r>
              <a:rPr lang="ko-KR" altLang="en-US" dirty="0"/>
              <a:t>응용프로그램 작성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윈도우 </a:t>
            </a:r>
            <a:r>
              <a:rPr lang="ko-KR" altLang="en-US" dirty="0"/>
              <a:t>클라이언트 영역을 하이라이트 컬러로 채우고 그 내부에 붉은색 사각형을 </a:t>
            </a:r>
            <a:r>
              <a:rPr lang="ko-KR" altLang="en-US" dirty="0" smtClean="0"/>
              <a:t>그리는 </a:t>
            </a:r>
            <a:r>
              <a:rPr lang="en-US" altLang="ko-KR" dirty="0" smtClean="0"/>
              <a:t>GDI </a:t>
            </a:r>
            <a:r>
              <a:rPr lang="ko-KR" altLang="en-US" dirty="0" smtClean="0"/>
              <a:t>프로그램을 작성하자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70394" y="978083"/>
            <a:ext cx="21450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05.GdiSimpleRectangle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1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프로그래밍</a:t>
            </a:r>
            <a:endParaRPr lang="ko-KR" altLang="en-US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윈도우 프로그래밍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윈도우 데스크톱 응용 프로그램을 만드는 과정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Win32 API(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vs. MFC API(</a:t>
            </a:r>
            <a:r>
              <a:rPr lang="ko-KR" altLang="en-US" dirty="0" smtClean="0"/>
              <a:t>고수준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Win32</a:t>
            </a:r>
            <a:r>
              <a:rPr lang="ko-KR" altLang="en-US" dirty="0" smtClean="0"/>
              <a:t>는 왜 알아야 하나</a:t>
            </a:r>
            <a:r>
              <a:rPr lang="en-US" altLang="ko-KR" dirty="0" smtClean="0"/>
              <a:t>?</a:t>
            </a:r>
          </a:p>
          <a:p>
            <a:pPr lvl="1" eaLnBrk="1" hangingPunct="1"/>
            <a:r>
              <a:rPr lang="ko-KR" altLang="en-US" dirty="0" smtClean="0"/>
              <a:t>어떤 윈도우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을 작성하기 위해서는 </a:t>
            </a:r>
            <a:r>
              <a:rPr lang="en-US" altLang="ko-KR" dirty="0" smtClean="0"/>
              <a:t>Win32/MFC</a:t>
            </a:r>
            <a:r>
              <a:rPr lang="ko-KR" altLang="en-US" dirty="0" smtClean="0"/>
              <a:t>를 알아야 함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DirectX</a:t>
            </a:r>
            <a:r>
              <a:rPr lang="ko-KR" altLang="en-US" dirty="0" smtClean="0"/>
              <a:t>를 이용하기 위한 최소한의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이해가 필요함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/>
              <a:t>Window </a:t>
            </a:r>
            <a:r>
              <a:rPr lang="ko-KR" altLang="en-US" dirty="0"/>
              <a:t>응용 프로그램의 모드</a:t>
            </a:r>
          </a:p>
          <a:p>
            <a:pPr lvl="1" eaLnBrk="1" hangingPunct="1"/>
            <a:r>
              <a:rPr lang="ko-KR" altLang="en-US" dirty="0"/>
              <a:t>윈도우 모드</a:t>
            </a:r>
          </a:p>
          <a:p>
            <a:pPr lvl="2" eaLnBrk="1" hangingPunct="1"/>
            <a:r>
              <a:rPr lang="ko-KR" altLang="en-US" sz="1800" dirty="0"/>
              <a:t>다른 프로그램과 리소스들을 공유</a:t>
            </a:r>
          </a:p>
          <a:p>
            <a:pPr lvl="1" eaLnBrk="1" hangingPunct="1"/>
            <a:r>
              <a:rPr lang="ko-KR" altLang="en-US" dirty="0"/>
              <a:t>전체화면 모드</a:t>
            </a:r>
          </a:p>
          <a:p>
            <a:pPr lvl="2" eaLnBrk="1" hangingPunct="1"/>
            <a:r>
              <a:rPr lang="ko-KR" altLang="en-US" sz="1800" dirty="0"/>
              <a:t>윈도우로부터 하드웨어를 완전히 독점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디폴트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응용프로그램 만들기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 프로젝트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디폴트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1. </a:t>
            </a:r>
            <a:r>
              <a:rPr lang="ko-KR" altLang="en-US" dirty="0" smtClean="0"/>
              <a:t>프로젝트 생성 시에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응용 프로그램을 생성함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형식을 </a:t>
            </a:r>
            <a:r>
              <a:rPr lang="en-US" altLang="ko-KR" dirty="0" smtClean="0"/>
              <a:t>‘Win32/Win32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선택하여 프로젝트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프로젝트를 생성하면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가 기본적인 프레임에 대한 디폴트 파일들을 자동 생성함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/h)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hello.cpp</a:t>
            </a:r>
            <a:r>
              <a:rPr lang="ko-KR" altLang="en-US" dirty="0" smtClean="0"/>
              <a:t>‘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’</a:t>
            </a:r>
            <a:r>
              <a:rPr lang="en-US" altLang="ko-KR" dirty="0" err="1" smtClean="0"/>
              <a:t>hello.h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stdafx.cpp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stdafx.h</a:t>
            </a:r>
            <a:r>
              <a:rPr lang="ko-KR" altLang="en-US" dirty="0" smtClean="0"/>
              <a:t>‘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’</a:t>
            </a:r>
            <a:r>
              <a:rPr lang="en-US" altLang="ko-KR" dirty="0" err="1" smtClean="0"/>
              <a:t>Resource.h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리소스 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hello.ico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hello.rc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small.ico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‘</a:t>
            </a:r>
            <a:r>
              <a:rPr lang="en-US" altLang="ko-KR" dirty="0" smtClean="0"/>
              <a:t>hello.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’에는 상당히 긴 소스코드들이 추가되어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기본적인 </a:t>
            </a:r>
            <a:r>
              <a:rPr lang="ko-KR" altLang="en-US" dirty="0" err="1" smtClean="0"/>
              <a:t>메뉴바와</a:t>
            </a:r>
            <a:r>
              <a:rPr lang="ko-KR" altLang="en-US" dirty="0" smtClean="0"/>
              <a:t> 도움말 대화상자를 구성하기 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응용에 필요한 코드를 추가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윈도우 응용 프로그램을 위한 프로젝트를 만들어보자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템플릿 </a:t>
            </a:r>
            <a:r>
              <a:rPr lang="en-US" altLang="ko-KR" dirty="0"/>
              <a:t>‘Windows </a:t>
            </a:r>
            <a:r>
              <a:rPr lang="ko-KR" altLang="en-US" dirty="0"/>
              <a:t>데스크톱 응용 프로그램</a:t>
            </a:r>
            <a:r>
              <a:rPr lang="en-US" altLang="ko-KR" dirty="0"/>
              <a:t>＇</a:t>
            </a:r>
            <a:r>
              <a:rPr lang="ko-KR" altLang="en-US" dirty="0"/>
              <a:t>으로 프로젝트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생성된 모든 파일들을 살펴보자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2050" name="Picture 2" descr="C:\Home\Temp\SNAG-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3053" y="4653136"/>
            <a:ext cx="3261808" cy="2008634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786286" y="978083"/>
            <a:ext cx="1929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01.WindowsProject1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7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7F1B-E76B-479B-A188-0ABABD72642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최소한의 </a:t>
            </a:r>
            <a:r>
              <a:rPr lang="en-US" altLang="ko-KR" dirty="0"/>
              <a:t>Win32 </a:t>
            </a:r>
            <a:r>
              <a:rPr lang="ko-KR" altLang="en-US" dirty="0"/>
              <a:t>응용프로그램 만들기</a:t>
            </a:r>
            <a:endParaRPr lang="ko-KR" altLang="en-US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 프로젝트에서부터 만들어보기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‘</a:t>
            </a:r>
            <a:r>
              <a:rPr lang="ko-KR" altLang="en-US" dirty="0"/>
              <a:t>빈 프로젝트</a:t>
            </a:r>
            <a:r>
              <a:rPr lang="en-US" altLang="ko-KR" dirty="0"/>
              <a:t>’ </a:t>
            </a:r>
            <a:r>
              <a:rPr lang="ko-KR" altLang="en-US" dirty="0"/>
              <a:t>템플릿을 선택하여 </a:t>
            </a:r>
            <a:r>
              <a:rPr lang="ko-KR" altLang="en-US" dirty="0" smtClean="0"/>
              <a:t>빈 프로젝트를 만들자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생성된 모든 파일들을 살펴보자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최소한의 코드를 추가해보자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새 파일 추가 </a:t>
            </a:r>
            <a:r>
              <a:rPr lang="en-US" altLang="ko-KR" dirty="0" smtClean="0"/>
              <a:t>: HelloEmpty.cpp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윈도우 응용 프로그램의 필수 함수</a:t>
            </a:r>
          </a:p>
          <a:p>
            <a:pPr lvl="1" eaLnBrk="1" hangingPunct="1"/>
            <a:r>
              <a:rPr lang="en-US" altLang="ko-KR" dirty="0" smtClean="0"/>
              <a:t>Entry point: </a:t>
            </a:r>
            <a:r>
              <a:rPr lang="en-US" altLang="ko-KR" dirty="0" err="1" smtClean="0"/>
              <a:t>WinMain</a:t>
            </a:r>
            <a:r>
              <a:rPr lang="en-US" altLang="ko-KR" dirty="0" smtClean="0"/>
              <a:t>( )</a:t>
            </a:r>
          </a:p>
          <a:p>
            <a:pPr lvl="1" eaLnBrk="1" hangingPunct="1"/>
            <a:r>
              <a:rPr lang="en-US" altLang="ko-KR" dirty="0" smtClean="0"/>
              <a:t>Window procedure: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WinProc</a:t>
            </a:r>
            <a:r>
              <a:rPr lang="en-US" altLang="ko-KR" dirty="0" smtClean="0"/>
              <a:t>( )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51542" y="978083"/>
            <a:ext cx="1463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02.HelloEmpty</a:t>
            </a:r>
          </a:p>
        </p:txBody>
      </p:sp>
    </p:spTree>
    <p:extLst>
      <p:ext uri="{BB962C8B-B14F-4D97-AF65-F5344CB8AC3E}">
        <p14:creationId xmlns:p14="http://schemas.microsoft.com/office/powerpoint/2010/main" val="1325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2914F-619A-48A2-B0F7-E79B99E0ADF9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최소한의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응용프로그램 만들기</a:t>
            </a:r>
            <a:r>
              <a:rPr lang="en-US" altLang="ko-KR" dirty="0" smtClean="0"/>
              <a:t>’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z="1800" dirty="0" smtClean="0">
              <a:solidFill>
                <a:schemeClr val="bg1"/>
              </a:solidFill>
            </a:endParaRP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542662" y="1049576"/>
            <a:ext cx="7799956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windows.h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HWND 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>
                <a:latin typeface="+mn-lt"/>
              </a:rPr>
              <a:t> = 0; 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Bool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InitWindowsApp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(HINSTANCE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instanceHandle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show); 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Run();              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LRESULT CALLBACK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WndProc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(HWND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hWnd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UINT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msg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WPARAM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wParam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LPARAM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lParam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); </a:t>
            </a:r>
          </a:p>
          <a:p>
            <a:pPr>
              <a:lnSpc>
                <a:spcPct val="80000"/>
              </a:lnSpc>
            </a:pPr>
            <a:endParaRPr lang="en-US" altLang="ko-KR" sz="14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WINAPI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WinMain</a:t>
            </a:r>
            <a:r>
              <a:rPr lang="en-US" altLang="ko-KR" sz="1400" dirty="0" smtClean="0">
                <a:latin typeface="+mn-lt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HINSTANCE </a:t>
            </a:r>
            <a:r>
              <a:rPr lang="en-US" altLang="ko-KR" sz="1400" dirty="0" err="1">
                <a:latin typeface="+mn-lt"/>
              </a:rPr>
              <a:t>hInstance</a:t>
            </a:r>
            <a:r>
              <a:rPr lang="en-US" altLang="ko-KR" sz="1400" dirty="0">
                <a:latin typeface="+mn-lt"/>
              </a:rPr>
              <a:t>, HINSTANCE </a:t>
            </a:r>
            <a:r>
              <a:rPr lang="en-US" altLang="ko-KR" sz="1400" dirty="0" err="1">
                <a:latin typeface="+mn-lt"/>
              </a:rPr>
              <a:t>hPrevInstance</a:t>
            </a:r>
            <a:r>
              <a:rPr lang="en-US" altLang="ko-KR" sz="1400" dirty="0">
                <a:latin typeface="+mn-lt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PSTR </a:t>
            </a:r>
            <a:r>
              <a:rPr lang="en-US" altLang="ko-KR" sz="1400" dirty="0" err="1">
                <a:latin typeface="+mn-lt"/>
              </a:rPr>
              <a:t>pCmdLine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nShowCmd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if (! </a:t>
            </a:r>
            <a:r>
              <a:rPr lang="en-US" altLang="ko-KR" sz="1400" dirty="0" err="1" smtClean="0">
                <a:solidFill>
                  <a:srgbClr val="C00000"/>
                </a:solidFill>
                <a:latin typeface="+mn-lt"/>
              </a:rPr>
              <a:t>InitWindowsApp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hInstance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nShowCmd</a:t>
            </a:r>
            <a:r>
              <a:rPr lang="en-US" altLang="ko-KR" sz="1400" dirty="0" smtClean="0">
                <a:latin typeface="+mn-lt"/>
              </a:rPr>
              <a:t>)) 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	::</a:t>
            </a:r>
            <a:r>
              <a:rPr lang="en-US" altLang="ko-KR" sz="1400" dirty="0" err="1" smtClean="0">
                <a:latin typeface="+mn-lt"/>
              </a:rPr>
              <a:t>MessageBox</a:t>
            </a:r>
            <a:r>
              <a:rPr lang="en-US" altLang="ko-KR" sz="1400" dirty="0" smtClean="0">
                <a:latin typeface="+mn-lt"/>
              </a:rPr>
              <a:t>(0, "Init - Failed", "Error", MB_OK);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	return 0;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return Run();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251542" y="978083"/>
            <a:ext cx="1463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02.HelloEmpty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DEC14-42AD-4D55-BE4F-F5193DDE4646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최소한의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응용프로그램 만들기</a:t>
            </a:r>
            <a:r>
              <a:rPr lang="en-US" altLang="ko-KR" dirty="0" smtClean="0"/>
              <a:t>’’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 sz="1800" dirty="0" smtClean="0">
              <a:solidFill>
                <a:schemeClr val="bg1"/>
              </a:solidFill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528194" y="1077981"/>
            <a:ext cx="804433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Bool</a:t>
            </a:r>
            <a:r>
              <a:rPr lang="en-US" altLang="ko-KR" sz="1400" b="1" dirty="0" smtClean="0">
                <a:latin typeface="+mn-lt"/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InitWindowsApp</a:t>
            </a:r>
            <a:r>
              <a:rPr lang="en-US" altLang="ko-KR" sz="1400" dirty="0" smtClean="0">
                <a:latin typeface="+mn-lt"/>
              </a:rPr>
              <a:t>(HINSTANCE </a:t>
            </a:r>
            <a:r>
              <a:rPr lang="en-US" altLang="ko-KR" sz="1400" dirty="0" err="1">
                <a:latin typeface="+mn-lt"/>
              </a:rPr>
              <a:t>instanceHandle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show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{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WNDCLASS </a:t>
            </a:r>
            <a:r>
              <a:rPr lang="en-US" altLang="ko-KR" sz="1400" dirty="0" err="1">
                <a:latin typeface="+mn-lt"/>
              </a:rPr>
              <a:t>wc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wc.style</a:t>
            </a:r>
            <a:r>
              <a:rPr lang="en-US" altLang="ko-KR" sz="1400" dirty="0" smtClean="0">
                <a:latin typeface="+mn-lt"/>
              </a:rPr>
              <a:t>		= </a:t>
            </a:r>
            <a:r>
              <a:rPr lang="en-US" altLang="ko-KR" sz="1400" dirty="0">
                <a:latin typeface="+mn-lt"/>
              </a:rPr>
              <a:t>CS_HREDRAW | CS_VREDRAW;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altLang="ko-KR" sz="1400" dirty="0" err="1">
                <a:solidFill>
                  <a:srgbClr val="C00000"/>
                </a:solidFill>
                <a:latin typeface="+mn-lt"/>
              </a:rPr>
              <a:t>wc.lpfnWndProc</a:t>
            </a:r>
            <a:r>
              <a:rPr lang="en-US" altLang="ko-KR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+mn-lt"/>
              </a:rPr>
              <a:t>	= </a:t>
            </a:r>
            <a:r>
              <a:rPr lang="en-US" altLang="ko-KR" sz="1400" dirty="0" err="1">
                <a:solidFill>
                  <a:srgbClr val="C00000"/>
                </a:solidFill>
                <a:latin typeface="+mn-lt"/>
              </a:rPr>
              <a:t>WndProc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wc.cbClsExtra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>
                <a:latin typeface="+mn-lt"/>
              </a:rPr>
              <a:t>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wc.cbWndExtra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>
                <a:latin typeface="+mn-lt"/>
              </a:rPr>
              <a:t>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wc.hInstance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 err="1">
                <a:latin typeface="+mn-lt"/>
              </a:rPr>
              <a:t>instanceHandle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wc.hIcon</a:t>
            </a:r>
            <a:r>
              <a:rPr lang="en-US" altLang="ko-KR" sz="1400" dirty="0" smtClean="0">
                <a:latin typeface="+mn-lt"/>
              </a:rPr>
              <a:t>		= </a:t>
            </a:r>
            <a:r>
              <a:rPr lang="en-US" altLang="ko-KR" sz="1400" dirty="0">
                <a:latin typeface="+mn-lt"/>
              </a:rPr>
              <a:t>::</a:t>
            </a:r>
            <a:r>
              <a:rPr lang="en-US" altLang="ko-KR" sz="1400" dirty="0" err="1">
                <a:latin typeface="+mn-lt"/>
              </a:rPr>
              <a:t>LoadIcon</a:t>
            </a:r>
            <a:r>
              <a:rPr lang="en-US" altLang="ko-KR" sz="1400" dirty="0">
                <a:latin typeface="+mn-lt"/>
              </a:rPr>
              <a:t>(0, IDI_APPLICATION);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wc.hCursor</a:t>
            </a:r>
            <a:r>
              <a:rPr lang="en-US" altLang="ko-KR" sz="1400" dirty="0" smtClean="0">
                <a:latin typeface="+mn-lt"/>
              </a:rPr>
              <a:t>		= </a:t>
            </a:r>
            <a:r>
              <a:rPr lang="en-US" altLang="ko-KR" sz="1400" dirty="0">
                <a:latin typeface="+mn-lt"/>
              </a:rPr>
              <a:t>::</a:t>
            </a:r>
            <a:r>
              <a:rPr lang="en-US" altLang="ko-KR" sz="1400" dirty="0" err="1">
                <a:latin typeface="+mn-lt"/>
              </a:rPr>
              <a:t>LoadCursor</a:t>
            </a:r>
            <a:r>
              <a:rPr lang="en-US" altLang="ko-KR" sz="1400" dirty="0">
                <a:latin typeface="+mn-lt"/>
              </a:rPr>
              <a:t>(0, IDC_ARROW);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wc.hbrBackground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 err="1" smtClean="0">
                <a:latin typeface="+mn-lt"/>
              </a:rPr>
              <a:t>static_cast</a:t>
            </a:r>
            <a:r>
              <a:rPr lang="en-US" altLang="ko-KR" sz="1400" dirty="0" smtClean="0">
                <a:latin typeface="+mn-lt"/>
              </a:rPr>
              <a:t>&lt;HBRUSH</a:t>
            </a:r>
            <a:r>
              <a:rPr lang="en-US" altLang="ko-KR" sz="1400" dirty="0">
                <a:latin typeface="+mn-lt"/>
              </a:rPr>
              <a:t>&gt;(::</a:t>
            </a:r>
            <a:r>
              <a:rPr lang="en-US" altLang="ko-KR" sz="1400" dirty="0" err="1">
                <a:latin typeface="+mn-lt"/>
              </a:rPr>
              <a:t>GetStockObject</a:t>
            </a:r>
            <a:r>
              <a:rPr lang="en-US" altLang="ko-KR" sz="1400" dirty="0">
                <a:latin typeface="+mn-lt"/>
              </a:rPr>
              <a:t>(WHITE_BRUSH));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wc.lpszMenuName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>
                <a:latin typeface="+mn-lt"/>
              </a:rPr>
              <a:t>0;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 smtClean="0">
                <a:latin typeface="+mn-lt"/>
              </a:rPr>
              <a:t>wc.lpszClassName</a:t>
            </a:r>
            <a:r>
              <a:rPr lang="en-US" altLang="ko-KR" sz="1400" dirty="0" smtClean="0">
                <a:latin typeface="+mn-lt"/>
              </a:rPr>
              <a:t>	= </a:t>
            </a:r>
            <a:r>
              <a:rPr lang="en-US" altLang="ko-KR" sz="1400" dirty="0">
                <a:latin typeface="+mn-lt"/>
              </a:rPr>
              <a:t>"Hello";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if (!::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RegisterClass</a:t>
            </a:r>
            <a:r>
              <a:rPr lang="en-US" altLang="ko-KR" sz="1400" dirty="0">
                <a:latin typeface="+mn-lt"/>
              </a:rPr>
              <a:t>(&amp;</a:t>
            </a:r>
            <a:r>
              <a:rPr lang="en-US" altLang="ko-KR" sz="1400" dirty="0" err="1">
                <a:latin typeface="+mn-lt"/>
              </a:rPr>
              <a:t>wc</a:t>
            </a:r>
            <a:r>
              <a:rPr lang="en-US" altLang="ko-KR" sz="1400" dirty="0" smtClean="0">
                <a:latin typeface="+mn-lt"/>
              </a:rPr>
              <a:t>)) {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::</a:t>
            </a:r>
            <a:r>
              <a:rPr lang="en-US" altLang="ko-KR" sz="1400" dirty="0" err="1">
                <a:latin typeface="+mn-lt"/>
              </a:rPr>
              <a:t>MessageBox</a:t>
            </a:r>
            <a:r>
              <a:rPr lang="en-US" altLang="ko-KR" sz="1400" dirty="0">
                <a:latin typeface="+mn-lt"/>
              </a:rPr>
              <a:t>(0, "</a:t>
            </a:r>
            <a:r>
              <a:rPr lang="en-US" altLang="ko-KR" sz="1400" dirty="0" err="1">
                <a:latin typeface="+mn-lt"/>
              </a:rPr>
              <a:t>RegisterClass</a:t>
            </a:r>
            <a:r>
              <a:rPr lang="en-US" altLang="ko-KR" sz="1400" dirty="0">
                <a:latin typeface="+mn-lt"/>
              </a:rPr>
              <a:t> - Failed", 0, 0);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return false;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>
                <a:latin typeface="+mn-lt"/>
              </a:rPr>
              <a:t> = 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CreateWindow</a:t>
            </a:r>
            <a:r>
              <a:rPr lang="en-US" altLang="ko-KR" sz="1400" dirty="0" smtClean="0">
                <a:latin typeface="+mn-lt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	"Hello", "Hello", WS_OVERLAPPEDWINDOW,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CW_USEDEFAULT, CW_USEDEFAULT, CW_USEDEFAULT, CW_USEDEFAULT,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0, 0, </a:t>
            </a:r>
            <a:r>
              <a:rPr lang="en-US" altLang="ko-KR" sz="1400" dirty="0" err="1">
                <a:latin typeface="+mn-lt"/>
              </a:rPr>
              <a:t>instanceHandle</a:t>
            </a:r>
            <a:r>
              <a:rPr lang="en-US" altLang="ko-KR" sz="1400" dirty="0">
                <a:latin typeface="+mn-lt"/>
              </a:rPr>
              <a:t>, 0);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if (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>
                <a:latin typeface="+mn-lt"/>
              </a:rPr>
              <a:t> == 0</a:t>
            </a:r>
            <a:r>
              <a:rPr lang="en-US" altLang="ko-KR" sz="1400" dirty="0" smtClean="0">
                <a:latin typeface="+mn-lt"/>
              </a:rPr>
              <a:t>) {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::</a:t>
            </a:r>
            <a:r>
              <a:rPr lang="en-US" altLang="ko-KR" sz="1400" dirty="0" err="1">
                <a:latin typeface="+mn-lt"/>
              </a:rPr>
              <a:t>MessageBox</a:t>
            </a:r>
            <a:r>
              <a:rPr lang="en-US" altLang="ko-KR" sz="1400" dirty="0">
                <a:latin typeface="+mn-lt"/>
              </a:rPr>
              <a:t>(0, "</a:t>
            </a:r>
            <a:r>
              <a:rPr lang="en-US" altLang="ko-KR" sz="1400" dirty="0" err="1">
                <a:latin typeface="+mn-lt"/>
              </a:rPr>
              <a:t>CreateWindow</a:t>
            </a:r>
            <a:r>
              <a:rPr lang="en-US" altLang="ko-KR" sz="1400" dirty="0">
                <a:latin typeface="+mn-lt"/>
              </a:rPr>
              <a:t> - Failed", 0, 0);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return false;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ShowWindow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>
                <a:latin typeface="+mn-lt"/>
              </a:rPr>
              <a:t>, show</a:t>
            </a:r>
            <a:r>
              <a:rPr lang="en-US" altLang="ko-KR" sz="1400" dirty="0" smtClean="0">
                <a:latin typeface="+mn-lt"/>
              </a:rPr>
              <a:t>);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UpdateWindow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 smtClean="0">
                <a:latin typeface="+mn-lt"/>
              </a:rPr>
              <a:t>);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return true;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D6581-AA82-459B-91B6-76E70D14405C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최소한의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응용프로그램 만들기</a:t>
            </a:r>
            <a:r>
              <a:rPr lang="en-US" altLang="ko-KR" dirty="0" smtClean="0"/>
              <a:t>’’’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 sz="1800" dirty="0" smtClean="0">
              <a:solidFill>
                <a:schemeClr val="bg1"/>
              </a:solidFill>
            </a:endParaRP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539750" y="1072785"/>
            <a:ext cx="8032778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altLang="ko-KR" sz="1400" dirty="0" smtClean="0">
                <a:latin typeface="+mn-lt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{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MSG </a:t>
            </a:r>
            <a:r>
              <a:rPr lang="en-US" altLang="ko-KR" sz="1400" dirty="0" err="1">
                <a:latin typeface="+mn-lt"/>
              </a:rPr>
              <a:t>msg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::</a:t>
            </a:r>
            <a:r>
              <a:rPr lang="en-US" altLang="ko-KR" sz="1400" dirty="0" err="1">
                <a:latin typeface="+mn-lt"/>
              </a:rPr>
              <a:t>ZeroMemory</a:t>
            </a:r>
            <a:r>
              <a:rPr lang="en-US" altLang="ko-KR" sz="1400" dirty="0">
                <a:latin typeface="+mn-lt"/>
              </a:rPr>
              <a:t>(&amp;</a:t>
            </a:r>
            <a:r>
              <a:rPr lang="en-US" altLang="ko-KR" sz="1400" dirty="0" err="1">
                <a:latin typeface="+mn-lt"/>
              </a:rPr>
              <a:t>msg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(MSG));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while (::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GetMessage</a:t>
            </a:r>
            <a:r>
              <a:rPr lang="en-US" altLang="ko-KR" sz="1400" dirty="0">
                <a:latin typeface="+mn-lt"/>
              </a:rPr>
              <a:t>(&amp;</a:t>
            </a:r>
            <a:r>
              <a:rPr lang="en-US" altLang="ko-KR" sz="1400" dirty="0" err="1">
                <a:latin typeface="+mn-lt"/>
              </a:rPr>
              <a:t>msg</a:t>
            </a:r>
            <a:r>
              <a:rPr lang="en-US" altLang="ko-KR" sz="1400" dirty="0">
                <a:latin typeface="+mn-lt"/>
              </a:rPr>
              <a:t>, 0, 0, 0) ) </a:t>
            </a:r>
            <a:r>
              <a:rPr lang="en-US" altLang="ko-KR" sz="1400" dirty="0" smtClean="0"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	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TranslateMessage</a:t>
            </a:r>
            <a:r>
              <a:rPr lang="en-US" altLang="ko-KR" sz="1400" dirty="0" smtClean="0">
                <a:latin typeface="+mn-lt"/>
              </a:rPr>
              <a:t>(&amp;</a:t>
            </a:r>
            <a:r>
              <a:rPr lang="en-US" altLang="ko-KR" sz="1400" dirty="0" err="1" smtClean="0">
                <a:latin typeface="+mn-lt"/>
              </a:rPr>
              <a:t>msg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	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DispatchMessage</a:t>
            </a:r>
            <a:r>
              <a:rPr lang="en-US" altLang="ko-KR" sz="1400" dirty="0" smtClean="0">
                <a:latin typeface="+mn-lt"/>
              </a:rPr>
              <a:t>(&amp;</a:t>
            </a:r>
            <a:r>
              <a:rPr lang="en-US" altLang="ko-KR" sz="1400" dirty="0" err="1" smtClean="0">
                <a:latin typeface="+mn-lt"/>
              </a:rPr>
              <a:t>msg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return </a:t>
            </a:r>
            <a:r>
              <a:rPr lang="en-US" altLang="ko-KR" sz="1400" dirty="0" err="1">
                <a:latin typeface="+mn-lt"/>
              </a:rPr>
              <a:t>msg.wParam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LRESULT </a:t>
            </a:r>
            <a:r>
              <a:rPr lang="en-US" altLang="ko-KR" sz="1400" dirty="0">
                <a:latin typeface="+mn-lt"/>
              </a:rPr>
              <a:t>CALLBACK </a:t>
            </a:r>
            <a:r>
              <a:rPr lang="en-US" altLang="ko-KR" sz="1400" b="1" dirty="0" err="1">
                <a:solidFill>
                  <a:srgbClr val="0070C0"/>
                </a:solidFill>
                <a:latin typeface="+mn-lt"/>
              </a:rPr>
              <a:t>WndProc</a:t>
            </a:r>
            <a:r>
              <a:rPr lang="en-US" altLang="ko-KR" sz="1400" dirty="0">
                <a:latin typeface="+mn-lt"/>
              </a:rPr>
              <a:t>(HWND   </a:t>
            </a:r>
            <a:r>
              <a:rPr lang="en-US" altLang="ko-KR" sz="1400" dirty="0" err="1" smtClean="0">
                <a:latin typeface="+mn-lt"/>
              </a:rPr>
              <a:t>windowHandle</a:t>
            </a:r>
            <a:r>
              <a:rPr lang="en-US" altLang="ko-KR" sz="1400" dirty="0" smtClean="0">
                <a:latin typeface="+mn-lt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UINT </a:t>
            </a:r>
            <a:r>
              <a:rPr lang="en-US" altLang="ko-KR" sz="1400" dirty="0" err="1" smtClean="0">
                <a:latin typeface="+mn-lt"/>
              </a:rPr>
              <a:t>msg</a:t>
            </a:r>
            <a:r>
              <a:rPr lang="en-US" altLang="ko-KR" sz="1400" dirty="0" smtClean="0">
                <a:latin typeface="+mn-lt"/>
              </a:rPr>
              <a:t>, WPARAM </a:t>
            </a:r>
            <a:r>
              <a:rPr lang="en-US" altLang="ko-KR" sz="1400" dirty="0" err="1" smtClean="0">
                <a:latin typeface="+mn-lt"/>
              </a:rPr>
              <a:t>wParam</a:t>
            </a:r>
            <a:r>
              <a:rPr lang="en-US" altLang="ko-KR" sz="1400" dirty="0" smtClean="0">
                <a:latin typeface="+mn-lt"/>
              </a:rPr>
              <a:t>, LPARAM </a:t>
            </a:r>
            <a:r>
              <a:rPr lang="en-US" altLang="ko-KR" sz="1400" dirty="0" err="1" smtClean="0">
                <a:latin typeface="+mn-lt"/>
              </a:rPr>
              <a:t>lParam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switch (</a:t>
            </a:r>
            <a:r>
              <a:rPr lang="en-US" altLang="ko-KR" sz="1400" dirty="0" err="1" smtClean="0">
                <a:latin typeface="+mn-lt"/>
              </a:rPr>
              <a:t>msg</a:t>
            </a:r>
            <a:r>
              <a:rPr lang="en-US" altLang="ko-KR" sz="1400" dirty="0" smtClean="0">
                <a:latin typeface="+mn-lt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case WM_KEYDOWN</a:t>
            </a:r>
            <a:r>
              <a:rPr lang="en-US" altLang="ko-KR" sz="1400" dirty="0" smtClean="0">
                <a:latin typeface="+mn-lt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smtClean="0">
                <a:latin typeface="+mn-lt"/>
              </a:rPr>
              <a:t>if ( </a:t>
            </a:r>
            <a:r>
              <a:rPr lang="en-US" altLang="ko-KR" sz="1400" dirty="0" err="1">
                <a:latin typeface="+mn-lt"/>
              </a:rPr>
              <a:t>wParam</a:t>
            </a:r>
            <a:r>
              <a:rPr lang="en-US" altLang="ko-KR" sz="1400" dirty="0">
                <a:latin typeface="+mn-lt"/>
              </a:rPr>
              <a:t> == VK_ESCAPE 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	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DestroyWindow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MainWindowHandle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return 0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case WM_DESTROY</a:t>
            </a:r>
            <a:r>
              <a:rPr lang="en-US" altLang="ko-KR" sz="1400" dirty="0" smtClean="0">
                <a:latin typeface="+mn-lt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PostQuitMessage</a:t>
            </a:r>
            <a:r>
              <a:rPr lang="en-US" altLang="ko-KR" sz="1400" dirty="0">
                <a:latin typeface="+mn-lt"/>
              </a:rPr>
              <a:t>(0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		return 0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	return ::</a:t>
            </a:r>
            <a:r>
              <a:rPr lang="en-US" altLang="ko-KR" sz="1400" dirty="0" err="1" smtClean="0">
                <a:latin typeface="+mn-lt"/>
              </a:rPr>
              <a:t>DefWindowProc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windowHandle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msg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wParam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lParam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92080" y="1897087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Note: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GetMessage</a:t>
            </a:r>
            <a:r>
              <a:rPr lang="en-US" altLang="ko-KR" sz="1400" dirty="0" smtClean="0">
                <a:solidFill>
                  <a:schemeClr val="accent4"/>
                </a:solidFill>
              </a:rPr>
              <a:t> vs.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PeekMessage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디버그 용도의 문자열을 </a:t>
            </a:r>
            <a:r>
              <a:rPr lang="ko-KR" altLang="en-US" dirty="0" err="1" smtClean="0"/>
              <a:t>출력창에</a:t>
            </a:r>
            <a:r>
              <a:rPr lang="ko-KR" altLang="en-US" dirty="0" smtClean="0"/>
              <a:t> 표시하기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텍스트 문자열을 대화 상자에 표시하기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집합과 문자열 조작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2108</Words>
  <Application>Microsoft Office PowerPoint</Application>
  <PresentationFormat>화면 슬라이드 쇼(4:3)</PresentationFormat>
  <Paragraphs>521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맑은 고딕</vt:lpstr>
      <vt:lpstr>Arial</vt:lpstr>
      <vt:lpstr>Courier New</vt:lpstr>
      <vt:lpstr>Tempus Sans ITC</vt:lpstr>
      <vt:lpstr>Office 테마</vt:lpstr>
      <vt:lpstr>윈도우 프로그래밍</vt:lpstr>
      <vt:lpstr>목차</vt:lpstr>
      <vt:lpstr>윈도우 프로그래밍</vt:lpstr>
      <vt:lpstr>디폴트 Win32 응용프로그램 만들기</vt:lpstr>
      <vt:lpstr>최소한의 Win32 응용프로그램 만들기</vt:lpstr>
      <vt:lpstr>최소한의 Win32 응용프로그램 만들기’</vt:lpstr>
      <vt:lpstr>최소한의 Win32 응용프로그램 만들기’’</vt:lpstr>
      <vt:lpstr>최소한의 Win32 응용프로그램 만들기’’’</vt:lpstr>
      <vt:lpstr>문자열 표시하기</vt:lpstr>
      <vt:lpstr>디버그 메시지를 표시하기 </vt:lpstr>
      <vt:lpstr>간단한 텍스트 문자열을 화면에 표시하기</vt:lpstr>
      <vt:lpstr>간단한 텍스트 문자열을 화면에 표시하기’</vt:lpstr>
      <vt:lpstr>문자 집합</vt:lpstr>
      <vt:lpstr>문자 집합’</vt:lpstr>
      <vt:lpstr>문자열 입력 함수</vt:lpstr>
      <vt:lpstr>문자열 입력 함수’</vt:lpstr>
      <vt:lpstr>Win32 상수와 타입들</vt:lpstr>
      <vt:lpstr>COM 프로그래밍</vt:lpstr>
      <vt:lpstr>COM 객체의 생성과 소멸</vt:lpstr>
      <vt:lpstr>COM 사용에서 리턴값의 확인</vt:lpstr>
      <vt:lpstr>COM 사용에서 리턴값의 확인’</vt:lpstr>
      <vt:lpstr>에러 코드의 확인</vt:lpstr>
      <vt:lpstr>에러 코드의 확인’</vt:lpstr>
      <vt:lpstr>에러 처리 편리 함수</vt:lpstr>
      <vt:lpstr>용어의 사용</vt:lpstr>
      <vt:lpstr>용어의 사용’</vt:lpstr>
      <vt:lpstr>Windows GDI 그리기</vt:lpstr>
      <vt:lpstr>Windows GDI 그리기’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135</cp:revision>
  <dcterms:created xsi:type="dcterms:W3CDTF">2008-02-22T16:44:23Z</dcterms:created>
  <dcterms:modified xsi:type="dcterms:W3CDTF">2019-03-28T03:48:21Z</dcterms:modified>
</cp:coreProperties>
</file>