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2" r:id="rId3"/>
    <p:sldId id="287" r:id="rId4"/>
    <p:sldId id="350" r:id="rId5"/>
    <p:sldId id="349" r:id="rId6"/>
    <p:sldId id="288" r:id="rId7"/>
    <p:sldId id="348" r:id="rId8"/>
    <p:sldId id="289" r:id="rId9"/>
    <p:sldId id="290" r:id="rId10"/>
    <p:sldId id="318" r:id="rId11"/>
    <p:sldId id="347" r:id="rId12"/>
    <p:sldId id="346" r:id="rId13"/>
    <p:sldId id="317" r:id="rId14"/>
    <p:sldId id="351" r:id="rId15"/>
    <p:sldId id="345" r:id="rId16"/>
    <p:sldId id="342" r:id="rId17"/>
    <p:sldId id="343" r:id="rId18"/>
    <p:sldId id="344" r:id="rId19"/>
    <p:sldId id="291" r:id="rId20"/>
    <p:sldId id="292" r:id="rId21"/>
    <p:sldId id="293" r:id="rId22"/>
    <p:sldId id="298" r:id="rId23"/>
    <p:sldId id="294" r:id="rId24"/>
    <p:sldId id="295" r:id="rId25"/>
    <p:sldId id="297" r:id="rId2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132" d="100"/>
          <a:sy n="132" d="100"/>
        </p:scale>
        <p:origin x="70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66063AB-1C9E-4DEC-8AB8-037CDBFF8838}" type="datetimeFigureOut">
              <a:rPr lang="ko-KR" altLang="en-US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8EB6D3-80AC-492A-8B78-70AE4D7532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19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684213" y="2428875"/>
            <a:ext cx="7775575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230563" y="1857375"/>
            <a:ext cx="26987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540000" y="5334000"/>
            <a:ext cx="4103688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357313" y="5330825"/>
            <a:ext cx="6429375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 dirty="0" smtClean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1200" dirty="0" smtClean="0">
                <a:solidFill>
                  <a:schemeClr val="tx1"/>
                </a:solidFill>
                <a:latin typeface="Tempus Sans ITC" pitchFamily="82" charset="0"/>
                <a:ea typeface="굴림" pitchFamily="50" charset="-127"/>
                <a:cs typeface="+mn-cs"/>
              </a:rPr>
              <a:t>http://ecl.inu.ac.kr</a:t>
            </a:r>
            <a:endParaRPr kumimoji="0" lang="ko-KR" altLang="en-US" kern="1200" dirty="0">
              <a:solidFill>
                <a:schemeClr val="tx1"/>
              </a:solidFill>
              <a:latin typeface="Tempus Sans ITC" pitchFamily="82" charset="0"/>
              <a:ea typeface="굴림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57313" y="4824413"/>
            <a:ext cx="64293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B146-D6E0-407F-B185-A46BBC1DFD75}" type="datetime1">
              <a:rPr lang="ko-KR" altLang="en-US" smtClean="0"/>
              <a:pPr>
                <a:defRPr/>
              </a:pPr>
              <a:t>2019-03-28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6A4FE-6DDB-4819-88DB-C7317091388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EE224-EB8B-44D5-B7E7-E5892F6B5BF7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9FE8C-49E8-4131-87BF-27665E3430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FFDD6-6226-4B2B-9136-9993EE7396F1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1E7D8-FC97-4502-B30D-F089007E1B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428625" y="928688"/>
            <a:ext cx="828675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46177"/>
            <a:ext cx="82296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8915D6-223A-4215-9D32-90468FA6D977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0BF04-BCB0-45BB-9E43-A83A1A3498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B7C98-6947-4195-A0C0-9C8E41AB8E9B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00A4C-CB51-48FF-A7E8-A82A816825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7CECA-525E-41BC-809E-462A1EF29248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51B7B-4D58-4947-8BA4-F5A2496E52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5912-8F8A-4D05-AEF7-2A22942E72BB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A9D35-26A9-4C3B-B266-F174F20503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DBE40-796C-42F7-BA75-F106D6970DF4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E9CFD-F995-4C09-AB05-75C1A8B155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1C3C0-2FF3-4DF9-8580-36BA0428E368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B7C09-849E-4280-A955-02E790337E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44860-DB44-4A0F-9EC9-EDDE4585D9EE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FCEF4-84A9-4748-8D28-8D85A04BB2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FD5B8-5408-4BB0-A7FB-9D063EAA2F93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7C7FF-DA7C-4FDA-8FE0-84F2BA430A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6B57E1-8180-4A5E-B5A5-AB1A75E454B2}" type="datetime1">
              <a:rPr lang="ko-KR" altLang="en-US" smtClean="0"/>
              <a:pPr>
                <a:defRPr/>
              </a:pPr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BCC727-4059-49B0-B5F1-E6337CB4F8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library/ee663275(VS.85).aspx" TargetMode="External"/><Relationship Id="rId2" Type="http://schemas.openxmlformats.org/officeDocument/2006/relationships/hyperlink" Target="http://msdn.microsoft.com/direc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blogs.msdn.com/b/chuckw/" TargetMode="External"/><Relationship Id="rId4" Type="http://schemas.openxmlformats.org/officeDocument/2006/relationships/hyperlink" Target="http://blogs.msdn.com/b/chuckw/archive/2012/03/22/where-is-the-directx-sdk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windows/desktop/Direct2D" TargetMode="External"/><Relationship Id="rId2" Type="http://schemas.openxmlformats.org/officeDocument/2006/relationships/hyperlink" Target="http://msdn.microsoft.com/en-us/library/dd370990(v=vs.85)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msdn.microsoft.com/en-us/library/dd370990(VS.85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>
          <a:xfrm>
            <a:off x="685800" y="2428875"/>
            <a:ext cx="7772400" cy="7429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D2D </a:t>
            </a:r>
            <a:r>
              <a:rPr lang="ko-KR" altLang="en-US" dirty="0" smtClean="0"/>
              <a:t>개요</a:t>
            </a:r>
            <a:endParaRPr lang="en-US" altLang="ko-KR" dirty="0" smtClean="0"/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>
          <a:xfrm>
            <a:off x="1371600" y="3286125"/>
            <a:ext cx="6400800" cy="500063"/>
          </a:xfrm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게임프로그래밍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6A4FE-6DDB-4819-88DB-C7317091388E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 </a:t>
            </a:r>
            <a:r>
              <a:rPr lang="ko-KR" altLang="en-US" dirty="0" smtClean="0"/>
              <a:t>실행 환경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Studio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최신버전 </a:t>
            </a:r>
            <a:r>
              <a:rPr lang="ko-KR" altLang="en-US" dirty="0" smtClean="0"/>
              <a:t>권장</a:t>
            </a:r>
            <a:r>
              <a:rPr lang="en-US" altLang="ko-KR" dirty="0" smtClean="0"/>
              <a:t>, </a:t>
            </a:r>
            <a:r>
              <a:rPr lang="en-US" altLang="ko-KR" dirty="0" smtClean="0"/>
              <a:t>C/C</a:t>
            </a:r>
            <a:r>
              <a:rPr lang="en-US" altLang="ko-KR" dirty="0" smtClean="0"/>
              <a:t>++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독립적으로 </a:t>
            </a:r>
            <a:r>
              <a:rPr lang="ko-KR" altLang="en-US" dirty="0" smtClean="0"/>
              <a:t>배포되는 </a:t>
            </a:r>
            <a:r>
              <a:rPr lang="en-US" altLang="ko-KR" dirty="0" smtClean="0"/>
              <a:t>DirectX SDK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다운로드 위치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http://msdn.microsoft.com/directx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독립적으로 배포되는 마지막 버전</a:t>
            </a:r>
            <a:r>
              <a:rPr lang="en-US" altLang="ko-KR" dirty="0" smtClean="0"/>
              <a:t>: “June 2010”</a:t>
            </a:r>
          </a:p>
          <a:p>
            <a:pPr lvl="2"/>
            <a:r>
              <a:rPr lang="ko-KR" altLang="en-US" dirty="0" smtClean="0"/>
              <a:t>경로설정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DXSDK </a:t>
            </a:r>
            <a:r>
              <a:rPr lang="ko-KR" altLang="en-US" dirty="0" smtClean="0"/>
              <a:t>경로 </a:t>
            </a:r>
            <a:r>
              <a:rPr lang="en-US" altLang="ko-KR" dirty="0" smtClean="0"/>
              <a:t>(DXSDK</a:t>
            </a:r>
            <a:r>
              <a:rPr lang="ko-KR" altLang="en-US" dirty="0" smtClean="0"/>
              <a:t>를 설치한 후 </a:t>
            </a:r>
            <a:r>
              <a:rPr lang="ko-KR" altLang="en-US" dirty="0" err="1" smtClean="0"/>
              <a:t>환경변수가</a:t>
            </a:r>
            <a:r>
              <a:rPr lang="ko-KR" altLang="en-US" dirty="0" smtClean="0"/>
              <a:t> 자동으로 추가됨</a:t>
            </a:r>
            <a:r>
              <a:rPr lang="en-US" altLang="ko-KR" dirty="0" smtClean="0"/>
              <a:t>)</a:t>
            </a:r>
          </a:p>
          <a:p>
            <a:pPr lvl="4"/>
            <a:r>
              <a:rPr lang="ko-KR" altLang="en-US" dirty="0" smtClean="0"/>
              <a:t>예</a:t>
            </a:r>
            <a:r>
              <a:rPr lang="en-US" altLang="ko-KR" dirty="0" smtClean="0"/>
              <a:t>: DXSDK_DIR=C:\Program Files\Microsoft DirectX SDK (June 2010)\</a:t>
            </a:r>
          </a:p>
          <a:p>
            <a:pPr lvl="1"/>
            <a:r>
              <a:rPr lang="en-US" altLang="ko-KR" dirty="0"/>
              <a:t>Windows 8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DirectX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Windows SDK</a:t>
            </a:r>
            <a:r>
              <a:rPr lang="ko-KR" altLang="en-US" dirty="0"/>
              <a:t>에 포함되어 배포</a:t>
            </a:r>
            <a:endParaRPr lang="en-US" altLang="ko-KR" dirty="0" smtClean="0"/>
          </a:p>
          <a:p>
            <a:pPr lvl="2"/>
            <a:r>
              <a:rPr lang="en-US" altLang="ko-KR" dirty="0"/>
              <a:t>Windows 8 </a:t>
            </a:r>
            <a:r>
              <a:rPr lang="en-US" altLang="ko-KR" dirty="0" smtClean="0"/>
              <a:t>(</a:t>
            </a:r>
            <a:r>
              <a:rPr lang="en-US" altLang="ko-KR" dirty="0" smtClean="0"/>
              <a:t>2011</a:t>
            </a:r>
            <a:r>
              <a:rPr lang="ko-KR" altLang="en-US" dirty="0" smtClean="0"/>
              <a:t>년부터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부터는 별도 설치과정 </a:t>
            </a:r>
            <a:r>
              <a:rPr lang="ko-KR" altLang="en-US" dirty="0" err="1" smtClean="0"/>
              <a:t>필요없음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DirectX 11.1, Direct2D, </a:t>
            </a:r>
            <a:r>
              <a:rPr lang="en-US" altLang="ko-KR" dirty="0" err="1" smtClean="0"/>
              <a:t>DirectWrite</a:t>
            </a:r>
            <a:r>
              <a:rPr lang="en-US" altLang="ko-KR" dirty="0" smtClean="0"/>
              <a:t>, DXGI 1.2, WDDM 1.2, </a:t>
            </a:r>
            <a:r>
              <a:rPr lang="en-US" altLang="ko-KR" dirty="0" err="1" smtClean="0"/>
              <a:t>DirectXMath</a:t>
            </a:r>
            <a:r>
              <a:rPr lang="en-US" altLang="ko-KR" dirty="0" smtClean="0"/>
              <a:t>, Feature Level 11.1 devices, XINPUT 1.4, XAUDIO 2.8, HLSL compiler</a:t>
            </a:r>
          </a:p>
          <a:p>
            <a:pPr lvl="2"/>
            <a:r>
              <a:rPr lang="en-US" altLang="ko-KR" dirty="0" smtClean="0"/>
              <a:t>Visual Studio 2012 </a:t>
            </a:r>
            <a:r>
              <a:rPr lang="ko-KR" altLang="en-US" dirty="0" smtClean="0"/>
              <a:t>이상을 설치하면 최신 </a:t>
            </a:r>
            <a:r>
              <a:rPr lang="en-US" altLang="ko-KR" dirty="0" smtClean="0"/>
              <a:t>Windows SDK</a:t>
            </a:r>
            <a:r>
              <a:rPr lang="ko-KR" altLang="en-US" dirty="0" smtClean="0"/>
              <a:t>가 자동 설치됨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Visual Studio 2010 </a:t>
            </a:r>
            <a:r>
              <a:rPr lang="ko-KR" altLang="en-US" dirty="0" smtClean="0"/>
              <a:t>사용자는 최신 </a:t>
            </a:r>
            <a:r>
              <a:rPr lang="en-US" altLang="ko-KR" dirty="0" smtClean="0"/>
              <a:t>Windows SDK</a:t>
            </a:r>
            <a:r>
              <a:rPr lang="ko-KR" altLang="en-US" dirty="0" smtClean="0"/>
              <a:t>를 별도 설치해야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참고</a:t>
            </a:r>
            <a:r>
              <a:rPr lang="en-US" altLang="ko-KR" dirty="0" smtClean="0"/>
              <a:t>: (</a:t>
            </a:r>
            <a:r>
              <a:rPr lang="en-US" altLang="ko-KR" dirty="0" smtClean="0">
                <a:hlinkClick r:id="rId3"/>
              </a:rPr>
              <a:t>link</a:t>
            </a:r>
            <a:r>
              <a:rPr lang="en-US" altLang="ko-KR" dirty="0" smtClean="0"/>
              <a:t>)(</a:t>
            </a:r>
            <a:r>
              <a:rPr lang="en-US" altLang="ko-KR" dirty="0" smtClean="0">
                <a:hlinkClick r:id="rId4"/>
              </a:rPr>
              <a:t>link</a:t>
            </a:r>
            <a:r>
              <a:rPr lang="en-US" altLang="ko-KR" dirty="0" smtClean="0"/>
              <a:t>)(</a:t>
            </a:r>
            <a:r>
              <a:rPr lang="en-US" altLang="ko-KR" dirty="0" smtClean="0">
                <a:hlinkClick r:id="rId5"/>
              </a:rPr>
              <a:t>link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Visual Studio </a:t>
            </a:r>
            <a:r>
              <a:rPr lang="ko-KR" altLang="en-US" dirty="0" smtClean="0"/>
              <a:t>경로 설정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독립 배포 버전의 경우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Visual Studio</a:t>
            </a:r>
            <a:r>
              <a:rPr lang="ko-KR" altLang="en-US" dirty="0" smtClean="0"/>
              <a:t>에서의 환경설정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경로목록의 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Executable/Include/Library Directories </a:t>
            </a:r>
            <a:r>
              <a:rPr lang="ko-KR" altLang="en-US" dirty="0" smtClean="0"/>
              <a:t>등을 설정할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경로 구분은 </a:t>
            </a:r>
            <a:r>
              <a:rPr lang="en-US" altLang="ko-KR" dirty="0" smtClean="0"/>
              <a:t>“;”</a:t>
            </a:r>
            <a:r>
              <a:rPr lang="ko-KR" altLang="en-US" dirty="0" smtClean="0"/>
              <a:t>으로 함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각 프로젝트 당</a:t>
            </a:r>
            <a:r>
              <a:rPr lang="ko-KR" altLang="en-US" dirty="0" smtClean="0"/>
              <a:t> 경로목록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“Solution Explorer”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 </a:t>
            </a:r>
            <a:r>
              <a:rPr lang="en-US" altLang="ko-KR" dirty="0" smtClean="0"/>
              <a:t>"Project”≫"Properties"</a:t>
            </a:r>
            <a:r>
              <a:rPr lang="ko-KR" altLang="en-US" dirty="0" smtClean="0"/>
              <a:t>를 선택한 후</a:t>
            </a:r>
            <a:r>
              <a:rPr lang="en-US" altLang="ko-KR" dirty="0" smtClean="0"/>
              <a:t>,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대화상자의 </a:t>
            </a:r>
            <a:r>
              <a:rPr lang="en-US" altLang="ko-KR" dirty="0" smtClean="0"/>
              <a:t>"Configuration Properties”≫"VC++ Directories"</a:t>
            </a:r>
            <a:r>
              <a:rPr lang="ko-KR" altLang="en-US" dirty="0" smtClean="0"/>
              <a:t>를 클릭한 후</a:t>
            </a:r>
            <a:r>
              <a:rPr lang="en-US" altLang="ko-KR" dirty="0" smtClean="0"/>
              <a:t>,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오른쪽 목록에서 해당 목록을 클릭하고 </a:t>
            </a:r>
            <a:r>
              <a:rPr lang="en-US" altLang="ko-KR" dirty="0" smtClean="0"/>
              <a:t>"&lt;Edit...&gt;"</a:t>
            </a:r>
            <a:r>
              <a:rPr lang="ko-KR" altLang="en-US" dirty="0" smtClean="0"/>
              <a:t>를 눌러 추가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각 사용자 당</a:t>
            </a:r>
            <a:r>
              <a:rPr lang="ko-KR" altLang="en-US" dirty="0" smtClean="0"/>
              <a:t> 경로목록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메뉴 </a:t>
            </a:r>
            <a:r>
              <a:rPr lang="en-US" altLang="ko-KR" dirty="0" smtClean="0"/>
              <a:t>“View”≫”Property Manager”</a:t>
            </a:r>
            <a:r>
              <a:rPr lang="ko-KR" altLang="en-US" dirty="0" smtClean="0"/>
              <a:t>를 선택한 후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“Property Manager”</a:t>
            </a:r>
            <a:r>
              <a:rPr lang="ko-KR" altLang="en-US" dirty="0" smtClean="0"/>
              <a:t>에서 프로젝트 노드를 펼치고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“Debug | Win32” </a:t>
            </a:r>
            <a:r>
              <a:rPr lang="ko-KR" altLang="en-US" dirty="0" smtClean="0"/>
              <a:t>하부의 </a:t>
            </a:r>
            <a:r>
              <a:rPr lang="en-US" altLang="ko-KR" dirty="0" smtClean="0"/>
              <a:t>“Microsoft.Cpp.Win32.user”</a:t>
            </a:r>
            <a:r>
              <a:rPr lang="ko-KR" altLang="en-US" dirty="0" smtClean="0"/>
              <a:t>를 더블클릭하고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대화상자의 </a:t>
            </a:r>
            <a:r>
              <a:rPr lang="en-US" altLang="ko-KR" dirty="0" smtClean="0"/>
              <a:t>“Common Properties”≫"VC++ Directories"</a:t>
            </a:r>
            <a:r>
              <a:rPr lang="ko-KR" altLang="en-US" dirty="0" smtClean="0"/>
              <a:t>를 클릭한 후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오른쪽 목록에서 해당 목록을 클릭하고 </a:t>
            </a:r>
            <a:r>
              <a:rPr lang="en-US" altLang="ko-KR" dirty="0" smtClean="0"/>
              <a:t>"&lt;Edit...&gt;"</a:t>
            </a:r>
            <a:r>
              <a:rPr lang="ko-KR" altLang="en-US" dirty="0" smtClean="0"/>
              <a:t>를 눌러 추가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Visual Studio </a:t>
            </a:r>
            <a:r>
              <a:rPr lang="ko-KR" altLang="en-US" dirty="0" smtClean="0"/>
              <a:t>경로 설정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독립 배포 버전의 경우</a:t>
            </a:r>
            <a:r>
              <a:rPr lang="en-US" altLang="ko-KR" dirty="0" smtClean="0"/>
              <a:t>)’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필요에 따라서 경로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r>
              <a:rPr lang="en-US" altLang="ko-KR" dirty="0" smtClean="0"/>
              <a:t>: DirectX SDK </a:t>
            </a:r>
            <a:r>
              <a:rPr lang="ko-KR" altLang="en-US" dirty="0" smtClean="0"/>
              <a:t>관련 경로 추가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Executable Directories: </a:t>
            </a:r>
            <a:r>
              <a:rPr lang="en-US" altLang="ko-KR" dirty="0" smtClean="0">
                <a:solidFill>
                  <a:srgbClr val="0070C0"/>
                </a:solidFill>
              </a:rPr>
              <a:t>$(DXSDK_DIR)\Utilities\bin\x86;</a:t>
            </a:r>
            <a:r>
              <a:rPr lang="en-US" altLang="ko-KR" dirty="0" smtClean="0"/>
              <a:t>$(</a:t>
            </a:r>
            <a:r>
              <a:rPr lang="en-US" altLang="ko-KR" dirty="0" err="1" smtClean="0"/>
              <a:t>ExecutablePath</a:t>
            </a:r>
            <a:r>
              <a:rPr lang="en-US" altLang="ko-KR" dirty="0" smtClean="0"/>
              <a:t>)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Include Directories: </a:t>
            </a:r>
            <a:r>
              <a:rPr lang="en-US" altLang="ko-KR" dirty="0" smtClean="0">
                <a:solidFill>
                  <a:srgbClr val="0070C0"/>
                </a:solidFill>
              </a:rPr>
              <a:t>$(DXSDK_DIR)\Include;</a:t>
            </a:r>
            <a:r>
              <a:rPr lang="en-US" altLang="ko-KR" dirty="0" smtClean="0"/>
              <a:t>$(</a:t>
            </a:r>
            <a:r>
              <a:rPr lang="en-US" altLang="ko-KR" dirty="0" err="1" smtClean="0"/>
              <a:t>IncludePath</a:t>
            </a:r>
            <a:r>
              <a:rPr lang="en-US" altLang="ko-KR" dirty="0" smtClean="0"/>
              <a:t>)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/>
              <a:t>Library Directories: </a:t>
            </a:r>
            <a:r>
              <a:rPr lang="en-US" altLang="ko-KR" dirty="0" smtClean="0">
                <a:solidFill>
                  <a:srgbClr val="0070C0"/>
                </a:solidFill>
              </a:rPr>
              <a:t>$(DXSDK_DIR)\Lib\x86;</a:t>
            </a:r>
            <a:r>
              <a:rPr lang="en-US" altLang="ko-KR" dirty="0" smtClean="0"/>
              <a:t>$(</a:t>
            </a:r>
            <a:r>
              <a:rPr lang="en-US" altLang="ko-KR" dirty="0" err="1" smtClean="0"/>
              <a:t>LibraryPath</a:t>
            </a:r>
            <a:r>
              <a:rPr lang="en-US" altLang="ko-KR" dirty="0" smtClean="0"/>
              <a:t>)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61457"/>
          <a:stretch>
            <a:fillRect/>
          </a:stretch>
        </p:blipFill>
        <p:spPr bwMode="auto">
          <a:xfrm>
            <a:off x="1710720" y="2786058"/>
            <a:ext cx="579023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61346"/>
          <a:stretch>
            <a:fillRect/>
          </a:stretch>
        </p:blipFill>
        <p:spPr bwMode="auto">
          <a:xfrm>
            <a:off x="1710720" y="4500570"/>
            <a:ext cx="577366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모서리가 둥근 직사각형 9"/>
          <p:cNvSpPr/>
          <p:nvPr/>
        </p:nvSpPr>
        <p:spPr>
          <a:xfrm>
            <a:off x="1714480" y="2786058"/>
            <a:ext cx="257030" cy="21431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14480" y="4500570"/>
            <a:ext cx="1000132" cy="21431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918984" y="3546603"/>
            <a:ext cx="1338308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781394" y="3673457"/>
            <a:ext cx="942058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786446" y="3929066"/>
            <a:ext cx="9473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901815" y="5264515"/>
            <a:ext cx="1338308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764225" y="5391369"/>
            <a:ext cx="942058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769277" y="5646978"/>
            <a:ext cx="9473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4799" y="450057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n-ea"/>
                <a:ea typeface="+mn-ea"/>
              </a:rPr>
              <a:t>프로젝트 당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5863" y="278605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n-ea"/>
                <a:ea typeface="+mn-ea"/>
              </a:rPr>
              <a:t>사용자 당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 </a:t>
            </a:r>
            <a:r>
              <a:rPr lang="ko-KR" altLang="en-US" dirty="0" smtClean="0"/>
              <a:t>사용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헤더 파일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d2d1.h</a:t>
            </a:r>
          </a:p>
          <a:p>
            <a:pPr lvl="2"/>
            <a:r>
              <a:rPr lang="en-US" altLang="ko-KR" dirty="0" smtClean="0"/>
              <a:t>D2D API</a:t>
            </a:r>
            <a:r>
              <a:rPr lang="ko-KR" altLang="en-US" dirty="0" smtClean="0"/>
              <a:t>의 핵심 헤더 파일임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반드시 포함해야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내부적으로 </a:t>
            </a:r>
            <a:r>
              <a:rPr lang="en-US" altLang="ko-KR" dirty="0" smtClean="0"/>
              <a:t>d2dbasetypes.h, d2derr.h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포함하고 있음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d2d1helper.h</a:t>
            </a:r>
          </a:p>
          <a:p>
            <a:pPr lvl="2"/>
            <a:r>
              <a:rPr lang="ko-KR" altLang="en-US" dirty="0" smtClean="0"/>
              <a:t>도움 함수들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라이브러리 파일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d2d1.lib</a:t>
            </a:r>
          </a:p>
          <a:p>
            <a:pPr lvl="1"/>
            <a:r>
              <a:rPr lang="en-US" altLang="ko-KR" dirty="0" smtClean="0"/>
              <a:t>dwrite.lib, WindowsCodecs.lib</a:t>
            </a:r>
          </a:p>
          <a:p>
            <a:pPr lvl="1"/>
            <a:r>
              <a:rPr lang="ko-KR" altLang="en-US" dirty="0" smtClean="0"/>
              <a:t>설정</a:t>
            </a:r>
            <a:r>
              <a:rPr lang="en-US" altLang="ko-KR" dirty="0"/>
              <a:t>: </a:t>
            </a:r>
            <a:r>
              <a:rPr lang="ko-KR" altLang="en-US" dirty="0"/>
              <a:t>프로젝트 속성 </a:t>
            </a:r>
            <a:r>
              <a:rPr lang="en-US" altLang="ko-KR" dirty="0"/>
              <a:t>&gt; </a:t>
            </a:r>
            <a:r>
              <a:rPr lang="ko-KR" altLang="en-US" dirty="0"/>
              <a:t>링크 </a:t>
            </a:r>
            <a:r>
              <a:rPr lang="en-US" altLang="ko-KR" dirty="0"/>
              <a:t>&gt; </a:t>
            </a:r>
            <a:r>
              <a:rPr lang="ko-KR" altLang="en-US" dirty="0" smtClean="0"/>
              <a:t>입력 </a:t>
            </a:r>
            <a:r>
              <a:rPr lang="en-US" altLang="ko-KR" dirty="0"/>
              <a:t>&gt; </a:t>
            </a:r>
            <a:r>
              <a:rPr lang="ko-KR" altLang="en-US" dirty="0"/>
              <a:t>추가 </a:t>
            </a:r>
            <a:r>
              <a:rPr lang="ko-KR" altLang="en-US" dirty="0" smtClean="0"/>
              <a:t>종속성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43608" y="3068960"/>
            <a:ext cx="6786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#include &lt;d2d1.h&gt;</a:t>
            </a:r>
          </a:p>
          <a:p>
            <a:r>
              <a:rPr lang="en-US" altLang="ko-KR" sz="1400" dirty="0" smtClean="0">
                <a:latin typeface="+mn-lt"/>
              </a:rPr>
              <a:t>#include &lt;d2d1helper.h&gt;</a:t>
            </a:r>
            <a:endParaRPr lang="en-US" altLang="ko-KR" sz="1400" dirty="0">
              <a:latin typeface="+mn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43608" y="3625860"/>
            <a:ext cx="6786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lt"/>
              </a:rPr>
              <a:t>#include &lt;</a:t>
            </a:r>
            <a:r>
              <a:rPr lang="en-US" altLang="ko-KR" sz="1400" dirty="0" err="1" smtClean="0">
                <a:latin typeface="+mn-lt"/>
              </a:rPr>
              <a:t>dwrite.h</a:t>
            </a:r>
            <a:r>
              <a:rPr lang="en-US" altLang="ko-KR" sz="1400" dirty="0" smtClean="0">
                <a:latin typeface="+mn-lt"/>
              </a:rPr>
              <a:t>&gt;</a:t>
            </a:r>
          </a:p>
          <a:p>
            <a:r>
              <a:rPr lang="en-US" altLang="ko-KR" sz="1400" dirty="0" smtClean="0">
                <a:latin typeface="+mn-lt"/>
              </a:rPr>
              <a:t>#include &lt;</a:t>
            </a:r>
            <a:r>
              <a:rPr lang="en-US" altLang="ko-KR" sz="1400" dirty="0" err="1" smtClean="0">
                <a:latin typeface="+mn-lt"/>
              </a:rPr>
              <a:t>wincodec.h</a:t>
            </a:r>
            <a:r>
              <a:rPr lang="en-US" altLang="ko-KR" sz="1400" dirty="0" smtClean="0">
                <a:latin typeface="+mn-lt"/>
              </a:rPr>
              <a:t>&gt;</a:t>
            </a:r>
            <a:endParaRPr lang="en-US" altLang="ko-KR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 </a:t>
            </a:r>
            <a:r>
              <a:rPr lang="ko-KR" altLang="en-US" dirty="0" smtClean="0"/>
              <a:t>사용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 Studio 2010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Internet Explorer </a:t>
            </a:r>
            <a:r>
              <a:rPr lang="ko-KR" altLang="en-US" dirty="0" smtClean="0"/>
              <a:t>창으로 도움말을 보여줌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Visual Studio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“Help”≫”View Help”</a:t>
            </a:r>
            <a:r>
              <a:rPr lang="ko-KR" altLang="en-US" dirty="0" smtClean="0"/>
              <a:t>를 클릭하면 온라인 </a:t>
            </a:r>
            <a:r>
              <a:rPr lang="en-US" altLang="ko-KR" dirty="0" smtClean="0"/>
              <a:t>MSDN </a:t>
            </a:r>
            <a:r>
              <a:rPr lang="ko-KR" altLang="en-US" dirty="0" smtClean="0"/>
              <a:t>사이트를 보여줌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계층구조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“MSDN Library” ≫ “Windows Development” ≫ “DirectX Graphics and Gaming” ≫ “Direct2D”</a:t>
            </a:r>
          </a:p>
          <a:p>
            <a:pPr lvl="1"/>
            <a:r>
              <a:rPr lang="en-US" altLang="ko-KR" dirty="0" smtClean="0"/>
              <a:t>MSDN Direct2D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: (link: </a:t>
            </a:r>
            <a:r>
              <a:rPr lang="en-US" altLang="ko-KR" dirty="0" smtClean="0">
                <a:hlinkClick r:id="rId2"/>
              </a:rPr>
              <a:t>Direct2D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docs.microsoft.com/ko-kr/windows/desktop/Direct2D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 </a:t>
            </a:r>
            <a:r>
              <a:rPr lang="ko-KR" altLang="en-US" dirty="0" smtClean="0"/>
              <a:t>사용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’’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드라이버 추천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 </a:t>
            </a:r>
            <a:r>
              <a:rPr lang="ko-KR" altLang="en-US" dirty="0" err="1" smtClean="0"/>
              <a:t>렌더링에서</a:t>
            </a:r>
            <a:r>
              <a:rPr lang="ko-KR" altLang="en-US" dirty="0" smtClean="0"/>
              <a:t> 최선의 성능을 위해서는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Windows 7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WDDM 1.1 </a:t>
            </a:r>
            <a:r>
              <a:rPr lang="ko-KR" altLang="en-US" dirty="0" smtClean="0"/>
              <a:t>드라이버를 사용할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WDDM(Windows Display Driver Model): Windows Vista</a:t>
            </a:r>
            <a:r>
              <a:rPr lang="ko-KR" altLang="en-US" dirty="0" smtClean="0"/>
              <a:t>에서부터 새로 만들어진 그래픽 카드 드라이버 모델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확인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시작메뉴의 실행 대화상자에서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DxDiag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7/8/8.1/10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WDDM </a:t>
            </a:r>
            <a:r>
              <a:rPr lang="ko-KR" altLang="en-US" dirty="0" smtClean="0"/>
              <a:t>버전은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각각 </a:t>
            </a:r>
            <a:r>
              <a:rPr lang="en-US" altLang="ko-KR" dirty="0" smtClean="0"/>
              <a:t>1.1/1.2/1.3/2.0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3" y="3486945"/>
            <a:ext cx="3752847" cy="217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7" y="3497975"/>
            <a:ext cx="3714775" cy="215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</a:t>
            </a:r>
            <a:r>
              <a:rPr lang="ko-KR" altLang="en-US" dirty="0" smtClean="0"/>
              <a:t>에서의 기본 타입들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타입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UINT32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타입 접미사 </a:t>
            </a:r>
            <a:r>
              <a:rPr lang="en-US" altLang="ko-KR" dirty="0" smtClean="0"/>
              <a:t>“U”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FLOAT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타입 접미사 </a:t>
            </a:r>
            <a:r>
              <a:rPr lang="en-US" altLang="ko-KR" dirty="0" smtClean="0"/>
              <a:t>“F”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구조체들 </a:t>
            </a:r>
            <a:r>
              <a:rPr lang="en-US" altLang="ko-KR" dirty="0" smtClean="0"/>
              <a:t>(“D2DBaseTypes.h”)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D2D_POINT_2U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{ UINT32 </a:t>
            </a:r>
            <a:r>
              <a:rPr lang="en-US" altLang="ko-KR" dirty="0" smtClean="0">
                <a:solidFill>
                  <a:srgbClr val="C00000"/>
                </a:solidFill>
              </a:rPr>
              <a:t>x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y</a:t>
            </a:r>
            <a:r>
              <a:rPr lang="en-US" altLang="ko-KR" dirty="0" smtClean="0"/>
              <a:t>;}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D2D_POINT_2F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{ FLOAT </a:t>
            </a:r>
            <a:r>
              <a:rPr lang="en-US" altLang="ko-KR" dirty="0" smtClean="0">
                <a:solidFill>
                  <a:srgbClr val="C00000"/>
                </a:solidFill>
              </a:rPr>
              <a:t>x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y</a:t>
            </a:r>
            <a:r>
              <a:rPr lang="en-US" altLang="ko-KR" dirty="0" smtClean="0"/>
              <a:t>;} 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D2D_RECT_U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{ UINT32 </a:t>
            </a:r>
            <a:r>
              <a:rPr lang="en-US" altLang="ko-KR" dirty="0" smtClean="0">
                <a:solidFill>
                  <a:srgbClr val="C00000"/>
                </a:solidFill>
              </a:rPr>
              <a:t>left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top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right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bottom</a:t>
            </a:r>
            <a:r>
              <a:rPr lang="en-US" altLang="ko-KR" dirty="0" smtClean="0"/>
              <a:t>;} 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D2D_RECT_F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{ FLOAT </a:t>
            </a:r>
            <a:r>
              <a:rPr lang="en-US" altLang="ko-KR" dirty="0" smtClean="0">
                <a:solidFill>
                  <a:srgbClr val="C00000"/>
                </a:solidFill>
              </a:rPr>
              <a:t>left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top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right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bottom</a:t>
            </a:r>
            <a:r>
              <a:rPr lang="en-US" altLang="ko-KR" dirty="0" smtClean="0"/>
              <a:t>;}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D2D_SIZE_U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{ UINT32 </a:t>
            </a:r>
            <a:r>
              <a:rPr lang="en-US" altLang="ko-KR" dirty="0" smtClean="0">
                <a:solidFill>
                  <a:srgbClr val="C00000"/>
                </a:solidFill>
              </a:rPr>
              <a:t>width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height</a:t>
            </a:r>
            <a:r>
              <a:rPr lang="en-US" altLang="ko-KR" dirty="0" smtClean="0"/>
              <a:t>;} 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D2D_SIZE_F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{ FLOAT </a:t>
            </a:r>
            <a:r>
              <a:rPr lang="en-US" altLang="ko-KR" dirty="0" smtClean="0">
                <a:solidFill>
                  <a:srgbClr val="C00000"/>
                </a:solidFill>
              </a:rPr>
              <a:t>width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height</a:t>
            </a:r>
            <a:r>
              <a:rPr lang="en-US" altLang="ko-KR" dirty="0" smtClean="0"/>
              <a:t>;} 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D2D_COLOR_F</a:t>
            </a:r>
            <a:r>
              <a:rPr lang="en-US" altLang="ko-KR" dirty="0" smtClean="0"/>
              <a:t> 	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{ FLOAT </a:t>
            </a:r>
            <a:r>
              <a:rPr lang="en-US" altLang="ko-KR" dirty="0" smtClean="0">
                <a:solidFill>
                  <a:srgbClr val="C00000"/>
                </a:solidFill>
              </a:rPr>
              <a:t>r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g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b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a</a:t>
            </a:r>
            <a:r>
              <a:rPr lang="en-US" altLang="ko-KR" dirty="0" smtClean="0"/>
              <a:t>;}</a:t>
            </a: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D2D_MATRIX_3X2_F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{ FLOAT </a:t>
            </a:r>
            <a:r>
              <a:rPr lang="en-US" altLang="ko-KR" dirty="0" smtClean="0">
                <a:solidFill>
                  <a:srgbClr val="C00000"/>
                </a:solidFill>
              </a:rPr>
              <a:t>_11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_12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_21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_22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_31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_32</a:t>
            </a:r>
            <a:r>
              <a:rPr lang="en-US" altLang="ko-KR" dirty="0" smtClean="0"/>
              <a:t>;} </a:t>
            </a:r>
          </a:p>
          <a:p>
            <a:r>
              <a:rPr lang="ko-KR" altLang="en-US" dirty="0" err="1" smtClean="0"/>
              <a:t>버전별</a:t>
            </a:r>
            <a:r>
              <a:rPr lang="ko-KR" altLang="en-US" dirty="0" smtClean="0"/>
              <a:t> 타입 </a:t>
            </a:r>
            <a:r>
              <a:rPr lang="en-US" altLang="ko-KR" dirty="0" smtClean="0"/>
              <a:t>(“D2D1.h“)</a:t>
            </a:r>
          </a:p>
          <a:p>
            <a:pPr lvl="1"/>
            <a:r>
              <a:rPr lang="en-US" altLang="ko-KR" dirty="0" err="1" smtClean="0"/>
              <a:t>typedef</a:t>
            </a:r>
            <a:r>
              <a:rPr lang="en-US" altLang="ko-KR" dirty="0" smtClean="0"/>
              <a:t> D2D_XXX D2D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_XXX; (XXX=</a:t>
            </a:r>
            <a:r>
              <a:rPr lang="ko-KR" altLang="en-US" dirty="0" smtClean="0"/>
              <a:t>위의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구조체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D2D</a:t>
            </a:r>
            <a:r>
              <a:rPr lang="en-US" altLang="ko-KR" dirty="0" smtClean="0">
                <a:solidFill>
                  <a:srgbClr val="0070C0"/>
                </a:solidFill>
              </a:rPr>
              <a:t>1</a:t>
            </a:r>
            <a:r>
              <a:rPr lang="en-US" altLang="ko-KR" dirty="0" smtClean="0"/>
              <a:t>_XXX</a:t>
            </a:r>
            <a:r>
              <a:rPr lang="ko-KR" altLang="en-US" dirty="0" smtClean="0"/>
              <a:t>를 사용할 것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D2D</a:t>
            </a:r>
            <a:r>
              <a:rPr lang="ko-KR" altLang="en-US" dirty="0" smtClean="0"/>
              <a:t>에서의 기본 타입들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도움 함수 </a:t>
            </a:r>
            <a:r>
              <a:rPr lang="en-US" altLang="ko-KR" dirty="0" smtClean="0"/>
              <a:t>(“D2D1Helper.h“)</a:t>
            </a:r>
          </a:p>
          <a:p>
            <a:pPr lvl="1"/>
            <a:r>
              <a:rPr lang="ko-KR" altLang="en-US" dirty="0" smtClean="0"/>
              <a:t>이름공간 </a:t>
            </a:r>
            <a:r>
              <a:rPr lang="en-US" altLang="ko-KR" dirty="0" smtClean="0"/>
              <a:t>“D2D1”</a:t>
            </a:r>
          </a:p>
          <a:p>
            <a:r>
              <a:rPr lang="ko-KR" altLang="en-US" dirty="0" smtClean="0"/>
              <a:t>생성 도움 함수 공통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 타입은 </a:t>
            </a:r>
            <a:r>
              <a:rPr lang="en-US" altLang="ko-KR" dirty="0" smtClean="0"/>
              <a:t>F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FLOAT, U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UINT32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인자의 디폴트는 모두 </a:t>
            </a:r>
            <a:r>
              <a:rPr lang="en-US" altLang="ko-KR" dirty="0" smtClean="0"/>
              <a:t>0(0.f)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생성 도움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D2D1_POINT_2F	</a:t>
            </a:r>
            <a:r>
              <a:rPr lang="en-US" altLang="ko-KR" dirty="0" smtClean="0">
                <a:solidFill>
                  <a:srgbClr val="0070C0"/>
                </a:solidFill>
              </a:rPr>
              <a:t>Point2F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D2D1_POINT_2U	</a:t>
            </a:r>
            <a:r>
              <a:rPr lang="en-US" altLang="ko-KR" dirty="0" smtClean="0">
                <a:solidFill>
                  <a:srgbClr val="0070C0"/>
                </a:solidFill>
              </a:rPr>
              <a:t>Point2U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D2D1_SIZE_F	</a:t>
            </a:r>
            <a:r>
              <a:rPr lang="en-US" altLang="ko-KR" dirty="0" err="1" smtClean="0">
                <a:solidFill>
                  <a:srgbClr val="0070C0"/>
                </a:solidFill>
              </a:rPr>
              <a:t>SizeF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width,height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D2D1_SIZE_U	</a:t>
            </a:r>
            <a:r>
              <a:rPr lang="en-US" altLang="ko-KR" dirty="0" err="1" smtClean="0">
                <a:solidFill>
                  <a:srgbClr val="0070C0"/>
                </a:solidFill>
              </a:rPr>
              <a:t>SizeU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width,height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D2D1_RECT_F	</a:t>
            </a:r>
            <a:r>
              <a:rPr lang="en-US" altLang="ko-KR" dirty="0" err="1" smtClean="0">
                <a:solidFill>
                  <a:srgbClr val="0070C0"/>
                </a:solidFill>
              </a:rPr>
              <a:t>RectF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left,top,right,bottom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D2D1_RECT_U	</a:t>
            </a:r>
            <a:r>
              <a:rPr lang="en-US" altLang="ko-KR" dirty="0" err="1" smtClean="0">
                <a:solidFill>
                  <a:srgbClr val="0070C0"/>
                </a:solidFill>
              </a:rPr>
              <a:t>RectU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left,top,right,bottom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에러 다루기 정책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기본적인 에러 확인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</a:t>
            </a:r>
            <a:r>
              <a:rPr lang="en-US" altLang="ko-KR" dirty="0" smtClean="0"/>
              <a:t>HRESULT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함수가 올바로 처리될 수 없는 경우 실패를 알림</a:t>
            </a:r>
            <a:endParaRPr lang="en-US" altLang="ko-KR" dirty="0" smtClean="0"/>
          </a:p>
          <a:p>
            <a:r>
              <a:rPr lang="ko-KR" altLang="en-US" dirty="0" smtClean="0"/>
              <a:t>유효하지 않은 함수의 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출력용 포인터 인자 </a:t>
            </a:r>
            <a:r>
              <a:rPr lang="en-US" altLang="ko-KR" dirty="0" smtClean="0"/>
              <a:t>(“[out]”</a:t>
            </a:r>
            <a:r>
              <a:rPr lang="ko-KR" altLang="en-US" dirty="0" smtClean="0"/>
              <a:t>으로 표시된 인자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인자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구조체의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 시에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명시되어 있으면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(“access violation”)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!</a:t>
            </a:r>
          </a:p>
          <a:p>
            <a:pPr lvl="2"/>
            <a:r>
              <a:rPr lang="ko-KR" altLang="en-US" dirty="0" smtClean="0"/>
              <a:t>예외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출력용 포인터가 선택인 경우</a:t>
            </a:r>
            <a:r>
              <a:rPr lang="en-US" altLang="ko-KR" dirty="0" smtClean="0"/>
              <a:t>(“[optional]”</a:t>
            </a:r>
            <a:r>
              <a:rPr lang="ko-KR" altLang="en-US" dirty="0" smtClean="0"/>
              <a:t>로 표시된 인자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로 지정해도 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EndDraw</a:t>
            </a:r>
            <a:r>
              <a:rPr lang="en-US" altLang="ko-KR" dirty="0" smtClean="0"/>
              <a:t>, Flush)</a:t>
            </a:r>
          </a:p>
          <a:p>
            <a:pPr lvl="1"/>
            <a:r>
              <a:rPr lang="ko-KR" altLang="en-US" dirty="0" smtClean="0"/>
              <a:t>인자 유효한 값이 제공되어야 하는 함수의 입력용 인자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NULL</a:t>
            </a:r>
            <a:r>
              <a:rPr lang="ko-KR" altLang="en-US" dirty="0" smtClean="0"/>
              <a:t>값이 전달되면 에러</a:t>
            </a:r>
            <a:r>
              <a:rPr lang="en-US" altLang="ko-KR" dirty="0" smtClean="0"/>
              <a:t>(“access violation”)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!</a:t>
            </a:r>
          </a:p>
          <a:p>
            <a:pPr lvl="2"/>
            <a:r>
              <a:rPr lang="ko-KR" altLang="en-US" dirty="0" smtClean="0"/>
              <a:t>예외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인자가 </a:t>
            </a:r>
            <a:r>
              <a:rPr lang="en-US" altLang="ko-KR" dirty="0" smtClean="0"/>
              <a:t>“optional”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NULL</a:t>
            </a:r>
            <a:r>
              <a:rPr lang="ko-KR" altLang="en-US" dirty="0" smtClean="0"/>
              <a:t>로 지정하면 적절한 </a:t>
            </a:r>
            <a:r>
              <a:rPr lang="ko-KR" altLang="en-US" dirty="0" err="1" smtClean="0"/>
              <a:t>디폴트값들이</a:t>
            </a:r>
            <a:r>
              <a:rPr lang="ko-KR" altLang="en-US" dirty="0" smtClean="0"/>
              <a:t> 사용됨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그리기</a:t>
            </a:r>
            <a:r>
              <a:rPr lang="en-US" altLang="ko-KR" dirty="0" smtClean="0"/>
              <a:t>: GDI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사각형 그리기</a:t>
            </a:r>
            <a:r>
              <a:rPr lang="en-US" altLang="ko-KR" dirty="0" smtClean="0"/>
              <a:t>: GDI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00100" y="1520191"/>
            <a:ext cx="7571303" cy="45520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switch (message) {</a:t>
            </a: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case WM_PAINT: {</a:t>
            </a: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        PAINTSTRUCT ps;</a:t>
            </a: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        BeginPaint( hwnd, &amp;ps );</a:t>
            </a:r>
          </a:p>
          <a:p>
            <a:pPr>
              <a:lnSpc>
                <a:spcPct val="90000"/>
              </a:lnSpc>
            </a:pPr>
            <a:endParaRPr lang="sv-SE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        RECT rc; GetClientRect(hwnd, &amp;rc);	// </a:t>
            </a:r>
            <a:r>
              <a:rPr lang="ko-KR" altLang="en-US" sz="1400" dirty="0" smtClean="0">
                <a:latin typeface="+mn-ea"/>
                <a:ea typeface="+mn-ea"/>
              </a:rPr>
              <a:t>그리기 영역의 크기를 얻음</a:t>
            </a:r>
            <a:endParaRPr lang="sv-SE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sv-SE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        // </a:t>
            </a:r>
            <a:r>
              <a:rPr lang="ko-KR" altLang="en-US" sz="1400" dirty="0" smtClean="0">
                <a:latin typeface="+mn-ea"/>
                <a:ea typeface="+mn-ea"/>
              </a:rPr>
              <a:t>원래 객체를 저장함</a:t>
            </a:r>
            <a:endParaRPr lang="sv-SE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        HGDIOBJ original = SelectObject( ps.hdc, GetStockObject(DC_PEN) );</a:t>
            </a:r>
          </a:p>
          <a:p>
            <a:pPr>
              <a:lnSpc>
                <a:spcPct val="90000"/>
              </a:lnSpc>
            </a:pPr>
            <a:endParaRPr lang="sv-SE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        HPEN blackPen = CreatePen(PS_SOLID, 3, 0); // </a:t>
            </a:r>
            <a:r>
              <a:rPr lang="ko-KR" altLang="en-US" sz="1400" dirty="0" smtClean="0">
                <a:latin typeface="+mn-ea"/>
                <a:ea typeface="+mn-ea"/>
              </a:rPr>
              <a:t>펜을 생성함</a:t>
            </a:r>
            <a:endParaRPr lang="sv-SE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        SelectObject(ps.hdc, blackPen); // </a:t>
            </a:r>
            <a:r>
              <a:rPr lang="ko-KR" altLang="en-US" sz="1400" dirty="0" smtClean="0">
                <a:latin typeface="+mn-ea"/>
                <a:ea typeface="+mn-ea"/>
              </a:rPr>
              <a:t>펜을 선택함</a:t>
            </a:r>
            <a:endParaRPr lang="sv-SE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endParaRPr lang="sv-SE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        // </a:t>
            </a:r>
            <a:r>
              <a:rPr lang="ko-KR" altLang="en-US" sz="1400" dirty="0" smtClean="0">
                <a:latin typeface="+mn-ea"/>
                <a:ea typeface="+mn-ea"/>
              </a:rPr>
              <a:t>사각형을 그림</a:t>
            </a:r>
            <a:endParaRPr lang="sv-SE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        Rectangle( ps.hdc, rc.left + 100, rc.top + 100, rc.right - 100, rc.bottom - 100);	</a:t>
            </a:r>
          </a:p>
          <a:p>
            <a:pPr>
              <a:lnSpc>
                <a:spcPct val="90000"/>
              </a:lnSpc>
            </a:pPr>
            <a:endParaRPr lang="sv-SE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        DeleteObject(blackPen);</a:t>
            </a:r>
          </a:p>
          <a:p>
            <a:pPr>
              <a:lnSpc>
                <a:spcPct val="90000"/>
              </a:lnSpc>
            </a:pPr>
            <a:endParaRPr lang="sv-SE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        SelectObject(ps.hdc, original); // </a:t>
            </a:r>
            <a:r>
              <a:rPr lang="ko-KR" altLang="en-US" sz="1400" dirty="0" smtClean="0">
                <a:latin typeface="+mn-ea"/>
                <a:ea typeface="+mn-ea"/>
              </a:rPr>
              <a:t>원래 객체를 복원함</a:t>
            </a:r>
            <a:endParaRPr lang="sv-SE" altLang="ko-KR" sz="14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        EndPaint(hwnd, &amp;ps);</a:t>
            </a: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    return 0;</a:t>
            </a:r>
          </a:p>
          <a:p>
            <a:pPr>
              <a:lnSpc>
                <a:spcPct val="90000"/>
              </a:lnSpc>
            </a:pPr>
            <a:r>
              <a:rPr lang="sv-SE" altLang="ko-KR" sz="1400" dirty="0" smtClean="0">
                <a:latin typeface="+mn-ea"/>
                <a:ea typeface="+mn-ea"/>
              </a:rPr>
              <a:t>    // </a:t>
            </a:r>
            <a:r>
              <a:rPr lang="ko-KR" altLang="en-US" sz="1400" dirty="0" smtClean="0">
                <a:latin typeface="+mn-ea"/>
                <a:ea typeface="+mn-ea"/>
              </a:rPr>
              <a:t>다른 메시지들을 다루는 코드</a:t>
            </a:r>
            <a:r>
              <a:rPr lang="en-US" altLang="ko-KR" sz="1400" dirty="0" smtClean="0">
                <a:latin typeface="+mn-ea"/>
                <a:ea typeface="+mn-ea"/>
              </a:rPr>
              <a:t>…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9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Direct2D?</a:t>
            </a:r>
          </a:p>
          <a:p>
            <a:r>
              <a:rPr lang="en-US" altLang="ko-KR" dirty="0" smtClean="0"/>
              <a:t>D2D </a:t>
            </a:r>
            <a:r>
              <a:rPr lang="ko-KR" altLang="en-US" dirty="0" smtClean="0"/>
              <a:t>사용 준비</a:t>
            </a:r>
            <a:endParaRPr lang="en-US" altLang="ko-KR" dirty="0" smtClean="0"/>
          </a:p>
          <a:p>
            <a:r>
              <a:rPr lang="en-US" altLang="ko-KR" dirty="0" smtClean="0"/>
              <a:t>D2D</a:t>
            </a:r>
            <a:r>
              <a:rPr lang="ko-KR" altLang="en-US" dirty="0" smtClean="0"/>
              <a:t>에서의 기본 타입들</a:t>
            </a:r>
            <a:endParaRPr lang="en-US" altLang="ko-KR" dirty="0" smtClean="0"/>
          </a:p>
          <a:p>
            <a:r>
              <a:rPr lang="ko-KR" altLang="en-US" dirty="0" smtClean="0"/>
              <a:t>간단한 그리기</a:t>
            </a:r>
            <a:r>
              <a:rPr lang="en-US" altLang="ko-KR" dirty="0" smtClean="0"/>
              <a:t>: GDI </a:t>
            </a:r>
            <a:r>
              <a:rPr lang="ko-KR" altLang="en-US" dirty="0" smtClean="0"/>
              <a:t>버전</a:t>
            </a:r>
          </a:p>
          <a:p>
            <a:r>
              <a:rPr lang="ko-KR" altLang="en-US" dirty="0" smtClean="0"/>
              <a:t>간단한 그리기</a:t>
            </a:r>
            <a:r>
              <a:rPr lang="en-US" altLang="ko-KR" dirty="0" smtClean="0"/>
              <a:t>: Direct2D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 그리기</a:t>
            </a:r>
            <a:r>
              <a:rPr lang="en-US" altLang="ko-KR" dirty="0" smtClean="0"/>
              <a:t>: Direct2D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사각형 그리기</a:t>
            </a:r>
            <a:r>
              <a:rPr lang="en-US" altLang="ko-KR" dirty="0" smtClean="0"/>
              <a:t> : Direct2D </a:t>
            </a:r>
            <a:r>
              <a:rPr lang="ko-KR" altLang="en-US" dirty="0" smtClean="0"/>
              <a:t>버전 절차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단계 </a:t>
            </a:r>
            <a:r>
              <a:rPr lang="en-US" altLang="ko-KR" dirty="0" smtClean="0"/>
              <a:t>0: Direct2D </a:t>
            </a:r>
            <a:r>
              <a:rPr lang="ko-KR" altLang="en-US" dirty="0" smtClean="0"/>
              <a:t>헤더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단계 </a:t>
            </a:r>
            <a:r>
              <a:rPr lang="en-US" altLang="ko-KR" dirty="0" smtClean="0"/>
              <a:t>1: ID2D1Factory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단계 </a:t>
            </a:r>
            <a:r>
              <a:rPr lang="en-US" altLang="ko-KR" dirty="0" smtClean="0"/>
              <a:t>2: ID2D1HwndRenderTarget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단계 </a:t>
            </a:r>
            <a:r>
              <a:rPr lang="en-US" altLang="ko-KR" dirty="0" smtClean="0"/>
              <a:t>3: </a:t>
            </a:r>
            <a:r>
              <a:rPr lang="ko-KR" altLang="en-US" dirty="0" smtClean="0"/>
              <a:t>붓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단계 </a:t>
            </a:r>
            <a:r>
              <a:rPr lang="en-US" altLang="ko-KR" dirty="0" smtClean="0"/>
              <a:t>4: </a:t>
            </a:r>
            <a:r>
              <a:rPr lang="ko-KR" altLang="en-US" dirty="0" smtClean="0"/>
              <a:t>사각형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단계 </a:t>
            </a:r>
            <a:r>
              <a:rPr lang="en-US" altLang="ko-KR" dirty="0" smtClean="0"/>
              <a:t>5: </a:t>
            </a:r>
            <a:r>
              <a:rPr lang="ko-KR" altLang="en-US" dirty="0" smtClean="0"/>
              <a:t>자원 반납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6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993589" y="978083"/>
            <a:ext cx="1721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01.DrawRectangle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0: Direct2D </a:t>
            </a:r>
            <a:r>
              <a:rPr lang="ko-KR" altLang="en-US" dirty="0" smtClean="0"/>
              <a:t>헤더 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#include &lt;</a:t>
            </a:r>
            <a:r>
              <a:rPr lang="en-US" altLang="ko-KR" dirty="0" smtClean="0">
                <a:solidFill>
                  <a:srgbClr val="0070C0"/>
                </a:solidFill>
              </a:rPr>
              <a:t>d2d1.h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단계 </a:t>
            </a:r>
            <a:r>
              <a:rPr lang="en-US" altLang="ko-KR" dirty="0" smtClean="0"/>
              <a:t>1: ID2D1Factory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Direct2D</a:t>
            </a:r>
            <a:r>
              <a:rPr lang="ko-KR" altLang="en-US" dirty="0" smtClean="0"/>
              <a:t>의 사용을 위한 출발점임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Direct2D</a:t>
            </a:r>
            <a:r>
              <a:rPr lang="ko-KR" altLang="en-US" dirty="0" smtClean="0"/>
              <a:t>의 자원 생성을 위해서 필요함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장치와 독립적임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한번 생성하고 응용이 종료되기 전까지 유지함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단일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또는 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중에서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이 장치관련 자원을 접근하는 것에 대한 동기화 지원 여부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SINGLE_THREADED: </a:t>
            </a:r>
            <a:r>
              <a:rPr lang="ko-KR" altLang="en-US" dirty="0" smtClean="0"/>
              <a:t>단일 </a:t>
            </a:r>
            <a:r>
              <a:rPr lang="ko-KR" altLang="en-US" dirty="0" err="1" smtClean="0"/>
              <a:t>스레드라면</a:t>
            </a:r>
            <a:r>
              <a:rPr lang="ko-KR" altLang="en-US" dirty="0" smtClean="0"/>
              <a:t> 최적의 성능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MULTI_THREADED: CPU</a:t>
            </a:r>
            <a:r>
              <a:rPr lang="ko-KR" altLang="en-US" dirty="0" smtClean="0"/>
              <a:t>에서 여러 스레드가 이 장치관련 자원을 동시 처리 하는 경우에 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42976" y="5263234"/>
            <a:ext cx="6786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ID2D1Factory</a:t>
            </a:r>
            <a:r>
              <a:rPr lang="en-US" altLang="ko-KR" sz="1400" dirty="0" smtClean="0">
                <a:latin typeface="+mn-lt"/>
              </a:rPr>
              <a:t>* pD2DFactory = NULL;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D2D1CreateFactory</a:t>
            </a:r>
            <a:r>
              <a:rPr lang="en-US" altLang="ko-KR" sz="1400" dirty="0" smtClean="0">
                <a:latin typeface="+mn-lt"/>
              </a:rPr>
              <a:t>( D2D1_FACTORY_TYPE_SINGLE_THREADED, &amp;pD2DFactory );</a:t>
            </a:r>
            <a:endParaRPr lang="en-US" altLang="ko-KR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2: ID2D1HwndRenderTarget </a:t>
            </a:r>
            <a:r>
              <a:rPr lang="ko-KR" altLang="en-US" dirty="0" smtClean="0"/>
              <a:t>생성</a:t>
            </a:r>
          </a:p>
          <a:p>
            <a:pPr lvl="1"/>
            <a:r>
              <a:rPr lang="ko-KR" altLang="en-US" dirty="0" err="1" smtClean="0"/>
              <a:t>렌더타겟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다음을 수행하는 장치임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그리기 연산을 수행함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장치와 관련된 그리기 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브러시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생성할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종류가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: ID2D1HwndRenderTarget: </a:t>
            </a:r>
            <a:r>
              <a:rPr lang="ko-KR" altLang="en-US" dirty="0" smtClean="0"/>
              <a:t>스크린의 일부에 </a:t>
            </a:r>
            <a:r>
              <a:rPr lang="ko-KR" altLang="en-US" dirty="0" err="1" smtClean="0"/>
              <a:t>렌더함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렌더타겟은</a:t>
            </a:r>
            <a:r>
              <a:rPr lang="ko-KR" altLang="en-US" dirty="0" smtClean="0"/>
              <a:t> 작업수행을 위해서</a:t>
            </a:r>
            <a:r>
              <a:rPr lang="en-US" altLang="ko-KR" dirty="0" smtClean="0"/>
              <a:t>,</a:t>
            </a:r>
          </a:p>
          <a:p>
            <a:pPr lvl="3"/>
            <a:r>
              <a:rPr lang="ko-KR" altLang="en-US" dirty="0" smtClean="0"/>
              <a:t>가능하면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를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가용하지 않은 경우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렌더타겟의</a:t>
            </a:r>
            <a:r>
              <a:rPr lang="ko-KR" altLang="en-US" dirty="0" smtClean="0"/>
              <a:t> 행위 명시</a:t>
            </a:r>
            <a:r>
              <a:rPr lang="en-US" altLang="ko-KR" dirty="0" smtClean="0"/>
              <a:t>: D2D1_RENDER_TARGET_TYPE </a:t>
            </a:r>
          </a:p>
          <a:p>
            <a:pPr lvl="1"/>
            <a:r>
              <a:rPr lang="ko-KR" altLang="en-US" dirty="0" err="1" smtClean="0"/>
              <a:t>렌더타겟의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42976" y="4143380"/>
            <a:ext cx="7643866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RECT </a:t>
            </a:r>
            <a:r>
              <a:rPr lang="en-US" altLang="ko-KR" sz="1400" dirty="0" err="1" smtClean="0">
                <a:latin typeface="+mn-ea"/>
                <a:ea typeface="+mn-ea"/>
              </a:rPr>
              <a:t>rc</a:t>
            </a:r>
            <a:r>
              <a:rPr lang="en-US" altLang="ko-KR" sz="1400" dirty="0" smtClean="0">
                <a:latin typeface="+mn-ea"/>
                <a:ea typeface="+mn-ea"/>
              </a:rPr>
              <a:t>; </a:t>
            </a:r>
            <a:r>
              <a:rPr lang="en-US" altLang="ko-KR" sz="1400" dirty="0" err="1" smtClean="0">
                <a:latin typeface="+mn-ea"/>
                <a:ea typeface="+mn-ea"/>
              </a:rPr>
              <a:t>GetClientRect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hwnd</a:t>
            </a:r>
            <a:r>
              <a:rPr lang="en-US" altLang="ko-KR" sz="1400" dirty="0" smtClean="0">
                <a:latin typeface="+mn-ea"/>
                <a:ea typeface="+mn-ea"/>
              </a:rPr>
              <a:t>, &amp;</a:t>
            </a:r>
            <a:r>
              <a:rPr lang="en-US" altLang="ko-KR" sz="1400" dirty="0" err="1" smtClean="0">
                <a:latin typeface="+mn-ea"/>
                <a:ea typeface="+mn-ea"/>
              </a:rPr>
              <a:t>rc</a:t>
            </a:r>
            <a:r>
              <a:rPr lang="en-US" altLang="ko-KR" sz="1400" dirty="0" smtClean="0">
                <a:latin typeface="+mn-ea"/>
                <a:ea typeface="+mn-ea"/>
              </a:rPr>
              <a:t>); // </a:t>
            </a:r>
            <a:r>
              <a:rPr lang="ko-KR" altLang="en-US" sz="1400" dirty="0" smtClean="0">
                <a:latin typeface="+mn-ea"/>
                <a:ea typeface="+mn-ea"/>
              </a:rPr>
              <a:t>그리기 영역의 크기를 얻음</a:t>
            </a:r>
            <a:endParaRPr lang="en-US" altLang="ko-KR" sz="1400" dirty="0" smtClean="0">
              <a:latin typeface="+mn-ea"/>
              <a:ea typeface="+mn-ea"/>
            </a:endParaRPr>
          </a:p>
          <a:p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// Create a Direct2D render target			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  <a:latin typeface="+mn-ea"/>
                <a:ea typeface="+mn-ea"/>
              </a:rPr>
              <a:t>ID2D1HwndRenderTarget</a:t>
            </a:r>
            <a:r>
              <a:rPr lang="en-US" altLang="ko-KR" sz="1400" dirty="0" smtClean="0">
                <a:latin typeface="+mn-ea"/>
                <a:ea typeface="+mn-ea"/>
              </a:rPr>
              <a:t>* </a:t>
            </a:r>
            <a:r>
              <a:rPr lang="en-US" altLang="ko-KR" sz="1400" dirty="0" err="1" smtClean="0">
                <a:latin typeface="+mn-ea"/>
                <a:ea typeface="+mn-ea"/>
              </a:rPr>
              <a:t>pRT</a:t>
            </a:r>
            <a:r>
              <a:rPr lang="en-US" altLang="ko-KR" sz="1400" dirty="0" smtClean="0">
                <a:latin typeface="+mn-ea"/>
                <a:ea typeface="+mn-ea"/>
              </a:rPr>
              <a:t> = NULL;			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HRESULT hr = pD2DFactory-&gt;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CreateHwndRenderTarget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D2D1::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RenderTargetProperties</a:t>
            </a:r>
            <a:r>
              <a:rPr lang="en-US" altLang="ko-KR" sz="1400" dirty="0" smtClean="0">
                <a:latin typeface="+mn-ea"/>
                <a:ea typeface="+mn-ea"/>
              </a:rPr>
              <a:t>(),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D2D1::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ea"/>
                <a:ea typeface="+mn-ea"/>
              </a:rPr>
              <a:t>HwndRenderTargetProperties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hwnd</a:t>
            </a:r>
            <a:r>
              <a:rPr lang="en-US" altLang="ko-KR" sz="1400" dirty="0" smtClean="0">
                <a:latin typeface="+mn-ea"/>
                <a:ea typeface="+mn-ea"/>
              </a:rPr>
              <a:t>, D2D1::</a:t>
            </a:r>
            <a:r>
              <a:rPr lang="en-US" altLang="ko-KR" sz="1400" dirty="0" err="1" smtClean="0">
                <a:latin typeface="+mn-ea"/>
                <a:ea typeface="+mn-ea"/>
              </a:rPr>
              <a:t>SizeU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rc.right-rc.left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en-US" altLang="ko-KR" sz="1400" dirty="0" err="1" smtClean="0">
                <a:latin typeface="+mn-ea"/>
                <a:ea typeface="+mn-ea"/>
              </a:rPr>
              <a:t>rc.bottom-rc.top</a:t>
            </a:r>
            <a:r>
              <a:rPr lang="en-US" altLang="ko-KR" sz="1400" dirty="0" smtClean="0">
                <a:latin typeface="+mn-ea"/>
                <a:ea typeface="+mn-ea"/>
              </a:rPr>
              <a:t>)),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    &amp;</a:t>
            </a:r>
            <a:r>
              <a:rPr lang="en-US" altLang="ko-KR" sz="1400" dirty="0" err="1" smtClean="0">
                <a:latin typeface="+mn-ea"/>
                <a:ea typeface="+mn-ea"/>
              </a:rPr>
              <a:t>pRT</a:t>
            </a:r>
            <a:r>
              <a:rPr lang="en-US" altLang="ko-KR" sz="1400" dirty="0" smtClean="0">
                <a:latin typeface="+mn-ea"/>
                <a:ea typeface="+mn-ea"/>
              </a:rPr>
              <a:t> );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2’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2: ID2D1HwndRenderTarget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’</a:t>
            </a:r>
            <a:endParaRPr lang="ko-KR" altLang="en-US" dirty="0" smtClean="0"/>
          </a:p>
          <a:p>
            <a:pPr lvl="1"/>
            <a:r>
              <a:rPr lang="ko-KR" altLang="en-US" dirty="0" err="1" smtClean="0"/>
              <a:t>렌더타겟의</a:t>
            </a:r>
            <a:r>
              <a:rPr lang="ko-KR" altLang="en-US" dirty="0" smtClean="0"/>
              <a:t> 생성 함수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CreateHwndRenderTarget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</a:p>
          <a:p>
            <a:pPr lvl="2"/>
            <a:r>
              <a:rPr lang="ko-KR" altLang="en-US" dirty="0" err="1" smtClean="0"/>
              <a:t>첫번째</a:t>
            </a:r>
            <a:r>
              <a:rPr lang="ko-KR" altLang="en-US" dirty="0" smtClean="0"/>
              <a:t> 인자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D2D1_RENDER_TARGET_PROPERTIES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원격 디스플레이 옵션을 명시함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렌더</a:t>
            </a:r>
            <a:r>
              <a:rPr lang="ko-KR" altLang="en-US" dirty="0" smtClean="0"/>
              <a:t> 주체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하드웨어</a:t>
            </a:r>
            <a:r>
              <a:rPr lang="en-US" altLang="ko-KR" dirty="0" smtClean="0"/>
              <a:t>), DPI </a:t>
            </a:r>
            <a:r>
              <a:rPr lang="ko-KR" altLang="en-US" dirty="0" smtClean="0"/>
              <a:t>등 명시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디폴트 </a:t>
            </a:r>
            <a:r>
              <a:rPr lang="ko-KR" altLang="en-US" dirty="0" err="1" smtClean="0"/>
              <a:t>렌더타겟</a:t>
            </a:r>
            <a:r>
              <a:rPr lang="ko-KR" altLang="en-US" dirty="0" smtClean="0"/>
              <a:t> 속성을 사용하려면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도움함수</a:t>
            </a:r>
            <a:r>
              <a:rPr lang="en-US" altLang="ko-KR" dirty="0" smtClean="0"/>
              <a:t> D2D1::</a:t>
            </a:r>
            <a:r>
              <a:rPr lang="en-US" altLang="ko-KR" dirty="0" err="1" smtClean="0">
                <a:solidFill>
                  <a:srgbClr val="0070C0"/>
                </a:solidFill>
              </a:rPr>
              <a:t>RenderTargetProperties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두번째</a:t>
            </a:r>
            <a:r>
              <a:rPr lang="ko-KR" altLang="en-US" dirty="0" smtClean="0"/>
              <a:t> 인자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0070C0"/>
                </a:solidFill>
              </a:rPr>
              <a:t>D2D1_HWND_RENDER_TARGET_PROPERTIES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다음을 명시함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컨텐츠가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렌더될</a:t>
            </a:r>
            <a:r>
              <a:rPr lang="ko-KR" altLang="en-US" dirty="0" smtClean="0"/>
              <a:t> </a:t>
            </a:r>
            <a:r>
              <a:rPr lang="en-US" altLang="ko-KR" dirty="0" smtClean="0"/>
              <a:t>HWND, </a:t>
            </a:r>
            <a:r>
              <a:rPr lang="ko-KR" altLang="en-US" dirty="0" err="1" smtClean="0"/>
              <a:t>렌더타겟의</a:t>
            </a:r>
            <a:r>
              <a:rPr lang="ko-KR" altLang="en-US" dirty="0" smtClean="0"/>
              <a:t> 초기 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표현 옵션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HWND</a:t>
            </a:r>
            <a:r>
              <a:rPr lang="ko-KR" altLang="en-US" dirty="0" smtClean="0"/>
              <a:t>와 초기 크기를 명시하는 도움 함수</a:t>
            </a:r>
            <a:r>
              <a:rPr lang="en-US" altLang="ko-KR" dirty="0" smtClean="0"/>
              <a:t>: D2D1::</a:t>
            </a:r>
            <a:r>
              <a:rPr lang="en-US" altLang="ko-KR" dirty="0" err="1" smtClean="0">
                <a:solidFill>
                  <a:srgbClr val="0070C0"/>
                </a:solidFill>
              </a:rPr>
              <a:t>HwndRenderTargetProperties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err="1" smtClean="0"/>
              <a:t>세번째</a:t>
            </a:r>
            <a:r>
              <a:rPr lang="ko-KR" altLang="en-US" dirty="0" smtClean="0"/>
              <a:t> 인자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리턴될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렌더타겟</a:t>
            </a:r>
            <a:r>
              <a:rPr lang="ko-KR" altLang="en-US" dirty="0" smtClean="0"/>
              <a:t> 주소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렌더타겟의</a:t>
            </a:r>
            <a:r>
              <a:rPr lang="ko-KR" altLang="en-US" dirty="0" smtClean="0"/>
              <a:t> 유지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렌더타겟이</a:t>
            </a:r>
            <a:r>
              <a:rPr lang="ko-KR" altLang="en-US" dirty="0" smtClean="0"/>
              <a:t> 생성될 때에 자원들은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에서 할당됨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하드웨어 가속 기능이 가용한 경우에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한번 생성 후에 응용이 종료되기 전까지 생성된 </a:t>
            </a:r>
            <a:r>
              <a:rPr lang="ko-KR" altLang="en-US" dirty="0" err="1" smtClean="0"/>
              <a:t>렌더타겟을</a:t>
            </a:r>
            <a:r>
              <a:rPr lang="ko-KR" altLang="en-US" dirty="0" smtClean="0"/>
              <a:t> 유지해야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중간에 </a:t>
            </a:r>
            <a:r>
              <a:rPr lang="en-US" altLang="ko-KR" dirty="0" smtClean="0"/>
              <a:t>D2DERR_RECREATE_TARGET </a:t>
            </a:r>
            <a:r>
              <a:rPr lang="ko-KR" altLang="en-US" dirty="0" smtClean="0"/>
              <a:t>에러가 발생된다면 </a:t>
            </a:r>
            <a:r>
              <a:rPr lang="ko-KR" altLang="en-US" dirty="0" err="1" smtClean="0"/>
              <a:t>렌더타겟</a:t>
            </a:r>
            <a:r>
              <a:rPr lang="ko-KR" altLang="en-US" dirty="0" smtClean="0"/>
              <a:t> 및 관련 자원들을 다시 생성해야 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3: </a:t>
            </a:r>
            <a:r>
              <a:rPr lang="ko-KR" altLang="en-US" dirty="0" smtClean="0"/>
              <a:t>붓</a:t>
            </a:r>
            <a:r>
              <a:rPr lang="en-US" altLang="ko-KR" dirty="0" smtClean="0"/>
              <a:t>(brush)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렌더타겟을 사용하여 붓</a:t>
            </a:r>
            <a:r>
              <a:rPr lang="en-US" altLang="ko-KR" dirty="0" smtClean="0"/>
              <a:t>(brush)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붓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영역을 색칠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stroke,fill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하는 객체임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stroke</a:t>
            </a:r>
            <a:r>
              <a:rPr lang="ko-KR" altLang="en-US" dirty="0" smtClean="0"/>
              <a:t>는 외곽선을 그림</a:t>
            </a:r>
            <a:r>
              <a:rPr lang="en-US" altLang="ko-KR" dirty="0" smtClean="0"/>
              <a:t>. fill</a:t>
            </a:r>
            <a:r>
              <a:rPr lang="ko-KR" altLang="en-US" dirty="0" smtClean="0"/>
              <a:t>은 모양을 채움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stroke</a:t>
            </a:r>
            <a:r>
              <a:rPr lang="ko-KR" altLang="en-US" dirty="0" smtClean="0"/>
              <a:t>를 위해서 펜이라는 객체를 사용함</a:t>
            </a:r>
            <a:r>
              <a:rPr lang="en-US" altLang="ko-KR" dirty="0" smtClean="0"/>
              <a:t>.</a:t>
            </a:r>
          </a:p>
          <a:p>
            <a:pPr lvl="4"/>
            <a:r>
              <a:rPr lang="en-US" altLang="ko-KR" dirty="0" smtClean="0"/>
              <a:t>D2D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stroke</a:t>
            </a:r>
            <a:r>
              <a:rPr lang="ko-KR" altLang="en-US" dirty="0" smtClean="0"/>
              <a:t>를 위해서는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그리기 함수의 인자로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붓</a:t>
            </a:r>
            <a:r>
              <a:rPr lang="en-US" altLang="ko-KR" dirty="0" smtClean="0"/>
              <a:t>(brush)</a:t>
            </a:r>
            <a:r>
              <a:rPr lang="ko-KR" altLang="en-US" dirty="0" smtClean="0"/>
              <a:t>과 더불어</a:t>
            </a:r>
            <a:r>
              <a:rPr lang="en-US" altLang="ko-KR" dirty="0" smtClean="0"/>
              <a:t>,</a:t>
            </a:r>
          </a:p>
          <a:p>
            <a:pPr lvl="4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획</a:t>
            </a:r>
            <a:r>
              <a:rPr lang="en-US" altLang="ko-KR" dirty="0" smtClean="0"/>
              <a:t>(stroke) </a:t>
            </a:r>
            <a:r>
              <a:rPr lang="ko-KR" altLang="en-US" dirty="0" smtClean="0"/>
              <a:t>스타일</a:t>
            </a:r>
            <a:r>
              <a:rPr lang="en-US" altLang="ko-KR" dirty="0" smtClean="0"/>
              <a:t>(ID2D1StrokeStyle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지정하면 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붓</a:t>
            </a:r>
            <a:r>
              <a:rPr lang="en-US" altLang="ko-KR" dirty="0" smtClean="0"/>
              <a:t>(brush)</a:t>
            </a:r>
            <a:r>
              <a:rPr lang="ko-KR" altLang="en-US" dirty="0" smtClean="0"/>
              <a:t>의 타입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단일색</a:t>
            </a:r>
            <a:r>
              <a:rPr lang="en-US" altLang="ko-KR" dirty="0" smtClean="0"/>
              <a:t>(solid color) </a:t>
            </a:r>
            <a:r>
              <a:rPr lang="ko-KR" altLang="en-US" dirty="0" smtClean="0"/>
              <a:t>붓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명시된 색으로 그림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계조</a:t>
            </a:r>
            <a:r>
              <a:rPr lang="en-US" altLang="ko-KR" dirty="0" smtClean="0"/>
              <a:t>(gradient) </a:t>
            </a:r>
            <a:r>
              <a:rPr lang="ko-KR" altLang="en-US" dirty="0" smtClean="0"/>
              <a:t>붓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선형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방사형</a:t>
            </a:r>
            <a:r>
              <a:rPr lang="en-US" altLang="ko-KR" dirty="0" smtClean="0"/>
              <a:t>(linear/radial) </a:t>
            </a:r>
            <a:r>
              <a:rPr lang="ko-KR" altLang="en-US" dirty="0" err="1" smtClean="0"/>
              <a:t>계조로</a:t>
            </a:r>
            <a:r>
              <a:rPr lang="ko-KR" altLang="en-US" dirty="0" smtClean="0"/>
              <a:t> 그림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비트맵</a:t>
            </a:r>
            <a:r>
              <a:rPr lang="en-US" altLang="ko-KR" dirty="0" smtClean="0"/>
              <a:t>(bitmap) </a:t>
            </a:r>
            <a:r>
              <a:rPr lang="ko-KR" altLang="en-US" dirty="0" smtClean="0"/>
              <a:t>붓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비트맵이나 패턴으로 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브러시를 생성한 </a:t>
            </a:r>
            <a:r>
              <a:rPr lang="ko-KR" altLang="en-US" dirty="0" err="1" smtClean="0"/>
              <a:t>렌더타겟만</a:t>
            </a:r>
            <a:r>
              <a:rPr lang="ko-KR" altLang="en-US" dirty="0" smtClean="0"/>
              <a:t> 그 브러시를 사용할 수 있음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일반적으로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브러시를 한번 생성한 후에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렌더타겟의</a:t>
            </a:r>
            <a:r>
              <a:rPr lang="ko-KR" altLang="en-US" dirty="0" smtClean="0"/>
              <a:t> 수명 동안 함께 유지됨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예외</a:t>
            </a:r>
            <a:r>
              <a:rPr lang="en-US" altLang="ko-KR" dirty="0" smtClean="0"/>
              <a:t>: ID2D1SolidColorBrush</a:t>
            </a:r>
            <a:r>
              <a:rPr lang="ko-KR" altLang="en-US" dirty="0" smtClean="0"/>
              <a:t>는 가벼운 자원이므로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수시로 생성 및 소멸시켜도 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단일 </a:t>
            </a:r>
            <a:r>
              <a:rPr lang="en-US" altLang="ko-KR" dirty="0" smtClean="0"/>
              <a:t>ID2D1SolidColorBrush </a:t>
            </a:r>
            <a:r>
              <a:rPr lang="ko-KR" altLang="en-US" dirty="0" smtClean="0"/>
              <a:t>객체만 생성한 후에 컬러만 바꿔가며 사용해도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4414" y="5929330"/>
            <a:ext cx="678661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n-lt"/>
              </a:rPr>
              <a:t>ID2D1SolidColorBrush</a:t>
            </a:r>
            <a:r>
              <a:rPr lang="en-US" altLang="ko-KR" sz="1400" dirty="0" smtClean="0">
                <a:latin typeface="+mn-lt"/>
              </a:rPr>
              <a:t>* </a:t>
            </a:r>
            <a:r>
              <a:rPr lang="en-US" altLang="ko-KR" sz="1400" dirty="0" err="1" smtClean="0">
                <a:latin typeface="+mn-lt"/>
              </a:rPr>
              <a:t>pBlackBrush</a:t>
            </a:r>
            <a:r>
              <a:rPr lang="en-US" altLang="ko-KR" sz="1400" dirty="0" smtClean="0">
                <a:latin typeface="+mn-lt"/>
              </a:rPr>
              <a:t> = NULL;</a:t>
            </a:r>
          </a:p>
          <a:p>
            <a:r>
              <a:rPr lang="en-US" altLang="ko-KR" sz="1400" dirty="0" err="1" smtClean="0">
                <a:latin typeface="+mn-lt"/>
              </a:rPr>
              <a:t>pRT</a:t>
            </a:r>
            <a:r>
              <a:rPr lang="en-US" altLang="ko-KR" sz="1400" dirty="0" smtClean="0">
                <a:latin typeface="+mn-lt"/>
              </a:rPr>
              <a:t>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CreateSolidColorBrush</a:t>
            </a:r>
            <a:r>
              <a:rPr lang="en-US" altLang="ko-KR" sz="1400" dirty="0" smtClean="0">
                <a:latin typeface="+mn-lt"/>
              </a:rPr>
              <a:t>( D2D1::</a:t>
            </a:r>
            <a:r>
              <a:rPr lang="en-US" altLang="ko-KR" sz="1400" dirty="0" err="1" smtClean="0">
                <a:latin typeface="+mn-lt"/>
              </a:rPr>
              <a:t>ColorF</a:t>
            </a:r>
            <a:r>
              <a:rPr lang="en-US" altLang="ko-KR" sz="1400" dirty="0" smtClean="0">
                <a:latin typeface="+mn-lt"/>
              </a:rPr>
              <a:t>(D2D1::</a:t>
            </a:r>
            <a:r>
              <a:rPr lang="en-US" altLang="ko-KR" sz="1400" dirty="0" err="1" smtClean="0">
                <a:latin typeface="+mn-lt"/>
              </a:rPr>
              <a:t>ColorF</a:t>
            </a:r>
            <a:r>
              <a:rPr lang="en-US" altLang="ko-KR" sz="1400" dirty="0" smtClean="0">
                <a:latin typeface="+mn-lt"/>
              </a:rPr>
              <a:t>::Black), &amp;</a:t>
            </a:r>
            <a:r>
              <a:rPr lang="en-US" altLang="ko-KR" sz="1400" dirty="0" err="1" smtClean="0">
                <a:latin typeface="+mn-lt"/>
              </a:rPr>
              <a:t>pBlackBrush</a:t>
            </a:r>
            <a:r>
              <a:rPr lang="en-US" altLang="ko-KR" sz="1400" dirty="0" smtClean="0">
                <a:latin typeface="+mn-lt"/>
              </a:rPr>
              <a:t> );</a:t>
            </a:r>
          </a:p>
        </p:txBody>
      </p:sp>
      <p:pic>
        <p:nvPicPr>
          <p:cNvPr id="4098" name="Picture 2" descr="alt text"/>
          <p:cNvPicPr>
            <a:picLocks noChangeAspect="1" noChangeArrowheads="1"/>
          </p:cNvPicPr>
          <p:nvPr/>
        </p:nvPicPr>
        <p:blipFill>
          <a:blip r:embed="rId2" cstate="print"/>
          <a:srcRect l="7282" t="5172" r="10193" b="4310"/>
          <a:stretch>
            <a:fillRect/>
          </a:stretch>
        </p:blipFill>
        <p:spPr bwMode="auto">
          <a:xfrm>
            <a:off x="7286644" y="1000108"/>
            <a:ext cx="1318541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4, 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단계 </a:t>
            </a:r>
            <a:r>
              <a:rPr lang="en-US" altLang="ko-KR" dirty="0" smtClean="0"/>
              <a:t>4: </a:t>
            </a:r>
            <a:r>
              <a:rPr lang="ko-KR" altLang="en-US" dirty="0" smtClean="0"/>
              <a:t>사각형 그리기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DrawRectangle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그릴 사각형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사각형의 외곽선을 그리는데 사용할 브러시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선택적 인자</a:t>
            </a:r>
            <a:r>
              <a:rPr lang="en-US" altLang="ko-KR" dirty="0" smtClean="0"/>
              <a:t>: stroke width(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1), 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stroke style(ID2D1StrokeStyle)</a:t>
            </a:r>
          </a:p>
          <a:p>
            <a:pPr lvl="1"/>
            <a:r>
              <a:rPr lang="ko-KR" altLang="en-US" dirty="0" smtClean="0"/>
              <a:t>그리기 명령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그리기 명령들의 호출 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후에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BeginDraw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EndDraw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단계 </a:t>
            </a:r>
            <a:r>
              <a:rPr lang="en-US" altLang="ko-KR" dirty="0" smtClean="0"/>
              <a:t>5: </a:t>
            </a:r>
            <a:r>
              <a:rPr lang="ko-KR" altLang="en-US" dirty="0" smtClean="0"/>
              <a:t>자원 반납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렌더타겟을</a:t>
            </a:r>
            <a:r>
              <a:rPr lang="ko-KR" altLang="en-US" dirty="0" smtClean="0"/>
              <a:t> 반납할 경우에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ko-KR" altLang="en-US" dirty="0" err="1" smtClean="0"/>
              <a:t>렌더타겟으로</a:t>
            </a:r>
            <a:r>
              <a:rPr lang="ko-KR" altLang="en-US" dirty="0" smtClean="0"/>
              <a:t> 생성한 모든 자원들도 반드시 반납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응용이 종료될 때에</a:t>
            </a:r>
            <a:r>
              <a:rPr lang="en-US" altLang="ko-KR" dirty="0" smtClean="0"/>
              <a:t>, D2D factory</a:t>
            </a:r>
            <a:r>
              <a:rPr lang="ko-KR" altLang="en-US" dirty="0" smtClean="0"/>
              <a:t>도 반납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57290" y="2928934"/>
            <a:ext cx="6858048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latin typeface="+mn-lt"/>
              </a:rPr>
              <a:t>pRT</a:t>
            </a:r>
            <a:r>
              <a:rPr lang="en-US" altLang="ko-KR" sz="1400" dirty="0" smtClean="0">
                <a:latin typeface="+mn-lt"/>
              </a:rPr>
              <a:t>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BeginDraw</a:t>
            </a:r>
            <a:r>
              <a:rPr lang="en-US" altLang="ko-KR" sz="1400" dirty="0" smtClean="0">
                <a:latin typeface="+mn-lt"/>
              </a:rPr>
              <a:t>();</a:t>
            </a:r>
          </a:p>
          <a:p>
            <a:r>
              <a:rPr lang="en-US" altLang="ko-KR" sz="1400" dirty="0" err="1" smtClean="0">
                <a:latin typeface="+mn-lt"/>
              </a:rPr>
              <a:t>pRT</a:t>
            </a:r>
            <a:r>
              <a:rPr lang="en-US" altLang="ko-KR" sz="1400" dirty="0" smtClean="0">
                <a:latin typeface="+mn-lt"/>
              </a:rPr>
              <a:t>-&gt;</a:t>
            </a:r>
            <a:r>
              <a:rPr lang="en-US" altLang="ko-KR" sz="1400" dirty="0" err="1" smtClean="0">
                <a:latin typeface="+mn-lt"/>
              </a:rPr>
              <a:t>DrawRectangle</a:t>
            </a:r>
            <a:r>
              <a:rPr lang="en-US" altLang="ko-KR" sz="1400" dirty="0" smtClean="0">
                <a:latin typeface="+mn-lt"/>
              </a:rPr>
              <a:t>( D2D1::</a:t>
            </a:r>
            <a:r>
              <a:rPr lang="en-US" altLang="ko-KR" sz="1400" dirty="0" err="1" smtClean="0">
                <a:latin typeface="+mn-lt"/>
              </a:rPr>
              <a:t>RectF</a:t>
            </a:r>
            <a:r>
              <a:rPr lang="en-US" altLang="ko-KR" sz="1400" dirty="0" smtClean="0">
                <a:latin typeface="+mn-lt"/>
              </a:rPr>
              <a:t>(rc.left+100.0f, rc.top+100.0f, </a:t>
            </a:r>
          </a:p>
          <a:p>
            <a:r>
              <a:rPr lang="en-US" altLang="ko-KR" sz="1400" dirty="0" smtClean="0">
                <a:latin typeface="+mn-lt"/>
              </a:rPr>
              <a:t>			rc.right-100.0f, rc.bottom-100.0f), </a:t>
            </a:r>
            <a:r>
              <a:rPr lang="en-US" altLang="ko-KR" sz="1400" dirty="0" err="1" smtClean="0">
                <a:latin typeface="+mn-lt"/>
              </a:rPr>
              <a:t>pBlackBrush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r>
              <a:rPr lang="en-US" altLang="ko-KR" sz="1400" dirty="0" smtClean="0">
                <a:latin typeface="+mn-lt"/>
              </a:rPr>
              <a:t>HRESULT hr = </a:t>
            </a:r>
            <a:r>
              <a:rPr lang="en-US" altLang="ko-KR" sz="1400" dirty="0" err="1" smtClean="0">
                <a:latin typeface="+mn-lt"/>
              </a:rPr>
              <a:t>pRT</a:t>
            </a:r>
            <a:r>
              <a:rPr lang="en-US" altLang="ko-KR" sz="1400" dirty="0" smtClean="0">
                <a:latin typeface="+mn-lt"/>
              </a:rPr>
              <a:t>-&gt;</a:t>
            </a:r>
            <a:r>
              <a:rPr lang="en-US" altLang="ko-KR" sz="1400" dirty="0" err="1" smtClean="0">
                <a:solidFill>
                  <a:srgbClr val="0070C0"/>
                </a:solidFill>
                <a:latin typeface="+mn-lt"/>
              </a:rPr>
              <a:t>EndDraw</a:t>
            </a:r>
            <a:r>
              <a:rPr lang="en-US" altLang="ko-KR" sz="1400" dirty="0" smtClean="0">
                <a:latin typeface="+mn-lt"/>
              </a:rPr>
              <a:t>();	</a:t>
            </a:r>
            <a:r>
              <a:rPr lang="en-US" altLang="ko-KR" sz="1400" dirty="0" smtClean="0">
                <a:latin typeface="+mn-lt"/>
              </a:rPr>
              <a:t> </a:t>
            </a:r>
            <a:endParaRPr lang="en-US" altLang="ko-KR" sz="1400" dirty="0">
              <a:latin typeface="+mn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28728" y="4857760"/>
            <a:ext cx="385765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latin typeface="+mn-lt"/>
              </a:rPr>
              <a:t>SafeRelease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pRT</a:t>
            </a:r>
            <a:r>
              <a:rPr lang="en-US" altLang="ko-KR" sz="1400" dirty="0" smtClean="0">
                <a:latin typeface="+mn-lt"/>
              </a:rPr>
              <a:t>);</a:t>
            </a:r>
          </a:p>
          <a:p>
            <a:r>
              <a:rPr lang="en-US" altLang="ko-KR" sz="1400" dirty="0" err="1" smtClean="0">
                <a:latin typeface="+mn-lt"/>
              </a:rPr>
              <a:t>SafeRelease</a:t>
            </a:r>
            <a:r>
              <a:rPr lang="en-US" altLang="ko-KR" sz="1400" dirty="0" smtClean="0">
                <a:latin typeface="+mn-lt"/>
              </a:rPr>
              <a:t>(</a:t>
            </a:r>
            <a:r>
              <a:rPr lang="en-US" altLang="ko-KR" sz="1400" dirty="0" err="1" smtClean="0">
                <a:latin typeface="+mn-lt"/>
              </a:rPr>
              <a:t>pBlackBrush</a:t>
            </a:r>
            <a:r>
              <a:rPr lang="en-US" altLang="ko-KR" sz="1400" dirty="0" smtClean="0">
                <a:latin typeface="+mn-lt"/>
              </a:rPr>
              <a:t>);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28728" y="5857412"/>
            <a:ext cx="385765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latin typeface="+mn-lt"/>
              </a:rPr>
              <a:t>SafeRelease</a:t>
            </a:r>
            <a:r>
              <a:rPr lang="en-US" altLang="ko-KR" sz="1400" dirty="0" smtClean="0">
                <a:latin typeface="+mn-lt"/>
              </a:rPr>
              <a:t>(pD2DFactory);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DirectX SDK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DirectX Graphics</a:t>
            </a:r>
          </a:p>
          <a:p>
            <a:pPr lvl="2"/>
            <a:r>
              <a:rPr lang="en-US" altLang="ko-KR" dirty="0" smtClean="0"/>
              <a:t>Direct3D</a:t>
            </a:r>
          </a:p>
          <a:p>
            <a:pPr lvl="2"/>
            <a:r>
              <a:rPr lang="en-US" altLang="ko-KR" dirty="0" smtClean="0"/>
              <a:t>Direct2D</a:t>
            </a:r>
          </a:p>
          <a:p>
            <a:pPr lvl="2"/>
            <a:r>
              <a:rPr lang="en-US" altLang="ko-KR" dirty="0" err="1" smtClean="0"/>
              <a:t>DirectWrite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Imaging Component (WIC)</a:t>
            </a:r>
          </a:p>
          <a:p>
            <a:pPr lvl="1"/>
            <a:r>
              <a:rPr lang="en-US" altLang="ko-KR" dirty="0" smtClean="0"/>
              <a:t>DirectX Audio</a:t>
            </a:r>
          </a:p>
          <a:p>
            <a:pPr lvl="2"/>
            <a:r>
              <a:rPr lang="en-US" altLang="ko-KR" dirty="0" smtClean="0"/>
              <a:t>DirectSound (deprecated)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XAudio2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DirectX Input</a:t>
            </a:r>
          </a:p>
          <a:p>
            <a:pPr lvl="2"/>
            <a:r>
              <a:rPr lang="en-US" altLang="ko-KR" dirty="0" smtClean="0"/>
              <a:t>DirectInput (deprecated)</a:t>
            </a:r>
          </a:p>
          <a:p>
            <a:pPr lvl="2"/>
            <a:r>
              <a:rPr lang="en-US" altLang="ko-KR" dirty="0" err="1" smtClean="0"/>
              <a:t>XInput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28674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DirectX’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Abbreviation: (D=Direct) : DX=DirectX</a:t>
            </a:r>
            <a:r>
              <a:rPr lang="en-US" altLang="ko-KR" dirty="0"/>
              <a:t>, Direct2D=D2D</a:t>
            </a:r>
            <a:r>
              <a:rPr lang="en-US" altLang="ko-KR" dirty="0" smtClean="0"/>
              <a:t>, Direct3D=D3D</a:t>
            </a:r>
          </a:p>
          <a:p>
            <a:r>
              <a:rPr lang="en-US" altLang="ko-KR" dirty="0" smtClean="0"/>
              <a:t>Old : DirectDraw, DirectPlay, DirectMusic, DirectShow</a:t>
            </a:r>
          </a:p>
          <a:p>
            <a:r>
              <a:rPr lang="en-US" altLang="ko-KR" dirty="0" smtClean="0"/>
              <a:t>DirectX SDK Version-ups</a:t>
            </a:r>
          </a:p>
          <a:p>
            <a:pPr lvl="1"/>
            <a:r>
              <a:rPr lang="ko-KR" altLang="en-US" dirty="0" smtClean="0"/>
              <a:t>버전 </a:t>
            </a:r>
            <a:r>
              <a:rPr lang="en-US" altLang="ko-KR" dirty="0" smtClean="0"/>
              <a:t>10 : 2016.12, Windows Vista, </a:t>
            </a:r>
            <a:r>
              <a:rPr lang="ko-KR" altLang="en-US" dirty="0" err="1" smtClean="0"/>
              <a:t>셰이더모델</a:t>
            </a:r>
            <a:r>
              <a:rPr lang="ko-KR" altLang="en-US" dirty="0" smtClean="0"/>
              <a:t> </a:t>
            </a:r>
            <a:r>
              <a:rPr lang="en-US" altLang="ko-KR" dirty="0" smtClean="0"/>
              <a:t>4.0</a:t>
            </a:r>
          </a:p>
          <a:p>
            <a:pPr lvl="1"/>
            <a:r>
              <a:rPr lang="ko-KR" altLang="en-US" dirty="0" smtClean="0"/>
              <a:t>버전 </a:t>
            </a:r>
            <a:r>
              <a:rPr lang="en-US" altLang="ko-KR" dirty="0" smtClean="0"/>
              <a:t>10.1 </a:t>
            </a:r>
            <a:r>
              <a:rPr lang="en-US" altLang="ko-KR" dirty="0"/>
              <a:t>: 2008.03 , </a:t>
            </a:r>
            <a:r>
              <a:rPr lang="ko-KR" altLang="en-US" dirty="0" err="1"/>
              <a:t>셰이더모델</a:t>
            </a:r>
            <a:r>
              <a:rPr lang="ko-KR" altLang="en-US" dirty="0"/>
              <a:t> </a:t>
            </a:r>
            <a:r>
              <a:rPr lang="en-US" altLang="ko-KR" dirty="0" smtClean="0"/>
              <a:t>4.1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버전 </a:t>
            </a:r>
            <a:r>
              <a:rPr lang="en-US" altLang="ko-KR" dirty="0" smtClean="0"/>
              <a:t>11 : 2009.10, </a:t>
            </a:r>
            <a:r>
              <a:rPr lang="en-US" altLang="ko-KR" dirty="0"/>
              <a:t>Windows 7 , </a:t>
            </a:r>
            <a:r>
              <a:rPr lang="ko-KR" altLang="en-US" dirty="0" err="1"/>
              <a:t>셰이더모델</a:t>
            </a:r>
            <a:r>
              <a:rPr lang="ko-KR" altLang="en-US" dirty="0"/>
              <a:t> </a:t>
            </a:r>
            <a:r>
              <a:rPr lang="en-US" altLang="ko-KR" dirty="0" smtClean="0"/>
              <a:t>5.0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버전 </a:t>
            </a:r>
            <a:r>
              <a:rPr lang="en-US" altLang="ko-KR" dirty="0" smtClean="0"/>
              <a:t>11.1 : 2012</a:t>
            </a:r>
          </a:p>
          <a:p>
            <a:pPr lvl="1"/>
            <a:r>
              <a:rPr lang="ko-KR" altLang="en-US" dirty="0" smtClean="0"/>
              <a:t>버전 </a:t>
            </a:r>
            <a:r>
              <a:rPr lang="en-US" altLang="ko-KR" dirty="0" smtClean="0"/>
              <a:t>11.2 </a:t>
            </a:r>
            <a:r>
              <a:rPr lang="en-US" altLang="ko-KR" dirty="0"/>
              <a:t>: 2013 , </a:t>
            </a:r>
            <a:r>
              <a:rPr lang="ko-KR" altLang="en-US" dirty="0" err="1"/>
              <a:t>셰이더모델</a:t>
            </a:r>
            <a:r>
              <a:rPr lang="ko-KR" altLang="en-US" dirty="0"/>
              <a:t> </a:t>
            </a:r>
            <a:r>
              <a:rPr lang="en-US" altLang="ko-KR" dirty="0" smtClean="0"/>
              <a:t>5.1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버전 </a:t>
            </a:r>
            <a:r>
              <a:rPr lang="en-US" altLang="ko-KR" dirty="0" smtClean="0"/>
              <a:t>11.3 &amp;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12 : 1507</a:t>
            </a:r>
          </a:p>
          <a:p>
            <a:pPr lvl="1"/>
            <a:r>
              <a:rPr lang="ko-KR" altLang="en-US" dirty="0" smtClean="0"/>
              <a:t>버너 </a:t>
            </a:r>
            <a:r>
              <a:rPr lang="en-US" altLang="ko-KR" dirty="0" smtClean="0"/>
              <a:t>11.4 &amp;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12 update : 1511</a:t>
            </a:r>
          </a:p>
          <a:p>
            <a:pPr lvl="1"/>
            <a:r>
              <a:rPr lang="ko-KR" altLang="en-US" dirty="0" smtClean="0"/>
              <a:t>버전 </a:t>
            </a:r>
            <a:r>
              <a:rPr lang="en-US" altLang="ko-KR" dirty="0" smtClean="0"/>
              <a:t>11.4 update &amp;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12 update : 1607 (</a:t>
            </a:r>
            <a:r>
              <a:rPr lang="ko-KR" altLang="en-US" dirty="0" err="1" smtClean="0"/>
              <a:t>셰이더모델</a:t>
            </a:r>
            <a:r>
              <a:rPr lang="ko-KR" altLang="en-US" dirty="0" smtClean="0"/>
              <a:t> </a:t>
            </a:r>
            <a:r>
              <a:rPr lang="en-US" altLang="ko-KR" dirty="0" smtClean="0"/>
              <a:t>6.0), 1703, 1709, 1803, 1809</a:t>
            </a:r>
          </a:p>
          <a:p>
            <a:pPr lvl="1"/>
            <a:r>
              <a:rPr lang="ko-KR" altLang="en-US" dirty="0" smtClean="0"/>
              <a:t>버전 </a:t>
            </a:r>
            <a:r>
              <a:rPr lang="en-US" altLang="ko-KR" dirty="0" smtClean="0"/>
              <a:t>12.1 : (</a:t>
            </a:r>
            <a:r>
              <a:rPr lang="ko-KR" altLang="en-US" dirty="0" err="1" smtClean="0"/>
              <a:t>셰이더모델</a:t>
            </a:r>
            <a:r>
              <a:rPr lang="ko-KR" altLang="en-US" dirty="0" smtClean="0"/>
              <a:t> </a:t>
            </a:r>
            <a:r>
              <a:rPr lang="en-US" altLang="ko-KR" dirty="0" smtClean="0"/>
              <a:t>6.4)</a:t>
            </a:r>
            <a:r>
              <a:rPr lang="ko-KR" altLang="en-US" dirty="0" smtClean="0"/>
              <a:t> </a:t>
            </a:r>
            <a:r>
              <a:rPr lang="en-US" altLang="ko-KR" dirty="0" smtClean="0"/>
              <a:t>Windows 10 1903(April 2019)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Direct2D?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Direct2D?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그래픽스 </a:t>
            </a:r>
            <a:r>
              <a:rPr lang="en-US" altLang="ko-KR" dirty="0" smtClean="0"/>
              <a:t>API</a:t>
            </a:r>
          </a:p>
          <a:p>
            <a:pPr lvl="2"/>
            <a:r>
              <a:rPr lang="ko-KR" altLang="en-US" dirty="0" smtClean="0"/>
              <a:t>하드웨어 가속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즉시모드</a:t>
            </a:r>
            <a:r>
              <a:rPr lang="en-US" altLang="ko-KR" dirty="0" smtClean="0"/>
              <a:t>(immediate mode)</a:t>
            </a:r>
          </a:p>
          <a:p>
            <a:pPr lvl="2"/>
            <a:r>
              <a:rPr lang="en-US" altLang="ko-KR" dirty="0" smtClean="0"/>
              <a:t>2D </a:t>
            </a:r>
            <a:r>
              <a:rPr lang="ko-KR" altLang="en-US" dirty="0" smtClean="0"/>
              <a:t>기하</a:t>
            </a:r>
            <a:r>
              <a:rPr lang="en-US" altLang="ko-KR" dirty="0" smtClean="0"/>
              <a:t>(geometry), </a:t>
            </a:r>
            <a:r>
              <a:rPr lang="ko-KR" altLang="en-US" dirty="0" smtClean="0"/>
              <a:t>비트맵</a:t>
            </a:r>
            <a:r>
              <a:rPr lang="en-US" altLang="ko-KR" dirty="0" smtClean="0"/>
              <a:t>(bitmap),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고성능</a:t>
            </a:r>
            <a:r>
              <a:rPr lang="en-US" altLang="ko-KR" dirty="0" smtClean="0"/>
              <a:t> </a:t>
            </a:r>
            <a:r>
              <a:rPr lang="ko-KR" altLang="en-US" dirty="0" smtClean="0"/>
              <a:t>고품질 </a:t>
            </a:r>
            <a:r>
              <a:rPr lang="ko-KR" altLang="en-US" dirty="0" err="1" smtClean="0"/>
              <a:t>렌더링을</a:t>
            </a:r>
            <a:r>
              <a:rPr lang="ko-KR" altLang="en-US" dirty="0" smtClean="0"/>
              <a:t> 제공함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GDI, GDI+, Direct3D</a:t>
            </a:r>
            <a:r>
              <a:rPr lang="ko-KR" altLang="en-US" dirty="0" smtClean="0"/>
              <a:t>와 상호운용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More info</a:t>
            </a:r>
          </a:p>
          <a:p>
            <a:pPr lvl="2"/>
            <a:r>
              <a:rPr lang="en-US" altLang="ko-KR" dirty="0">
                <a:hlinkClick r:id="rId2"/>
              </a:rPr>
              <a:t>https://msdn.microsoft.com/en-us/library/dd370990(VS.85).</a:t>
            </a:r>
            <a:r>
              <a:rPr lang="en-US" altLang="ko-KR" dirty="0" smtClean="0">
                <a:hlinkClick r:id="rId2"/>
              </a:rPr>
              <a:t>aspx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대상 개발자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대규모의 </a:t>
            </a:r>
            <a:r>
              <a:rPr lang="en-US" altLang="ko-KR" dirty="0" smtClean="0"/>
              <a:t>native </a:t>
            </a:r>
            <a:r>
              <a:rPr lang="ko-KR" altLang="en-US" dirty="0" smtClean="0"/>
              <a:t>응용 개발자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응용개발자들을 위한 </a:t>
            </a:r>
            <a:r>
              <a:rPr lang="ko-KR" altLang="en-US" dirty="0" err="1" smtClean="0"/>
              <a:t>툴킷이나</a:t>
            </a:r>
            <a:r>
              <a:rPr lang="ko-KR" altLang="en-US" dirty="0" smtClean="0"/>
              <a:t> </a:t>
            </a:r>
            <a:r>
              <a:rPr lang="ko-KR" altLang="en-US" dirty="0" smtClean="0"/>
              <a:t>라이브러리의 </a:t>
            </a:r>
            <a:r>
              <a:rPr lang="ko-KR" altLang="en-US" dirty="0" smtClean="0"/>
              <a:t>개발자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Direct3D </a:t>
            </a:r>
            <a:r>
              <a:rPr lang="ko-KR" altLang="en-US" dirty="0" smtClean="0"/>
              <a:t>그래픽을 사용하면서</a:t>
            </a:r>
            <a:r>
              <a:rPr lang="en-US" altLang="ko-KR" dirty="0" smtClean="0"/>
              <a:t>, (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HUD</a:t>
            </a:r>
            <a:r>
              <a:rPr lang="ko-KR" altLang="en-US" dirty="0" smtClean="0"/>
              <a:t>를 위해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간단하고 고성능의 </a:t>
            </a:r>
            <a:r>
              <a:rPr lang="en-US" altLang="ko-KR" dirty="0" smtClean="0"/>
              <a:t>2D</a:t>
            </a:r>
            <a:r>
              <a:rPr lang="ko-KR" altLang="en-US" dirty="0" smtClean="0"/>
              <a:t> 및 텍스트 </a:t>
            </a:r>
            <a:r>
              <a:rPr lang="ko-KR" altLang="en-US" dirty="0" err="1" smtClean="0"/>
              <a:t>렌더링이</a:t>
            </a:r>
            <a:r>
              <a:rPr lang="ko-KR" altLang="en-US" dirty="0" smtClean="0"/>
              <a:t> 필요한 개발자</a:t>
            </a:r>
            <a:endParaRPr lang="en-US" altLang="ko-KR" dirty="0" smtClean="0"/>
          </a:p>
          <a:p>
            <a:r>
              <a:rPr lang="ko-KR" altLang="en-US" dirty="0" smtClean="0"/>
              <a:t>실행 요구사항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7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28674" name="Picture 2" descr="http://images.all-free-download.com/images/graphiclarge/cl_key_1161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00042"/>
            <a:ext cx="813791" cy="394450"/>
          </a:xfrm>
          <a:prstGeom prst="rect">
            <a:avLst/>
          </a:prstGeom>
          <a:noFill/>
        </p:spPr>
      </p:pic>
      <p:pic>
        <p:nvPicPr>
          <p:cNvPr id="25602" name="Picture 2" descr="Windows 7 Graphics Stac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2428868"/>
            <a:ext cx="3585658" cy="18835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537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즉시모드와 보류모드의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즉시모드</a:t>
            </a:r>
            <a:r>
              <a:rPr lang="en-US" altLang="ko-KR" dirty="0" smtClean="0"/>
              <a:t>(immediate mode)</a:t>
            </a:r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그래픽</a:t>
            </a:r>
            <a:r>
              <a:rPr lang="en-US" altLang="ko-KR" dirty="0"/>
              <a:t>HW</a:t>
            </a:r>
            <a:r>
              <a:rPr lang="ko-KR" altLang="en-US" dirty="0"/>
              <a:t>에 대한 복잡하지만</a:t>
            </a:r>
            <a:r>
              <a:rPr lang="en-US" altLang="ko-KR" dirty="0"/>
              <a:t> </a:t>
            </a:r>
            <a:r>
              <a:rPr lang="ko-KR" altLang="en-US" dirty="0"/>
              <a:t>빠른 </a:t>
            </a:r>
            <a:r>
              <a:rPr lang="en-US" altLang="ko-KR" dirty="0"/>
              <a:t>low-level interface</a:t>
            </a:r>
            <a:r>
              <a:rPr lang="ko-KR" altLang="en-US" dirty="0"/>
              <a:t>를 제공함</a:t>
            </a:r>
            <a:endParaRPr lang="en-US" altLang="ko-KR" dirty="0"/>
          </a:p>
          <a:p>
            <a:pPr lvl="1"/>
            <a:r>
              <a:rPr lang="ko-KR" altLang="en-US" dirty="0" err="1" smtClean="0"/>
              <a:t>렌더링</a:t>
            </a:r>
            <a:r>
              <a:rPr lang="ko-KR" altLang="en-US" dirty="0" smtClean="0"/>
              <a:t> 프레임워크</a:t>
            </a:r>
            <a:r>
              <a:rPr lang="en-US" altLang="ko-KR" dirty="0" smtClean="0"/>
              <a:t>(DirectX)</a:t>
            </a:r>
            <a:r>
              <a:rPr lang="ko-KR" altLang="en-US" dirty="0" smtClean="0"/>
              <a:t>에 렌더할 것을 명시적으로 명령하여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데이터를 직접 </a:t>
            </a:r>
            <a:r>
              <a:rPr lang="ko-KR" altLang="en-US" dirty="0" err="1" smtClean="0"/>
              <a:t>렌더함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보류모드</a:t>
            </a:r>
            <a:r>
              <a:rPr lang="en-US" altLang="ko-KR" dirty="0" smtClean="0"/>
              <a:t>(retained mode)</a:t>
            </a:r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그래픽</a:t>
            </a:r>
            <a:r>
              <a:rPr lang="en-US" altLang="ko-KR" dirty="0"/>
              <a:t>HW</a:t>
            </a:r>
            <a:r>
              <a:rPr lang="ko-KR" altLang="en-US" dirty="0"/>
              <a:t>에 대한 사용하기 편리하지만 느리고 융통성이 없고 비대한 </a:t>
            </a:r>
            <a:r>
              <a:rPr lang="en-US" altLang="ko-KR" dirty="0"/>
              <a:t>higher-level interface</a:t>
            </a:r>
            <a:r>
              <a:rPr lang="ko-KR" altLang="en-US" dirty="0"/>
              <a:t>를 제공함</a:t>
            </a:r>
            <a:endParaRPr lang="en-US" altLang="ko-KR" dirty="0"/>
          </a:p>
          <a:p>
            <a:pPr lvl="1"/>
            <a:r>
              <a:rPr lang="ko-KR" altLang="en-US" dirty="0" err="1" smtClean="0"/>
              <a:t>렌더링에</a:t>
            </a:r>
            <a:r>
              <a:rPr lang="ko-KR" altLang="en-US" dirty="0" smtClean="0"/>
              <a:t> 대한 명시적인 제어는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단지 </a:t>
            </a:r>
            <a:r>
              <a:rPr lang="ko-KR" altLang="en-US" dirty="0" err="1" smtClean="0"/>
              <a:t>렌더링을</a:t>
            </a:r>
            <a:r>
              <a:rPr lang="ko-KR" altLang="en-US" dirty="0" smtClean="0"/>
              <a:t> 위한 준비들을 내부 데이터 구조에 채워둠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렌더러는</a:t>
            </a:r>
            <a:r>
              <a:rPr lang="ko-KR" altLang="en-US" dirty="0" smtClean="0"/>
              <a:t> 가능한 시간에 자신의 방식으로 </a:t>
            </a:r>
            <a:r>
              <a:rPr lang="ko-KR" altLang="en-US" dirty="0" err="1" smtClean="0"/>
              <a:t>렌더함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렌더링</a:t>
            </a:r>
            <a:r>
              <a:rPr lang="ko-KR" altLang="en-US" dirty="0" smtClean="0"/>
              <a:t> 대상은 주로 </a:t>
            </a:r>
            <a:r>
              <a:rPr lang="en-US" altLang="ko-KR" dirty="0" smtClean="0"/>
              <a:t>scene graph</a:t>
            </a:r>
            <a:r>
              <a:rPr lang="ko-KR" altLang="en-US" dirty="0" smtClean="0"/>
              <a:t>로 표현됨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어떤 것이 더 좋은가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즉시모드</a:t>
            </a:r>
            <a:r>
              <a:rPr lang="en-US" altLang="ko-KR" dirty="0" smtClean="0"/>
              <a:t>!!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즉시모드와 보류모드의 차이점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즉시모드</a:t>
            </a:r>
            <a:r>
              <a:rPr lang="en-US" altLang="ko-KR" dirty="0" smtClean="0"/>
              <a:t>(immediate mode)</a:t>
            </a:r>
          </a:p>
          <a:p>
            <a:pPr lvl="1"/>
            <a:r>
              <a:rPr lang="en-US" altLang="ko-KR" dirty="0" smtClean="0"/>
              <a:t>E.g. Direct2D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보류모드</a:t>
            </a:r>
            <a:r>
              <a:rPr lang="en-US" altLang="ko-KR" dirty="0" smtClean="0"/>
              <a:t>(retained mode)</a:t>
            </a:r>
          </a:p>
          <a:p>
            <a:pPr lvl="1"/>
            <a:r>
              <a:rPr lang="en-US" altLang="ko-KR" dirty="0" smtClean="0"/>
              <a:t>E.g. </a:t>
            </a:r>
            <a:r>
              <a:rPr lang="en-US" altLang="ko-KR" dirty="0"/>
              <a:t>Windows Presentation Foundation (WPF)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1026" name="Picture 2" descr="C:\Users\jong\Pictures\IC4055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16" y="4186713"/>
            <a:ext cx="3779440" cy="14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g\Pictures\IC4055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25213"/>
            <a:ext cx="3425118" cy="13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Direct2D</a:t>
            </a:r>
            <a:r>
              <a:rPr lang="ko-KR" altLang="en-US" dirty="0" smtClean="0"/>
              <a:t>에 대해서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Direct2D</a:t>
            </a:r>
            <a:r>
              <a:rPr lang="ko-KR" altLang="en-US" dirty="0" smtClean="0"/>
              <a:t> 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시각적으로 높은 수준의 만족도를 제공함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부착된 그래픽 하드웨어의 성능에 적응적인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렌더링 코딩이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Direct3D</a:t>
            </a:r>
            <a:r>
              <a:rPr lang="ko-KR" altLang="en-US" dirty="0" smtClean="0"/>
              <a:t>를 사용하기에 벅찬</a:t>
            </a:r>
            <a:r>
              <a:rPr lang="en-US" altLang="ko-KR" dirty="0" smtClean="0"/>
              <a:t> GDI/GDI+ </a:t>
            </a:r>
            <a:r>
              <a:rPr lang="ko-KR" altLang="en-US" dirty="0" smtClean="0"/>
              <a:t>개발자를 위한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Direct3D</a:t>
            </a:r>
            <a:r>
              <a:rPr lang="ko-KR" altLang="en-US" dirty="0" smtClean="0"/>
              <a:t> </a:t>
            </a:r>
            <a:r>
              <a:rPr lang="ko-KR" altLang="en-US" dirty="0" smtClean="0"/>
              <a:t>응용에 고품질 </a:t>
            </a:r>
            <a:r>
              <a:rPr lang="en-US" altLang="ko-KR" dirty="0" smtClean="0"/>
              <a:t>2D </a:t>
            </a:r>
            <a:r>
              <a:rPr lang="ko-KR" altLang="en-US" dirty="0" smtClean="0"/>
              <a:t>그래픽스를 추가하기 위한 경우</a:t>
            </a:r>
            <a:endParaRPr lang="en-US" altLang="ko-KR" dirty="0" smtClean="0"/>
          </a:p>
          <a:p>
            <a:r>
              <a:rPr lang="ko-KR" altLang="en-US" dirty="0" smtClean="0"/>
              <a:t>최대의 가용성을 가진 고성능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Direct3D 10.1 API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하드웨어 가속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 가속이 어려운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소프트웨어 </a:t>
            </a:r>
            <a:r>
              <a:rPr lang="en-US" altLang="ko-KR" dirty="0" err="1" smtClean="0"/>
              <a:t>rasterizer</a:t>
            </a:r>
            <a:r>
              <a:rPr lang="ko-KR" altLang="en-US" dirty="0" smtClean="0"/>
              <a:t>를 사용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GDI+</a:t>
            </a:r>
            <a:r>
              <a:rPr lang="ko-KR" altLang="en-US" dirty="0" smtClean="0"/>
              <a:t>보다 더 좋음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1026" name="Picture 2" descr="Diagram of the Direct2D layered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3214686"/>
            <a:ext cx="2514600" cy="1685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Direct2D</a:t>
            </a:r>
            <a:r>
              <a:rPr lang="ko-KR" altLang="en-US" dirty="0" smtClean="0"/>
              <a:t>에 대해서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시각적 품질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GDI</a:t>
            </a:r>
            <a:r>
              <a:rPr lang="ko-KR" altLang="en-US" dirty="0" smtClean="0"/>
              <a:t>보다 우월함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Per-primitive anti-aliasing </a:t>
            </a:r>
            <a:r>
              <a:rPr lang="ko-KR" altLang="en-US" dirty="0" smtClean="0"/>
              <a:t>기법을 사용함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사용하지 않도록 할 수도 있음 </a:t>
            </a:r>
            <a:r>
              <a:rPr lang="en-US" altLang="ko-KR" dirty="0" smtClean="0"/>
              <a:t>(GDI </a:t>
            </a:r>
            <a:r>
              <a:rPr lang="ko-KR" altLang="en-US" dirty="0" smtClean="0"/>
              <a:t>흉내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투명도 및 </a:t>
            </a:r>
            <a:r>
              <a:rPr lang="ko-KR" altLang="en-US" dirty="0" err="1" smtClean="0"/>
              <a:t>알파블랜딩을</a:t>
            </a:r>
            <a:r>
              <a:rPr lang="ko-KR" altLang="en-US" dirty="0" smtClean="0"/>
              <a:t> 완전하게 지원함</a:t>
            </a:r>
            <a:endParaRPr lang="en-US" altLang="ko-KR" dirty="0" smtClean="0"/>
          </a:p>
          <a:p>
            <a:r>
              <a:rPr lang="ko-KR" altLang="en-US" dirty="0" err="1" smtClean="0"/>
              <a:t>상호운용성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GDI, GDI+, Direct3D</a:t>
            </a:r>
            <a:r>
              <a:rPr lang="ko-KR" altLang="en-US" dirty="0" smtClean="0"/>
              <a:t>와 함께 사용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 개발된 응용의 일부만을 </a:t>
            </a:r>
            <a:r>
              <a:rPr lang="en-US" altLang="ko-KR" dirty="0" smtClean="0"/>
              <a:t>Direct2D</a:t>
            </a:r>
            <a:r>
              <a:rPr lang="ko-KR" altLang="en-US" dirty="0" smtClean="0"/>
              <a:t>로 바꾸어도 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DirectWrite</a:t>
            </a:r>
            <a:r>
              <a:rPr lang="en-US" altLang="ko-KR" dirty="0" smtClean="0"/>
              <a:t>, WIC(Windows Imaging Component)</a:t>
            </a:r>
            <a:r>
              <a:rPr lang="ko-KR" altLang="en-US" dirty="0" smtClean="0"/>
              <a:t>의 사용도 쉬워짐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게임프로그래밍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F04-BCB0-45BB-9E43-A83A1A34983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19458" name="Picture 2" descr="Illustration of curves and lines that are rendered in GDI and in Direct2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1000108"/>
            <a:ext cx="3143272" cy="207295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43570" y="3071810"/>
            <a:ext cx="3062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lt"/>
              </a:rPr>
              <a:t>GDI</a:t>
            </a:r>
            <a:r>
              <a:rPr lang="ko-KR" altLang="en-US" sz="1100" dirty="0" smtClean="0">
                <a:latin typeface="+mn-lt"/>
              </a:rPr>
              <a:t>사용</a:t>
            </a:r>
            <a:r>
              <a:rPr lang="en-US" altLang="ko-KR" sz="1100" dirty="0" smtClean="0">
                <a:latin typeface="+mn-lt"/>
              </a:rPr>
              <a:t>(aliased) </a:t>
            </a:r>
            <a:r>
              <a:rPr lang="en-US" altLang="ko-KR" sz="1100" dirty="0" err="1" smtClean="0">
                <a:latin typeface="+mn-lt"/>
              </a:rPr>
              <a:t>vs</a:t>
            </a:r>
            <a:r>
              <a:rPr lang="en-US" altLang="ko-KR" sz="1100" dirty="0" smtClean="0">
                <a:latin typeface="+mn-lt"/>
              </a:rPr>
              <a:t> Direct2D</a:t>
            </a:r>
            <a:r>
              <a:rPr lang="ko-KR" altLang="en-US" sz="1100" dirty="0" smtClean="0">
                <a:latin typeface="+mn-lt"/>
              </a:rPr>
              <a:t>사용</a:t>
            </a:r>
            <a:r>
              <a:rPr lang="en-US" altLang="ko-KR" sz="1100" dirty="0" smtClean="0">
                <a:latin typeface="+mn-lt"/>
              </a:rPr>
              <a:t>(</a:t>
            </a:r>
            <a:r>
              <a:rPr lang="en-US" altLang="ko-KR" sz="1100" dirty="0" err="1" smtClean="0">
                <a:latin typeface="+mn-lt"/>
              </a:rPr>
              <a:t>antialiased</a:t>
            </a:r>
            <a:r>
              <a:rPr lang="en-US" altLang="ko-KR" sz="1100" dirty="0" smtClean="0">
                <a:latin typeface="+mn-lt"/>
              </a:rPr>
              <a:t>)</a:t>
            </a:r>
            <a:endParaRPr lang="ko-KR" altLang="en-US" sz="11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1820</Words>
  <Application>Microsoft Office PowerPoint</Application>
  <PresentationFormat>화면 슬라이드 쇼(4:3)</PresentationFormat>
  <Paragraphs>388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굴림</vt:lpstr>
      <vt:lpstr>맑은 고딕</vt:lpstr>
      <vt:lpstr>Arial</vt:lpstr>
      <vt:lpstr>Tempus Sans ITC</vt:lpstr>
      <vt:lpstr>Office 테마</vt:lpstr>
      <vt:lpstr>D2D 개요</vt:lpstr>
      <vt:lpstr>목차</vt:lpstr>
      <vt:lpstr>DirectX</vt:lpstr>
      <vt:lpstr>DirectX’</vt:lpstr>
      <vt:lpstr>Direct2D?</vt:lpstr>
      <vt:lpstr>참고: 즉시모드와 보류모드의 차이점</vt:lpstr>
      <vt:lpstr>참고: 즉시모드와 보류모드의 차이점’</vt:lpstr>
      <vt:lpstr>Direct2D에 대해서</vt:lpstr>
      <vt:lpstr>Direct2D에 대해서’</vt:lpstr>
      <vt:lpstr>D2D 실행 환경 준비</vt:lpstr>
      <vt:lpstr>참고: Visual Studio 경로 설정 (독립 배포 버전의 경우)</vt:lpstr>
      <vt:lpstr>참고: Visual Studio 경로 설정 (독립 배포 버전의 경우)’</vt:lpstr>
      <vt:lpstr>D2D 사용 준비</vt:lpstr>
      <vt:lpstr>D2D 사용 준비’</vt:lpstr>
      <vt:lpstr>D2D 사용 준비’’</vt:lpstr>
      <vt:lpstr>D2D에서의 기본 타입들</vt:lpstr>
      <vt:lpstr>D2D에서의 기본 타입들’</vt:lpstr>
      <vt:lpstr>에러 다루기 정책</vt:lpstr>
      <vt:lpstr>간단한 그리기: GDI 버전</vt:lpstr>
      <vt:lpstr>간단한 그리기: Direct2D 버전</vt:lpstr>
      <vt:lpstr>단계 0, 단계 1</vt:lpstr>
      <vt:lpstr>단계 2</vt:lpstr>
      <vt:lpstr>단계 2’</vt:lpstr>
      <vt:lpstr>단계 3</vt:lpstr>
      <vt:lpstr>단계 4, 단계 5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 JS</cp:lastModifiedBy>
  <cp:revision>258</cp:revision>
  <dcterms:created xsi:type="dcterms:W3CDTF">2008-02-22T16:44:23Z</dcterms:created>
  <dcterms:modified xsi:type="dcterms:W3CDTF">2019-03-28T16:06:42Z</dcterms:modified>
</cp:coreProperties>
</file>