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341" r:id="rId4"/>
    <p:sldId id="299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28" d="100"/>
          <a:sy n="128" d="100"/>
        </p:scale>
        <p:origin x="13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6063AB-1C9E-4DEC-8AB8-037CDBFF8838}" type="datetimeFigureOut">
              <a:rPr lang="ko-KR" altLang="en-US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8EB6D3-80AC-492A-8B78-70AE4D7532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EB6D3-80AC-492A-8B78-70AE4D75324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5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 smtClean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B146-D6E0-407F-B185-A46BBC1DFD75}" type="datetime1">
              <a:rPr lang="ko-KR" altLang="en-US" smtClean="0"/>
              <a:pPr>
                <a:defRPr/>
              </a:pPr>
              <a:t>2019-04-06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A4FE-6DDB-4819-88DB-C731709138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EE224-EB8B-44D5-B7E7-E5892F6B5BF7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9FE8C-49E8-4131-87BF-27665E3430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FFDD6-6226-4B2B-9136-9993EE7396F1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1E7D8-FC97-4502-B30D-F089007E1B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8915D6-223A-4215-9D32-90468FA6D977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BF04-BCB0-45BB-9E43-A83A1A3498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B7C98-6947-4195-A0C0-9C8E41AB8E9B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00A4C-CB51-48FF-A7E8-A82A816825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CECA-525E-41BC-809E-462A1EF29248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1B7B-4D58-4947-8BA4-F5A2496E52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5912-8F8A-4D05-AEF7-2A22942E72BB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A9D35-26A9-4C3B-B266-F174F20503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BE40-796C-42F7-BA75-F106D6970DF4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9CFD-F995-4C09-AB05-75C1A8B15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C3C0-2FF3-4DF9-8580-36BA0428E368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B7C09-849E-4280-A955-02E790337E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44860-DB44-4A0F-9EC9-EDDE4585D9EE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FCEF4-84A9-4748-8D28-8D85A04BB2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FD5B8-5408-4BB0-A7FB-9D063EAA2F93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C7FF-DA7C-4FDA-8FE0-84F2BA430A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6B57E1-8180-4A5E-B5A5-AB1A75E454B2}" type="datetime1">
              <a:rPr lang="ko-KR" altLang="en-US" smtClean="0"/>
              <a:pPr>
                <a:defRPr/>
              </a:pPr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BCC727-4059-49B0-B5F1-E6337CB4F8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5800" y="2428875"/>
            <a:ext cx="7772400" cy="7429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첫 번째 예제</a:t>
            </a:r>
            <a:endParaRPr lang="en-US" altLang="ko-KR" dirty="0" smtClean="0"/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5"/>
            <a:ext cx="6400800" cy="50006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6A4FE-6DDB-4819-88DB-C7317091388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클래스 기초작업 구현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2.2: </a:t>
            </a:r>
            <a:r>
              <a:rPr lang="ko-KR" altLang="en-US" dirty="0" smtClean="0"/>
              <a:t>메시지루프 함수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072362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RunMessageLoop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MSG </a:t>
            </a:r>
            <a:r>
              <a:rPr lang="en-US" altLang="ko-KR" sz="1400" dirty="0" err="1" smtClean="0">
                <a:latin typeface="+mn-ea"/>
                <a:ea typeface="+mn-ea"/>
              </a:rPr>
              <a:t>msg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while (</a:t>
            </a:r>
            <a:r>
              <a:rPr lang="en-US" altLang="ko-KR" sz="1400" dirty="0" err="1" smtClean="0">
                <a:latin typeface="+mn-ea"/>
                <a:ea typeface="+mn-ea"/>
              </a:rPr>
              <a:t>GetMessage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msg</a:t>
            </a:r>
            <a:r>
              <a:rPr lang="en-US" altLang="ko-KR" sz="1400" dirty="0" smtClean="0">
                <a:latin typeface="+mn-ea"/>
                <a:ea typeface="+mn-ea"/>
              </a:rPr>
              <a:t>, NULL, 0, 0))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TranslateMessage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msg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DispatchMessage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msg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클래스 기초작업 구현</a:t>
            </a:r>
            <a:r>
              <a:rPr lang="en-US" altLang="ko-KR" dirty="0" smtClean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2.3: </a:t>
            </a:r>
            <a:r>
              <a:rPr lang="ko-KR" altLang="en-US" dirty="0" smtClean="0"/>
              <a:t>초기화 함수 구현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1509997"/>
            <a:ext cx="7744374" cy="513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HRESULT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Initialize</a:t>
            </a:r>
            <a:r>
              <a:rPr lang="en-US" altLang="ko-KR" sz="1400" dirty="0" smtClean="0">
                <a:latin typeface="+mn-ea"/>
                <a:ea typeface="+mn-ea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HRESULT hr =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CreateDeviceIndependentResources</a:t>
            </a:r>
            <a:r>
              <a:rPr lang="en-US" altLang="ko-KR" sz="1400" dirty="0" smtClean="0">
                <a:latin typeface="+mn-ea"/>
                <a:ea typeface="+mn-ea"/>
              </a:rPr>
              <a:t>(); //</a:t>
            </a:r>
            <a:r>
              <a:rPr lang="ko-KR" altLang="en-US" sz="1400" dirty="0" smtClean="0">
                <a:latin typeface="+mn-ea"/>
                <a:ea typeface="+mn-ea"/>
              </a:rPr>
              <a:t>장치 독립적 자원들을 초기화함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if (SUCCEEDED(hr))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WNDCLASSEX </a:t>
            </a:r>
            <a:r>
              <a:rPr lang="en-US" altLang="ko-KR" sz="1400" dirty="0" err="1" smtClean="0">
                <a:latin typeface="+mn-ea"/>
                <a:ea typeface="+mn-ea"/>
              </a:rPr>
              <a:t>wcex</a:t>
            </a:r>
            <a:r>
              <a:rPr lang="en-US" altLang="ko-KR" sz="1400" dirty="0" smtClean="0">
                <a:latin typeface="+mn-ea"/>
                <a:ea typeface="+mn-ea"/>
              </a:rPr>
              <a:t> = { </a:t>
            </a:r>
            <a:r>
              <a:rPr lang="en-US" altLang="ko-KR" sz="1400" dirty="0" err="1" smtClean="0">
                <a:latin typeface="+mn-ea"/>
                <a:ea typeface="+mn-ea"/>
              </a:rPr>
              <a:t>sizeof</a:t>
            </a:r>
            <a:r>
              <a:rPr lang="en-US" altLang="ko-KR" sz="1400" dirty="0" smtClean="0">
                <a:latin typeface="+mn-ea"/>
                <a:ea typeface="+mn-ea"/>
              </a:rPr>
              <a:t>(WNDCLASSEX) };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wcex.style</a:t>
            </a:r>
            <a:r>
              <a:rPr lang="en-US" altLang="ko-KR" sz="1400" dirty="0" smtClean="0">
                <a:latin typeface="+mn-ea"/>
                <a:ea typeface="+mn-ea"/>
              </a:rPr>
              <a:t>=CS_HREDRAW|CS_VREDRAW;  </a:t>
            </a:r>
            <a:r>
              <a:rPr lang="en-US" altLang="ko-KR" sz="1400" dirty="0" err="1" smtClean="0">
                <a:latin typeface="+mn-ea"/>
                <a:ea typeface="+mn-ea"/>
              </a:rPr>
              <a:t>wcex.lpfnWndProc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latin typeface="+mn-ea"/>
                <a:ea typeface="+mn-ea"/>
              </a:rPr>
              <a:t>WndProc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wcex.cbClsExtra</a:t>
            </a:r>
            <a:r>
              <a:rPr lang="en-US" altLang="ko-KR" sz="1400" dirty="0" smtClean="0">
                <a:latin typeface="+mn-ea"/>
                <a:ea typeface="+mn-ea"/>
              </a:rPr>
              <a:t>=0;  </a:t>
            </a:r>
            <a:r>
              <a:rPr lang="en-US" altLang="ko-KR" sz="1400" dirty="0" err="1" smtClean="0">
                <a:latin typeface="+mn-ea"/>
                <a:ea typeface="+mn-ea"/>
              </a:rPr>
              <a:t>wcex.cbWndExtra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err="1" smtClean="0">
                <a:latin typeface="+mn-ea"/>
                <a:ea typeface="+mn-ea"/>
              </a:rPr>
              <a:t>sizeof</a:t>
            </a:r>
            <a:r>
              <a:rPr lang="en-US" altLang="ko-KR" sz="1400" dirty="0" smtClean="0">
                <a:latin typeface="+mn-ea"/>
                <a:ea typeface="+mn-ea"/>
              </a:rPr>
              <a:t>(LONG_PTR);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wcex.hInstance</a:t>
            </a:r>
            <a:r>
              <a:rPr lang="en-US" altLang="ko-KR" sz="1400" dirty="0" smtClean="0">
                <a:latin typeface="+mn-ea"/>
                <a:ea typeface="+mn-ea"/>
              </a:rPr>
              <a:t>=HINST_THISCOMPONENT;  </a:t>
            </a:r>
            <a:r>
              <a:rPr lang="en-US" altLang="ko-KR" sz="1400" dirty="0" err="1" smtClean="0">
                <a:latin typeface="+mn-ea"/>
                <a:ea typeface="+mn-ea"/>
              </a:rPr>
              <a:t>wcex.hbrBackground</a:t>
            </a:r>
            <a:r>
              <a:rPr lang="en-US" altLang="ko-KR" sz="1400" dirty="0" smtClean="0">
                <a:latin typeface="+mn-ea"/>
                <a:ea typeface="+mn-ea"/>
              </a:rPr>
              <a:t>=NULL; 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wcex.lpszMenuName</a:t>
            </a:r>
            <a:r>
              <a:rPr lang="en-US" altLang="ko-KR" sz="1400" dirty="0" smtClean="0">
                <a:latin typeface="+mn-ea"/>
                <a:ea typeface="+mn-ea"/>
              </a:rPr>
              <a:t>=NULL;  </a:t>
            </a:r>
            <a:r>
              <a:rPr lang="en-US" altLang="ko-KR" sz="1400" dirty="0" err="1" smtClean="0">
                <a:latin typeface="+mn-ea"/>
                <a:ea typeface="+mn-ea"/>
              </a:rPr>
              <a:t>wcex.hCursor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err="1" smtClean="0">
                <a:latin typeface="+mn-ea"/>
                <a:ea typeface="+mn-ea"/>
              </a:rPr>
              <a:t>LoadCursor</a:t>
            </a:r>
            <a:r>
              <a:rPr lang="en-US" altLang="ko-KR" sz="1400" dirty="0" smtClean="0">
                <a:latin typeface="+mn-ea"/>
                <a:ea typeface="+mn-ea"/>
              </a:rPr>
              <a:t>(NULL, IDI_APPLICATION);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wcex.lpszClassName</a:t>
            </a:r>
            <a:r>
              <a:rPr lang="en-US" altLang="ko-KR" sz="1400" dirty="0" smtClean="0">
                <a:latin typeface="+mn-ea"/>
                <a:ea typeface="+mn-ea"/>
              </a:rPr>
              <a:t> = L"D2DDemoApp";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RegisterClassEx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wcex</a:t>
            </a:r>
            <a:r>
              <a:rPr lang="en-US" altLang="ko-KR" sz="1400" dirty="0" smtClean="0">
                <a:latin typeface="+mn-ea"/>
                <a:ea typeface="+mn-ea"/>
              </a:rPr>
              <a:t>); // </a:t>
            </a:r>
            <a:r>
              <a:rPr lang="ko-KR" altLang="en-US" sz="1400" dirty="0" smtClean="0">
                <a:latin typeface="+mn-ea"/>
                <a:ea typeface="+mn-ea"/>
              </a:rPr>
              <a:t>윈도우 클래스를 등록함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FLOAT </a:t>
            </a:r>
            <a:r>
              <a:rPr lang="en-US" altLang="ko-KR" sz="1400" dirty="0" err="1" smtClean="0">
                <a:latin typeface="+mn-ea"/>
                <a:ea typeface="+mn-ea"/>
              </a:rPr>
              <a:t>dpiX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dpiY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m_pDirect2dFactory-&gt;</a:t>
            </a:r>
            <a:r>
              <a:rPr lang="en-US" altLang="ko-KR" sz="1400" dirty="0" err="1" smtClean="0">
                <a:latin typeface="+mn-ea"/>
                <a:ea typeface="+mn-ea"/>
              </a:rPr>
              <a:t>GetDesktopDpi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dpiX</a:t>
            </a:r>
            <a:r>
              <a:rPr lang="en-US" altLang="ko-KR" sz="1400" dirty="0" smtClean="0">
                <a:latin typeface="+mn-ea"/>
                <a:ea typeface="+mn-ea"/>
              </a:rPr>
              <a:t>, &amp;</a:t>
            </a:r>
            <a:r>
              <a:rPr lang="en-US" altLang="ko-KR" sz="1400" dirty="0" err="1" smtClean="0">
                <a:latin typeface="+mn-ea"/>
                <a:ea typeface="+mn-ea"/>
              </a:rPr>
              <a:t>dpiY</a:t>
            </a:r>
            <a:r>
              <a:rPr lang="en-US" altLang="ko-KR" sz="1400" dirty="0" smtClean="0">
                <a:latin typeface="+mn-ea"/>
                <a:ea typeface="+mn-ea"/>
              </a:rPr>
              <a:t>); //</a:t>
            </a:r>
            <a:r>
              <a:rPr lang="ko-KR" altLang="en-US" sz="1400" dirty="0" smtClean="0">
                <a:latin typeface="+mn-ea"/>
                <a:ea typeface="+mn-ea"/>
              </a:rPr>
              <a:t>현재의 시스템 </a:t>
            </a:r>
            <a:r>
              <a:rPr lang="en-US" altLang="ko-KR" sz="1400" dirty="0" smtClean="0">
                <a:latin typeface="+mn-ea"/>
                <a:ea typeface="+mn-ea"/>
              </a:rPr>
              <a:t>DPI</a:t>
            </a:r>
            <a:r>
              <a:rPr lang="ko-KR" altLang="en-US" sz="1400" dirty="0" smtClean="0">
                <a:latin typeface="+mn-ea"/>
                <a:ea typeface="+mn-ea"/>
              </a:rPr>
              <a:t>를 얻음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 = </a:t>
            </a:r>
            <a:r>
              <a:rPr lang="en-US" altLang="ko-KR" sz="1400" dirty="0" err="1" smtClean="0">
                <a:latin typeface="+mn-ea"/>
                <a:ea typeface="+mn-ea"/>
              </a:rPr>
              <a:t>CreateWindow</a:t>
            </a:r>
            <a:r>
              <a:rPr lang="en-US" altLang="ko-KR" sz="1400" dirty="0" smtClean="0">
                <a:latin typeface="+mn-ea"/>
                <a:ea typeface="+mn-ea"/>
              </a:rPr>
              <a:t>( // </a:t>
            </a:r>
            <a:r>
              <a:rPr lang="ko-KR" altLang="en-US" sz="1400" dirty="0" smtClean="0">
                <a:latin typeface="+mn-ea"/>
                <a:ea typeface="+mn-ea"/>
              </a:rPr>
              <a:t>윈도우를 생성함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L"D2DDemoApp", L"Direct2D Demo App",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WS_OVERLAPPEDWINDOW, CW_USEDEFAULT, CW_USEDEFAULT,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&lt;UINT&gt;(ceil(640.f * </a:t>
            </a:r>
            <a:r>
              <a:rPr lang="en-US" altLang="ko-KR" sz="1400" dirty="0" err="1" smtClean="0">
                <a:latin typeface="+mn-ea"/>
                <a:ea typeface="+mn-ea"/>
              </a:rPr>
              <a:t>dpiX</a:t>
            </a:r>
            <a:r>
              <a:rPr lang="en-US" altLang="ko-KR" sz="1400" dirty="0" smtClean="0">
                <a:latin typeface="+mn-ea"/>
                <a:ea typeface="+mn-ea"/>
              </a:rPr>
              <a:t> / 96.f)),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&lt;UINT&gt;(ceil(480.f * </a:t>
            </a:r>
            <a:r>
              <a:rPr lang="en-US" altLang="ko-KR" sz="1400" dirty="0" err="1" smtClean="0">
                <a:latin typeface="+mn-ea"/>
                <a:ea typeface="+mn-ea"/>
              </a:rPr>
              <a:t>dpiY</a:t>
            </a:r>
            <a:r>
              <a:rPr lang="en-US" altLang="ko-KR" sz="1400" dirty="0" smtClean="0">
                <a:latin typeface="+mn-ea"/>
                <a:ea typeface="+mn-ea"/>
              </a:rPr>
              <a:t> / 96.f)),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NULL, NULL, HINST_THISCOMPONENT, this 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hr = 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 ? S_OK : E_FAIL;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if (SUCCEEDED(hr))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ShowWindow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, SW_SHOWNORMAL);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UpdateWindow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return hr;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클래스 기초작업 구현</a:t>
            </a:r>
            <a:r>
              <a:rPr lang="en-US" altLang="ko-KR" dirty="0" smtClean="0"/>
              <a:t>’’’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2.4: </a:t>
            </a:r>
            <a:r>
              <a:rPr lang="en-US" altLang="ko-KR" dirty="0" err="1" smtClean="0"/>
              <a:t>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구현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072362" cy="37548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WINAPI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WinMain</a:t>
            </a:r>
            <a:r>
              <a:rPr lang="en-US" altLang="ko-KR" sz="1400" dirty="0" smtClean="0">
                <a:latin typeface="+mn-ea"/>
                <a:ea typeface="+mn-ea"/>
              </a:rPr>
              <a:t>( HINSTANCE </a:t>
            </a:r>
            <a:r>
              <a:rPr lang="en-US" altLang="ko-KR" sz="1400" dirty="0" err="1" smtClean="0">
                <a:latin typeface="+mn-ea"/>
                <a:ea typeface="+mn-ea"/>
              </a:rPr>
              <a:t>hInstance</a:t>
            </a:r>
            <a:r>
              <a:rPr lang="en-US" altLang="ko-KR" sz="1400" dirty="0" smtClean="0">
                <a:latin typeface="+mn-ea"/>
                <a:ea typeface="+mn-ea"/>
              </a:rPr>
              <a:t>, HINSTANCE </a:t>
            </a:r>
            <a:r>
              <a:rPr lang="en-US" altLang="ko-KR" sz="1400" dirty="0" err="1" smtClean="0">
                <a:latin typeface="+mn-ea"/>
                <a:ea typeface="+mn-ea"/>
              </a:rPr>
              <a:t>hPrevInstance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	LPSTR </a:t>
            </a:r>
            <a:r>
              <a:rPr lang="en-US" altLang="ko-KR" sz="1400" dirty="0" err="1" smtClean="0">
                <a:latin typeface="+mn-ea"/>
                <a:ea typeface="+mn-ea"/>
              </a:rPr>
              <a:t>lpCmdLine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nCmdShow</a:t>
            </a:r>
            <a:r>
              <a:rPr lang="en-US" altLang="ko-KR" sz="1400" dirty="0" smtClean="0">
                <a:latin typeface="+mn-ea"/>
                <a:ea typeface="+mn-ea"/>
              </a:rPr>
              <a:t> 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// </a:t>
            </a:r>
            <a:r>
              <a:rPr lang="ko-KR" altLang="en-US" sz="1400" dirty="0" smtClean="0">
                <a:latin typeface="+mn-ea"/>
                <a:ea typeface="+mn-ea"/>
              </a:rPr>
              <a:t>이 프로세스가 사용하는 힙에 에러가 발생하면 이 프로세스를 종료하도록 명시함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HeapSetInformation</a:t>
            </a:r>
            <a:r>
              <a:rPr lang="en-US" altLang="ko-KR" sz="1400" dirty="0" smtClean="0">
                <a:latin typeface="+mn-ea"/>
                <a:ea typeface="+mn-ea"/>
              </a:rPr>
              <a:t>(NULL, </a:t>
            </a:r>
            <a:r>
              <a:rPr lang="en-US" altLang="ko-KR" sz="1400" dirty="0" err="1" smtClean="0">
                <a:latin typeface="+mn-ea"/>
                <a:ea typeface="+mn-ea"/>
              </a:rPr>
              <a:t>HeapEnableTerminationOnCorruption</a:t>
            </a:r>
            <a:r>
              <a:rPr lang="en-US" altLang="ko-KR" sz="1400" dirty="0" smtClean="0">
                <a:latin typeface="+mn-ea"/>
                <a:ea typeface="+mn-ea"/>
              </a:rPr>
              <a:t>, NULL, 0);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if (SUCCEEDED(</a:t>
            </a:r>
            <a:r>
              <a:rPr lang="en-US" altLang="ko-KR" sz="1400" dirty="0" err="1" smtClean="0">
                <a:latin typeface="+mn-ea"/>
                <a:ea typeface="+mn-ea"/>
              </a:rPr>
              <a:t>CoInitialize</a:t>
            </a:r>
            <a:r>
              <a:rPr lang="en-US" altLang="ko-KR" sz="1400" dirty="0" smtClean="0">
                <a:latin typeface="+mn-ea"/>
                <a:ea typeface="+mn-ea"/>
              </a:rPr>
              <a:t>(NULL)))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 app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if (SUCCEEDED(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app.Initialize</a:t>
            </a:r>
            <a:r>
              <a:rPr lang="en-US" altLang="ko-KR" sz="1400" dirty="0" smtClean="0">
                <a:latin typeface="+mn-ea"/>
                <a:ea typeface="+mn-ea"/>
              </a:rPr>
              <a:t>())) {  //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클래스의 </a:t>
            </a:r>
            <a:r>
              <a:rPr lang="en-US" altLang="ko-KR" sz="1400" dirty="0" smtClean="0">
                <a:latin typeface="+mn-ea"/>
                <a:ea typeface="+mn-ea"/>
              </a:rPr>
              <a:t>instance </a:t>
            </a:r>
            <a:r>
              <a:rPr lang="ko-KR" altLang="en-US" sz="1400" dirty="0" smtClean="0">
                <a:latin typeface="+mn-ea"/>
                <a:ea typeface="+mn-ea"/>
              </a:rPr>
              <a:t>초기화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app.RunMessageLoop</a:t>
            </a:r>
            <a:r>
              <a:rPr lang="en-US" altLang="ko-KR" sz="1400" dirty="0" smtClean="0">
                <a:latin typeface="+mn-ea"/>
                <a:ea typeface="+mn-ea"/>
              </a:rPr>
              <a:t>();  // </a:t>
            </a:r>
            <a:r>
              <a:rPr lang="ko-KR" altLang="en-US" sz="1400" dirty="0" smtClean="0">
                <a:latin typeface="+mn-ea"/>
                <a:ea typeface="+mn-ea"/>
              </a:rPr>
              <a:t>메시지루프 시작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CoUninitialize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return 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3: D2D </a:t>
            </a:r>
            <a:r>
              <a:rPr lang="ko-KR" altLang="en-US" dirty="0" smtClean="0"/>
              <a:t>자원을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3.1: </a:t>
            </a:r>
            <a:r>
              <a:rPr lang="en-US" altLang="ko-KR" dirty="0" err="1" smtClean="0"/>
              <a:t>CreateDeviceIndependentResources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구현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8872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HRESULT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CreateDeviceIndependentResources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// </a:t>
            </a:r>
            <a:r>
              <a:rPr lang="ko-KR" altLang="en-US" sz="1400" dirty="0" smtClean="0">
                <a:latin typeface="+mn-ea"/>
                <a:ea typeface="+mn-ea"/>
              </a:rPr>
              <a:t>장치 독립적 자원들을 생성함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HRESULT hr = S_OK;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// Create a Direct2D factory.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hr =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D2D1CreateFactory</a:t>
            </a:r>
            <a:r>
              <a:rPr lang="en-US" altLang="ko-KR" sz="1400" dirty="0" smtClean="0">
                <a:latin typeface="+mn-ea"/>
                <a:ea typeface="+mn-ea"/>
              </a:rPr>
              <a:t>(D2D1_FACTORY_TYPE_SINGLE_THREADED, &amp;m_pDirect2dFactory);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return hr;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3: D2D </a:t>
            </a:r>
            <a:r>
              <a:rPr lang="ko-KR" altLang="en-US" dirty="0" smtClean="0"/>
              <a:t>자원을 생성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3.2: </a:t>
            </a:r>
            <a:r>
              <a:rPr lang="en-US" altLang="ko-KR" dirty="0" err="1" smtClean="0"/>
              <a:t>CreateDeviceResources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구현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3"/>
            <a:ext cx="7887250" cy="4939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HRESULT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CreateDeviceResources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// </a:t>
            </a:r>
            <a:r>
              <a:rPr lang="ko-KR" altLang="en-US" sz="1400" dirty="0" smtClean="0">
                <a:latin typeface="+mn-ea"/>
                <a:ea typeface="+mn-ea"/>
              </a:rPr>
              <a:t>장치 의존적 자원들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하나의 </a:t>
            </a:r>
            <a:r>
              <a:rPr lang="ko-KR" altLang="en-US" sz="1400" dirty="0" err="1" smtClean="0">
                <a:latin typeface="+mn-ea"/>
                <a:ea typeface="+mn-ea"/>
              </a:rPr>
              <a:t>렌더타겟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두개의</a:t>
            </a:r>
            <a:r>
              <a:rPr lang="ko-KR" altLang="en-US" sz="1400" dirty="0" smtClean="0">
                <a:latin typeface="+mn-ea"/>
                <a:ea typeface="+mn-ea"/>
              </a:rPr>
              <a:t> 브러시를 생성함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HRESULT hr = S_OK;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if  (!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) { // </a:t>
            </a:r>
            <a:r>
              <a:rPr lang="ko-KR" altLang="en-US" sz="1400" dirty="0" err="1" smtClean="0">
                <a:latin typeface="+mn-ea"/>
                <a:ea typeface="+mn-ea"/>
              </a:rPr>
              <a:t>렌더타겟이</a:t>
            </a:r>
            <a:r>
              <a:rPr lang="ko-KR" altLang="en-US" sz="1400" dirty="0" smtClean="0">
                <a:latin typeface="+mn-ea"/>
                <a:ea typeface="+mn-ea"/>
              </a:rPr>
              <a:t> 이미 유효하면 실행하지 않음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smtClean="0">
                <a:latin typeface="+mn-ea"/>
                <a:ea typeface="+mn-ea"/>
              </a:rPr>
              <a:t>클라이언트 영역의 크기를 얻음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RECT </a:t>
            </a:r>
            <a:r>
              <a:rPr lang="en-US" altLang="ko-KR" sz="1400" dirty="0" err="1" smtClean="0">
                <a:latin typeface="+mn-ea"/>
                <a:ea typeface="+mn-ea"/>
              </a:rPr>
              <a:t>rc</a:t>
            </a:r>
            <a:r>
              <a:rPr lang="en-US" altLang="ko-KR" sz="1400" dirty="0" smtClean="0">
                <a:latin typeface="+mn-ea"/>
                <a:ea typeface="+mn-ea"/>
              </a:rPr>
              <a:t>;  </a:t>
            </a:r>
            <a:r>
              <a:rPr lang="en-US" altLang="ko-KR" sz="1400" dirty="0" err="1" smtClean="0">
                <a:latin typeface="+mn-ea"/>
                <a:ea typeface="+mn-ea"/>
              </a:rPr>
              <a:t>GetClientRect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, &amp;</a:t>
            </a:r>
            <a:r>
              <a:rPr lang="en-US" altLang="ko-KR" sz="1400" dirty="0" err="1" smtClean="0">
                <a:latin typeface="+mn-ea"/>
                <a:ea typeface="+mn-ea"/>
              </a:rPr>
              <a:t>rc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D2D1_SIZE_U size = D2D1::</a:t>
            </a:r>
            <a:r>
              <a:rPr lang="en-US" altLang="ko-KR" sz="1400" dirty="0" err="1" smtClean="0">
                <a:latin typeface="+mn-ea"/>
                <a:ea typeface="+mn-ea"/>
              </a:rPr>
              <a:t>SizeU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rc.right</a:t>
            </a:r>
            <a:r>
              <a:rPr lang="en-US" altLang="ko-KR" sz="1400" dirty="0" smtClean="0">
                <a:latin typeface="+mn-ea"/>
                <a:ea typeface="+mn-ea"/>
              </a:rPr>
              <a:t> - </a:t>
            </a:r>
            <a:r>
              <a:rPr lang="en-US" altLang="ko-KR" sz="1400" dirty="0" err="1" smtClean="0">
                <a:latin typeface="+mn-ea"/>
                <a:ea typeface="+mn-ea"/>
              </a:rPr>
              <a:t>rc.left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rc.bottom</a:t>
            </a:r>
            <a:r>
              <a:rPr lang="en-US" altLang="ko-KR" sz="1400" dirty="0" smtClean="0">
                <a:latin typeface="+mn-ea"/>
                <a:ea typeface="+mn-ea"/>
              </a:rPr>
              <a:t> - </a:t>
            </a:r>
            <a:r>
              <a:rPr lang="en-US" altLang="ko-KR" sz="1400" dirty="0" err="1" smtClean="0">
                <a:latin typeface="+mn-ea"/>
                <a:ea typeface="+mn-ea"/>
              </a:rPr>
              <a:t>rc.top</a:t>
            </a:r>
            <a:r>
              <a:rPr lang="en-US" altLang="ko-KR" sz="1400" dirty="0" smtClean="0">
                <a:latin typeface="+mn-ea"/>
                <a:ea typeface="+mn-ea"/>
              </a:rPr>
              <a:t> );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// D2D </a:t>
            </a:r>
            <a:r>
              <a:rPr lang="ko-KR" altLang="en-US" sz="1400" dirty="0" err="1" smtClean="0">
                <a:latin typeface="+mn-ea"/>
                <a:ea typeface="+mn-ea"/>
              </a:rPr>
              <a:t>렌더타겟을</a:t>
            </a:r>
            <a:r>
              <a:rPr lang="ko-KR" altLang="en-US" sz="1400" dirty="0" smtClean="0">
                <a:latin typeface="+mn-ea"/>
                <a:ea typeface="+mn-ea"/>
              </a:rPr>
              <a:t> 생성함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hr = m_pDirect2dFactory-&gt;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CreateHwndRenderTarget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D2D1::</a:t>
            </a:r>
            <a:r>
              <a:rPr lang="en-US" altLang="ko-KR" sz="1400" dirty="0" err="1" smtClean="0">
                <a:latin typeface="+mn-ea"/>
                <a:ea typeface="+mn-ea"/>
              </a:rPr>
              <a:t>RenderTargetProperties</a:t>
            </a:r>
            <a:r>
              <a:rPr lang="en-US" altLang="ko-KR" sz="1400" dirty="0" smtClean="0">
                <a:latin typeface="+mn-ea"/>
                <a:ea typeface="+mn-ea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D2D1::</a:t>
            </a:r>
            <a:r>
              <a:rPr lang="en-US" altLang="ko-KR" sz="1400" dirty="0" err="1" smtClean="0">
                <a:latin typeface="+mn-ea"/>
                <a:ea typeface="+mn-ea"/>
              </a:rPr>
              <a:t>HwndRenderTargetProperties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, size), //</a:t>
            </a:r>
            <a:r>
              <a:rPr lang="ko-KR" altLang="en-US" sz="1400" dirty="0" smtClean="0">
                <a:latin typeface="+mn-ea"/>
                <a:ea typeface="+mn-ea"/>
              </a:rPr>
              <a:t>클라이언트 영역과 동일 크기로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&amp;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if (SUCCEEDED(hr))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hr =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CreateSolidColorBrush</a:t>
            </a:r>
            <a:r>
              <a:rPr lang="en-US" altLang="ko-KR" sz="1400" dirty="0" smtClean="0">
                <a:latin typeface="+mn-ea"/>
                <a:ea typeface="+mn-ea"/>
              </a:rPr>
              <a:t>(  // </a:t>
            </a:r>
            <a:r>
              <a:rPr lang="ko-KR" altLang="en-US" sz="1400" dirty="0" smtClean="0">
                <a:latin typeface="+mn-ea"/>
                <a:ea typeface="+mn-ea"/>
              </a:rPr>
              <a:t>회색 브러시 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    D2D1::</a:t>
            </a:r>
            <a:r>
              <a:rPr lang="en-US" altLang="ko-KR" sz="1400" dirty="0" err="1" smtClean="0">
                <a:latin typeface="+mn-ea"/>
                <a:ea typeface="+mn-ea"/>
              </a:rPr>
              <a:t>ColorF</a:t>
            </a:r>
            <a:r>
              <a:rPr lang="en-US" altLang="ko-KR" sz="1400" dirty="0" smtClean="0">
                <a:latin typeface="+mn-ea"/>
                <a:ea typeface="+mn-ea"/>
              </a:rPr>
              <a:t>(D2D1::</a:t>
            </a:r>
            <a:r>
              <a:rPr lang="en-US" altLang="ko-KR" sz="1400" dirty="0" err="1" smtClean="0">
                <a:latin typeface="+mn-ea"/>
                <a:ea typeface="+mn-ea"/>
              </a:rPr>
              <a:t>ColorF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latin typeface="+mn-ea"/>
                <a:ea typeface="+mn-ea"/>
              </a:rPr>
              <a:t>LightSlateGray</a:t>
            </a:r>
            <a:r>
              <a:rPr lang="en-US" altLang="ko-KR" sz="1400" dirty="0" smtClean="0">
                <a:latin typeface="+mn-ea"/>
                <a:ea typeface="+mn-ea"/>
              </a:rPr>
              <a:t>), &amp;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if (SUCCEEDED(hr))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hr =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CreateSolidColorBrush</a:t>
            </a:r>
            <a:r>
              <a:rPr lang="en-US" altLang="ko-KR" sz="1400" dirty="0" smtClean="0">
                <a:latin typeface="+mn-ea"/>
                <a:ea typeface="+mn-ea"/>
              </a:rPr>
              <a:t>(  //</a:t>
            </a:r>
            <a:r>
              <a:rPr lang="ko-KR" altLang="en-US" sz="1400" dirty="0" err="1" smtClean="0">
                <a:latin typeface="+mn-ea"/>
                <a:ea typeface="+mn-ea"/>
              </a:rPr>
              <a:t>파랑색</a:t>
            </a:r>
            <a:r>
              <a:rPr lang="ko-KR" altLang="en-US" sz="1400" dirty="0" smtClean="0">
                <a:latin typeface="+mn-ea"/>
                <a:ea typeface="+mn-ea"/>
              </a:rPr>
              <a:t> 브러시 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       D2D1::</a:t>
            </a:r>
            <a:r>
              <a:rPr lang="en-US" altLang="ko-KR" sz="1400" dirty="0" err="1" smtClean="0">
                <a:latin typeface="+mn-ea"/>
                <a:ea typeface="+mn-ea"/>
              </a:rPr>
              <a:t>ColorF</a:t>
            </a:r>
            <a:r>
              <a:rPr lang="en-US" altLang="ko-KR" sz="1400" dirty="0" smtClean="0">
                <a:latin typeface="+mn-ea"/>
                <a:ea typeface="+mn-ea"/>
              </a:rPr>
              <a:t>(D2D1::</a:t>
            </a:r>
            <a:r>
              <a:rPr lang="en-US" altLang="ko-KR" sz="1400" dirty="0" err="1" smtClean="0">
                <a:latin typeface="+mn-ea"/>
                <a:ea typeface="+mn-ea"/>
              </a:rPr>
              <a:t>ColorF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latin typeface="+mn-ea"/>
                <a:ea typeface="+mn-ea"/>
              </a:rPr>
              <a:t>CornflowerBlue</a:t>
            </a:r>
            <a:r>
              <a:rPr lang="en-US" altLang="ko-KR" sz="1400" dirty="0" smtClean="0">
                <a:latin typeface="+mn-ea"/>
                <a:ea typeface="+mn-ea"/>
              </a:rPr>
              <a:t>), &amp;</a:t>
            </a:r>
            <a:r>
              <a:rPr lang="en-US" altLang="ko-KR" sz="1400" dirty="0" err="1" smtClean="0">
                <a:latin typeface="+mn-ea"/>
                <a:ea typeface="+mn-ea"/>
              </a:rPr>
              <a:t>m_pCornflowerBlueBrush</a:t>
            </a:r>
            <a:r>
              <a:rPr lang="en-US" altLang="ko-KR" sz="1400" dirty="0" smtClean="0">
                <a:latin typeface="+mn-ea"/>
                <a:ea typeface="+mn-ea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return hr;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3: D2D </a:t>
            </a:r>
            <a:r>
              <a:rPr lang="ko-KR" altLang="en-US" dirty="0" smtClean="0"/>
              <a:t>자원을 생성</a:t>
            </a:r>
            <a:r>
              <a:rPr lang="en-US" altLang="ko-KR" dirty="0" smtClean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3.3: </a:t>
            </a:r>
            <a:r>
              <a:rPr lang="en-US" altLang="ko-KR" dirty="0" err="1" smtClean="0"/>
              <a:t>DiscardDeviceResources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구현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887250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DiscardDeviceResources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// </a:t>
            </a:r>
            <a:r>
              <a:rPr lang="en-US" altLang="ko-KR" sz="1400" dirty="0" err="1" smtClean="0">
                <a:latin typeface="+mn-ea"/>
                <a:ea typeface="+mn-ea"/>
              </a:rPr>
              <a:t>CreateDeviceResources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함수에서 생성한 모든 자원들을 반납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m_pCornflowerBlueBrush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4.1: </a:t>
            </a:r>
            <a:r>
              <a:rPr lang="ko-KR" altLang="en-US" dirty="0" smtClean="0"/>
              <a:t>윈도우 메시지 처리를 위한 </a:t>
            </a:r>
            <a:r>
              <a:rPr lang="en-US" dirty="0" err="1" smtClean="0"/>
              <a:t>WndProc</a:t>
            </a:r>
            <a:r>
              <a:rPr lang="en-US" dirty="0" smtClean="0"/>
              <a:t> </a:t>
            </a:r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887250" cy="5047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LRESULT CALLBACK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WndProc</a:t>
            </a:r>
            <a:r>
              <a:rPr lang="en-US" altLang="ko-KR" sz="1400" dirty="0" smtClean="0">
                <a:latin typeface="+mn-ea"/>
                <a:ea typeface="+mn-ea"/>
              </a:rPr>
              <a:t>(HWND 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UINT message,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				WPARAM </a:t>
            </a:r>
            <a:r>
              <a:rPr lang="en-US" altLang="ko-KR" sz="1400" dirty="0" err="1" smtClean="0">
                <a:latin typeface="+mn-ea"/>
                <a:ea typeface="+mn-ea"/>
              </a:rPr>
              <a:t>wParam</a:t>
            </a:r>
            <a:r>
              <a:rPr lang="en-US" altLang="ko-KR" sz="1400" dirty="0" smtClean="0">
                <a:latin typeface="+mn-ea"/>
                <a:ea typeface="+mn-ea"/>
              </a:rPr>
              <a:t>, LPARAM </a:t>
            </a:r>
            <a:r>
              <a:rPr lang="en-US" altLang="ko-KR" sz="1400" dirty="0" err="1" smtClean="0">
                <a:latin typeface="+mn-ea"/>
                <a:ea typeface="+mn-ea"/>
              </a:rPr>
              <a:t>lParam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LRESULT result = 0;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if (message == WM_CREATE)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LPCREATESTRUCT </a:t>
            </a:r>
            <a:r>
              <a:rPr lang="en-US" altLang="ko-KR" sz="1400" dirty="0" err="1" smtClean="0">
                <a:latin typeface="+mn-ea"/>
                <a:ea typeface="+mn-ea"/>
              </a:rPr>
              <a:t>pcs</a:t>
            </a:r>
            <a:r>
              <a:rPr lang="en-US" altLang="ko-KR" sz="1400" dirty="0" smtClean="0">
                <a:latin typeface="+mn-ea"/>
                <a:ea typeface="+mn-ea"/>
              </a:rPr>
              <a:t> = (LPCREATESTRUCT)</a:t>
            </a:r>
            <a:r>
              <a:rPr lang="en-US" altLang="ko-KR" sz="1400" dirty="0" err="1" smtClean="0">
                <a:latin typeface="+mn-ea"/>
                <a:ea typeface="+mn-ea"/>
              </a:rPr>
              <a:t>lParam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 *</a:t>
            </a:r>
            <a:r>
              <a:rPr lang="en-US" altLang="ko-KR" sz="1400" dirty="0" err="1" smtClean="0">
                <a:latin typeface="+mn-ea"/>
                <a:ea typeface="+mn-ea"/>
              </a:rPr>
              <a:t>pDemoApp</a:t>
            </a:r>
            <a:r>
              <a:rPr lang="en-US" altLang="ko-KR" sz="1400" dirty="0" smtClean="0">
                <a:latin typeface="+mn-ea"/>
                <a:ea typeface="+mn-ea"/>
              </a:rPr>
              <a:t> = (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 *)</a:t>
            </a:r>
            <a:r>
              <a:rPr lang="en-US" altLang="ko-KR" sz="1400" dirty="0" err="1" smtClean="0">
                <a:latin typeface="+mn-ea"/>
                <a:ea typeface="+mn-ea"/>
              </a:rPr>
              <a:t>pcs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latin typeface="+mn-ea"/>
                <a:ea typeface="+mn-ea"/>
              </a:rPr>
              <a:t>lpCreateParams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::</a:t>
            </a:r>
            <a:r>
              <a:rPr lang="en-US" altLang="ko-KR" sz="1400" dirty="0" err="1" smtClean="0">
                <a:latin typeface="+mn-ea"/>
                <a:ea typeface="+mn-ea"/>
              </a:rPr>
              <a:t>SetWindowLongPtrW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GWLP_USERDATA, </a:t>
            </a:r>
            <a:r>
              <a:rPr lang="en-US" altLang="ko-KR" sz="1400" dirty="0" err="1" smtClean="0">
                <a:latin typeface="+mn-ea"/>
                <a:ea typeface="+mn-ea"/>
              </a:rPr>
              <a:t>PtrToUlong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pDemoApp</a:t>
            </a:r>
            <a:r>
              <a:rPr lang="en-US" altLang="ko-KR" sz="1400" dirty="0" smtClean="0">
                <a:latin typeface="+mn-ea"/>
                <a:ea typeface="+mn-ea"/>
              </a:rPr>
              <a:t>) 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result = 1;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 else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 *</a:t>
            </a:r>
            <a:r>
              <a:rPr lang="en-US" altLang="ko-KR" sz="1400" dirty="0" err="1" smtClean="0">
                <a:latin typeface="+mn-ea"/>
                <a:ea typeface="+mn-ea"/>
              </a:rPr>
              <a:t>pDemoApp</a:t>
            </a:r>
            <a:r>
              <a:rPr lang="en-US" altLang="ko-KR" sz="1400" dirty="0" smtClean="0">
                <a:latin typeface="+mn-ea"/>
                <a:ea typeface="+mn-ea"/>
              </a:rPr>
              <a:t> = </a:t>
            </a:r>
            <a:r>
              <a:rPr lang="en-US" altLang="ko-KR" sz="1400" dirty="0" err="1" smtClean="0">
                <a:latin typeface="+mn-ea"/>
                <a:ea typeface="+mn-ea"/>
              </a:rPr>
              <a:t>reinterpret_cast</a:t>
            </a:r>
            <a:r>
              <a:rPr lang="en-US" altLang="ko-KR" sz="1400" dirty="0" smtClean="0">
                <a:latin typeface="+mn-ea"/>
                <a:ea typeface="+mn-ea"/>
              </a:rPr>
              <a:t>&lt;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 *&gt;(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&lt;LONG_PTR&gt;(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::</a:t>
            </a:r>
            <a:r>
              <a:rPr lang="en-US" altLang="ko-KR" sz="1400" dirty="0" err="1" smtClean="0">
                <a:latin typeface="+mn-ea"/>
                <a:ea typeface="+mn-ea"/>
              </a:rPr>
              <a:t>GetWindowLongPtrW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GWLP_USERDATA )));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bool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wasHandled</a:t>
            </a:r>
            <a:r>
              <a:rPr lang="en-US" altLang="ko-KR" sz="1400" dirty="0" smtClean="0">
                <a:latin typeface="+mn-ea"/>
                <a:ea typeface="+mn-ea"/>
              </a:rPr>
              <a:t> = false;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if (</a:t>
            </a:r>
            <a:r>
              <a:rPr lang="en-US" altLang="ko-KR" sz="1400" dirty="0" err="1" smtClean="0">
                <a:latin typeface="+mn-ea"/>
                <a:ea typeface="+mn-ea"/>
              </a:rPr>
              <a:t>pDemoApp</a:t>
            </a:r>
            <a:r>
              <a:rPr lang="en-US" altLang="ko-KR" sz="1400" dirty="0" smtClean="0">
                <a:latin typeface="+mn-ea"/>
                <a:ea typeface="+mn-ea"/>
              </a:rPr>
              <a:t>) {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   switch (message) {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   /*case WM_SIZE: ….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부분은 다음 장에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…. */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   }//switch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if (! </a:t>
            </a:r>
            <a:r>
              <a:rPr lang="en-US" altLang="ko-KR" sz="1400" dirty="0" err="1" smtClean="0">
                <a:latin typeface="+mn-ea"/>
                <a:ea typeface="+mn-ea"/>
              </a:rPr>
              <a:t>wasHandled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result = </a:t>
            </a:r>
            <a:r>
              <a:rPr lang="en-US" altLang="ko-KR" sz="1400" dirty="0" err="1" smtClean="0">
                <a:latin typeface="+mn-ea"/>
                <a:ea typeface="+mn-ea"/>
              </a:rPr>
              <a:t>DefWindowProc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message, </a:t>
            </a:r>
            <a:r>
              <a:rPr lang="en-US" altLang="ko-KR" sz="1400" dirty="0" err="1" smtClean="0">
                <a:latin typeface="+mn-ea"/>
                <a:ea typeface="+mn-ea"/>
              </a:rPr>
              <a:t>wParam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lParam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return result;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4.1: </a:t>
            </a:r>
            <a:r>
              <a:rPr lang="en-US" dirty="0" err="1" smtClean="0"/>
              <a:t>WndProc</a:t>
            </a:r>
            <a:r>
              <a:rPr lang="en-US" dirty="0" smtClean="0"/>
              <a:t> </a:t>
            </a:r>
            <a:r>
              <a:rPr lang="ko-KR" altLang="en-US" dirty="0" smtClean="0"/>
              <a:t>함수 구현</a:t>
            </a:r>
            <a:r>
              <a:rPr lang="en-US" altLang="ko-KR" dirty="0" smtClean="0"/>
              <a:t>’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3"/>
            <a:ext cx="7887250" cy="4616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            switch (message)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case WM_SIZE: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{  UINT width = LOWORD(</a:t>
            </a:r>
            <a:r>
              <a:rPr lang="en-US" altLang="ko-KR" sz="1400" dirty="0" err="1" smtClean="0">
                <a:latin typeface="+mn-ea"/>
                <a:ea typeface="+mn-ea"/>
              </a:rPr>
              <a:t>lParam</a:t>
            </a:r>
            <a:r>
              <a:rPr lang="en-US" altLang="ko-KR" sz="1400" dirty="0" smtClean="0">
                <a:latin typeface="+mn-ea"/>
                <a:ea typeface="+mn-ea"/>
              </a:rPr>
              <a:t>);  // </a:t>
            </a:r>
            <a:r>
              <a:rPr lang="ko-KR" altLang="en-US" sz="1400" dirty="0" smtClean="0">
                <a:latin typeface="+mn-ea"/>
                <a:ea typeface="+mn-ea"/>
              </a:rPr>
              <a:t>새 창의 크기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   UINT height = HIWORD(</a:t>
            </a:r>
            <a:r>
              <a:rPr lang="en-US" altLang="ko-KR" sz="1400" dirty="0" err="1" smtClean="0">
                <a:latin typeface="+mn-ea"/>
                <a:ea typeface="+mn-ea"/>
              </a:rPr>
              <a:t>lParam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   </a:t>
            </a:r>
            <a:r>
              <a:rPr lang="en-US" altLang="ko-KR" sz="1400" dirty="0" err="1" smtClean="0">
                <a:latin typeface="+mn-ea"/>
                <a:ea typeface="+mn-ea"/>
              </a:rPr>
              <a:t>pDemoApp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OnResize</a:t>
            </a:r>
            <a:r>
              <a:rPr lang="en-US" altLang="ko-KR" sz="1400" dirty="0" smtClean="0">
                <a:latin typeface="+mn-ea"/>
                <a:ea typeface="+mn-ea"/>
              </a:rPr>
              <a:t>(width, height);  // </a:t>
            </a:r>
            <a:r>
              <a:rPr lang="ko-KR" altLang="en-US" sz="1400" dirty="0" smtClean="0">
                <a:latin typeface="+mn-ea"/>
                <a:ea typeface="+mn-ea"/>
              </a:rPr>
              <a:t>창의 크기를 다시 조절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result = 0;  </a:t>
            </a:r>
            <a:r>
              <a:rPr lang="en-US" altLang="ko-KR" sz="1400" dirty="0" err="1" smtClean="0">
                <a:latin typeface="+mn-ea"/>
                <a:ea typeface="+mn-ea"/>
              </a:rPr>
              <a:t>wasHandled</a:t>
            </a:r>
            <a:r>
              <a:rPr lang="en-US" altLang="ko-KR" sz="1400" dirty="0" smtClean="0">
                <a:latin typeface="+mn-ea"/>
                <a:ea typeface="+mn-ea"/>
              </a:rPr>
              <a:t> = true;  break;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case WM_DISPLAYCHANGE: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{  </a:t>
            </a:r>
            <a:r>
              <a:rPr lang="en-US" altLang="ko-KR" sz="1400" dirty="0" err="1" smtClean="0">
                <a:latin typeface="+mn-ea"/>
                <a:ea typeface="+mn-ea"/>
              </a:rPr>
              <a:t>InvalidateRect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NULL, FALSE); //WM_PAINT</a:t>
            </a:r>
            <a:r>
              <a:rPr lang="ko-KR" altLang="en-US" sz="1400" dirty="0" smtClean="0">
                <a:latin typeface="+mn-ea"/>
                <a:ea typeface="+mn-ea"/>
              </a:rPr>
              <a:t>를 발생시킴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result = 0;  </a:t>
            </a:r>
            <a:r>
              <a:rPr lang="en-US" altLang="ko-KR" sz="1400" dirty="0" err="1" smtClean="0">
                <a:latin typeface="+mn-ea"/>
                <a:ea typeface="+mn-ea"/>
              </a:rPr>
              <a:t>wasHandled</a:t>
            </a:r>
            <a:r>
              <a:rPr lang="en-US" altLang="ko-KR" sz="1400" dirty="0" smtClean="0">
                <a:latin typeface="+mn-ea"/>
                <a:ea typeface="+mn-ea"/>
              </a:rPr>
              <a:t> = true;  break;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case WM_PAINT: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{  </a:t>
            </a:r>
            <a:r>
              <a:rPr lang="en-US" altLang="ko-KR" sz="1400" dirty="0" err="1" smtClean="0">
                <a:latin typeface="+mn-ea"/>
                <a:ea typeface="+mn-ea"/>
              </a:rPr>
              <a:t>pDemoApp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OnRender</a:t>
            </a:r>
            <a:r>
              <a:rPr lang="en-US" altLang="ko-KR" sz="1400" dirty="0" smtClean="0">
                <a:latin typeface="+mn-ea"/>
                <a:ea typeface="+mn-ea"/>
              </a:rPr>
              <a:t>();  // </a:t>
            </a:r>
            <a:r>
              <a:rPr lang="ko-KR" altLang="en-US" sz="1400" dirty="0" smtClean="0">
                <a:latin typeface="+mn-ea"/>
                <a:ea typeface="+mn-ea"/>
              </a:rPr>
              <a:t>창을 그림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   </a:t>
            </a:r>
            <a:r>
              <a:rPr lang="en-US" altLang="ko-KR" sz="1400" dirty="0" err="1" smtClean="0">
                <a:latin typeface="+mn-ea"/>
                <a:ea typeface="+mn-ea"/>
              </a:rPr>
              <a:t>ValidateRect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NULL);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result = 0;  </a:t>
            </a:r>
            <a:r>
              <a:rPr lang="en-US" altLang="ko-KR" sz="1400" dirty="0" err="1" smtClean="0">
                <a:latin typeface="+mn-ea"/>
                <a:ea typeface="+mn-ea"/>
              </a:rPr>
              <a:t>wasHandled</a:t>
            </a:r>
            <a:r>
              <a:rPr lang="en-US" altLang="ko-KR" sz="1400" dirty="0" smtClean="0">
                <a:latin typeface="+mn-ea"/>
                <a:ea typeface="+mn-ea"/>
              </a:rPr>
              <a:t> = true;  break;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case WM_DESTROY: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{  </a:t>
            </a:r>
            <a:r>
              <a:rPr lang="en-US" altLang="ko-KR" sz="1400" dirty="0" err="1" smtClean="0">
                <a:latin typeface="+mn-ea"/>
                <a:ea typeface="+mn-ea"/>
              </a:rPr>
              <a:t>PostQuitMessage</a:t>
            </a:r>
            <a:r>
              <a:rPr lang="en-US" altLang="ko-KR" sz="1400" dirty="0" smtClean="0">
                <a:latin typeface="+mn-ea"/>
                <a:ea typeface="+mn-ea"/>
              </a:rPr>
              <a:t>(0);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    result = 1;  </a:t>
            </a:r>
            <a:r>
              <a:rPr lang="en-US" altLang="ko-KR" sz="1400" dirty="0" err="1" smtClean="0">
                <a:latin typeface="+mn-ea"/>
                <a:ea typeface="+mn-ea"/>
              </a:rPr>
              <a:t>wasHandled</a:t>
            </a:r>
            <a:r>
              <a:rPr lang="en-US" altLang="ko-KR" sz="1400" dirty="0" smtClean="0">
                <a:latin typeface="+mn-ea"/>
                <a:ea typeface="+mn-ea"/>
              </a:rPr>
              <a:t> = true;  break;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}//switch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r>
              <a:rPr lang="en-US" altLang="ko-KR" dirty="0" smtClean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4.2: </a:t>
            </a:r>
            <a:r>
              <a:rPr lang="en-US" altLang="ko-KR" dirty="0" err="1" smtClean="0"/>
              <a:t>OnRender</a:t>
            </a:r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3"/>
            <a:ext cx="7815812" cy="5047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HRESULT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OnRender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HRESULT hr = S_OK;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hr =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CreateDeviceResources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항상 호출되며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렌더타겟이</a:t>
            </a:r>
            <a:r>
              <a:rPr lang="ko-KR" altLang="en-US" sz="1400" dirty="0" smtClean="0">
                <a:latin typeface="+mn-ea"/>
                <a:ea typeface="+mn-ea"/>
              </a:rPr>
              <a:t> 유효하면 </a:t>
            </a:r>
            <a:r>
              <a:rPr lang="ko-KR" altLang="en-US" sz="1400" dirty="0" err="1" smtClean="0">
                <a:latin typeface="+mn-ea"/>
                <a:ea typeface="+mn-ea"/>
              </a:rPr>
              <a:t>아무일도</a:t>
            </a:r>
            <a:r>
              <a:rPr lang="ko-KR" altLang="en-US" sz="1400" dirty="0" smtClean="0">
                <a:latin typeface="+mn-ea"/>
                <a:ea typeface="+mn-ea"/>
              </a:rPr>
              <a:t> 하지 않음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if (SUCCEEDED(hr)) { //</a:t>
            </a:r>
            <a:r>
              <a:rPr lang="ko-KR" altLang="en-US" sz="1400" dirty="0" err="1" smtClean="0">
                <a:latin typeface="+mn-ea"/>
                <a:ea typeface="+mn-ea"/>
              </a:rPr>
              <a:t>렌더타겟이</a:t>
            </a:r>
            <a:r>
              <a:rPr lang="ko-KR" altLang="en-US" sz="1400" dirty="0" smtClean="0">
                <a:latin typeface="+mn-ea"/>
                <a:ea typeface="+mn-ea"/>
              </a:rPr>
              <a:t> 유효함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BeginDraw</a:t>
            </a:r>
            <a:r>
              <a:rPr lang="en-US" altLang="ko-KR" sz="1400" dirty="0" smtClean="0">
                <a:latin typeface="+mn-ea"/>
                <a:ea typeface="+mn-ea"/>
              </a:rPr>
              <a:t>(); //</a:t>
            </a:r>
            <a:r>
              <a:rPr lang="ko-KR" altLang="en-US" sz="1400" dirty="0" smtClean="0">
                <a:latin typeface="+mn-ea"/>
                <a:ea typeface="+mn-ea"/>
              </a:rPr>
              <a:t>그리기 시작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SetTransform</a:t>
            </a:r>
            <a:r>
              <a:rPr lang="en-US" altLang="ko-KR" sz="1400" dirty="0" smtClean="0">
                <a:latin typeface="+mn-ea"/>
                <a:ea typeface="+mn-ea"/>
              </a:rPr>
              <a:t>(D2D1::Matrix3x2F::Identity()); //</a:t>
            </a:r>
            <a:r>
              <a:rPr lang="ko-KR" altLang="en-US" sz="1400" dirty="0" smtClean="0">
                <a:latin typeface="+mn-ea"/>
                <a:ea typeface="+mn-ea"/>
              </a:rPr>
              <a:t>변환행렬을 </a:t>
            </a:r>
            <a:r>
              <a:rPr lang="ko-KR" altLang="en-US" sz="1400" dirty="0" err="1" smtClean="0">
                <a:latin typeface="+mn-ea"/>
                <a:ea typeface="+mn-ea"/>
              </a:rPr>
              <a:t>항등행렬로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Clear</a:t>
            </a:r>
            <a:r>
              <a:rPr lang="en-US" altLang="ko-KR" sz="1400" dirty="0" smtClean="0">
                <a:latin typeface="+mn-ea"/>
                <a:ea typeface="+mn-ea"/>
              </a:rPr>
              <a:t>(D2D1::</a:t>
            </a:r>
            <a:r>
              <a:rPr lang="en-US" altLang="ko-KR" sz="1400" dirty="0" err="1" smtClean="0">
                <a:latin typeface="+mn-ea"/>
                <a:ea typeface="+mn-ea"/>
              </a:rPr>
              <a:t>ColorF</a:t>
            </a:r>
            <a:r>
              <a:rPr lang="en-US" altLang="ko-KR" sz="1400" dirty="0" smtClean="0">
                <a:latin typeface="+mn-ea"/>
                <a:ea typeface="+mn-ea"/>
              </a:rPr>
              <a:t>(D2D1::</a:t>
            </a:r>
            <a:r>
              <a:rPr lang="en-US" altLang="ko-KR" sz="1400" dirty="0" err="1" smtClean="0">
                <a:latin typeface="+mn-ea"/>
                <a:ea typeface="+mn-ea"/>
              </a:rPr>
              <a:t>ColorF</a:t>
            </a:r>
            <a:r>
              <a:rPr lang="en-US" altLang="ko-KR" sz="1400" dirty="0" smtClean="0">
                <a:latin typeface="+mn-ea"/>
                <a:ea typeface="+mn-ea"/>
              </a:rPr>
              <a:t>::White)); // </a:t>
            </a:r>
            <a:r>
              <a:rPr lang="ko-KR" altLang="en-US" sz="1400" dirty="0" smtClean="0">
                <a:latin typeface="+mn-ea"/>
                <a:ea typeface="+mn-ea"/>
              </a:rPr>
              <a:t>창을 </a:t>
            </a:r>
            <a:r>
              <a:rPr lang="ko-KR" altLang="en-US" sz="1400" dirty="0" err="1" smtClean="0">
                <a:latin typeface="+mn-ea"/>
                <a:ea typeface="+mn-ea"/>
              </a:rPr>
              <a:t>클리어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D2D1_SIZE_F </a:t>
            </a:r>
            <a:r>
              <a:rPr lang="en-US" altLang="ko-KR" sz="1400" dirty="0" err="1" smtClean="0">
                <a:latin typeface="+mn-ea"/>
                <a:ea typeface="+mn-ea"/>
              </a:rPr>
              <a:t>rtSize</a:t>
            </a:r>
            <a:r>
              <a:rPr lang="en-US" altLang="ko-KR" sz="1400" dirty="0" smtClean="0">
                <a:latin typeface="+mn-ea"/>
                <a:ea typeface="+mn-ea"/>
              </a:rPr>
              <a:t> =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latin typeface="+mn-ea"/>
                <a:ea typeface="+mn-ea"/>
              </a:rPr>
              <a:t>GetSize</a:t>
            </a:r>
            <a:r>
              <a:rPr lang="en-US" altLang="ko-KR" sz="1400" dirty="0" smtClean="0">
                <a:latin typeface="+mn-ea"/>
                <a:ea typeface="+mn-ea"/>
              </a:rPr>
              <a:t>(); //</a:t>
            </a:r>
            <a:r>
              <a:rPr lang="ko-KR" altLang="en-US" sz="1400" dirty="0" smtClean="0">
                <a:latin typeface="+mn-ea"/>
                <a:ea typeface="+mn-ea"/>
              </a:rPr>
              <a:t>그리기 영역의 크기를 얻음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smtClean="0">
                <a:latin typeface="+mn-ea"/>
                <a:ea typeface="+mn-ea"/>
              </a:rPr>
              <a:t>배경 격자를 그림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i</a:t>
            </a:r>
            <a:r>
              <a:rPr lang="en-US" altLang="ko-KR" sz="1400" dirty="0" err="1" smtClean="0">
                <a:latin typeface="+mn-ea"/>
                <a:ea typeface="+mn-ea"/>
              </a:rPr>
              <a:t>nt </a:t>
            </a:r>
            <a:r>
              <a:rPr lang="en-US" altLang="ko-KR" sz="1400" dirty="0" smtClean="0">
                <a:latin typeface="+mn-ea"/>
                <a:ea typeface="+mn-ea"/>
              </a:rPr>
              <a:t>width = s</a:t>
            </a:r>
            <a:r>
              <a:rPr lang="en-US" altLang="ko-KR" sz="1400" dirty="0" err="1" smtClean="0">
                <a:latin typeface="+mn-ea"/>
                <a:ea typeface="+mn-ea"/>
              </a:rPr>
              <a:t>tatic_cast&lt;</a:t>
            </a:r>
            <a:r>
              <a:rPr lang="en-US" altLang="ko-KR" sz="1400" dirty="0" smtClean="0">
                <a:latin typeface="+mn-ea"/>
                <a:ea typeface="+mn-ea"/>
              </a:rPr>
              <a:t>i</a:t>
            </a:r>
            <a:r>
              <a:rPr lang="en-US" altLang="ko-KR" sz="1400" dirty="0" err="1" smtClean="0">
                <a:latin typeface="+mn-ea"/>
                <a:ea typeface="+mn-ea"/>
              </a:rPr>
              <a:t>nt&gt;</a:t>
            </a:r>
            <a:r>
              <a:rPr lang="en-US" altLang="ko-KR" sz="1400" dirty="0" smtClean="0">
                <a:latin typeface="+mn-ea"/>
                <a:ea typeface="+mn-ea"/>
              </a:rPr>
              <a:t>(r</a:t>
            </a:r>
            <a:r>
              <a:rPr lang="en-US" altLang="ko-KR" sz="1400" dirty="0" err="1" smtClean="0">
                <a:latin typeface="+mn-ea"/>
                <a:ea typeface="+mn-ea"/>
              </a:rPr>
              <a:t>tSize.width)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i</a:t>
            </a:r>
            <a:r>
              <a:rPr lang="en-US" altLang="ko-KR" sz="1400" dirty="0" err="1" smtClean="0">
                <a:latin typeface="+mn-ea"/>
                <a:ea typeface="+mn-ea"/>
              </a:rPr>
              <a:t>nt </a:t>
            </a:r>
            <a:r>
              <a:rPr lang="en-US" altLang="ko-KR" sz="1400" dirty="0" smtClean="0">
                <a:latin typeface="+mn-ea"/>
                <a:ea typeface="+mn-ea"/>
              </a:rPr>
              <a:t>height = s</a:t>
            </a:r>
            <a:r>
              <a:rPr lang="en-US" altLang="ko-KR" sz="1400" dirty="0" err="1" smtClean="0">
                <a:latin typeface="+mn-ea"/>
                <a:ea typeface="+mn-ea"/>
              </a:rPr>
              <a:t>tatic_cast&lt;</a:t>
            </a:r>
            <a:r>
              <a:rPr lang="en-US" altLang="ko-KR" sz="1400" dirty="0" smtClean="0">
                <a:latin typeface="+mn-ea"/>
                <a:ea typeface="+mn-ea"/>
              </a:rPr>
              <a:t>i</a:t>
            </a:r>
            <a:r>
              <a:rPr lang="en-US" altLang="ko-KR" sz="1400" dirty="0" err="1" smtClean="0">
                <a:latin typeface="+mn-ea"/>
                <a:ea typeface="+mn-ea"/>
              </a:rPr>
              <a:t>nt&gt;</a:t>
            </a:r>
            <a:r>
              <a:rPr lang="en-US" altLang="ko-KR" sz="1400" dirty="0" smtClean="0">
                <a:latin typeface="+mn-ea"/>
                <a:ea typeface="+mn-ea"/>
              </a:rPr>
              <a:t>(r</a:t>
            </a:r>
            <a:r>
              <a:rPr lang="en-US" altLang="ko-KR" sz="1400" dirty="0" err="1" smtClean="0">
                <a:latin typeface="+mn-ea"/>
                <a:ea typeface="+mn-ea"/>
              </a:rPr>
              <a:t>tSize.height)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for (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x = 0; x &lt; width; x += 10)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DrawLine</a:t>
            </a:r>
            <a:r>
              <a:rPr lang="en-US" altLang="ko-KR" sz="1400" dirty="0" smtClean="0">
                <a:latin typeface="+mn-ea"/>
                <a:ea typeface="+mn-ea"/>
              </a:rPr>
              <a:t>(  D2D1::Point2F(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&lt;FLOAT&gt;(x), 0.0f), D2D1::Point2F(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&lt;FLOAT&gt;(x), </a:t>
            </a:r>
            <a:r>
              <a:rPr lang="en-US" altLang="ko-KR" sz="1400" dirty="0" err="1" smtClean="0">
                <a:latin typeface="+mn-ea"/>
                <a:ea typeface="+mn-ea"/>
              </a:rPr>
              <a:t>rtSize.height</a:t>
            </a:r>
            <a:r>
              <a:rPr lang="en-US" altLang="ko-KR" sz="1400" dirty="0" smtClean="0">
                <a:latin typeface="+mn-ea"/>
                <a:ea typeface="+mn-ea"/>
              </a:rPr>
              <a:t>),  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, 0.5f 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for (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 y = 0; y &lt; height; y += 10)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DrawLine</a:t>
            </a:r>
            <a:r>
              <a:rPr lang="en-US" altLang="ko-KR" sz="1400" dirty="0" smtClean="0">
                <a:latin typeface="+mn-ea"/>
                <a:ea typeface="+mn-ea"/>
              </a:rPr>
              <a:t>(  D2D1::Point2F(0.0f, 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&lt;FLOAT&gt;(y)),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D2D1::Point2F(</a:t>
            </a:r>
            <a:r>
              <a:rPr lang="en-US" altLang="ko-KR" sz="1400" dirty="0" err="1" smtClean="0">
                <a:latin typeface="+mn-ea"/>
                <a:ea typeface="+mn-ea"/>
              </a:rPr>
              <a:t>rtSize.width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static_cast</a:t>
            </a:r>
            <a:r>
              <a:rPr lang="en-US" altLang="ko-KR" sz="1400" dirty="0" smtClean="0">
                <a:latin typeface="+mn-ea"/>
                <a:ea typeface="+mn-ea"/>
              </a:rPr>
              <a:t>&lt;FLOAT&gt;(y)),  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, 0.5f 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smtClean="0">
                <a:latin typeface="+mn-ea"/>
                <a:ea typeface="+mn-ea"/>
              </a:rPr>
              <a:t>계속</a:t>
            </a:r>
            <a:r>
              <a:rPr lang="en-US" altLang="ko-KR" sz="1400" dirty="0" smtClean="0">
                <a:latin typeface="+mn-ea"/>
                <a:ea typeface="+mn-ea"/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r>
              <a:rPr lang="en-US" altLang="ko-KR" dirty="0" smtClean="0"/>
              <a:t>’’’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4.2: </a:t>
            </a:r>
            <a:r>
              <a:rPr lang="en-US" altLang="ko-KR" dirty="0" err="1" smtClean="0"/>
              <a:t>OnRender</a:t>
            </a:r>
            <a:r>
              <a:rPr lang="ko-KR" altLang="en-US" dirty="0" smtClean="0"/>
              <a:t>함수 구현</a:t>
            </a:r>
            <a:r>
              <a:rPr lang="en-US" altLang="ko-KR" dirty="0" smtClean="0"/>
              <a:t>’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3"/>
            <a:ext cx="781581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smtClean="0">
                <a:latin typeface="+mn-ea"/>
                <a:ea typeface="+mn-ea"/>
              </a:rPr>
              <a:t>화면 중간에 두 사각형을 그림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D2D1_RECT_F rectangle1 = D2D1::</a:t>
            </a:r>
            <a:r>
              <a:rPr lang="en-US" altLang="ko-KR" sz="1400" dirty="0" err="1" smtClean="0">
                <a:latin typeface="+mn-ea"/>
                <a:ea typeface="+mn-ea"/>
              </a:rPr>
              <a:t>RectF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rtSize.width</a:t>
            </a:r>
            <a:r>
              <a:rPr lang="en-US" altLang="ko-KR" sz="1400" dirty="0" smtClean="0">
                <a:latin typeface="+mn-ea"/>
                <a:ea typeface="+mn-ea"/>
              </a:rPr>
              <a:t>/2 - 50.0f, </a:t>
            </a:r>
            <a:r>
              <a:rPr lang="en-US" altLang="ko-KR" sz="1400" dirty="0" err="1" smtClean="0">
                <a:latin typeface="+mn-ea"/>
                <a:ea typeface="+mn-ea"/>
              </a:rPr>
              <a:t>rtSize.height</a:t>
            </a:r>
            <a:r>
              <a:rPr lang="en-US" altLang="ko-KR" sz="1400" dirty="0" smtClean="0">
                <a:latin typeface="+mn-ea"/>
                <a:ea typeface="+mn-ea"/>
              </a:rPr>
              <a:t>/2 - 50.0f,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rtSize.width</a:t>
            </a:r>
            <a:r>
              <a:rPr lang="en-US" altLang="ko-KR" sz="1400" dirty="0" smtClean="0">
                <a:latin typeface="+mn-ea"/>
                <a:ea typeface="+mn-ea"/>
              </a:rPr>
              <a:t>/2 + 50.0f, </a:t>
            </a:r>
            <a:r>
              <a:rPr lang="en-US" altLang="ko-KR" sz="1400" dirty="0" err="1" smtClean="0">
                <a:latin typeface="+mn-ea"/>
                <a:ea typeface="+mn-ea"/>
              </a:rPr>
              <a:t>rtSize.height</a:t>
            </a:r>
            <a:r>
              <a:rPr lang="en-US" altLang="ko-KR" sz="1400" dirty="0" smtClean="0">
                <a:latin typeface="+mn-ea"/>
                <a:ea typeface="+mn-ea"/>
              </a:rPr>
              <a:t>/2 + 50.0f 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D2D1_RECT_F rectangle2 = D2D1::</a:t>
            </a:r>
            <a:r>
              <a:rPr lang="en-US" altLang="ko-KR" sz="1400" dirty="0" err="1" smtClean="0">
                <a:latin typeface="+mn-ea"/>
                <a:ea typeface="+mn-ea"/>
              </a:rPr>
              <a:t>RectF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rtSize.width</a:t>
            </a:r>
            <a:r>
              <a:rPr lang="en-US" altLang="ko-KR" sz="1400" dirty="0" smtClean="0">
                <a:latin typeface="+mn-ea"/>
                <a:ea typeface="+mn-ea"/>
              </a:rPr>
              <a:t>/2 - 100.0f, </a:t>
            </a:r>
            <a:r>
              <a:rPr lang="en-US" altLang="ko-KR" sz="1400" dirty="0" err="1" smtClean="0">
                <a:latin typeface="+mn-ea"/>
                <a:ea typeface="+mn-ea"/>
              </a:rPr>
              <a:t>rtSize.height</a:t>
            </a:r>
            <a:r>
              <a:rPr lang="en-US" altLang="ko-KR" sz="1400" dirty="0" smtClean="0">
                <a:latin typeface="+mn-ea"/>
                <a:ea typeface="+mn-ea"/>
              </a:rPr>
              <a:t>/2 - 100.0f,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    </a:t>
            </a:r>
            <a:r>
              <a:rPr lang="en-US" altLang="ko-KR" sz="1400" dirty="0" err="1" smtClean="0">
                <a:latin typeface="+mn-ea"/>
                <a:ea typeface="+mn-ea"/>
              </a:rPr>
              <a:t>rtSize.width</a:t>
            </a:r>
            <a:r>
              <a:rPr lang="en-US" altLang="ko-KR" sz="1400" dirty="0" smtClean="0">
                <a:latin typeface="+mn-ea"/>
                <a:ea typeface="+mn-ea"/>
              </a:rPr>
              <a:t>/2 + 100.0f, </a:t>
            </a:r>
            <a:r>
              <a:rPr lang="en-US" altLang="ko-KR" sz="1400" dirty="0" err="1" smtClean="0">
                <a:latin typeface="+mn-ea"/>
                <a:ea typeface="+mn-ea"/>
              </a:rPr>
              <a:t>rtSize.height</a:t>
            </a:r>
            <a:r>
              <a:rPr lang="en-US" altLang="ko-KR" sz="1400" dirty="0" smtClean="0">
                <a:latin typeface="+mn-ea"/>
                <a:ea typeface="+mn-ea"/>
              </a:rPr>
              <a:t>/2 + 100.0f 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err="1" smtClean="0">
                <a:latin typeface="+mn-ea"/>
                <a:ea typeface="+mn-ea"/>
              </a:rPr>
              <a:t>첫번째</a:t>
            </a:r>
            <a:r>
              <a:rPr lang="ko-KR" altLang="en-US" sz="1400" dirty="0" smtClean="0">
                <a:latin typeface="+mn-ea"/>
                <a:ea typeface="+mn-ea"/>
              </a:rPr>
              <a:t> 사각형의 내부를 회색 브러시로 채워서 그림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FillRectangle</a:t>
            </a:r>
            <a:r>
              <a:rPr lang="en-US" altLang="ko-KR" sz="1400" dirty="0" smtClean="0">
                <a:latin typeface="+mn-ea"/>
                <a:ea typeface="+mn-ea"/>
              </a:rPr>
              <a:t>(&amp;rectangle1, 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err="1" smtClean="0">
                <a:latin typeface="+mn-ea"/>
                <a:ea typeface="+mn-ea"/>
              </a:rPr>
              <a:t>두번째</a:t>
            </a:r>
            <a:r>
              <a:rPr lang="ko-KR" altLang="en-US" sz="1400" dirty="0" smtClean="0">
                <a:latin typeface="+mn-ea"/>
                <a:ea typeface="+mn-ea"/>
              </a:rPr>
              <a:t> 사각형의 외곽선을 </a:t>
            </a:r>
            <a:r>
              <a:rPr lang="ko-KR" altLang="en-US" sz="1400" dirty="0" err="1" smtClean="0">
                <a:latin typeface="+mn-ea"/>
                <a:ea typeface="+mn-ea"/>
              </a:rPr>
              <a:t>파랑색</a:t>
            </a:r>
            <a:r>
              <a:rPr lang="ko-KR" altLang="en-US" sz="1400" dirty="0" smtClean="0">
                <a:latin typeface="+mn-ea"/>
                <a:ea typeface="+mn-ea"/>
              </a:rPr>
              <a:t> 브러시로 그림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DrawRectangle</a:t>
            </a:r>
            <a:r>
              <a:rPr lang="en-US" altLang="ko-KR" sz="1400" dirty="0" smtClean="0">
                <a:latin typeface="+mn-ea"/>
                <a:ea typeface="+mn-ea"/>
              </a:rPr>
              <a:t>(&amp;rectangle2, </a:t>
            </a:r>
            <a:r>
              <a:rPr lang="en-US" altLang="ko-KR" sz="1400" dirty="0" err="1" smtClean="0">
                <a:latin typeface="+mn-ea"/>
                <a:ea typeface="+mn-ea"/>
              </a:rPr>
              <a:t>m_pCornflowerBlueBrush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hr =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EndDraw</a:t>
            </a:r>
            <a:r>
              <a:rPr lang="en-US" altLang="ko-KR" sz="1400" dirty="0" smtClean="0">
                <a:latin typeface="+mn-ea"/>
                <a:ea typeface="+mn-ea"/>
              </a:rPr>
              <a:t>();  //</a:t>
            </a:r>
            <a:r>
              <a:rPr lang="ko-KR" altLang="en-US" sz="1400" dirty="0" smtClean="0">
                <a:latin typeface="+mn-ea"/>
                <a:ea typeface="+mn-ea"/>
              </a:rPr>
              <a:t>그리기를 수행함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성공하면 </a:t>
            </a:r>
            <a:r>
              <a:rPr lang="en-US" altLang="ko-KR" sz="1400" dirty="0" smtClean="0">
                <a:latin typeface="+mn-ea"/>
                <a:ea typeface="+mn-ea"/>
              </a:rPr>
              <a:t>S_OK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ko-KR" altLang="en-US" sz="1400" dirty="0" err="1" smtClean="0">
                <a:latin typeface="+mn-ea"/>
                <a:ea typeface="+mn-ea"/>
              </a:rPr>
              <a:t>리턴함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if (hr == D2DERR_RECREATE_TARGET) { // </a:t>
            </a:r>
            <a:r>
              <a:rPr lang="ko-KR" altLang="en-US" sz="1400" dirty="0" err="1" smtClean="0">
                <a:latin typeface="+mn-ea"/>
                <a:ea typeface="+mn-ea"/>
              </a:rPr>
              <a:t>렌더타겟을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재생성해야</a:t>
            </a:r>
            <a:r>
              <a:rPr lang="ko-KR" altLang="en-US" sz="1400" dirty="0" smtClean="0">
                <a:latin typeface="+mn-ea"/>
                <a:ea typeface="+mn-ea"/>
              </a:rPr>
              <a:t> 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err="1" smtClean="0">
                <a:latin typeface="+mn-ea"/>
                <a:ea typeface="+mn-ea"/>
              </a:rPr>
              <a:t>실행중에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D3D </a:t>
            </a:r>
            <a:r>
              <a:rPr lang="ko-KR" altLang="en-US" sz="1400" dirty="0" smtClean="0">
                <a:latin typeface="+mn-ea"/>
                <a:ea typeface="+mn-ea"/>
              </a:rPr>
              <a:t>장치가 소실된 경우</a:t>
            </a:r>
            <a:r>
              <a:rPr lang="en-US" altLang="ko-KR" sz="14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hr = S_OK;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DiscardDeviceResources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장치 의존 자원들을 반납함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// </a:t>
            </a:r>
            <a:r>
              <a:rPr lang="ko-KR" altLang="en-US" sz="1400" dirty="0" err="1" smtClean="0">
                <a:latin typeface="+mn-ea"/>
                <a:ea typeface="+mn-ea"/>
              </a:rPr>
              <a:t>다음번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OnRender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함수가 호출될 때에 재생성함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return hr;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  <p:pic>
        <p:nvPicPr>
          <p:cNvPr id="9" name="Picture 2" descr="Illustration of two rectangles on a grid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0964" y="1071546"/>
            <a:ext cx="2857500" cy="20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순서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“D2D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”→this]</a:t>
            </a:r>
          </a:p>
          <a:p>
            <a:r>
              <a:rPr lang="ko-KR" altLang="en-US" dirty="0" smtClean="0"/>
              <a:t>단순한 </a:t>
            </a:r>
            <a:r>
              <a:rPr lang="en-US" altLang="ko-KR" dirty="0" smtClean="0"/>
              <a:t>D2D </a:t>
            </a:r>
            <a:r>
              <a:rPr lang="ko-KR" altLang="en-US" dirty="0" smtClean="0"/>
              <a:t>응용 만들기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헤더파일 작성하기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클래스 기초작업 구현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3: D2D </a:t>
            </a:r>
            <a:r>
              <a:rPr lang="ko-KR" altLang="en-US" dirty="0" smtClean="0"/>
              <a:t>자원을 생성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r>
              <a:rPr lang="en-US" altLang="ko-KR" dirty="0" smtClean="0"/>
              <a:t>’’’’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4.3: </a:t>
            </a:r>
            <a:r>
              <a:rPr lang="en-US" altLang="ko-KR" dirty="0" err="1" smtClean="0"/>
              <a:t>OnResize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88725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void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OnResize</a:t>
            </a:r>
            <a:r>
              <a:rPr lang="en-US" altLang="ko-KR" sz="1400" dirty="0" smtClean="0">
                <a:latin typeface="+mn-ea"/>
                <a:ea typeface="+mn-ea"/>
              </a:rPr>
              <a:t>(UINT width, UINT height)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// </a:t>
            </a:r>
            <a:r>
              <a:rPr lang="ko-KR" altLang="en-US" sz="1400" dirty="0" smtClean="0">
                <a:latin typeface="+mn-ea"/>
                <a:ea typeface="+mn-ea"/>
              </a:rPr>
              <a:t>창이 </a:t>
            </a:r>
            <a:r>
              <a:rPr lang="en-US" altLang="ko-KR" sz="1400" dirty="0" smtClean="0">
                <a:latin typeface="+mn-ea"/>
                <a:ea typeface="+mn-ea"/>
              </a:rPr>
              <a:t>resize</a:t>
            </a:r>
            <a:r>
              <a:rPr lang="ko-KR" altLang="en-US" sz="1400" dirty="0" smtClean="0">
                <a:latin typeface="+mn-ea"/>
                <a:ea typeface="+mn-ea"/>
              </a:rPr>
              <a:t>될 경우에 </a:t>
            </a:r>
            <a:r>
              <a:rPr lang="ko-KR" altLang="en-US" sz="1400" dirty="0" err="1" smtClean="0">
                <a:latin typeface="+mn-ea"/>
                <a:ea typeface="+mn-ea"/>
              </a:rPr>
              <a:t>렌더타겟도</a:t>
            </a:r>
            <a:r>
              <a:rPr lang="ko-KR" altLang="en-US" sz="1400" dirty="0" smtClean="0">
                <a:latin typeface="+mn-ea"/>
                <a:ea typeface="+mn-ea"/>
              </a:rPr>
              <a:t> 이에 맞도록 </a:t>
            </a:r>
            <a:r>
              <a:rPr lang="en-US" altLang="ko-KR" sz="1400" dirty="0" smtClean="0">
                <a:latin typeface="+mn-ea"/>
                <a:ea typeface="+mn-ea"/>
              </a:rPr>
              <a:t>resize</a:t>
            </a:r>
            <a:r>
              <a:rPr lang="ko-KR" altLang="en-US" sz="1400" dirty="0" smtClean="0">
                <a:latin typeface="+mn-ea"/>
                <a:ea typeface="+mn-ea"/>
              </a:rPr>
              <a:t>함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if (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-&gt;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Resize</a:t>
            </a:r>
            <a:r>
              <a:rPr lang="en-US" altLang="ko-KR" sz="1400" dirty="0" smtClean="0">
                <a:latin typeface="+mn-ea"/>
                <a:ea typeface="+mn-ea"/>
              </a:rPr>
              <a:t>(D2D1::</a:t>
            </a:r>
            <a:r>
              <a:rPr lang="en-US" altLang="ko-KR" sz="1400" dirty="0" err="1" smtClean="0">
                <a:latin typeface="+mn-ea"/>
                <a:ea typeface="+mn-ea"/>
              </a:rPr>
              <a:t>SizeU</a:t>
            </a:r>
            <a:r>
              <a:rPr lang="en-US" altLang="ko-KR" sz="1400" dirty="0" smtClean="0">
                <a:latin typeface="+mn-ea"/>
                <a:ea typeface="+mn-ea"/>
              </a:rPr>
              <a:t>(width, height));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// Resize</a:t>
            </a:r>
            <a:r>
              <a:rPr lang="ko-KR" altLang="en-US" sz="1400" dirty="0" smtClean="0">
                <a:latin typeface="+mn-ea"/>
                <a:ea typeface="+mn-ea"/>
              </a:rPr>
              <a:t>함수가 실패할 수도 있으나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예외처리하지</a:t>
            </a:r>
            <a:r>
              <a:rPr lang="ko-KR" altLang="en-US" sz="1400" dirty="0" smtClean="0">
                <a:latin typeface="+mn-ea"/>
                <a:ea typeface="+mn-ea"/>
              </a:rPr>
              <a:t> 않았음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// </a:t>
            </a:r>
            <a:r>
              <a:rPr lang="ko-KR" altLang="en-US" sz="1400" dirty="0" smtClean="0">
                <a:latin typeface="+mn-ea"/>
                <a:ea typeface="+mn-ea"/>
              </a:rPr>
              <a:t>왜냐하면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실패하는  경우에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다음번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EndDraw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호출에서도 실패할 것이므로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빌드 환경 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샘플 소스코드는 </a:t>
            </a:r>
            <a:r>
              <a:rPr lang="en-US" altLang="ko-KR" dirty="0" smtClean="0"/>
              <a:t>32</a:t>
            </a:r>
            <a:r>
              <a:rPr lang="ko-KR" altLang="en-US" dirty="0" err="1" smtClean="0"/>
              <a:t>비트용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함수들을 사용하고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SetWindowLongPtrW</a:t>
            </a:r>
            <a:r>
              <a:rPr lang="en-US" altLang="ko-KR" dirty="0" smtClean="0"/>
              <a:t>, </a:t>
            </a:r>
            <a:r>
              <a:rPr lang="en-US" altLang="ko-KR" dirty="0" err="1"/>
              <a:t>GetWindowLongPtrW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32</a:t>
            </a:r>
            <a:r>
              <a:rPr lang="ko-KR" altLang="en-US" dirty="0" err="1" smtClean="0"/>
              <a:t>비트용으로</a:t>
            </a:r>
            <a:r>
              <a:rPr lang="ko-KR" altLang="en-US" dirty="0" smtClean="0"/>
              <a:t> 빌드해야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툴바의</a:t>
            </a:r>
            <a:r>
              <a:rPr lang="ko-KR" altLang="en-US" dirty="0" smtClean="0"/>
              <a:t> </a:t>
            </a:r>
            <a:r>
              <a:rPr lang="en-US" altLang="ko-KR" dirty="0"/>
              <a:t>“Debug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되어 있는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솔루션 구성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드롭다운리스트의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오른쪽에 있는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솔루션 플랫폼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드롭다운리스트에서 </a:t>
            </a:r>
            <a:r>
              <a:rPr lang="en-US" altLang="ko-KR" dirty="0" smtClean="0"/>
              <a:t>“x64”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“x86”</a:t>
            </a:r>
            <a:r>
              <a:rPr lang="ko-KR" altLang="en-US" dirty="0" smtClean="0"/>
              <a:t>을 선택하면 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7" y="4351834"/>
            <a:ext cx="2979522" cy="8364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29000"/>
            <a:ext cx="4267568" cy="268213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084168" y="4063802"/>
            <a:ext cx="46903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14367" y="4590044"/>
            <a:ext cx="693537" cy="598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08058" y="3594601"/>
            <a:ext cx="840206" cy="325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38386" y="5288999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활성 솔루션 플랫폼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>
            <a:stCxn id="12" idx="3"/>
            <a:endCxn id="13" idx="1"/>
          </p:cNvCxnSpPr>
          <p:nvPr/>
        </p:nvCxnSpPr>
        <p:spPr>
          <a:xfrm flipV="1">
            <a:off x="3707904" y="3757194"/>
            <a:ext cx="2400154" cy="1131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6096" y="4476105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플랫폼이 </a:t>
            </a:r>
            <a:r>
              <a:rPr lang="en-US" altLang="ko-KR" sz="1400" dirty="0" smtClean="0">
                <a:solidFill>
                  <a:srgbClr val="FF0000"/>
                </a:solidFill>
              </a:rPr>
              <a:t>Win32</a:t>
            </a:r>
            <a:r>
              <a:rPr lang="ko-KR" altLang="en-US" sz="1400" dirty="0" smtClean="0">
                <a:solidFill>
                  <a:srgbClr val="FF0000"/>
                </a:solidFill>
              </a:rPr>
              <a:t>로 되어야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1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단순한 </a:t>
            </a:r>
            <a:r>
              <a:rPr lang="en-US" altLang="ko-KR" dirty="0" smtClean="0"/>
              <a:t>D2D </a:t>
            </a:r>
            <a:r>
              <a:rPr lang="ko-KR" altLang="en-US" dirty="0" smtClean="0"/>
              <a:t>응용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격자와 두 사각형을 </a:t>
            </a:r>
            <a:r>
              <a:rPr lang="en-US" altLang="ko-KR" dirty="0" smtClean="0"/>
              <a:t>D2D</a:t>
            </a:r>
            <a:r>
              <a:rPr lang="ko-KR" altLang="en-US" dirty="0" smtClean="0"/>
              <a:t>로 그리는 응용</a:t>
            </a:r>
            <a:endParaRPr lang="en-US" altLang="ko-KR" dirty="0" smtClean="0"/>
          </a:p>
          <a:p>
            <a:r>
              <a:rPr lang="ko-KR" altLang="en-US" dirty="0" smtClean="0"/>
              <a:t>응용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Studio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프로젝트를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헤더파일 작성하기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클래스 기초작업 구현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3: D2D </a:t>
            </a:r>
            <a:r>
              <a:rPr lang="ko-KR" altLang="en-US" dirty="0" smtClean="0"/>
              <a:t>자원을 생성</a:t>
            </a:r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내용을 그리기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93589" y="978083"/>
            <a:ext cx="1721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01.DrawRectangle</a:t>
            </a:r>
          </a:p>
        </p:txBody>
      </p:sp>
      <p:pic>
        <p:nvPicPr>
          <p:cNvPr id="1026" name="Picture 2" descr="Illustration of two rectangles on a grid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0964" y="2204864"/>
            <a:ext cx="2857500" cy="2028826"/>
          </a:xfrm>
          <a:prstGeom prst="rect">
            <a:avLst/>
          </a:prstGeom>
          <a:noFill/>
        </p:spPr>
      </p:pic>
      <p:pic>
        <p:nvPicPr>
          <p:cNvPr id="8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헤더파일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1.1: </a:t>
            </a:r>
            <a:r>
              <a:rPr lang="en-US" altLang="ko-KR" dirty="0" err="1" smtClean="0"/>
              <a:t>DemoApp.h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자주 사용하는 헤더를 포함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84014" y="1556792"/>
            <a:ext cx="7072362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// Windows Header Files: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windows.h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// C </a:t>
            </a:r>
            <a:r>
              <a:rPr lang="en-US" altLang="ko-KR" sz="1400" dirty="0" err="1" smtClean="0">
                <a:latin typeface="+mn-ea"/>
                <a:ea typeface="+mn-ea"/>
              </a:rPr>
              <a:t>RunTime</a:t>
            </a:r>
            <a:r>
              <a:rPr lang="en-US" altLang="ko-KR" sz="1400" dirty="0" smtClean="0">
                <a:latin typeface="+mn-ea"/>
                <a:ea typeface="+mn-ea"/>
              </a:rPr>
              <a:t> Header Files: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stdlib.h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malloc.h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memory.h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wchar.h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math.h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&lt;d2d1.h&gt;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&lt;d2d1helper.h&gt;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dwrite.h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#include &lt;</a:t>
            </a:r>
            <a:r>
              <a:rPr lang="en-US" altLang="ko-KR" sz="1400" dirty="0" err="1" smtClean="0">
                <a:latin typeface="+mn-ea"/>
                <a:ea typeface="+mn-ea"/>
              </a:rPr>
              <a:t>wincodec.h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헤더파일 작성하기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1.2: </a:t>
            </a:r>
            <a:r>
              <a:rPr lang="ko-KR" altLang="en-US" dirty="0" smtClean="0"/>
              <a:t>자원을 반납하는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처리 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선언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84014" y="1546914"/>
            <a:ext cx="7072362" cy="5047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#define SAFE_RELEASE(p) { if(p) { (p)-&gt;Release(); (p)=NULL; } 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template&lt;</a:t>
            </a:r>
            <a:r>
              <a:rPr lang="en-US" altLang="ko-KR" sz="1400" dirty="0" err="1" smtClean="0">
                <a:latin typeface="+mn-ea"/>
                <a:ea typeface="+mn-ea"/>
              </a:rPr>
              <a:t>typename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Interface&gt;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inline void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 Interface **</a:t>
            </a:r>
            <a:r>
              <a:rPr lang="en-US" altLang="ko-KR" sz="1400" dirty="0" err="1" smtClean="0">
                <a:latin typeface="+mn-ea"/>
                <a:ea typeface="+mn-ea"/>
              </a:rPr>
              <a:t>ppInterfaceToRelease</a:t>
            </a:r>
            <a:r>
              <a:rPr lang="en-US" altLang="ko-KR" sz="1400" dirty="0" smtClean="0">
                <a:latin typeface="+mn-ea"/>
                <a:ea typeface="+mn-ea"/>
              </a:rPr>
              <a:t> 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if (*</a:t>
            </a:r>
            <a:r>
              <a:rPr lang="en-US" altLang="ko-KR" sz="1400" dirty="0" err="1" smtClean="0">
                <a:latin typeface="+mn-ea"/>
                <a:ea typeface="+mn-ea"/>
              </a:rPr>
              <a:t>ppInterfaceToRelease</a:t>
            </a:r>
            <a:r>
              <a:rPr lang="en-US" altLang="ko-KR" sz="1400" dirty="0" smtClean="0">
                <a:latin typeface="+mn-ea"/>
                <a:ea typeface="+mn-ea"/>
              </a:rPr>
              <a:t> != NULL) 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(*</a:t>
            </a:r>
            <a:r>
              <a:rPr lang="en-US" altLang="ko-KR" sz="1400" dirty="0" err="1" smtClean="0">
                <a:latin typeface="+mn-ea"/>
                <a:ea typeface="+mn-ea"/>
              </a:rPr>
              <a:t>ppInterfaceToRelease</a:t>
            </a:r>
            <a:r>
              <a:rPr lang="en-US" altLang="ko-KR" sz="1400" dirty="0" smtClean="0">
                <a:latin typeface="+mn-ea"/>
                <a:ea typeface="+mn-ea"/>
              </a:rPr>
              <a:t>)-&gt;Release();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    (*</a:t>
            </a:r>
            <a:r>
              <a:rPr lang="en-US" altLang="ko-KR" sz="1400" dirty="0" err="1" smtClean="0">
                <a:latin typeface="+mn-ea"/>
                <a:ea typeface="+mn-ea"/>
              </a:rPr>
              <a:t>ppInterfaceToRelease</a:t>
            </a:r>
            <a:r>
              <a:rPr lang="en-US" altLang="ko-KR" sz="1400" dirty="0" smtClean="0">
                <a:latin typeface="+mn-ea"/>
                <a:ea typeface="+mn-ea"/>
              </a:rPr>
              <a:t>) = NULL;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en-US" altLang="ko-KR" sz="1400" dirty="0" err="1" smtClean="0">
                <a:latin typeface="+mn-ea"/>
                <a:ea typeface="+mn-ea"/>
              </a:rPr>
              <a:t>ifndef</a:t>
            </a:r>
            <a:r>
              <a:rPr lang="en-US" altLang="ko-KR" sz="1400" dirty="0" smtClean="0">
                <a:latin typeface="+mn-ea"/>
                <a:ea typeface="+mn-ea"/>
              </a:rPr>
              <a:t> Assert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#if defined( DEBUG ) || defined( _DEBUG 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#define Assert(b) do {if (!(b)) {</a:t>
            </a:r>
            <a:r>
              <a:rPr lang="en-US" altLang="ko-KR" sz="1400" dirty="0" err="1" smtClean="0">
                <a:latin typeface="+mn-ea"/>
                <a:ea typeface="+mn-ea"/>
              </a:rPr>
              <a:t>OutputDebugStringA</a:t>
            </a:r>
            <a:r>
              <a:rPr lang="en-US" altLang="ko-KR" sz="1400" dirty="0" smtClean="0">
                <a:latin typeface="+mn-ea"/>
                <a:ea typeface="+mn-ea"/>
              </a:rPr>
              <a:t>("Assert: " #b "\n");}} while(0)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#else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#define Assert(b)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en-US" altLang="ko-KR" sz="1400" dirty="0" err="1" smtClean="0">
                <a:latin typeface="+mn-ea"/>
                <a:ea typeface="+mn-ea"/>
              </a:rPr>
              <a:t>endif</a:t>
            </a:r>
            <a:r>
              <a:rPr lang="en-US" altLang="ko-KR" sz="1400" dirty="0" smtClean="0">
                <a:latin typeface="+mn-ea"/>
                <a:ea typeface="+mn-ea"/>
              </a:rPr>
              <a:t> //DEBUG || _DEBUG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en-US" altLang="ko-KR" sz="1400" dirty="0" err="1" smtClean="0">
                <a:latin typeface="+mn-ea"/>
                <a:ea typeface="+mn-ea"/>
              </a:rPr>
              <a:t>endif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en-US" altLang="ko-KR" sz="1400" dirty="0" err="1" smtClean="0">
                <a:latin typeface="+mn-ea"/>
                <a:ea typeface="+mn-ea"/>
              </a:rPr>
              <a:t>ifndef</a:t>
            </a:r>
            <a:r>
              <a:rPr lang="en-US" altLang="ko-KR" sz="1400" dirty="0" smtClean="0">
                <a:latin typeface="+mn-ea"/>
                <a:ea typeface="+mn-ea"/>
              </a:rPr>
              <a:t> HINST_THISCOMPONENT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EXTERN_C IMAGE_DOS_HEADER __</a:t>
            </a:r>
            <a:r>
              <a:rPr lang="en-US" altLang="ko-KR" sz="1400" dirty="0" err="1" smtClean="0">
                <a:latin typeface="+mn-ea"/>
                <a:ea typeface="+mn-ea"/>
              </a:rPr>
              <a:t>ImageBase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#define HINST_THISCOMPONENT ((HINSTANCE)&amp;__</a:t>
            </a:r>
            <a:r>
              <a:rPr lang="en-US" altLang="ko-KR" sz="1400" dirty="0" err="1" smtClean="0">
                <a:latin typeface="+mn-ea"/>
                <a:ea typeface="+mn-ea"/>
              </a:rPr>
              <a:t>ImageBase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en-US" altLang="ko-KR" sz="1400" dirty="0" err="1" smtClean="0">
                <a:latin typeface="+mn-ea"/>
                <a:ea typeface="+mn-ea"/>
              </a:rPr>
              <a:t>endif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헤더파일 작성하기</a:t>
            </a:r>
            <a:r>
              <a:rPr lang="en-US" altLang="ko-KR" dirty="0" smtClean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1.3: </a:t>
            </a:r>
            <a:r>
              <a:rPr lang="ko-KR" altLang="en-US" dirty="0" smtClean="0"/>
              <a:t>클래스의 함수들을 선언함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9592" y="1528331"/>
            <a:ext cx="7632848" cy="37548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class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DemoApp</a:t>
            </a:r>
            <a:endParaRPr lang="en-US" altLang="ko-KR" sz="140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public: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~</a:t>
            </a:r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HRESULT Initialize(); // </a:t>
            </a:r>
            <a:r>
              <a:rPr lang="ko-KR" altLang="en-US" sz="1400" dirty="0" smtClean="0">
                <a:latin typeface="+mn-ea"/>
                <a:ea typeface="+mn-ea"/>
              </a:rPr>
              <a:t>윈도우 클래스를 등록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그리기 자원들을 생성하는 함수들을 호출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void </a:t>
            </a:r>
            <a:r>
              <a:rPr lang="en-US" altLang="ko-KR" sz="1400" dirty="0" err="1" smtClean="0">
                <a:latin typeface="+mn-ea"/>
                <a:ea typeface="+mn-ea"/>
              </a:rPr>
              <a:t>RunMessageLoop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메시지를 처리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private: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HRESULT </a:t>
            </a:r>
            <a:r>
              <a:rPr lang="en-US" altLang="ko-KR" sz="1400" dirty="0" err="1" smtClean="0">
                <a:latin typeface="+mn-ea"/>
                <a:ea typeface="+mn-ea"/>
              </a:rPr>
              <a:t>CreateDeviceIndependentResources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장치 독립 자원들을 초기화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HRESULT </a:t>
            </a:r>
            <a:r>
              <a:rPr lang="en-US" altLang="ko-KR" sz="1400" dirty="0" err="1" smtClean="0">
                <a:latin typeface="+mn-ea"/>
                <a:ea typeface="+mn-ea"/>
              </a:rPr>
              <a:t>CreateDeviceResources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장치 의존 자원들을 초기화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void </a:t>
            </a:r>
            <a:r>
              <a:rPr lang="en-US" altLang="ko-KR" sz="1400" dirty="0" err="1" smtClean="0">
                <a:latin typeface="+mn-ea"/>
                <a:ea typeface="+mn-ea"/>
              </a:rPr>
              <a:t>DiscardDeviceResources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장치 의존 자원들을 반납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HRESULT </a:t>
            </a:r>
            <a:r>
              <a:rPr lang="en-US" altLang="ko-KR" sz="1400" dirty="0" err="1" smtClean="0">
                <a:latin typeface="+mn-ea"/>
                <a:ea typeface="+mn-ea"/>
              </a:rPr>
              <a:t>OnRender</a:t>
            </a:r>
            <a:r>
              <a:rPr lang="en-US" altLang="ko-KR" sz="1400" dirty="0" smtClean="0">
                <a:latin typeface="+mn-ea"/>
                <a:ea typeface="+mn-ea"/>
              </a:rPr>
              <a:t>(); // </a:t>
            </a:r>
            <a:r>
              <a:rPr lang="ko-KR" altLang="en-US" sz="1400" dirty="0" smtClean="0">
                <a:latin typeface="+mn-ea"/>
                <a:ea typeface="+mn-ea"/>
              </a:rPr>
              <a:t>내용을 그리기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   void </a:t>
            </a:r>
            <a:r>
              <a:rPr lang="en-US" altLang="ko-KR" sz="1400" dirty="0" err="1" smtClean="0">
                <a:latin typeface="+mn-ea"/>
                <a:ea typeface="+mn-ea"/>
              </a:rPr>
              <a:t>OnResize</a:t>
            </a:r>
            <a:r>
              <a:rPr lang="en-US" altLang="ko-KR" sz="1400" dirty="0" smtClean="0">
                <a:latin typeface="+mn-ea"/>
                <a:ea typeface="+mn-ea"/>
              </a:rPr>
              <a:t>( UINT width, UINT height ); // </a:t>
            </a:r>
            <a:r>
              <a:rPr lang="ko-KR" altLang="en-US" sz="1400" dirty="0" err="1" smtClean="0">
                <a:latin typeface="+mn-ea"/>
                <a:ea typeface="+mn-ea"/>
              </a:rPr>
              <a:t>렌더타겟을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resize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static LRESULT CALLBACK </a:t>
            </a:r>
            <a:r>
              <a:rPr lang="en-US" altLang="ko-KR" sz="1400" dirty="0" err="1" smtClean="0">
                <a:latin typeface="+mn-ea"/>
                <a:ea typeface="+mn-ea"/>
              </a:rPr>
              <a:t>WndProc</a:t>
            </a:r>
            <a:r>
              <a:rPr lang="en-US" altLang="ko-KR" sz="1400" dirty="0" smtClean="0">
                <a:latin typeface="+mn-ea"/>
                <a:ea typeface="+mn-ea"/>
              </a:rPr>
              <a:t>( HWND 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UINT message, // </a:t>
            </a:r>
            <a:r>
              <a:rPr lang="ko-KR" altLang="en-US" sz="1400" dirty="0" smtClean="0">
                <a:latin typeface="+mn-ea"/>
                <a:ea typeface="+mn-ea"/>
              </a:rPr>
              <a:t>윈도우 </a:t>
            </a:r>
            <a:r>
              <a:rPr lang="ko-KR" altLang="en-US" sz="1400" dirty="0" err="1" smtClean="0">
                <a:latin typeface="+mn-ea"/>
                <a:ea typeface="+mn-ea"/>
              </a:rPr>
              <a:t>프로시져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		WPARAM </a:t>
            </a:r>
            <a:r>
              <a:rPr lang="en-US" altLang="ko-KR" sz="1400" dirty="0" err="1" smtClean="0">
                <a:latin typeface="+mn-ea"/>
                <a:ea typeface="+mn-ea"/>
              </a:rPr>
              <a:t>wParam</a:t>
            </a:r>
            <a:r>
              <a:rPr lang="en-US" altLang="ko-KR" sz="1400" dirty="0" smtClean="0">
                <a:latin typeface="+mn-ea"/>
                <a:ea typeface="+mn-ea"/>
              </a:rPr>
              <a:t>, LPARAM </a:t>
            </a:r>
            <a:r>
              <a:rPr lang="en-US" altLang="ko-KR" sz="1400" dirty="0" err="1" smtClean="0">
                <a:latin typeface="+mn-ea"/>
                <a:ea typeface="+mn-ea"/>
              </a:rPr>
              <a:t>lParam</a:t>
            </a:r>
            <a:r>
              <a:rPr lang="en-US" altLang="ko-KR" sz="1400" dirty="0" smtClean="0">
                <a:latin typeface="+mn-ea"/>
                <a:ea typeface="+mn-ea"/>
              </a:rPr>
              <a:t> 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헤더파일 작성하기</a:t>
            </a:r>
            <a:r>
              <a:rPr lang="en-US" altLang="ko-KR" dirty="0" smtClean="0"/>
              <a:t>’’’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1.4: </a:t>
            </a:r>
            <a:r>
              <a:rPr lang="ko-KR" altLang="en-US" dirty="0" smtClean="0"/>
              <a:t>클래스의 변수들을 선언함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07236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private: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HWND 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ID2D1Factory* m_pDirect2dFactory;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ID2D1HwndRenderTarget*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ID2D1SolidColorBrush* 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ID2D1SolidColorBrush* </a:t>
            </a:r>
            <a:r>
              <a:rPr lang="en-US" altLang="ko-KR" sz="1400" dirty="0" err="1" smtClean="0">
                <a:latin typeface="+mn-ea"/>
                <a:ea typeface="+mn-ea"/>
              </a:rPr>
              <a:t>m_pCornflowerBlueBrush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클래스 기초작업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2.1: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1556792"/>
            <a:ext cx="7072362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// </a:t>
            </a:r>
            <a:r>
              <a:rPr lang="ko-KR" altLang="en-US" sz="1400" dirty="0" err="1" smtClean="0">
                <a:latin typeface="+mn-ea"/>
                <a:ea typeface="+mn-ea"/>
              </a:rPr>
              <a:t>생성자에서는</a:t>
            </a:r>
            <a:r>
              <a:rPr lang="ko-KR" altLang="en-US" sz="1400" dirty="0" smtClean="0">
                <a:latin typeface="+mn-ea"/>
                <a:ea typeface="+mn-ea"/>
              </a:rPr>
              <a:t> 클래스 변수들을 </a:t>
            </a:r>
            <a:r>
              <a:rPr lang="en-US" altLang="ko-KR" sz="1400" dirty="0" smtClean="0">
                <a:latin typeface="+mn-ea"/>
                <a:ea typeface="+mn-ea"/>
              </a:rPr>
              <a:t>NULL</a:t>
            </a:r>
            <a:r>
              <a:rPr lang="ko-KR" altLang="en-US" sz="1400" dirty="0" smtClean="0">
                <a:latin typeface="+mn-ea"/>
                <a:ea typeface="+mn-ea"/>
              </a:rPr>
              <a:t>로 초기화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() :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m_hwnd</a:t>
            </a:r>
            <a:r>
              <a:rPr lang="en-US" altLang="ko-KR" sz="1400" dirty="0" smtClean="0">
                <a:latin typeface="+mn-ea"/>
                <a:ea typeface="+mn-ea"/>
              </a:rPr>
              <a:t>(NULL),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m_pDirect2dFactory(NULL),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(NULL),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(NULL),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m_pCornflowerBlueBrush</a:t>
            </a:r>
            <a:r>
              <a:rPr lang="en-US" altLang="ko-KR" sz="1400" dirty="0" smtClean="0">
                <a:latin typeface="+mn-ea"/>
                <a:ea typeface="+mn-ea"/>
              </a:rPr>
              <a:t>(NULL)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// </a:t>
            </a:r>
            <a:r>
              <a:rPr lang="ko-KR" altLang="en-US" sz="1400" dirty="0" err="1" smtClean="0">
                <a:latin typeface="+mn-ea"/>
                <a:ea typeface="+mn-ea"/>
              </a:rPr>
              <a:t>소멸자에서는</a:t>
            </a:r>
            <a:r>
              <a:rPr lang="ko-KR" altLang="en-US" sz="1400" dirty="0" smtClean="0">
                <a:latin typeface="+mn-ea"/>
                <a:ea typeface="+mn-ea"/>
              </a:rPr>
              <a:t> 모든 인터페이스들을 반납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err="1" smtClean="0"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::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~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DemoApp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(&amp;m_pDirect2dFactory);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m_pRenderTarget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m_pLightSlateGrayBrush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SafeRelease</a:t>
            </a:r>
            <a:r>
              <a:rPr lang="en-US" altLang="ko-KR" sz="1400" dirty="0" smtClean="0">
                <a:latin typeface="+mn-ea"/>
                <a:ea typeface="+mn-ea"/>
              </a:rPr>
              <a:t>(&amp;</a:t>
            </a:r>
            <a:r>
              <a:rPr lang="en-US" altLang="ko-KR" sz="1400" dirty="0" err="1" smtClean="0">
                <a:latin typeface="+mn-ea"/>
                <a:ea typeface="+mn-ea"/>
              </a:rPr>
              <a:t>m_pCornflowerBlueBrush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1800</Words>
  <Application>Microsoft Office PowerPoint</Application>
  <PresentationFormat>화면 슬라이드 쇼(4:3)</PresentationFormat>
  <Paragraphs>372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Arial</vt:lpstr>
      <vt:lpstr>Tempus Sans ITC</vt:lpstr>
      <vt:lpstr>Office 테마</vt:lpstr>
      <vt:lpstr>첫 번째 예제</vt:lpstr>
      <vt:lpstr>목차</vt:lpstr>
      <vt:lpstr>소스코드 빌드 환경 참고</vt:lpstr>
      <vt:lpstr>단순한 D2D 응용 만들기</vt:lpstr>
      <vt:lpstr>단계 1: 헤더파일 작성하기</vt:lpstr>
      <vt:lpstr>단계 1: 헤더파일 작성하기’</vt:lpstr>
      <vt:lpstr>단계 1: 헤더파일 작성하기’’</vt:lpstr>
      <vt:lpstr>단계 1: 헤더파일 작성하기’’’</vt:lpstr>
      <vt:lpstr>단계 2: 클래스 기초작업 구현</vt:lpstr>
      <vt:lpstr>단계 2: 클래스 기초작업 구현’</vt:lpstr>
      <vt:lpstr>단계 2: 클래스 기초작업 구현’’</vt:lpstr>
      <vt:lpstr>단계 2: 클래스 기초작업 구현’’’</vt:lpstr>
      <vt:lpstr>단계 3: D2D 자원을 생성</vt:lpstr>
      <vt:lpstr>단계 3: D2D 자원을 생성’</vt:lpstr>
      <vt:lpstr>단계 3: D2D 자원을 생성’’</vt:lpstr>
      <vt:lpstr>단계 4: 내용을 그리기</vt:lpstr>
      <vt:lpstr>단계 4: 내용을 그리기’</vt:lpstr>
      <vt:lpstr>단계 4: 내용을 그리기’’</vt:lpstr>
      <vt:lpstr>단계 4: 내용을 그리기’’’</vt:lpstr>
      <vt:lpstr>단계 4: 내용을 그리기’’’’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 JS</cp:lastModifiedBy>
  <cp:revision>228</cp:revision>
  <dcterms:created xsi:type="dcterms:W3CDTF">2008-02-22T16:44:23Z</dcterms:created>
  <dcterms:modified xsi:type="dcterms:W3CDTF">2019-04-06T13:18:02Z</dcterms:modified>
</cp:coreProperties>
</file>