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0" r:id="rId2"/>
    <p:sldId id="320" r:id="rId3"/>
    <p:sldId id="313" r:id="rId4"/>
    <p:sldId id="315" r:id="rId5"/>
    <p:sldId id="328" r:id="rId6"/>
    <p:sldId id="316" r:id="rId7"/>
    <p:sldId id="317" r:id="rId8"/>
    <p:sldId id="318" r:id="rId9"/>
    <p:sldId id="319" r:id="rId10"/>
    <p:sldId id="329" r:id="rId11"/>
    <p:sldId id="321" r:id="rId12"/>
    <p:sldId id="324" r:id="rId13"/>
    <p:sldId id="325" r:id="rId14"/>
    <p:sldId id="326" r:id="rId15"/>
    <p:sldId id="32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>
      <p:cViewPr>
        <p:scale>
          <a:sx n="150" d="100"/>
          <a:sy n="150" d="100"/>
        </p:scale>
        <p:origin x="606" y="-9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E34D1-6670-4D34-8497-2BCEBB540D97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1B858-9020-4666-B9DC-C6905A1D4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540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1B858-9020-4666-B9DC-C6905A1D4A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15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5C0D-4C2B-4CBF-8420-C6C231A1E1A2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589D-5A1A-4856-811D-FAC9CB307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3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5C0D-4C2B-4CBF-8420-C6C231A1E1A2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589D-5A1A-4856-811D-FAC9CB307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5C0D-4C2B-4CBF-8420-C6C231A1E1A2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589D-5A1A-4856-811D-FAC9CB307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5C0D-4C2B-4CBF-8420-C6C231A1E1A2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589D-5A1A-4856-811D-FAC9CB307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4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5C0D-4C2B-4CBF-8420-C6C231A1E1A2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589D-5A1A-4856-811D-FAC9CB307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08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5C0D-4C2B-4CBF-8420-C6C231A1E1A2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589D-5A1A-4856-811D-FAC9CB307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24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5C0D-4C2B-4CBF-8420-C6C231A1E1A2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589D-5A1A-4856-811D-FAC9CB307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62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5C0D-4C2B-4CBF-8420-C6C231A1E1A2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589D-5A1A-4856-811D-FAC9CB307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48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5C0D-4C2B-4CBF-8420-C6C231A1E1A2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589D-5A1A-4856-811D-FAC9CB307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57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5C0D-4C2B-4CBF-8420-C6C231A1E1A2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589D-5A1A-4856-811D-FAC9CB307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28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5C0D-4C2B-4CBF-8420-C6C231A1E1A2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589D-5A1A-4856-811D-FAC9CB307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10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5C0D-4C2B-4CBF-8420-C6C231A1E1A2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B589D-5A1A-4856-811D-FAC9CB307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72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9592" y="1988840"/>
            <a:ext cx="6912768" cy="11079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600" b="1" smtClean="0">
                <a:solidFill>
                  <a:srgbClr val="0000FF"/>
                </a:solidFill>
              </a:rPr>
              <a:t>  JAVA</a:t>
            </a:r>
            <a:r>
              <a:rPr lang="ko-KR" altLang="en-US" sz="6600" b="1" smtClean="0">
                <a:solidFill>
                  <a:srgbClr val="0000FF"/>
                </a:solidFill>
              </a:rPr>
              <a:t> 실행과정</a:t>
            </a:r>
            <a:endParaRPr lang="en-US" altLang="ko-KR" sz="66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1988840"/>
            <a:ext cx="7272808" cy="221599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600" b="1" smtClean="0">
                <a:solidFill>
                  <a:srgbClr val="0000FF"/>
                </a:solidFill>
              </a:rPr>
              <a:t>  </a:t>
            </a:r>
            <a:r>
              <a:rPr lang="en-US" altLang="ko-KR" sz="6600" b="1" smtClean="0">
                <a:solidFill>
                  <a:srgbClr val="0000FF"/>
                </a:solidFill>
              </a:rPr>
              <a:t>CASE 3</a:t>
            </a:r>
          </a:p>
          <a:p>
            <a:pPr algn="ctr"/>
            <a:r>
              <a:rPr lang="en-US" altLang="ko-KR" sz="3600" b="1" smtClean="0">
                <a:solidFill>
                  <a:srgbClr val="0000FF"/>
                </a:solidFill>
              </a:rPr>
              <a:t>main( )</a:t>
            </a:r>
            <a:r>
              <a:rPr lang="ko-KR" altLang="en-US" sz="3600" b="1" smtClean="0">
                <a:solidFill>
                  <a:srgbClr val="0000FF"/>
                </a:solidFill>
              </a:rPr>
              <a:t> 에서 객체를 생성하여 실행하는 경우</a:t>
            </a:r>
            <a:endParaRPr lang="en-US" altLang="ko-KR" sz="36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05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503548" y="452673"/>
            <a:ext cx="2823289" cy="871736"/>
          </a:xfrm>
          <a:prstGeom prst="roundRect">
            <a:avLst>
              <a:gd name="adj" fmla="val 4094"/>
            </a:avLst>
          </a:prstGeom>
          <a:solidFill>
            <a:srgbClr val="92D050">
              <a:alpha val="5019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03548" y="1410615"/>
            <a:ext cx="3636404" cy="1440160"/>
          </a:xfrm>
          <a:prstGeom prst="roundRect">
            <a:avLst>
              <a:gd name="adj" fmla="val 4094"/>
            </a:avLst>
          </a:prstGeom>
          <a:solidFill>
            <a:srgbClr val="92D050">
              <a:alpha val="5019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404664"/>
            <a:ext cx="3960440" cy="246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Hap {</a:t>
            </a:r>
          </a:p>
          <a:p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sum(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 b="1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b="1">
              <a:latin typeface="Consolas" panose="020B0609020204030204" pitchFamily="49" charset="0"/>
            </a:endParaRPr>
          </a:p>
          <a:p>
            <a:endParaRPr lang="ko-KR" altLang="en-US" sz="1100" b="1">
              <a:latin typeface="Consolas" panose="020B0609020204030204" pitchFamily="49" charset="0"/>
            </a:endParaRPr>
          </a:p>
          <a:p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</a:p>
          <a:p>
            <a:pPr lvl="1"/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100" b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ko-KR" altLang="en-US" sz="1100" b="1">
              <a:latin typeface="Consolas" panose="020B0609020204030204" pitchFamily="49" charset="0"/>
            </a:endParaRPr>
          </a:p>
          <a:p>
            <a:pPr lvl="2"/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Hap </a:t>
            </a:r>
            <a:r>
              <a:rPr lang="en-US" altLang="ko-KR" sz="1100" b="1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Hap();</a:t>
            </a:r>
          </a:p>
          <a:p>
            <a:pPr lvl="2"/>
            <a:r>
              <a:rPr lang="en-US" altLang="ko-KR" sz="1100" b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.sum(10, 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50285" y="3208371"/>
            <a:ext cx="151216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Main.class </a:t>
            </a:r>
            <a:r>
              <a:rPr lang="en-US" altLang="ko-KR" sz="1200" b="1" smtClean="0">
                <a:solidFill>
                  <a:srgbClr val="0000FF"/>
                </a:solidFill>
              </a:rPr>
              <a:t>in HDD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29384" y="3535060"/>
            <a:ext cx="3456384" cy="1440160"/>
          </a:xfrm>
          <a:prstGeom prst="roundRect">
            <a:avLst>
              <a:gd name="adj" fmla="val 4094"/>
            </a:avLst>
          </a:prstGeom>
          <a:solidFill>
            <a:srgbClr val="FFC000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5218" y="3792100"/>
            <a:ext cx="1262550" cy="503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100" b="1" smtClean="0"/>
              <a:t>main( )</a:t>
            </a:r>
            <a:endParaRPr lang="ko-KR" altLang="en-US" sz="1100" b="1" dirty="0"/>
          </a:p>
        </p:txBody>
      </p:sp>
      <p:sp>
        <p:nvSpPr>
          <p:cNvPr id="6" name="직사각형 5"/>
          <p:cNvSpPr/>
          <p:nvPr/>
        </p:nvSpPr>
        <p:spPr>
          <a:xfrm>
            <a:off x="1181650" y="3657588"/>
            <a:ext cx="18630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smtClean="0"/>
              <a:t>byte code (execution code)</a:t>
            </a:r>
            <a:endParaRPr lang="ko-KR" altLang="en-US" sz="1000" b="1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57" y="4003189"/>
            <a:ext cx="2486025" cy="8858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03695" y="5933922"/>
            <a:ext cx="151216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Hap.class </a:t>
            </a:r>
            <a:r>
              <a:rPr lang="en-US" altLang="ko-KR" sz="1200" b="1" smtClean="0">
                <a:solidFill>
                  <a:srgbClr val="0000FF"/>
                </a:solidFill>
              </a:rPr>
              <a:t>in HDD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875390" y="5235545"/>
            <a:ext cx="3456384" cy="1440160"/>
          </a:xfrm>
          <a:prstGeom prst="roundRect">
            <a:avLst>
              <a:gd name="adj" fmla="val 4094"/>
            </a:avLst>
          </a:prstGeom>
          <a:solidFill>
            <a:srgbClr val="FFC000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1224" y="5492585"/>
            <a:ext cx="126255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100" b="1" smtClean="0"/>
              <a:t>sum( </a:t>
            </a:r>
            <a:r>
              <a:rPr lang="en-US" altLang="ko-KR" sz="1100" b="1" smtClean="0"/>
              <a:t>)</a:t>
            </a:r>
            <a:endParaRPr lang="ko-KR" altLang="en-US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2727656" y="5358073"/>
            <a:ext cx="18630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smtClean="0"/>
              <a:t>byte code (execution code)</a:t>
            </a:r>
            <a:endParaRPr lang="ko-KR" altLang="en-US" sz="1000" b="1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191" y="5715235"/>
            <a:ext cx="1524000" cy="7143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043608" y="120712"/>
            <a:ext cx="151216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Main.java </a:t>
            </a:r>
            <a:r>
              <a:rPr lang="en-US" altLang="ko-KR" sz="1200" b="1" smtClean="0">
                <a:solidFill>
                  <a:srgbClr val="0000FF"/>
                </a:solidFill>
              </a:rPr>
              <a:t>in HDD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3322623" y="887240"/>
            <a:ext cx="1299578" cy="4348305"/>
          </a:xfrm>
          <a:custGeom>
            <a:avLst/>
            <a:gdLst>
              <a:gd name="connsiteX0" fmla="*/ 0 w 3304515"/>
              <a:gd name="connsiteY0" fmla="*/ 0 h 2915215"/>
              <a:gd name="connsiteX1" fmla="*/ 3295461 w 3304515"/>
              <a:gd name="connsiteY1" fmla="*/ 0 h 2915215"/>
              <a:gd name="connsiteX2" fmla="*/ 3304515 w 3304515"/>
              <a:gd name="connsiteY2" fmla="*/ 271604 h 2915215"/>
              <a:gd name="connsiteX3" fmla="*/ 3304515 w 3304515"/>
              <a:gd name="connsiteY3" fmla="*/ 2915215 h 2915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4515" h="2915215">
                <a:moveTo>
                  <a:pt x="0" y="0"/>
                </a:moveTo>
                <a:lnTo>
                  <a:pt x="3295461" y="0"/>
                </a:lnTo>
                <a:cubicBezTo>
                  <a:pt x="3298583" y="90531"/>
                  <a:pt x="3304515" y="181019"/>
                  <a:pt x="3304515" y="271604"/>
                </a:cubicBezTo>
                <a:lnTo>
                  <a:pt x="3304515" y="2915215"/>
                </a:lnTo>
              </a:path>
            </a:pathLst>
          </a:custGeom>
          <a:noFill/>
          <a:ln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117825" y="2708920"/>
            <a:ext cx="0" cy="82614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770019" y="3037346"/>
            <a:ext cx="8891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</a:rPr>
              <a:t>Compile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43859" y="3448457"/>
            <a:ext cx="8891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</a:rPr>
              <a:t>Compile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5" name="원통 24"/>
          <p:cNvSpPr/>
          <p:nvPr/>
        </p:nvSpPr>
        <p:spPr>
          <a:xfrm>
            <a:off x="6541864" y="1084135"/>
            <a:ext cx="1702140" cy="4248472"/>
          </a:xfrm>
          <a:prstGeom prst="can">
            <a:avLst>
              <a:gd name="adj" fmla="val 16521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996890" y="1084135"/>
            <a:ext cx="792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HDD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36850" y="4064424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Main.class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636850" y="1475558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Main.java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763" y="1780416"/>
            <a:ext cx="924342" cy="610373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693" y="4455847"/>
            <a:ext cx="1332482" cy="56466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6636850" y="2675747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Hap.class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801" y="3017890"/>
            <a:ext cx="1450266" cy="62313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8067" y="1530159"/>
            <a:ext cx="413882" cy="58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16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697" y="757634"/>
            <a:ext cx="1085172" cy="259432"/>
          </a:xfrm>
          <a:prstGeom prst="rect">
            <a:avLst/>
          </a:prstGeom>
        </p:spPr>
      </p:pic>
      <p:sp>
        <p:nvSpPr>
          <p:cNvPr id="2" name="원통 1"/>
          <p:cNvSpPr/>
          <p:nvPr/>
        </p:nvSpPr>
        <p:spPr>
          <a:xfrm>
            <a:off x="323528" y="1716395"/>
            <a:ext cx="1702140" cy="4248472"/>
          </a:xfrm>
          <a:prstGeom prst="can">
            <a:avLst>
              <a:gd name="adj" fmla="val 16521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39952" y="702547"/>
            <a:ext cx="151216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 Memory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3704" y="1716395"/>
            <a:ext cx="792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HDD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989532" y="987996"/>
            <a:ext cx="3456384" cy="2483543"/>
          </a:xfrm>
          <a:prstGeom prst="roundRect">
            <a:avLst>
              <a:gd name="adj" fmla="val 199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989532" y="3471539"/>
            <a:ext cx="3456384" cy="1517830"/>
          </a:xfrm>
          <a:prstGeom prst="roundRect">
            <a:avLst>
              <a:gd name="adj" fmla="val 1999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995377" y="4970812"/>
            <a:ext cx="3456384" cy="1679991"/>
          </a:xfrm>
          <a:prstGeom prst="roundRect">
            <a:avLst>
              <a:gd name="adj" fmla="val 199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15816" y="1001524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</a:rPr>
              <a:t>Method Area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43808" y="3501008"/>
            <a:ext cx="840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</a:rPr>
              <a:t>Heap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43808" y="4989369"/>
            <a:ext cx="8294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</a:rPr>
              <a:t>Stack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89532" y="6085997"/>
            <a:ext cx="3456384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36340" y="6095424"/>
            <a:ext cx="988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main ( )</a:t>
            </a:r>
          </a:p>
          <a:p>
            <a:pPr algn="ctr"/>
            <a:r>
              <a:rPr lang="en-US" altLang="ko-KR" sz="900" b="1" smtClean="0"/>
              <a:t>stackframe</a:t>
            </a:r>
            <a:endParaRPr lang="ko-KR" altLang="en-US" sz="900" b="1" dirty="0"/>
          </a:p>
        </p:txBody>
      </p:sp>
      <p:sp>
        <p:nvSpPr>
          <p:cNvPr id="13" name="직사각형 12"/>
          <p:cNvSpPr/>
          <p:nvPr/>
        </p:nvSpPr>
        <p:spPr>
          <a:xfrm>
            <a:off x="3805541" y="6376676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h</a:t>
            </a:r>
            <a:endParaRPr lang="ko-KR" altLang="en-US" sz="900" b="1" dirty="0"/>
          </a:p>
        </p:txBody>
      </p:sp>
      <p:sp>
        <p:nvSpPr>
          <p:cNvPr id="14" name="직사각형 13"/>
          <p:cNvSpPr/>
          <p:nvPr/>
        </p:nvSpPr>
        <p:spPr>
          <a:xfrm>
            <a:off x="3937978" y="6173108"/>
            <a:ext cx="490006" cy="237070"/>
          </a:xfrm>
          <a:prstGeom prst="rect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06937" y="2418552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code</a:t>
            </a:r>
            <a:endParaRPr lang="ko-KR" altLang="en-US" sz="900" b="1" dirty="0"/>
          </a:p>
        </p:txBody>
      </p:sp>
      <p:sp>
        <p:nvSpPr>
          <p:cNvPr id="16" name="직사각형 15"/>
          <p:cNvSpPr/>
          <p:nvPr/>
        </p:nvSpPr>
        <p:spPr>
          <a:xfrm>
            <a:off x="3311904" y="2274176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Main.class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3213" y="4696684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Main.class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1171" y="2107818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Main.java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643058" y="2550530"/>
            <a:ext cx="1192455" cy="669997"/>
          </a:xfrm>
          <a:prstGeom prst="roundRect">
            <a:avLst>
              <a:gd name="adj" fmla="val 4094"/>
            </a:avLst>
          </a:prstGeom>
          <a:solidFill>
            <a:srgbClr val="00B0F0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6385560" y="2996649"/>
            <a:ext cx="1257499" cy="3334995"/>
          </a:xfrm>
          <a:custGeom>
            <a:avLst/>
            <a:gdLst>
              <a:gd name="connsiteX0" fmla="*/ 0 w 1409700"/>
              <a:gd name="connsiteY0" fmla="*/ 4290060 h 4290060"/>
              <a:gd name="connsiteX1" fmla="*/ 662940 w 1409700"/>
              <a:gd name="connsiteY1" fmla="*/ 4290060 h 4290060"/>
              <a:gd name="connsiteX2" fmla="*/ 662940 w 1409700"/>
              <a:gd name="connsiteY2" fmla="*/ 0 h 4290060"/>
              <a:gd name="connsiteX3" fmla="*/ 1409700 w 1409700"/>
              <a:gd name="connsiteY3" fmla="*/ 0 h 429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9700" h="4290060">
                <a:moveTo>
                  <a:pt x="0" y="4290060"/>
                </a:moveTo>
                <a:lnTo>
                  <a:pt x="662940" y="4290060"/>
                </a:lnTo>
                <a:lnTo>
                  <a:pt x="662940" y="0"/>
                </a:lnTo>
                <a:lnTo>
                  <a:pt x="1409700" y="0"/>
                </a:lnTo>
              </a:path>
            </a:pathLst>
          </a:custGeom>
          <a:noFill/>
          <a:ln w="6350">
            <a:solidFill>
              <a:srgbClr val="0000FF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905152" y="3950213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data</a:t>
            </a:r>
            <a:endParaRPr lang="ko-KR" altLang="en-US" sz="900" b="1" dirty="0"/>
          </a:p>
        </p:txBody>
      </p:sp>
      <p:sp>
        <p:nvSpPr>
          <p:cNvPr id="22" name="직사각형 21"/>
          <p:cNvSpPr/>
          <p:nvPr/>
        </p:nvSpPr>
        <p:spPr>
          <a:xfrm>
            <a:off x="4956725" y="6376676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result</a:t>
            </a:r>
            <a:endParaRPr lang="ko-KR" altLang="en-US" sz="900" b="1" dirty="0"/>
          </a:p>
        </p:txBody>
      </p:sp>
      <p:sp>
        <p:nvSpPr>
          <p:cNvPr id="23" name="직사각형 22"/>
          <p:cNvSpPr/>
          <p:nvPr/>
        </p:nvSpPr>
        <p:spPr>
          <a:xfrm>
            <a:off x="5089162" y="6173108"/>
            <a:ext cx="490006" cy="237070"/>
          </a:xfrm>
          <a:prstGeom prst="rect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1758273" y="3116759"/>
            <a:ext cx="1612900" cy="2247900"/>
          </a:xfrm>
          <a:custGeom>
            <a:avLst/>
            <a:gdLst>
              <a:gd name="connsiteX0" fmla="*/ 0 w 1612900"/>
              <a:gd name="connsiteY0" fmla="*/ 2247900 h 2247900"/>
              <a:gd name="connsiteX1" fmla="*/ 812800 w 1612900"/>
              <a:gd name="connsiteY1" fmla="*/ 2247900 h 2247900"/>
              <a:gd name="connsiteX2" fmla="*/ 812800 w 1612900"/>
              <a:gd name="connsiteY2" fmla="*/ 0 h 2247900"/>
              <a:gd name="connsiteX3" fmla="*/ 1612900 w 1612900"/>
              <a:gd name="connsiteY3" fmla="*/ 0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2247900">
                <a:moveTo>
                  <a:pt x="0" y="2247900"/>
                </a:moveTo>
                <a:lnTo>
                  <a:pt x="812800" y="2247900"/>
                </a:lnTo>
                <a:lnTo>
                  <a:pt x="812800" y="0"/>
                </a:lnTo>
                <a:lnTo>
                  <a:pt x="1612900" y="0"/>
                </a:lnTo>
              </a:path>
            </a:pathLst>
          </a:custGeom>
          <a:noFill/>
          <a:ln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691405" y="2353981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CPU</a:t>
            </a:r>
            <a:endParaRPr lang="ko-KR" altLang="en-US" sz="900" b="1" dirty="0"/>
          </a:p>
        </p:txBody>
      </p:sp>
      <p:sp>
        <p:nvSpPr>
          <p:cNvPr id="30" name="직사각형 29"/>
          <p:cNvSpPr/>
          <p:nvPr/>
        </p:nvSpPr>
        <p:spPr>
          <a:xfrm>
            <a:off x="6768807" y="4442498"/>
            <a:ext cx="41944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00" b="1" smtClean="0"/>
              <a:t>h</a:t>
            </a:r>
            <a:endParaRPr lang="ko-KR" altLang="en-US" sz="600" b="1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68" y="2412676"/>
            <a:ext cx="924342" cy="610373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36" y="5088107"/>
            <a:ext cx="1332482" cy="564669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480890" y="3308007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Hap.class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71" y="3650150"/>
            <a:ext cx="1450266" cy="623132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917" y="2548892"/>
            <a:ext cx="1896856" cy="803835"/>
          </a:xfrm>
          <a:prstGeom prst="rect">
            <a:avLst/>
          </a:prstGeom>
        </p:spPr>
      </p:pic>
      <p:sp>
        <p:nvSpPr>
          <p:cNvPr id="39" name="자유형 38"/>
          <p:cNvSpPr/>
          <p:nvPr/>
        </p:nvSpPr>
        <p:spPr>
          <a:xfrm>
            <a:off x="3433934" y="2953355"/>
            <a:ext cx="384158" cy="3098774"/>
          </a:xfrm>
          <a:custGeom>
            <a:avLst/>
            <a:gdLst>
              <a:gd name="connsiteX0" fmla="*/ 373738 w 373738"/>
              <a:gd name="connsiteY0" fmla="*/ 0 h 3870960"/>
              <a:gd name="connsiteX1" fmla="*/ 137518 w 373738"/>
              <a:gd name="connsiteY1" fmla="*/ 464820 h 3870960"/>
              <a:gd name="connsiteX2" fmla="*/ 358 w 373738"/>
              <a:gd name="connsiteY2" fmla="*/ 1402080 h 3870960"/>
              <a:gd name="connsiteX3" fmla="*/ 107038 w 373738"/>
              <a:gd name="connsiteY3" fmla="*/ 2697480 h 3870960"/>
              <a:gd name="connsiteX4" fmla="*/ 373738 w 373738"/>
              <a:gd name="connsiteY4" fmla="*/ 3870960 h 387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38" h="3870960">
                <a:moveTo>
                  <a:pt x="373738" y="0"/>
                </a:moveTo>
                <a:cubicBezTo>
                  <a:pt x="286743" y="115570"/>
                  <a:pt x="199748" y="231140"/>
                  <a:pt x="137518" y="464820"/>
                </a:cubicBezTo>
                <a:cubicBezTo>
                  <a:pt x="75288" y="698500"/>
                  <a:pt x="5438" y="1029970"/>
                  <a:pt x="358" y="1402080"/>
                </a:cubicBezTo>
                <a:cubicBezTo>
                  <a:pt x="-4722" y="1774190"/>
                  <a:pt x="44808" y="2286000"/>
                  <a:pt x="107038" y="2697480"/>
                </a:cubicBezTo>
                <a:cubicBezTo>
                  <a:pt x="169268" y="3108960"/>
                  <a:pt x="373738" y="3870960"/>
                  <a:pt x="373738" y="3870960"/>
                </a:cubicBezTo>
              </a:path>
            </a:pathLst>
          </a:custGeom>
          <a:noFill/>
          <a:ln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5089163" y="2677900"/>
            <a:ext cx="2524400" cy="269542"/>
          </a:xfrm>
          <a:custGeom>
            <a:avLst/>
            <a:gdLst>
              <a:gd name="connsiteX0" fmla="*/ 0 w 1409700"/>
              <a:gd name="connsiteY0" fmla="*/ 4290060 h 4290060"/>
              <a:gd name="connsiteX1" fmla="*/ 662940 w 1409700"/>
              <a:gd name="connsiteY1" fmla="*/ 4290060 h 4290060"/>
              <a:gd name="connsiteX2" fmla="*/ 662940 w 1409700"/>
              <a:gd name="connsiteY2" fmla="*/ 0 h 4290060"/>
              <a:gd name="connsiteX3" fmla="*/ 1409700 w 1409700"/>
              <a:gd name="connsiteY3" fmla="*/ 0 h 429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9700" h="4290060">
                <a:moveTo>
                  <a:pt x="0" y="4290060"/>
                </a:moveTo>
                <a:lnTo>
                  <a:pt x="662940" y="4290060"/>
                </a:lnTo>
                <a:lnTo>
                  <a:pt x="662940" y="0"/>
                </a:lnTo>
                <a:lnTo>
                  <a:pt x="1409700" y="0"/>
                </a:lnTo>
              </a:path>
            </a:pathLst>
          </a:custGeom>
          <a:noFill/>
          <a:ln w="6350">
            <a:solidFill>
              <a:srgbClr val="0000FF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691405" y="2904316"/>
            <a:ext cx="41944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00" b="1" smtClean="0"/>
              <a:t>h</a:t>
            </a:r>
            <a:endParaRPr lang="ko-KR" altLang="en-US" sz="600" b="1" dirty="0"/>
          </a:p>
        </p:txBody>
      </p:sp>
      <p:sp>
        <p:nvSpPr>
          <p:cNvPr id="49" name="직사각형 48"/>
          <p:cNvSpPr/>
          <p:nvPr/>
        </p:nvSpPr>
        <p:spPr>
          <a:xfrm>
            <a:off x="7676307" y="2636738"/>
            <a:ext cx="797598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600" b="1" smtClean="0">
                <a:latin typeface="맑은 고딕" panose="020B0503020000020004" pitchFamily="50" charset="-127"/>
              </a:rPr>
              <a:t>0  new Hap [16]</a:t>
            </a:r>
            <a:endParaRPr lang="ko-KR" altLang="en-US" sz="600" b="1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4571" y="2615933"/>
            <a:ext cx="649769" cy="1231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직사각형 50"/>
          <p:cNvSpPr/>
          <p:nvPr/>
        </p:nvSpPr>
        <p:spPr>
          <a:xfrm>
            <a:off x="-12526" y="-8483"/>
            <a:ext cx="3869608" cy="523220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0" lvl="2" algn="ctr"/>
            <a:r>
              <a:rPr lang="en-US" altLang="ko-KR" sz="2800" b="1" smtClean="0">
                <a:solidFill>
                  <a:srgbClr val="000000"/>
                </a:solidFill>
                <a:latin typeface="Consolas" panose="020B0609020204030204" pitchFamily="49" charset="0"/>
              </a:rPr>
              <a:t>main( ) </a:t>
            </a:r>
            <a:r>
              <a:rPr lang="ko-KR" altLang="en-US" sz="2800" b="1" smtClean="0">
                <a:solidFill>
                  <a:srgbClr val="000000"/>
                </a:solidFill>
                <a:latin typeface="Consolas" panose="020B0609020204030204" pitchFamily="49" charset="0"/>
              </a:rPr>
              <a:t>실행</a:t>
            </a:r>
            <a:endParaRPr lang="en-US" altLang="ko-KR" sz="28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051036" y="5433931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class load</a:t>
            </a:r>
            <a:endParaRPr lang="ko-KR" altLang="en-US" sz="900" b="1" dirty="0"/>
          </a:p>
        </p:txBody>
      </p:sp>
      <p:sp>
        <p:nvSpPr>
          <p:cNvPr id="53" name="직사각형 52"/>
          <p:cNvSpPr/>
          <p:nvPr/>
        </p:nvSpPr>
        <p:spPr>
          <a:xfrm>
            <a:off x="3537402" y="5318515"/>
            <a:ext cx="118721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>
                <a:solidFill>
                  <a:srgbClr val="FF0000"/>
                </a:solidFill>
              </a:rPr>
              <a:t>stackframe </a:t>
            </a:r>
            <a:r>
              <a:rPr lang="ko-KR" altLang="en-US" sz="900" b="1" smtClean="0">
                <a:solidFill>
                  <a:srgbClr val="FF0000"/>
                </a:solidFill>
              </a:rPr>
              <a:t>생성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8562" y="2355946"/>
            <a:ext cx="426399" cy="429647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57" y="2006784"/>
            <a:ext cx="413882" cy="58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1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32" y="900849"/>
            <a:ext cx="1085172" cy="259432"/>
          </a:xfrm>
          <a:prstGeom prst="rect">
            <a:avLst/>
          </a:prstGeom>
        </p:spPr>
      </p:pic>
      <p:sp>
        <p:nvSpPr>
          <p:cNvPr id="2" name="원통 1"/>
          <p:cNvSpPr/>
          <p:nvPr/>
        </p:nvSpPr>
        <p:spPr>
          <a:xfrm>
            <a:off x="323528" y="1867710"/>
            <a:ext cx="1702140" cy="4248472"/>
          </a:xfrm>
          <a:prstGeom prst="can">
            <a:avLst>
              <a:gd name="adj" fmla="val 16521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39952" y="853862"/>
            <a:ext cx="151216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 Memory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8554" y="1867710"/>
            <a:ext cx="792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HDD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989532" y="1139311"/>
            <a:ext cx="3456384" cy="2483543"/>
          </a:xfrm>
          <a:prstGeom prst="roundRect">
            <a:avLst>
              <a:gd name="adj" fmla="val 199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989532" y="3622854"/>
            <a:ext cx="3456384" cy="1517830"/>
          </a:xfrm>
          <a:prstGeom prst="roundRect">
            <a:avLst>
              <a:gd name="adj" fmla="val 1999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995377" y="5122127"/>
            <a:ext cx="3456384" cy="1679991"/>
          </a:xfrm>
          <a:prstGeom prst="roundRect">
            <a:avLst>
              <a:gd name="adj" fmla="val 199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15816" y="115283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</a:rPr>
              <a:t>Method Area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91413" y="3736321"/>
            <a:ext cx="840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</a:rPr>
              <a:t>Heap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06948" y="5140684"/>
            <a:ext cx="8294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</a:rPr>
              <a:t>Stack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89532" y="6237312"/>
            <a:ext cx="3456384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36340" y="6246739"/>
            <a:ext cx="988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main ( )</a:t>
            </a:r>
          </a:p>
          <a:p>
            <a:pPr algn="ctr"/>
            <a:r>
              <a:rPr lang="en-US" altLang="ko-KR" sz="900" b="1" smtClean="0"/>
              <a:t>stackframe</a:t>
            </a:r>
            <a:endParaRPr lang="ko-KR" altLang="en-US" sz="900" b="1" dirty="0"/>
          </a:p>
        </p:txBody>
      </p:sp>
      <p:sp>
        <p:nvSpPr>
          <p:cNvPr id="13" name="직사각형 12"/>
          <p:cNvSpPr/>
          <p:nvPr/>
        </p:nvSpPr>
        <p:spPr>
          <a:xfrm>
            <a:off x="3805541" y="6527991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result</a:t>
            </a:r>
            <a:endParaRPr lang="ko-KR" altLang="en-US" sz="900" b="1" dirty="0"/>
          </a:p>
        </p:txBody>
      </p:sp>
      <p:sp>
        <p:nvSpPr>
          <p:cNvPr id="14" name="직사각형 13"/>
          <p:cNvSpPr/>
          <p:nvPr/>
        </p:nvSpPr>
        <p:spPr>
          <a:xfrm>
            <a:off x="3937978" y="6324423"/>
            <a:ext cx="490006" cy="237070"/>
          </a:xfrm>
          <a:prstGeom prst="rect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06937" y="2569867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code</a:t>
            </a:r>
            <a:endParaRPr lang="ko-KR" altLang="en-US" sz="900" b="1" dirty="0"/>
          </a:p>
        </p:txBody>
      </p:sp>
      <p:sp>
        <p:nvSpPr>
          <p:cNvPr id="16" name="직사각형 15"/>
          <p:cNvSpPr/>
          <p:nvPr/>
        </p:nvSpPr>
        <p:spPr>
          <a:xfrm>
            <a:off x="3311904" y="2425491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Main.class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8514" y="484799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Main.class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8514" y="225913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Main.java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643058" y="2701845"/>
            <a:ext cx="1192455" cy="669997"/>
          </a:xfrm>
          <a:prstGeom prst="roundRect">
            <a:avLst>
              <a:gd name="adj" fmla="val 4094"/>
            </a:avLst>
          </a:prstGeom>
          <a:solidFill>
            <a:srgbClr val="00B0F0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6385560" y="3147964"/>
            <a:ext cx="1257499" cy="3334995"/>
          </a:xfrm>
          <a:custGeom>
            <a:avLst/>
            <a:gdLst>
              <a:gd name="connsiteX0" fmla="*/ 0 w 1409700"/>
              <a:gd name="connsiteY0" fmla="*/ 4290060 h 4290060"/>
              <a:gd name="connsiteX1" fmla="*/ 662940 w 1409700"/>
              <a:gd name="connsiteY1" fmla="*/ 4290060 h 4290060"/>
              <a:gd name="connsiteX2" fmla="*/ 662940 w 1409700"/>
              <a:gd name="connsiteY2" fmla="*/ 0 h 4290060"/>
              <a:gd name="connsiteX3" fmla="*/ 1409700 w 1409700"/>
              <a:gd name="connsiteY3" fmla="*/ 0 h 429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9700" h="4290060">
                <a:moveTo>
                  <a:pt x="0" y="4290060"/>
                </a:moveTo>
                <a:lnTo>
                  <a:pt x="662940" y="4290060"/>
                </a:lnTo>
                <a:lnTo>
                  <a:pt x="662940" y="0"/>
                </a:lnTo>
                <a:lnTo>
                  <a:pt x="1409700" y="0"/>
                </a:lnTo>
              </a:path>
            </a:pathLst>
          </a:custGeom>
          <a:noFill/>
          <a:ln w="6350">
            <a:solidFill>
              <a:srgbClr val="0000FF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807389" y="4091481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data</a:t>
            </a:r>
            <a:endParaRPr lang="ko-KR" altLang="en-US" sz="900" b="1" dirty="0"/>
          </a:p>
        </p:txBody>
      </p:sp>
      <p:sp>
        <p:nvSpPr>
          <p:cNvPr id="22" name="직사각형 21"/>
          <p:cNvSpPr/>
          <p:nvPr/>
        </p:nvSpPr>
        <p:spPr>
          <a:xfrm>
            <a:off x="4956725" y="6527991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h</a:t>
            </a:r>
            <a:endParaRPr lang="ko-KR" altLang="en-US" sz="900" b="1" dirty="0"/>
          </a:p>
        </p:txBody>
      </p:sp>
      <p:sp>
        <p:nvSpPr>
          <p:cNvPr id="23" name="직사각형 22"/>
          <p:cNvSpPr/>
          <p:nvPr/>
        </p:nvSpPr>
        <p:spPr>
          <a:xfrm>
            <a:off x="5089162" y="6324423"/>
            <a:ext cx="490006" cy="237070"/>
          </a:xfrm>
          <a:prstGeom prst="rect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1234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91405" y="2505296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CPU</a:t>
            </a:r>
            <a:endParaRPr lang="ko-KR" altLang="en-US" sz="900" b="1" dirty="0"/>
          </a:p>
        </p:txBody>
      </p:sp>
      <p:sp>
        <p:nvSpPr>
          <p:cNvPr id="29" name="직사각형 28"/>
          <p:cNvSpPr/>
          <p:nvPr/>
        </p:nvSpPr>
        <p:spPr>
          <a:xfrm>
            <a:off x="7676307" y="2788053"/>
            <a:ext cx="797598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600" b="1" smtClean="0">
                <a:latin typeface="맑은 고딕" panose="020B0503020000020004" pitchFamily="50" charset="-127"/>
              </a:rPr>
              <a:t>0  new Hap [16]</a:t>
            </a:r>
            <a:endParaRPr lang="ko-KR" altLang="en-US" sz="600" b="1"/>
          </a:p>
        </p:txBody>
      </p:sp>
      <p:sp>
        <p:nvSpPr>
          <p:cNvPr id="30" name="직사각형 29"/>
          <p:cNvSpPr/>
          <p:nvPr/>
        </p:nvSpPr>
        <p:spPr>
          <a:xfrm>
            <a:off x="7702052" y="3058871"/>
            <a:ext cx="41944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00" b="1" smtClean="0"/>
              <a:t>h</a:t>
            </a:r>
            <a:endParaRPr lang="ko-KR" altLang="en-US" sz="600" b="1" dirty="0"/>
          </a:p>
        </p:txBody>
      </p:sp>
      <p:sp>
        <p:nvSpPr>
          <p:cNvPr id="41" name="자유형 40"/>
          <p:cNvSpPr/>
          <p:nvPr/>
        </p:nvSpPr>
        <p:spPr>
          <a:xfrm>
            <a:off x="5315993" y="2829215"/>
            <a:ext cx="2297569" cy="361208"/>
          </a:xfrm>
          <a:custGeom>
            <a:avLst/>
            <a:gdLst>
              <a:gd name="connsiteX0" fmla="*/ 0 w 1409700"/>
              <a:gd name="connsiteY0" fmla="*/ 4290060 h 4290060"/>
              <a:gd name="connsiteX1" fmla="*/ 662940 w 1409700"/>
              <a:gd name="connsiteY1" fmla="*/ 4290060 h 4290060"/>
              <a:gd name="connsiteX2" fmla="*/ 662940 w 1409700"/>
              <a:gd name="connsiteY2" fmla="*/ 0 h 4290060"/>
              <a:gd name="connsiteX3" fmla="*/ 1409700 w 1409700"/>
              <a:gd name="connsiteY3" fmla="*/ 0 h 429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9700" h="4290060">
                <a:moveTo>
                  <a:pt x="0" y="4290060"/>
                </a:moveTo>
                <a:lnTo>
                  <a:pt x="662940" y="4290060"/>
                </a:lnTo>
                <a:lnTo>
                  <a:pt x="662940" y="0"/>
                </a:lnTo>
                <a:lnTo>
                  <a:pt x="1409700" y="0"/>
                </a:lnTo>
              </a:path>
            </a:pathLst>
          </a:custGeom>
          <a:noFill/>
          <a:ln w="6350">
            <a:solidFill>
              <a:srgbClr val="0000FF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27" y="2563991"/>
            <a:ext cx="924342" cy="610373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57" y="5239422"/>
            <a:ext cx="1332482" cy="564669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418514" y="3459322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Hap.class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465" y="3801465"/>
            <a:ext cx="1450266" cy="623132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917" y="2700207"/>
            <a:ext cx="1896856" cy="803835"/>
          </a:xfrm>
          <a:prstGeom prst="rect">
            <a:avLst/>
          </a:prstGeom>
        </p:spPr>
      </p:pic>
      <p:sp>
        <p:nvSpPr>
          <p:cNvPr id="39" name="자유형 38"/>
          <p:cNvSpPr/>
          <p:nvPr/>
        </p:nvSpPr>
        <p:spPr>
          <a:xfrm rot="20709197">
            <a:off x="4794538" y="4652306"/>
            <a:ext cx="231643" cy="1732176"/>
          </a:xfrm>
          <a:custGeom>
            <a:avLst/>
            <a:gdLst>
              <a:gd name="connsiteX0" fmla="*/ 373738 w 373738"/>
              <a:gd name="connsiteY0" fmla="*/ 0 h 3870960"/>
              <a:gd name="connsiteX1" fmla="*/ 137518 w 373738"/>
              <a:gd name="connsiteY1" fmla="*/ 464820 h 3870960"/>
              <a:gd name="connsiteX2" fmla="*/ 358 w 373738"/>
              <a:gd name="connsiteY2" fmla="*/ 1402080 h 3870960"/>
              <a:gd name="connsiteX3" fmla="*/ 107038 w 373738"/>
              <a:gd name="connsiteY3" fmla="*/ 2697480 h 3870960"/>
              <a:gd name="connsiteX4" fmla="*/ 373738 w 373738"/>
              <a:gd name="connsiteY4" fmla="*/ 3870960 h 387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38" h="3870960">
                <a:moveTo>
                  <a:pt x="373738" y="0"/>
                </a:moveTo>
                <a:cubicBezTo>
                  <a:pt x="286743" y="115570"/>
                  <a:pt x="199748" y="231140"/>
                  <a:pt x="137518" y="464820"/>
                </a:cubicBezTo>
                <a:cubicBezTo>
                  <a:pt x="75288" y="698500"/>
                  <a:pt x="5438" y="1029970"/>
                  <a:pt x="358" y="1402080"/>
                </a:cubicBezTo>
                <a:cubicBezTo>
                  <a:pt x="-4722" y="1774190"/>
                  <a:pt x="44808" y="2286000"/>
                  <a:pt x="107038" y="2697480"/>
                </a:cubicBezTo>
                <a:cubicBezTo>
                  <a:pt x="169268" y="3108960"/>
                  <a:pt x="373738" y="3870960"/>
                  <a:pt x="373738" y="3870960"/>
                </a:cubicBezTo>
              </a:path>
            </a:pathLst>
          </a:custGeom>
          <a:noFill/>
          <a:ln w="63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3181"/>
            <a:ext cx="4693892" cy="523220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0" lvl="2" algn="ctr"/>
            <a:r>
              <a:rPr lang="en-US" altLang="ko-KR" sz="2800" b="1">
                <a:solidFill>
                  <a:srgbClr val="000000"/>
                </a:solidFill>
                <a:latin typeface="Consolas" panose="020B0609020204030204" pitchFamily="49" charset="0"/>
              </a:rPr>
              <a:t>Hap </a:t>
            </a:r>
            <a:r>
              <a:rPr lang="en-US" altLang="ko-KR" sz="2800" b="1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28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b="1">
                <a:solidFill>
                  <a:srgbClr val="000000"/>
                </a:solidFill>
                <a:latin typeface="Consolas" panose="020B0609020204030204" pitchFamily="49" charset="0"/>
              </a:rPr>
              <a:t>Hap</a:t>
            </a:r>
            <a:r>
              <a:rPr lang="en-US" altLang="ko-KR" sz="2800" b="1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ko-KR" altLang="en-US" sz="2800" b="1" smtClean="0">
                <a:solidFill>
                  <a:srgbClr val="000000"/>
                </a:solidFill>
                <a:latin typeface="Consolas" panose="020B0609020204030204" pitchFamily="49" charset="0"/>
              </a:rPr>
              <a:t>실행</a:t>
            </a:r>
            <a:endParaRPr lang="en-US" altLang="ko-KR" sz="28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892" y="1768013"/>
            <a:ext cx="1450266" cy="623132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4631990" y="148543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Hap.class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877580" y="4102059"/>
            <a:ext cx="1192455" cy="404213"/>
          </a:xfrm>
          <a:prstGeom prst="roundRect">
            <a:avLst>
              <a:gd name="adj" fmla="val 4094"/>
            </a:avLst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848084" y="4470947"/>
            <a:ext cx="69193" cy="6919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548590" y="4527706"/>
            <a:ext cx="76740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b="1" smtClean="0"/>
              <a:t>1234</a:t>
            </a:r>
            <a:endParaRPr lang="ko-KR" altLang="en-US" sz="800" b="1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5718861" y="2376991"/>
            <a:ext cx="0" cy="172453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514141" y="2627212"/>
            <a:ext cx="470052" cy="2308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>
                <a:solidFill>
                  <a:srgbClr val="FF0000"/>
                </a:solidFill>
              </a:rPr>
              <a:t>new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074040" y="4206897"/>
            <a:ext cx="76408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600" b="1" smtClean="0"/>
              <a:t>sum ( ) </a:t>
            </a:r>
            <a:r>
              <a:rPr lang="en-US" altLang="ko-KR" sz="600" b="1" smtClean="0">
                <a:sym typeface="Wingdings" panose="05000000000000000000" pitchFamily="2" charset="2"/>
              </a:rPr>
              <a:t>:  </a:t>
            </a:r>
            <a:r>
              <a:rPr lang="en-US" altLang="ko-KR" sz="600" b="1" smtClean="0"/>
              <a:t>100</a:t>
            </a:r>
            <a:endParaRPr lang="ko-KR" altLang="en-US" sz="600" b="1" dirty="0"/>
          </a:p>
        </p:txBody>
      </p:sp>
      <p:sp>
        <p:nvSpPr>
          <p:cNvPr id="55" name="타원 54"/>
          <p:cNvSpPr/>
          <p:nvPr/>
        </p:nvSpPr>
        <p:spPr>
          <a:xfrm flipV="1">
            <a:off x="5043443" y="224665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985322" y="2227489"/>
            <a:ext cx="33712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00" b="1" smtClean="0"/>
              <a:t>100</a:t>
            </a:r>
            <a:endParaRPr lang="ko-KR" altLang="en-US" sz="600" b="1" dirty="0"/>
          </a:p>
        </p:txBody>
      </p:sp>
      <p:sp>
        <p:nvSpPr>
          <p:cNvPr id="34" name="자유형 33"/>
          <p:cNvSpPr/>
          <p:nvPr/>
        </p:nvSpPr>
        <p:spPr>
          <a:xfrm>
            <a:off x="5119688" y="2342065"/>
            <a:ext cx="476711" cy="1895475"/>
          </a:xfrm>
          <a:custGeom>
            <a:avLst/>
            <a:gdLst>
              <a:gd name="connsiteX0" fmla="*/ 461962 w 476711"/>
              <a:gd name="connsiteY0" fmla="*/ 1895475 h 1895475"/>
              <a:gd name="connsiteX1" fmla="*/ 471487 w 476711"/>
              <a:gd name="connsiteY1" fmla="*/ 985838 h 1895475"/>
              <a:gd name="connsiteX2" fmla="*/ 390525 w 476711"/>
              <a:gd name="connsiteY2" fmla="*/ 590550 h 1895475"/>
              <a:gd name="connsiteX3" fmla="*/ 238125 w 476711"/>
              <a:gd name="connsiteY3" fmla="*/ 271463 h 1895475"/>
              <a:gd name="connsiteX4" fmla="*/ 0 w 476711"/>
              <a:gd name="connsiteY4" fmla="*/ 0 h 18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711" h="1895475">
                <a:moveTo>
                  <a:pt x="461962" y="1895475"/>
                </a:moveTo>
                <a:cubicBezTo>
                  <a:pt x="472677" y="1549400"/>
                  <a:pt x="483393" y="1203325"/>
                  <a:pt x="471487" y="985838"/>
                </a:cubicBezTo>
                <a:cubicBezTo>
                  <a:pt x="459581" y="768351"/>
                  <a:pt x="429419" y="709612"/>
                  <a:pt x="390525" y="590550"/>
                </a:cubicBezTo>
                <a:cubicBezTo>
                  <a:pt x="351631" y="471488"/>
                  <a:pt x="303212" y="369888"/>
                  <a:pt x="238125" y="271463"/>
                </a:cubicBezTo>
                <a:cubicBezTo>
                  <a:pt x="173038" y="173038"/>
                  <a:pt x="0" y="0"/>
                  <a:pt x="0" y="0"/>
                </a:cubicBezTo>
              </a:path>
            </a:pathLst>
          </a:custGeom>
          <a:noFill/>
          <a:ln w="63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1897380" y="2102035"/>
            <a:ext cx="2781300" cy="2004060"/>
          </a:xfrm>
          <a:custGeom>
            <a:avLst/>
            <a:gdLst>
              <a:gd name="connsiteX0" fmla="*/ 0 w 2781300"/>
              <a:gd name="connsiteY0" fmla="*/ 2004060 h 2004060"/>
              <a:gd name="connsiteX1" fmla="*/ 373380 w 2781300"/>
              <a:gd name="connsiteY1" fmla="*/ 2004060 h 2004060"/>
              <a:gd name="connsiteX2" fmla="*/ 373380 w 2781300"/>
              <a:gd name="connsiteY2" fmla="*/ 0 h 2004060"/>
              <a:gd name="connsiteX3" fmla="*/ 693420 w 2781300"/>
              <a:gd name="connsiteY3" fmla="*/ 7620 h 2004060"/>
              <a:gd name="connsiteX4" fmla="*/ 2781300 w 2781300"/>
              <a:gd name="connsiteY4" fmla="*/ 7620 h 200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004060">
                <a:moveTo>
                  <a:pt x="0" y="2004060"/>
                </a:moveTo>
                <a:lnTo>
                  <a:pt x="373380" y="2004060"/>
                </a:lnTo>
                <a:lnTo>
                  <a:pt x="373380" y="0"/>
                </a:lnTo>
                <a:lnTo>
                  <a:pt x="693420" y="7620"/>
                </a:lnTo>
                <a:lnTo>
                  <a:pt x="2781300" y="7620"/>
                </a:lnTo>
              </a:path>
            </a:pathLst>
          </a:custGeom>
          <a:noFill/>
          <a:ln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4571" y="2767248"/>
            <a:ext cx="649769" cy="1231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8" name="직사각형 57"/>
          <p:cNvSpPr/>
          <p:nvPr/>
        </p:nvSpPr>
        <p:spPr>
          <a:xfrm>
            <a:off x="2101444" y="1867772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class load</a:t>
            </a:r>
            <a:endParaRPr lang="ko-KR" altLang="en-US" sz="900" b="1" dirty="0"/>
          </a:p>
        </p:txBody>
      </p:sp>
      <p:sp>
        <p:nvSpPr>
          <p:cNvPr id="60" name="직사각형 59"/>
          <p:cNvSpPr/>
          <p:nvPr/>
        </p:nvSpPr>
        <p:spPr>
          <a:xfrm>
            <a:off x="5676267" y="2448574"/>
            <a:ext cx="7865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b="1" smtClean="0">
                <a:solidFill>
                  <a:srgbClr val="FF0000"/>
                </a:solidFill>
              </a:rPr>
              <a:t>객체</a:t>
            </a:r>
            <a:r>
              <a:rPr lang="en-US" altLang="ko-KR" sz="900" b="1" smtClean="0">
                <a:solidFill>
                  <a:srgbClr val="FF0000"/>
                </a:solidFill>
              </a:rPr>
              <a:t> </a:t>
            </a:r>
            <a:r>
              <a:rPr lang="ko-KR" altLang="en-US" sz="900" b="1" smtClean="0">
                <a:solidFill>
                  <a:srgbClr val="FF0000"/>
                </a:solidFill>
              </a:rPr>
              <a:t>생성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8562" y="2507261"/>
            <a:ext cx="426399" cy="429647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57" y="2158099"/>
            <a:ext cx="413882" cy="589749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4372022" y="3910334"/>
            <a:ext cx="11798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>
                <a:solidFill>
                  <a:srgbClr val="0000FF"/>
                </a:solidFill>
              </a:rPr>
              <a:t>Hap </a:t>
            </a:r>
            <a:r>
              <a:rPr lang="ko-KR" altLang="en-US" sz="900" b="1" smtClean="0">
                <a:solidFill>
                  <a:srgbClr val="0000FF"/>
                </a:solidFill>
              </a:rPr>
              <a:t>클래스 객체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73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948" y="900946"/>
            <a:ext cx="1085172" cy="259432"/>
          </a:xfrm>
          <a:prstGeom prst="rect">
            <a:avLst/>
          </a:prstGeom>
        </p:spPr>
      </p:pic>
      <p:sp>
        <p:nvSpPr>
          <p:cNvPr id="2" name="원통 1"/>
          <p:cNvSpPr/>
          <p:nvPr/>
        </p:nvSpPr>
        <p:spPr>
          <a:xfrm>
            <a:off x="323528" y="1867710"/>
            <a:ext cx="1702140" cy="4248472"/>
          </a:xfrm>
          <a:prstGeom prst="can">
            <a:avLst>
              <a:gd name="adj" fmla="val 16521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39952" y="853862"/>
            <a:ext cx="151216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 Memory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8554" y="1867710"/>
            <a:ext cx="792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HDD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989532" y="1139311"/>
            <a:ext cx="3456384" cy="2483543"/>
          </a:xfrm>
          <a:prstGeom prst="roundRect">
            <a:avLst>
              <a:gd name="adj" fmla="val 199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989532" y="3622854"/>
            <a:ext cx="3456384" cy="1517830"/>
          </a:xfrm>
          <a:prstGeom prst="roundRect">
            <a:avLst>
              <a:gd name="adj" fmla="val 1999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995377" y="5122127"/>
            <a:ext cx="3456384" cy="1679991"/>
          </a:xfrm>
          <a:prstGeom prst="roundRect">
            <a:avLst>
              <a:gd name="adj" fmla="val 199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15816" y="115283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</a:rPr>
              <a:t>Method Area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91413" y="3736321"/>
            <a:ext cx="840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</a:rPr>
              <a:t>Heap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06948" y="5140684"/>
            <a:ext cx="8294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</a:rPr>
              <a:t>Stack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89532" y="6237312"/>
            <a:ext cx="3456384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36340" y="6246739"/>
            <a:ext cx="988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main ( )</a:t>
            </a:r>
          </a:p>
          <a:p>
            <a:pPr algn="ctr"/>
            <a:r>
              <a:rPr lang="en-US" altLang="ko-KR" sz="900" b="1" smtClean="0"/>
              <a:t>stackframe</a:t>
            </a:r>
            <a:endParaRPr lang="ko-KR" altLang="en-US" sz="900" b="1" dirty="0"/>
          </a:p>
        </p:txBody>
      </p:sp>
      <p:sp>
        <p:nvSpPr>
          <p:cNvPr id="13" name="직사각형 12"/>
          <p:cNvSpPr/>
          <p:nvPr/>
        </p:nvSpPr>
        <p:spPr>
          <a:xfrm>
            <a:off x="3805541" y="6527991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result</a:t>
            </a:r>
            <a:endParaRPr lang="ko-KR" altLang="en-US" sz="900" b="1" dirty="0"/>
          </a:p>
        </p:txBody>
      </p:sp>
      <p:sp>
        <p:nvSpPr>
          <p:cNvPr id="14" name="직사각형 13"/>
          <p:cNvSpPr/>
          <p:nvPr/>
        </p:nvSpPr>
        <p:spPr>
          <a:xfrm>
            <a:off x="3937978" y="6324423"/>
            <a:ext cx="490006" cy="237070"/>
          </a:xfrm>
          <a:prstGeom prst="rect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06937" y="2569867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code</a:t>
            </a:r>
            <a:endParaRPr lang="ko-KR" altLang="en-US" sz="900" b="1" dirty="0"/>
          </a:p>
        </p:txBody>
      </p:sp>
      <p:sp>
        <p:nvSpPr>
          <p:cNvPr id="16" name="직사각형 15"/>
          <p:cNvSpPr/>
          <p:nvPr/>
        </p:nvSpPr>
        <p:spPr>
          <a:xfrm>
            <a:off x="3311904" y="2425491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Main.class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8514" y="484799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Main.class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8514" y="225913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Main.java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643058" y="2701845"/>
            <a:ext cx="1192455" cy="669997"/>
          </a:xfrm>
          <a:prstGeom prst="roundRect">
            <a:avLst>
              <a:gd name="adj" fmla="val 4094"/>
            </a:avLst>
          </a:prstGeom>
          <a:solidFill>
            <a:srgbClr val="00B0F0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6385560" y="3147965"/>
            <a:ext cx="1257499" cy="2834682"/>
          </a:xfrm>
          <a:custGeom>
            <a:avLst/>
            <a:gdLst>
              <a:gd name="connsiteX0" fmla="*/ 0 w 1409700"/>
              <a:gd name="connsiteY0" fmla="*/ 4290060 h 4290060"/>
              <a:gd name="connsiteX1" fmla="*/ 662940 w 1409700"/>
              <a:gd name="connsiteY1" fmla="*/ 4290060 h 4290060"/>
              <a:gd name="connsiteX2" fmla="*/ 662940 w 1409700"/>
              <a:gd name="connsiteY2" fmla="*/ 0 h 4290060"/>
              <a:gd name="connsiteX3" fmla="*/ 1409700 w 1409700"/>
              <a:gd name="connsiteY3" fmla="*/ 0 h 429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9700" h="4290060">
                <a:moveTo>
                  <a:pt x="0" y="4290060"/>
                </a:moveTo>
                <a:lnTo>
                  <a:pt x="662940" y="4290060"/>
                </a:lnTo>
                <a:lnTo>
                  <a:pt x="662940" y="0"/>
                </a:lnTo>
                <a:lnTo>
                  <a:pt x="1409700" y="0"/>
                </a:lnTo>
              </a:path>
            </a:pathLst>
          </a:custGeom>
          <a:noFill/>
          <a:ln w="6350">
            <a:solidFill>
              <a:srgbClr val="0000FF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905152" y="4101528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data</a:t>
            </a:r>
            <a:endParaRPr lang="ko-KR" altLang="en-US" sz="900" b="1" dirty="0"/>
          </a:p>
        </p:txBody>
      </p:sp>
      <p:sp>
        <p:nvSpPr>
          <p:cNvPr id="22" name="직사각형 21"/>
          <p:cNvSpPr/>
          <p:nvPr/>
        </p:nvSpPr>
        <p:spPr>
          <a:xfrm>
            <a:off x="4956725" y="6527991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h</a:t>
            </a:r>
            <a:endParaRPr lang="ko-KR" altLang="en-US" sz="900" b="1" dirty="0"/>
          </a:p>
        </p:txBody>
      </p:sp>
      <p:sp>
        <p:nvSpPr>
          <p:cNvPr id="23" name="직사각형 22"/>
          <p:cNvSpPr/>
          <p:nvPr/>
        </p:nvSpPr>
        <p:spPr>
          <a:xfrm>
            <a:off x="5089162" y="6324423"/>
            <a:ext cx="490006" cy="237070"/>
          </a:xfrm>
          <a:prstGeom prst="rect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1234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91405" y="2505296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CPU</a:t>
            </a:r>
            <a:endParaRPr lang="ko-KR" altLang="en-US" sz="900" b="1" dirty="0"/>
          </a:p>
        </p:txBody>
      </p:sp>
      <p:sp>
        <p:nvSpPr>
          <p:cNvPr id="29" name="직사각형 28"/>
          <p:cNvSpPr/>
          <p:nvPr/>
        </p:nvSpPr>
        <p:spPr>
          <a:xfrm>
            <a:off x="7676307" y="2788053"/>
            <a:ext cx="797598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600" b="1" smtClean="0">
                <a:latin typeface="맑은 고딕" panose="020B0503020000020004" pitchFamily="50" charset="-127"/>
              </a:rPr>
              <a:t>0  iload_1 [x]</a:t>
            </a:r>
            <a:endParaRPr lang="ko-KR" altLang="en-US" sz="600" b="1"/>
          </a:p>
        </p:txBody>
      </p:sp>
      <p:sp>
        <p:nvSpPr>
          <p:cNvPr id="30" name="직사각형 29"/>
          <p:cNvSpPr/>
          <p:nvPr/>
        </p:nvSpPr>
        <p:spPr>
          <a:xfrm>
            <a:off x="7702052" y="3058871"/>
            <a:ext cx="41944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00" b="1" smtClean="0"/>
              <a:t>x</a:t>
            </a:r>
            <a:endParaRPr lang="ko-KR" altLang="en-US" sz="600" b="1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5334165" y="4519598"/>
            <a:ext cx="0" cy="180482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27" y="2563991"/>
            <a:ext cx="924342" cy="610373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57" y="5239422"/>
            <a:ext cx="1332482" cy="564669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418514" y="3459322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Hap.class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465" y="3801465"/>
            <a:ext cx="1450266" cy="623132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917" y="2700207"/>
            <a:ext cx="1896856" cy="80383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892" y="1768013"/>
            <a:ext cx="1450266" cy="623132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4631990" y="148543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Hap.class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877580" y="4102059"/>
            <a:ext cx="1192455" cy="404213"/>
          </a:xfrm>
          <a:prstGeom prst="roundRect">
            <a:avLst>
              <a:gd name="adj" fmla="val 4094"/>
            </a:avLst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848084" y="4470947"/>
            <a:ext cx="69193" cy="6919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548590" y="4527706"/>
            <a:ext cx="76740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b="1" smtClean="0"/>
              <a:t>1234</a:t>
            </a:r>
            <a:endParaRPr lang="ko-KR" altLang="en-US" sz="800" b="1" dirty="0"/>
          </a:p>
        </p:txBody>
      </p:sp>
      <p:sp>
        <p:nvSpPr>
          <p:cNvPr id="54" name="직사각형 53"/>
          <p:cNvSpPr/>
          <p:nvPr/>
        </p:nvSpPr>
        <p:spPr>
          <a:xfrm>
            <a:off x="5074040" y="4206897"/>
            <a:ext cx="76408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600" b="1" smtClean="0"/>
              <a:t>sum ( ) </a:t>
            </a:r>
            <a:r>
              <a:rPr lang="en-US" altLang="ko-KR" sz="600" b="1" smtClean="0">
                <a:sym typeface="Wingdings" panose="05000000000000000000" pitchFamily="2" charset="2"/>
              </a:rPr>
              <a:t>:  </a:t>
            </a:r>
            <a:r>
              <a:rPr lang="en-US" altLang="ko-KR" sz="600" b="1" smtClean="0"/>
              <a:t>100</a:t>
            </a:r>
            <a:endParaRPr lang="ko-KR" altLang="en-US" sz="600" b="1" dirty="0"/>
          </a:p>
        </p:txBody>
      </p:sp>
      <p:sp>
        <p:nvSpPr>
          <p:cNvPr id="55" name="타원 54"/>
          <p:cNvSpPr/>
          <p:nvPr/>
        </p:nvSpPr>
        <p:spPr>
          <a:xfrm flipV="1">
            <a:off x="5043443" y="224665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985322" y="2227489"/>
            <a:ext cx="33712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00" b="1" smtClean="0"/>
              <a:t>100</a:t>
            </a:r>
            <a:endParaRPr lang="ko-KR" altLang="en-US" sz="600" b="1" dirty="0"/>
          </a:p>
        </p:txBody>
      </p:sp>
      <p:sp>
        <p:nvSpPr>
          <p:cNvPr id="28" name="직사각형 27"/>
          <p:cNvSpPr/>
          <p:nvPr/>
        </p:nvSpPr>
        <p:spPr>
          <a:xfrm>
            <a:off x="0" y="-19266"/>
            <a:ext cx="5940152" cy="523220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28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800" b="1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2800" b="1">
                <a:solidFill>
                  <a:srgbClr val="000000"/>
                </a:solidFill>
                <a:latin typeface="Consolas" panose="020B0609020204030204" pitchFamily="49" charset="0"/>
              </a:rPr>
              <a:t>.sum(10, </a:t>
            </a:r>
            <a:r>
              <a:rPr lang="en-US" altLang="ko-KR" sz="2800" b="1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2800" b="1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ko-KR" altLang="en-US" sz="2800" b="1" smtClean="0">
                <a:solidFill>
                  <a:srgbClr val="000000"/>
                </a:solidFill>
                <a:latin typeface="Consolas" panose="020B0609020204030204" pitchFamily="49" charset="0"/>
              </a:rPr>
              <a:t>실행</a:t>
            </a:r>
            <a:endParaRPr lang="ko-KR" altLang="en-US" sz="2800"/>
          </a:p>
        </p:txBody>
      </p:sp>
      <p:sp>
        <p:nvSpPr>
          <p:cNvPr id="41" name="자유형 40"/>
          <p:cNvSpPr/>
          <p:nvPr/>
        </p:nvSpPr>
        <p:spPr>
          <a:xfrm flipV="1">
            <a:off x="5473808" y="2084425"/>
            <a:ext cx="2139754" cy="744790"/>
          </a:xfrm>
          <a:custGeom>
            <a:avLst/>
            <a:gdLst>
              <a:gd name="connsiteX0" fmla="*/ 0 w 1409700"/>
              <a:gd name="connsiteY0" fmla="*/ 4290060 h 4290060"/>
              <a:gd name="connsiteX1" fmla="*/ 662940 w 1409700"/>
              <a:gd name="connsiteY1" fmla="*/ 4290060 h 4290060"/>
              <a:gd name="connsiteX2" fmla="*/ 662940 w 1409700"/>
              <a:gd name="connsiteY2" fmla="*/ 0 h 4290060"/>
              <a:gd name="connsiteX3" fmla="*/ 1409700 w 1409700"/>
              <a:gd name="connsiteY3" fmla="*/ 0 h 429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9700" h="4290060">
                <a:moveTo>
                  <a:pt x="0" y="4290060"/>
                </a:moveTo>
                <a:lnTo>
                  <a:pt x="662940" y="4290060"/>
                </a:lnTo>
                <a:lnTo>
                  <a:pt x="662940" y="0"/>
                </a:lnTo>
                <a:lnTo>
                  <a:pt x="1409700" y="0"/>
                </a:lnTo>
              </a:path>
            </a:pathLst>
          </a:custGeom>
          <a:noFill/>
          <a:ln w="6350">
            <a:solidFill>
              <a:srgbClr val="0000FF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996664" y="5673427"/>
            <a:ext cx="3456384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852905" y="5682327"/>
            <a:ext cx="988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sum </a:t>
            </a:r>
            <a:r>
              <a:rPr lang="en-US" altLang="ko-KR" sz="900" b="1" smtClean="0"/>
              <a:t>( )</a:t>
            </a:r>
          </a:p>
          <a:p>
            <a:pPr algn="ctr"/>
            <a:r>
              <a:rPr lang="en-US" altLang="ko-KR" sz="900" b="1" smtClean="0"/>
              <a:t>stackframe</a:t>
            </a:r>
            <a:endParaRPr lang="ko-KR" altLang="en-US" sz="900" b="1" dirty="0"/>
          </a:p>
        </p:txBody>
      </p:sp>
      <p:sp>
        <p:nvSpPr>
          <p:cNvPr id="59" name="자유형 58"/>
          <p:cNvSpPr/>
          <p:nvPr/>
        </p:nvSpPr>
        <p:spPr>
          <a:xfrm rot="938260">
            <a:off x="4085960" y="2045909"/>
            <a:ext cx="487004" cy="3614885"/>
          </a:xfrm>
          <a:custGeom>
            <a:avLst/>
            <a:gdLst>
              <a:gd name="connsiteX0" fmla="*/ 373738 w 373738"/>
              <a:gd name="connsiteY0" fmla="*/ 0 h 3870960"/>
              <a:gd name="connsiteX1" fmla="*/ 137518 w 373738"/>
              <a:gd name="connsiteY1" fmla="*/ 464820 h 3870960"/>
              <a:gd name="connsiteX2" fmla="*/ 358 w 373738"/>
              <a:gd name="connsiteY2" fmla="*/ 1402080 h 3870960"/>
              <a:gd name="connsiteX3" fmla="*/ 107038 w 373738"/>
              <a:gd name="connsiteY3" fmla="*/ 2697480 h 3870960"/>
              <a:gd name="connsiteX4" fmla="*/ 373738 w 373738"/>
              <a:gd name="connsiteY4" fmla="*/ 3870960 h 387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38" h="3870960">
                <a:moveTo>
                  <a:pt x="373738" y="0"/>
                </a:moveTo>
                <a:cubicBezTo>
                  <a:pt x="286743" y="115570"/>
                  <a:pt x="199748" y="231140"/>
                  <a:pt x="137518" y="464820"/>
                </a:cubicBezTo>
                <a:cubicBezTo>
                  <a:pt x="75288" y="698500"/>
                  <a:pt x="5438" y="1029970"/>
                  <a:pt x="358" y="1402080"/>
                </a:cubicBezTo>
                <a:cubicBezTo>
                  <a:pt x="-4722" y="1774190"/>
                  <a:pt x="44808" y="2286000"/>
                  <a:pt x="107038" y="2697480"/>
                </a:cubicBezTo>
                <a:cubicBezTo>
                  <a:pt x="169268" y="3108960"/>
                  <a:pt x="373738" y="3870960"/>
                  <a:pt x="373738" y="3870960"/>
                </a:cubicBezTo>
              </a:path>
            </a:pathLst>
          </a:custGeom>
          <a:noFill/>
          <a:ln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>
            <a:off x="5119688" y="2342065"/>
            <a:ext cx="476711" cy="1895475"/>
          </a:xfrm>
          <a:custGeom>
            <a:avLst/>
            <a:gdLst>
              <a:gd name="connsiteX0" fmla="*/ 461962 w 476711"/>
              <a:gd name="connsiteY0" fmla="*/ 1895475 h 1895475"/>
              <a:gd name="connsiteX1" fmla="*/ 471487 w 476711"/>
              <a:gd name="connsiteY1" fmla="*/ 985838 h 1895475"/>
              <a:gd name="connsiteX2" fmla="*/ 390525 w 476711"/>
              <a:gd name="connsiteY2" fmla="*/ 590550 h 1895475"/>
              <a:gd name="connsiteX3" fmla="*/ 238125 w 476711"/>
              <a:gd name="connsiteY3" fmla="*/ 271463 h 1895475"/>
              <a:gd name="connsiteX4" fmla="*/ 0 w 476711"/>
              <a:gd name="connsiteY4" fmla="*/ 0 h 18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711" h="1895475">
                <a:moveTo>
                  <a:pt x="461962" y="1895475"/>
                </a:moveTo>
                <a:cubicBezTo>
                  <a:pt x="472677" y="1549400"/>
                  <a:pt x="483393" y="1203325"/>
                  <a:pt x="471487" y="985838"/>
                </a:cubicBezTo>
                <a:cubicBezTo>
                  <a:pt x="459581" y="768351"/>
                  <a:pt x="429419" y="709612"/>
                  <a:pt x="390525" y="590550"/>
                </a:cubicBezTo>
                <a:cubicBezTo>
                  <a:pt x="351631" y="471488"/>
                  <a:pt x="303212" y="369888"/>
                  <a:pt x="238125" y="271463"/>
                </a:cubicBezTo>
                <a:cubicBezTo>
                  <a:pt x="173038" y="173038"/>
                  <a:pt x="0" y="0"/>
                  <a:pt x="0" y="0"/>
                </a:cubicBezTo>
              </a:path>
            </a:pathLst>
          </a:custGeom>
          <a:noFill/>
          <a:ln w="63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150661" y="5957309"/>
            <a:ext cx="34933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x</a:t>
            </a:r>
            <a:endParaRPr lang="ko-KR" altLang="en-US" sz="900" b="1" dirty="0"/>
          </a:p>
        </p:txBody>
      </p:sp>
      <p:sp>
        <p:nvSpPr>
          <p:cNvPr id="62" name="직사각형 61"/>
          <p:cNvSpPr/>
          <p:nvPr/>
        </p:nvSpPr>
        <p:spPr>
          <a:xfrm>
            <a:off x="4065877" y="5753741"/>
            <a:ext cx="490006" cy="237070"/>
          </a:xfrm>
          <a:prstGeom prst="rect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10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12750" y="5949144"/>
            <a:ext cx="34933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y</a:t>
            </a:r>
            <a:endParaRPr lang="ko-KR" altLang="en-US" sz="900" b="1" dirty="0"/>
          </a:p>
        </p:txBody>
      </p:sp>
      <p:sp>
        <p:nvSpPr>
          <p:cNvPr id="64" name="직사각형 63"/>
          <p:cNvSpPr/>
          <p:nvPr/>
        </p:nvSpPr>
        <p:spPr>
          <a:xfrm>
            <a:off x="4727966" y="5745576"/>
            <a:ext cx="490006" cy="237070"/>
          </a:xfrm>
          <a:prstGeom prst="rect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20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3414" y="2787936"/>
            <a:ext cx="541490" cy="111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6" name="직사각형 65"/>
          <p:cNvSpPr/>
          <p:nvPr/>
        </p:nvSpPr>
        <p:spPr>
          <a:xfrm>
            <a:off x="3955798" y="5204249"/>
            <a:ext cx="118721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>
                <a:solidFill>
                  <a:srgbClr val="FF0000"/>
                </a:solidFill>
              </a:rPr>
              <a:t>stackframe </a:t>
            </a:r>
            <a:r>
              <a:rPr lang="ko-KR" altLang="en-US" sz="900" b="1" smtClean="0">
                <a:solidFill>
                  <a:srgbClr val="FF0000"/>
                </a:solidFill>
              </a:rPr>
              <a:t>생성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8562" y="2507261"/>
            <a:ext cx="426399" cy="429647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57" y="2158099"/>
            <a:ext cx="413882" cy="58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6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704" y="896803"/>
            <a:ext cx="1085172" cy="259432"/>
          </a:xfrm>
          <a:prstGeom prst="rect">
            <a:avLst/>
          </a:prstGeom>
        </p:spPr>
      </p:pic>
      <p:sp>
        <p:nvSpPr>
          <p:cNvPr id="2" name="원통 1"/>
          <p:cNvSpPr/>
          <p:nvPr/>
        </p:nvSpPr>
        <p:spPr>
          <a:xfrm>
            <a:off x="323528" y="1867710"/>
            <a:ext cx="1702140" cy="4248472"/>
          </a:xfrm>
          <a:prstGeom prst="can">
            <a:avLst>
              <a:gd name="adj" fmla="val 16521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39952" y="853862"/>
            <a:ext cx="151216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 Memory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8554" y="1867710"/>
            <a:ext cx="792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HDD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989532" y="1139311"/>
            <a:ext cx="3456384" cy="2483543"/>
          </a:xfrm>
          <a:prstGeom prst="roundRect">
            <a:avLst>
              <a:gd name="adj" fmla="val 199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989532" y="3622854"/>
            <a:ext cx="3456384" cy="1517830"/>
          </a:xfrm>
          <a:prstGeom prst="roundRect">
            <a:avLst>
              <a:gd name="adj" fmla="val 1999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995377" y="5122127"/>
            <a:ext cx="3456384" cy="1679991"/>
          </a:xfrm>
          <a:prstGeom prst="roundRect">
            <a:avLst>
              <a:gd name="adj" fmla="val 199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15816" y="115283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</a:rPr>
              <a:t>Method Area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91413" y="3736321"/>
            <a:ext cx="840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</a:rPr>
              <a:t>Heap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06948" y="5140684"/>
            <a:ext cx="8294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</a:rPr>
              <a:t>Stack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89532" y="6237312"/>
            <a:ext cx="3456384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36340" y="6246739"/>
            <a:ext cx="988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main ( )</a:t>
            </a:r>
          </a:p>
          <a:p>
            <a:pPr algn="ctr"/>
            <a:r>
              <a:rPr lang="en-US" altLang="ko-KR" sz="900" b="1" smtClean="0"/>
              <a:t>stackframe</a:t>
            </a:r>
            <a:endParaRPr lang="ko-KR" altLang="en-US" sz="900" b="1" dirty="0"/>
          </a:p>
        </p:txBody>
      </p:sp>
      <p:sp>
        <p:nvSpPr>
          <p:cNvPr id="13" name="직사각형 12"/>
          <p:cNvSpPr/>
          <p:nvPr/>
        </p:nvSpPr>
        <p:spPr>
          <a:xfrm>
            <a:off x="3805541" y="6527991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result</a:t>
            </a:r>
            <a:endParaRPr lang="ko-KR" altLang="en-US" sz="900" b="1" dirty="0"/>
          </a:p>
        </p:txBody>
      </p:sp>
      <p:sp>
        <p:nvSpPr>
          <p:cNvPr id="14" name="직사각형 13"/>
          <p:cNvSpPr/>
          <p:nvPr/>
        </p:nvSpPr>
        <p:spPr>
          <a:xfrm>
            <a:off x="3937978" y="6324423"/>
            <a:ext cx="490006" cy="237070"/>
          </a:xfrm>
          <a:prstGeom prst="rect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30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06937" y="2569867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code</a:t>
            </a:r>
            <a:endParaRPr lang="ko-KR" altLang="en-US" sz="900" b="1" dirty="0"/>
          </a:p>
        </p:txBody>
      </p:sp>
      <p:sp>
        <p:nvSpPr>
          <p:cNvPr id="16" name="직사각형 15"/>
          <p:cNvSpPr/>
          <p:nvPr/>
        </p:nvSpPr>
        <p:spPr>
          <a:xfrm>
            <a:off x="3311904" y="2425491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Main.class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8514" y="484799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Main.class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8514" y="225913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Main.java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643058" y="2701845"/>
            <a:ext cx="1192455" cy="669997"/>
          </a:xfrm>
          <a:prstGeom prst="roundRect">
            <a:avLst>
              <a:gd name="adj" fmla="val 4094"/>
            </a:avLst>
          </a:prstGeom>
          <a:solidFill>
            <a:srgbClr val="00B0F0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6385560" y="3147965"/>
            <a:ext cx="1257499" cy="3413528"/>
          </a:xfrm>
          <a:custGeom>
            <a:avLst/>
            <a:gdLst>
              <a:gd name="connsiteX0" fmla="*/ 0 w 1409700"/>
              <a:gd name="connsiteY0" fmla="*/ 4290060 h 4290060"/>
              <a:gd name="connsiteX1" fmla="*/ 662940 w 1409700"/>
              <a:gd name="connsiteY1" fmla="*/ 4290060 h 4290060"/>
              <a:gd name="connsiteX2" fmla="*/ 662940 w 1409700"/>
              <a:gd name="connsiteY2" fmla="*/ 0 h 4290060"/>
              <a:gd name="connsiteX3" fmla="*/ 1409700 w 1409700"/>
              <a:gd name="connsiteY3" fmla="*/ 0 h 429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9700" h="4290060">
                <a:moveTo>
                  <a:pt x="0" y="4290060"/>
                </a:moveTo>
                <a:lnTo>
                  <a:pt x="662940" y="4290060"/>
                </a:lnTo>
                <a:lnTo>
                  <a:pt x="662940" y="0"/>
                </a:lnTo>
                <a:lnTo>
                  <a:pt x="1409700" y="0"/>
                </a:lnTo>
              </a:path>
            </a:pathLst>
          </a:custGeom>
          <a:noFill/>
          <a:ln w="6350">
            <a:solidFill>
              <a:srgbClr val="0000FF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610230" y="4119683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data</a:t>
            </a:r>
            <a:endParaRPr lang="ko-KR" altLang="en-US" sz="900" b="1" dirty="0"/>
          </a:p>
        </p:txBody>
      </p:sp>
      <p:sp>
        <p:nvSpPr>
          <p:cNvPr id="22" name="직사각형 21"/>
          <p:cNvSpPr/>
          <p:nvPr/>
        </p:nvSpPr>
        <p:spPr>
          <a:xfrm>
            <a:off x="4956725" y="6527991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h</a:t>
            </a:r>
            <a:endParaRPr lang="ko-KR" altLang="en-US" sz="900" b="1" dirty="0"/>
          </a:p>
        </p:txBody>
      </p:sp>
      <p:sp>
        <p:nvSpPr>
          <p:cNvPr id="23" name="직사각형 22"/>
          <p:cNvSpPr/>
          <p:nvPr/>
        </p:nvSpPr>
        <p:spPr>
          <a:xfrm>
            <a:off x="5089162" y="6324423"/>
            <a:ext cx="490006" cy="237070"/>
          </a:xfrm>
          <a:prstGeom prst="rect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1234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91405" y="2505296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CPU</a:t>
            </a:r>
            <a:endParaRPr lang="ko-KR" altLang="en-US" sz="900" b="1" dirty="0"/>
          </a:p>
        </p:txBody>
      </p:sp>
      <p:sp>
        <p:nvSpPr>
          <p:cNvPr id="29" name="직사각형 28"/>
          <p:cNvSpPr/>
          <p:nvPr/>
        </p:nvSpPr>
        <p:spPr>
          <a:xfrm>
            <a:off x="7676307" y="2788053"/>
            <a:ext cx="797598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600" b="1" smtClean="0">
                <a:latin typeface="맑은 고딕" panose="020B0503020000020004" pitchFamily="50" charset="-127"/>
              </a:rPr>
              <a:t>0  iload_1 [x]</a:t>
            </a:r>
            <a:endParaRPr lang="ko-KR" altLang="en-US" sz="600" b="1"/>
          </a:p>
        </p:txBody>
      </p:sp>
      <p:sp>
        <p:nvSpPr>
          <p:cNvPr id="30" name="직사각형 29"/>
          <p:cNvSpPr/>
          <p:nvPr/>
        </p:nvSpPr>
        <p:spPr>
          <a:xfrm>
            <a:off x="7702052" y="3058871"/>
            <a:ext cx="41944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00" b="1" smtClean="0"/>
              <a:t>result</a:t>
            </a:r>
            <a:endParaRPr lang="ko-KR" altLang="en-US" sz="600" b="1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5334165" y="4519598"/>
            <a:ext cx="0" cy="180482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27" y="2563991"/>
            <a:ext cx="924342" cy="610373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57" y="5203896"/>
            <a:ext cx="1332482" cy="564669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418514" y="3459322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Hap.class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465" y="3801465"/>
            <a:ext cx="1450266" cy="623132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917" y="2700207"/>
            <a:ext cx="1896856" cy="80383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892" y="1768013"/>
            <a:ext cx="1450266" cy="623132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4631990" y="148543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Hap.class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877580" y="4102059"/>
            <a:ext cx="1192455" cy="404213"/>
          </a:xfrm>
          <a:prstGeom prst="roundRect">
            <a:avLst>
              <a:gd name="adj" fmla="val 4094"/>
            </a:avLst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848084" y="4470947"/>
            <a:ext cx="69193" cy="6919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548590" y="4527706"/>
            <a:ext cx="76740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b="1" smtClean="0"/>
              <a:t>1234</a:t>
            </a:r>
            <a:endParaRPr lang="ko-KR" altLang="en-US" sz="800" b="1" dirty="0"/>
          </a:p>
        </p:txBody>
      </p:sp>
      <p:sp>
        <p:nvSpPr>
          <p:cNvPr id="54" name="직사각형 53"/>
          <p:cNvSpPr/>
          <p:nvPr/>
        </p:nvSpPr>
        <p:spPr>
          <a:xfrm>
            <a:off x="5074040" y="4206897"/>
            <a:ext cx="76408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600" b="1" smtClean="0"/>
              <a:t>sum ( ) </a:t>
            </a:r>
            <a:r>
              <a:rPr lang="en-US" altLang="ko-KR" sz="600" b="1" smtClean="0">
                <a:sym typeface="Wingdings" panose="05000000000000000000" pitchFamily="2" charset="2"/>
              </a:rPr>
              <a:t>:  </a:t>
            </a:r>
            <a:r>
              <a:rPr lang="en-US" altLang="ko-KR" sz="600" b="1" smtClean="0"/>
              <a:t>100</a:t>
            </a:r>
            <a:endParaRPr lang="ko-KR" altLang="en-US" sz="600" b="1" dirty="0"/>
          </a:p>
        </p:txBody>
      </p:sp>
      <p:sp>
        <p:nvSpPr>
          <p:cNvPr id="55" name="타원 54"/>
          <p:cNvSpPr/>
          <p:nvPr/>
        </p:nvSpPr>
        <p:spPr>
          <a:xfrm flipV="1">
            <a:off x="5043443" y="224665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985322" y="2227489"/>
            <a:ext cx="33712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00" b="1" smtClean="0"/>
              <a:t>100</a:t>
            </a:r>
            <a:endParaRPr lang="ko-KR" altLang="en-US" sz="600" b="1" dirty="0"/>
          </a:p>
        </p:txBody>
      </p:sp>
      <p:sp>
        <p:nvSpPr>
          <p:cNvPr id="28" name="직사각형 27"/>
          <p:cNvSpPr/>
          <p:nvPr/>
        </p:nvSpPr>
        <p:spPr>
          <a:xfrm>
            <a:off x="-2786" y="0"/>
            <a:ext cx="6482402" cy="523220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28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800" b="1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2800" b="1">
                <a:solidFill>
                  <a:srgbClr val="000000"/>
                </a:solidFill>
                <a:latin typeface="Consolas" panose="020B0609020204030204" pitchFamily="49" charset="0"/>
              </a:rPr>
              <a:t>.sum(10, </a:t>
            </a:r>
            <a:r>
              <a:rPr lang="en-US" altLang="ko-KR" sz="2800" b="1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2800" b="1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ko-KR" altLang="en-US" sz="2800" b="1" smtClean="0">
                <a:solidFill>
                  <a:srgbClr val="000000"/>
                </a:solidFill>
                <a:latin typeface="Consolas" panose="020B0609020204030204" pitchFamily="49" charset="0"/>
              </a:rPr>
              <a:t>실행 후</a:t>
            </a:r>
            <a:endParaRPr lang="ko-KR" altLang="en-US" sz="2800"/>
          </a:p>
        </p:txBody>
      </p:sp>
      <p:sp>
        <p:nvSpPr>
          <p:cNvPr id="41" name="자유형 40"/>
          <p:cNvSpPr/>
          <p:nvPr/>
        </p:nvSpPr>
        <p:spPr>
          <a:xfrm>
            <a:off x="4956725" y="2829214"/>
            <a:ext cx="2656837" cy="515493"/>
          </a:xfrm>
          <a:custGeom>
            <a:avLst/>
            <a:gdLst>
              <a:gd name="connsiteX0" fmla="*/ 0 w 1409700"/>
              <a:gd name="connsiteY0" fmla="*/ 4290060 h 4290060"/>
              <a:gd name="connsiteX1" fmla="*/ 662940 w 1409700"/>
              <a:gd name="connsiteY1" fmla="*/ 4290060 h 4290060"/>
              <a:gd name="connsiteX2" fmla="*/ 662940 w 1409700"/>
              <a:gd name="connsiteY2" fmla="*/ 0 h 4290060"/>
              <a:gd name="connsiteX3" fmla="*/ 1409700 w 1409700"/>
              <a:gd name="connsiteY3" fmla="*/ 0 h 429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9700" h="4290060">
                <a:moveTo>
                  <a:pt x="0" y="4290060"/>
                </a:moveTo>
                <a:lnTo>
                  <a:pt x="662940" y="4290060"/>
                </a:lnTo>
                <a:lnTo>
                  <a:pt x="662940" y="0"/>
                </a:lnTo>
                <a:lnTo>
                  <a:pt x="1409700" y="0"/>
                </a:lnTo>
              </a:path>
            </a:pathLst>
          </a:custGeom>
          <a:noFill/>
          <a:ln w="6350">
            <a:solidFill>
              <a:srgbClr val="0000FF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>
            <a:off x="5119688" y="2342065"/>
            <a:ext cx="476711" cy="1895475"/>
          </a:xfrm>
          <a:custGeom>
            <a:avLst/>
            <a:gdLst>
              <a:gd name="connsiteX0" fmla="*/ 461962 w 476711"/>
              <a:gd name="connsiteY0" fmla="*/ 1895475 h 1895475"/>
              <a:gd name="connsiteX1" fmla="*/ 471487 w 476711"/>
              <a:gd name="connsiteY1" fmla="*/ 985838 h 1895475"/>
              <a:gd name="connsiteX2" fmla="*/ 390525 w 476711"/>
              <a:gd name="connsiteY2" fmla="*/ 590550 h 1895475"/>
              <a:gd name="connsiteX3" fmla="*/ 238125 w 476711"/>
              <a:gd name="connsiteY3" fmla="*/ 271463 h 1895475"/>
              <a:gd name="connsiteX4" fmla="*/ 0 w 476711"/>
              <a:gd name="connsiteY4" fmla="*/ 0 h 18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711" h="1895475">
                <a:moveTo>
                  <a:pt x="461962" y="1895475"/>
                </a:moveTo>
                <a:cubicBezTo>
                  <a:pt x="472677" y="1549400"/>
                  <a:pt x="483393" y="1203325"/>
                  <a:pt x="471487" y="985838"/>
                </a:cubicBezTo>
                <a:cubicBezTo>
                  <a:pt x="459581" y="768351"/>
                  <a:pt x="429419" y="709612"/>
                  <a:pt x="390525" y="590550"/>
                </a:cubicBezTo>
                <a:cubicBezTo>
                  <a:pt x="351631" y="471488"/>
                  <a:pt x="303212" y="369888"/>
                  <a:pt x="238125" y="271463"/>
                </a:cubicBezTo>
                <a:cubicBezTo>
                  <a:pt x="173038" y="173038"/>
                  <a:pt x="0" y="0"/>
                  <a:pt x="0" y="0"/>
                </a:cubicBezTo>
              </a:path>
            </a:pathLst>
          </a:custGeom>
          <a:noFill/>
          <a:ln w="63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3414" y="2787936"/>
            <a:ext cx="541490" cy="111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8562" y="2507261"/>
            <a:ext cx="426399" cy="429647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57" y="2158099"/>
            <a:ext cx="413882" cy="58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0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1988840"/>
            <a:ext cx="7272808" cy="16619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600" b="1" smtClean="0">
                <a:solidFill>
                  <a:srgbClr val="0000FF"/>
                </a:solidFill>
              </a:rPr>
              <a:t>  </a:t>
            </a:r>
            <a:r>
              <a:rPr lang="en-US" altLang="ko-KR" sz="6600" b="1" smtClean="0">
                <a:solidFill>
                  <a:srgbClr val="0000FF"/>
                </a:solidFill>
              </a:rPr>
              <a:t>CASE 1</a:t>
            </a:r>
          </a:p>
          <a:p>
            <a:pPr algn="ctr"/>
            <a:r>
              <a:rPr lang="en-US" altLang="ko-KR" sz="3600" b="1" smtClean="0">
                <a:solidFill>
                  <a:srgbClr val="0000FF"/>
                </a:solidFill>
              </a:rPr>
              <a:t>main( )</a:t>
            </a:r>
            <a:r>
              <a:rPr lang="ko-KR" altLang="en-US" sz="3600" b="1" smtClean="0">
                <a:solidFill>
                  <a:srgbClr val="0000FF"/>
                </a:solidFill>
              </a:rPr>
              <a:t> 만 실행하는 경우</a:t>
            </a:r>
            <a:endParaRPr lang="en-US" altLang="ko-KR" sz="36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15616" y="338736"/>
            <a:ext cx="2268997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Main.java (</a:t>
            </a:r>
            <a:r>
              <a:rPr lang="ko-KR" altLang="en-US" sz="1200" b="1" smtClean="0">
                <a:solidFill>
                  <a:srgbClr val="0000FF"/>
                </a:solidFill>
              </a:rPr>
              <a:t>소스코드</a:t>
            </a:r>
            <a:r>
              <a:rPr lang="en-US" altLang="ko-KR" sz="1200" b="1" smtClean="0">
                <a:solidFill>
                  <a:srgbClr val="0000FF"/>
                </a:solidFill>
              </a:rPr>
              <a:t>) in</a:t>
            </a:r>
            <a:r>
              <a:rPr lang="ko-KR" altLang="en-US" sz="1200" b="1">
                <a:solidFill>
                  <a:srgbClr val="0000FF"/>
                </a:solidFill>
              </a:rPr>
              <a:t> </a:t>
            </a:r>
            <a:r>
              <a:rPr lang="en-US" altLang="ko-KR" sz="1200" b="1" smtClean="0">
                <a:solidFill>
                  <a:srgbClr val="0000FF"/>
                </a:solidFill>
              </a:rPr>
              <a:t>HDD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9750" y="3919274"/>
            <a:ext cx="151216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Main.class </a:t>
            </a:r>
            <a:r>
              <a:rPr lang="en-US" altLang="ko-KR" sz="1200" b="1" smtClean="0">
                <a:solidFill>
                  <a:srgbClr val="0000FF"/>
                </a:solidFill>
              </a:rPr>
              <a:t>in HDD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83568" y="4324794"/>
            <a:ext cx="3456384" cy="2378893"/>
          </a:xfrm>
          <a:prstGeom prst="roundRect">
            <a:avLst>
              <a:gd name="adj" fmla="val 4094"/>
            </a:avLst>
          </a:prstGeom>
          <a:solidFill>
            <a:srgbClr val="FFC000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9402" y="4581835"/>
            <a:ext cx="1262550" cy="503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100" b="1" smtClean="0"/>
              <a:t>main( )</a:t>
            </a:r>
            <a:endParaRPr lang="ko-KR" altLang="en-US" sz="1100" b="1" dirty="0"/>
          </a:p>
        </p:txBody>
      </p:sp>
      <p:sp>
        <p:nvSpPr>
          <p:cNvPr id="21" name="직사각형 20"/>
          <p:cNvSpPr/>
          <p:nvPr/>
        </p:nvSpPr>
        <p:spPr>
          <a:xfrm>
            <a:off x="1535834" y="4447323"/>
            <a:ext cx="18630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smtClean="0"/>
              <a:t>byte code (execution code)</a:t>
            </a:r>
            <a:endParaRPr lang="ko-KR" altLang="en-US" sz="1000" b="1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770037"/>
            <a:ext cx="4314825" cy="2733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354" y="4752134"/>
            <a:ext cx="2743437" cy="17840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원통 10"/>
          <p:cNvSpPr/>
          <p:nvPr/>
        </p:nvSpPr>
        <p:spPr>
          <a:xfrm>
            <a:off x="6384723" y="1196752"/>
            <a:ext cx="1702140" cy="4248472"/>
          </a:xfrm>
          <a:prstGeom prst="can">
            <a:avLst>
              <a:gd name="adj" fmla="val 16521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39749" y="1196752"/>
            <a:ext cx="792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HDD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79709" y="3414467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Main.class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79709" y="186049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Main.java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009" y="2188958"/>
            <a:ext cx="1067568" cy="6763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733" y="3754451"/>
            <a:ext cx="1366121" cy="952881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3275856" y="3506350"/>
            <a:ext cx="0" cy="792088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831285" y="3736389"/>
            <a:ext cx="8891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</a:rPr>
              <a:t>Compile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851" y="1539114"/>
            <a:ext cx="413882" cy="58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0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315" y="645018"/>
            <a:ext cx="1085172" cy="259432"/>
          </a:xfrm>
          <a:prstGeom prst="rect">
            <a:avLst/>
          </a:prstGeom>
        </p:spPr>
      </p:pic>
      <p:sp>
        <p:nvSpPr>
          <p:cNvPr id="2" name="원통 1"/>
          <p:cNvSpPr/>
          <p:nvPr/>
        </p:nvSpPr>
        <p:spPr>
          <a:xfrm>
            <a:off x="323528" y="1609549"/>
            <a:ext cx="1702140" cy="4248472"/>
          </a:xfrm>
          <a:prstGeom prst="can">
            <a:avLst>
              <a:gd name="adj" fmla="val 16521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11960" y="595701"/>
            <a:ext cx="151216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 Memory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3704" y="1609549"/>
            <a:ext cx="792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HDD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89532" y="881150"/>
            <a:ext cx="3456384" cy="1679991"/>
          </a:xfrm>
          <a:prstGeom prst="roundRect">
            <a:avLst>
              <a:gd name="adj" fmla="val 199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89532" y="2567162"/>
            <a:ext cx="3456384" cy="2315361"/>
          </a:xfrm>
          <a:prstGeom prst="roundRect">
            <a:avLst>
              <a:gd name="adj" fmla="val 1999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989532" y="4882523"/>
            <a:ext cx="3456384" cy="1679991"/>
          </a:xfrm>
          <a:prstGeom prst="roundRect">
            <a:avLst>
              <a:gd name="adj" fmla="val 199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15816" y="894678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</a:rPr>
              <a:t>Method Area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84654" y="2578267"/>
            <a:ext cx="840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</a:rPr>
              <a:t>Heap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06948" y="4882523"/>
            <a:ext cx="8294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</a:rPr>
              <a:t>Stack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989532" y="5979151"/>
            <a:ext cx="3456384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836340" y="5988578"/>
            <a:ext cx="988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main ( )</a:t>
            </a:r>
          </a:p>
          <a:p>
            <a:pPr algn="ctr"/>
            <a:r>
              <a:rPr lang="en-US" altLang="ko-KR" sz="900" b="1" smtClean="0"/>
              <a:t>stackframe</a:t>
            </a:r>
            <a:endParaRPr lang="ko-KR" altLang="en-US" sz="900" b="1" dirty="0"/>
          </a:p>
        </p:txBody>
      </p:sp>
      <p:sp>
        <p:nvSpPr>
          <p:cNvPr id="26" name="직사각형 25"/>
          <p:cNvSpPr/>
          <p:nvPr/>
        </p:nvSpPr>
        <p:spPr>
          <a:xfrm>
            <a:off x="3805541" y="6269830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x</a:t>
            </a:r>
            <a:endParaRPr lang="ko-KR" altLang="en-US" sz="900" b="1" dirty="0"/>
          </a:p>
        </p:txBody>
      </p:sp>
      <p:sp>
        <p:nvSpPr>
          <p:cNvPr id="7" name="직사각형 6"/>
          <p:cNvSpPr/>
          <p:nvPr/>
        </p:nvSpPr>
        <p:spPr>
          <a:xfrm>
            <a:off x="3937978" y="6066262"/>
            <a:ext cx="490006" cy="237070"/>
          </a:xfrm>
          <a:prstGeom prst="rect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606937" y="1305101"/>
            <a:ext cx="7674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/>
              <a:t>code</a:t>
            </a:r>
            <a:endParaRPr lang="ko-KR" altLang="en-US" sz="12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358276" y="1205509"/>
            <a:ext cx="2808312" cy="1175428"/>
          </a:xfrm>
          <a:prstGeom prst="roundRect">
            <a:avLst>
              <a:gd name="adj" fmla="val 4094"/>
            </a:avLst>
          </a:prstGeom>
          <a:solidFill>
            <a:srgbClr val="FFC000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77539" y="1185087"/>
            <a:ext cx="126255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100" b="1" smtClean="0"/>
              <a:t>main( )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4154135" y="1240398"/>
            <a:ext cx="18630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smtClean="0"/>
              <a:t>byte code (execution code)</a:t>
            </a:r>
            <a:endParaRPr lang="ko-KR" altLang="en-US" sz="1000" b="1"/>
          </a:p>
        </p:txBody>
      </p:sp>
      <p:sp>
        <p:nvSpPr>
          <p:cNvPr id="53" name="직사각형 52"/>
          <p:cNvSpPr/>
          <p:nvPr/>
        </p:nvSpPr>
        <p:spPr>
          <a:xfrm>
            <a:off x="4487308" y="952771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Main.class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53664" y="3393801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Main.class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97244" y="2273292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Main.java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643058" y="1487879"/>
            <a:ext cx="1192455" cy="669997"/>
          </a:xfrm>
          <a:prstGeom prst="roundRect">
            <a:avLst>
              <a:gd name="adj" fmla="val 4094"/>
            </a:avLst>
          </a:prstGeom>
          <a:solidFill>
            <a:srgbClr val="00B0F0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3680102" y="2017567"/>
            <a:ext cx="487004" cy="3971011"/>
          </a:xfrm>
          <a:custGeom>
            <a:avLst/>
            <a:gdLst>
              <a:gd name="connsiteX0" fmla="*/ 373738 w 373738"/>
              <a:gd name="connsiteY0" fmla="*/ 0 h 3870960"/>
              <a:gd name="connsiteX1" fmla="*/ 137518 w 373738"/>
              <a:gd name="connsiteY1" fmla="*/ 464820 h 3870960"/>
              <a:gd name="connsiteX2" fmla="*/ 358 w 373738"/>
              <a:gd name="connsiteY2" fmla="*/ 1402080 h 3870960"/>
              <a:gd name="connsiteX3" fmla="*/ 107038 w 373738"/>
              <a:gd name="connsiteY3" fmla="*/ 2697480 h 3870960"/>
              <a:gd name="connsiteX4" fmla="*/ 373738 w 373738"/>
              <a:gd name="connsiteY4" fmla="*/ 3870960 h 387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38" h="3870960">
                <a:moveTo>
                  <a:pt x="373738" y="0"/>
                </a:moveTo>
                <a:cubicBezTo>
                  <a:pt x="286743" y="115570"/>
                  <a:pt x="199748" y="231140"/>
                  <a:pt x="137518" y="464820"/>
                </a:cubicBezTo>
                <a:cubicBezTo>
                  <a:pt x="75288" y="698500"/>
                  <a:pt x="5438" y="1029970"/>
                  <a:pt x="358" y="1402080"/>
                </a:cubicBezTo>
                <a:cubicBezTo>
                  <a:pt x="-4722" y="1774190"/>
                  <a:pt x="44808" y="2286000"/>
                  <a:pt x="107038" y="2697480"/>
                </a:cubicBezTo>
                <a:cubicBezTo>
                  <a:pt x="169268" y="3108960"/>
                  <a:pt x="373738" y="3870960"/>
                  <a:pt x="373738" y="3870960"/>
                </a:cubicBezTo>
              </a:path>
            </a:pathLst>
          </a:custGeom>
          <a:noFill/>
          <a:ln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6385560" y="1934739"/>
            <a:ext cx="1257499" cy="4290060"/>
          </a:xfrm>
          <a:custGeom>
            <a:avLst/>
            <a:gdLst>
              <a:gd name="connsiteX0" fmla="*/ 0 w 1409700"/>
              <a:gd name="connsiteY0" fmla="*/ 4290060 h 4290060"/>
              <a:gd name="connsiteX1" fmla="*/ 662940 w 1409700"/>
              <a:gd name="connsiteY1" fmla="*/ 4290060 h 4290060"/>
              <a:gd name="connsiteX2" fmla="*/ 662940 w 1409700"/>
              <a:gd name="connsiteY2" fmla="*/ 0 h 4290060"/>
              <a:gd name="connsiteX3" fmla="*/ 1409700 w 1409700"/>
              <a:gd name="connsiteY3" fmla="*/ 0 h 429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9700" h="4290060">
                <a:moveTo>
                  <a:pt x="0" y="4290060"/>
                </a:moveTo>
                <a:lnTo>
                  <a:pt x="662940" y="4290060"/>
                </a:lnTo>
                <a:lnTo>
                  <a:pt x="662940" y="0"/>
                </a:lnTo>
                <a:lnTo>
                  <a:pt x="1409700" y="0"/>
                </a:lnTo>
              </a:path>
            </a:pathLst>
          </a:custGeom>
          <a:noFill/>
          <a:ln w="6350">
            <a:solidFill>
              <a:srgbClr val="0000FF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46847" y="3342191"/>
            <a:ext cx="7674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/>
              <a:t>data</a:t>
            </a:r>
            <a:endParaRPr lang="ko-KR" altLang="en-US" sz="1200" b="1" dirty="0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74" y="2601755"/>
            <a:ext cx="1067568" cy="6763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직사각형 35"/>
          <p:cNvSpPr/>
          <p:nvPr/>
        </p:nvSpPr>
        <p:spPr>
          <a:xfrm>
            <a:off x="4570662" y="6269830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y</a:t>
            </a:r>
            <a:endParaRPr lang="ko-KR" altLang="en-US" sz="900" b="1" dirty="0"/>
          </a:p>
        </p:txBody>
      </p:sp>
      <p:sp>
        <p:nvSpPr>
          <p:cNvPr id="40" name="직사각형 39"/>
          <p:cNvSpPr/>
          <p:nvPr/>
        </p:nvSpPr>
        <p:spPr>
          <a:xfrm>
            <a:off x="4703099" y="6066262"/>
            <a:ext cx="490006" cy="237070"/>
          </a:xfrm>
          <a:prstGeom prst="rect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32369" y="6269830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sum</a:t>
            </a:r>
            <a:endParaRPr lang="ko-KR" altLang="en-US" sz="900" b="1" dirty="0"/>
          </a:p>
        </p:txBody>
      </p:sp>
      <p:sp>
        <p:nvSpPr>
          <p:cNvPr id="42" name="직사각형 41"/>
          <p:cNvSpPr/>
          <p:nvPr/>
        </p:nvSpPr>
        <p:spPr>
          <a:xfrm>
            <a:off x="5564806" y="6066262"/>
            <a:ext cx="490006" cy="237070"/>
          </a:xfrm>
          <a:prstGeom prst="rect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1739900" y="1952519"/>
            <a:ext cx="1612900" cy="2247900"/>
          </a:xfrm>
          <a:custGeom>
            <a:avLst/>
            <a:gdLst>
              <a:gd name="connsiteX0" fmla="*/ 0 w 1612900"/>
              <a:gd name="connsiteY0" fmla="*/ 2247900 h 2247900"/>
              <a:gd name="connsiteX1" fmla="*/ 812800 w 1612900"/>
              <a:gd name="connsiteY1" fmla="*/ 2247900 h 2247900"/>
              <a:gd name="connsiteX2" fmla="*/ 812800 w 1612900"/>
              <a:gd name="connsiteY2" fmla="*/ 0 h 2247900"/>
              <a:gd name="connsiteX3" fmla="*/ 1612900 w 1612900"/>
              <a:gd name="connsiteY3" fmla="*/ 0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2247900">
                <a:moveTo>
                  <a:pt x="0" y="2247900"/>
                </a:moveTo>
                <a:lnTo>
                  <a:pt x="812800" y="2247900"/>
                </a:lnTo>
                <a:lnTo>
                  <a:pt x="812800" y="0"/>
                </a:lnTo>
                <a:lnTo>
                  <a:pt x="1612900" y="0"/>
                </a:lnTo>
              </a:path>
            </a:pathLst>
          </a:custGeom>
          <a:noFill/>
          <a:ln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77" y="3733785"/>
            <a:ext cx="1366121" cy="952881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382" y="1516187"/>
            <a:ext cx="1848447" cy="81737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직선 화살표 연결선 56"/>
          <p:cNvCxnSpPr/>
          <p:nvPr/>
        </p:nvCxnSpPr>
        <p:spPr>
          <a:xfrm>
            <a:off x="5868144" y="1629963"/>
            <a:ext cx="1774915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691405" y="1291330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CPU</a:t>
            </a:r>
            <a:endParaRPr lang="ko-KR" altLang="en-US" sz="900" b="1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0941" y="1578702"/>
            <a:ext cx="669804" cy="1025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2" name="직사각형 61"/>
          <p:cNvSpPr/>
          <p:nvPr/>
        </p:nvSpPr>
        <p:spPr>
          <a:xfrm>
            <a:off x="6811100" y="2157876"/>
            <a:ext cx="41944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00" b="1" smtClean="0"/>
              <a:t>sum</a:t>
            </a:r>
            <a:endParaRPr lang="ko-KR" altLang="en-US" sz="600" b="1" dirty="0"/>
          </a:p>
        </p:txBody>
      </p:sp>
      <p:sp>
        <p:nvSpPr>
          <p:cNvPr id="25" name="직사각형 24"/>
          <p:cNvSpPr/>
          <p:nvPr/>
        </p:nvSpPr>
        <p:spPr>
          <a:xfrm>
            <a:off x="7676307" y="1574087"/>
            <a:ext cx="797598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600" b="1">
                <a:latin typeface="맑은 고딕" panose="020B0503020000020004" pitchFamily="50" charset="-127"/>
              </a:rPr>
              <a:t>1  istore_1 [sum]</a:t>
            </a:r>
            <a:endParaRPr lang="ko-KR" altLang="en-US" sz="600" b="1"/>
          </a:p>
        </p:txBody>
      </p:sp>
      <p:sp>
        <p:nvSpPr>
          <p:cNvPr id="63" name="직사각형 62"/>
          <p:cNvSpPr/>
          <p:nvPr/>
        </p:nvSpPr>
        <p:spPr>
          <a:xfrm>
            <a:off x="7702052" y="1844905"/>
            <a:ext cx="41944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00" b="1" smtClean="0"/>
              <a:t>sum</a:t>
            </a:r>
            <a:endParaRPr lang="ko-KR" altLang="en-US" sz="600" b="1" dirty="0"/>
          </a:p>
        </p:txBody>
      </p:sp>
      <p:sp>
        <p:nvSpPr>
          <p:cNvPr id="43" name="직사각형 42"/>
          <p:cNvSpPr/>
          <p:nvPr/>
        </p:nvSpPr>
        <p:spPr>
          <a:xfrm>
            <a:off x="982477" y="6608385"/>
            <a:ext cx="74914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smtClean="0">
                <a:solidFill>
                  <a:srgbClr val="0000FF"/>
                </a:solidFill>
              </a:rPr>
              <a:t>main( ) stackframe </a:t>
            </a:r>
            <a:r>
              <a:rPr lang="en-US" altLang="ko-KR" sz="1200" b="1" smtClean="0">
                <a:solidFill>
                  <a:srgbClr val="0000FF"/>
                </a:solidFill>
                <a:sym typeface="Wingdings" panose="05000000000000000000" pitchFamily="2" charset="2"/>
              </a:rPr>
              <a:t> main </a:t>
            </a:r>
            <a:r>
              <a:rPr lang="ko-KR" altLang="en-US" sz="1200" b="1" smtClean="0">
                <a:solidFill>
                  <a:srgbClr val="0000FF"/>
                </a:solidFill>
                <a:sym typeface="Wingdings" panose="05000000000000000000" pitchFamily="2" charset="2"/>
              </a:rPr>
              <a:t>메소드를 실행하는 과정에서 필요한 데이터</a:t>
            </a:r>
            <a:r>
              <a:rPr lang="en-US" altLang="ko-KR" sz="1200" b="1" smtClean="0">
                <a:solidFill>
                  <a:srgbClr val="0000FF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b="1" smtClean="0">
                <a:solidFill>
                  <a:srgbClr val="0000FF"/>
                </a:solidFill>
                <a:sym typeface="Wingdings" panose="05000000000000000000" pitchFamily="2" charset="2"/>
              </a:rPr>
              <a:t>변수</a:t>
            </a:r>
            <a:r>
              <a:rPr lang="en-US" altLang="ko-KR" sz="1200" b="1" smtClean="0">
                <a:solidFill>
                  <a:srgbClr val="0000FF"/>
                </a:solidFill>
                <a:sym typeface="Wingdings" panose="05000000000000000000" pitchFamily="2" charset="2"/>
              </a:rPr>
              <a:t>)</a:t>
            </a:r>
            <a:r>
              <a:rPr lang="ko-KR" altLang="en-US" sz="1200" b="1" smtClean="0">
                <a:solidFill>
                  <a:srgbClr val="0000FF"/>
                </a:solidFill>
                <a:sym typeface="Wingdings" panose="05000000000000000000" pitchFamily="2" charset="2"/>
              </a:rPr>
              <a:t>를 저장하는 메모리 공간</a:t>
            </a:r>
            <a:r>
              <a:rPr lang="en-US" altLang="ko-KR" sz="1200" b="1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66998" y="710294"/>
            <a:ext cx="22375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smtClean="0">
                <a:solidFill>
                  <a:srgbClr val="FF0000"/>
                </a:solidFill>
              </a:rPr>
              <a:t>명령</a:t>
            </a:r>
            <a:r>
              <a:rPr lang="en-US" altLang="ko-KR" sz="1000" b="1" smtClean="0">
                <a:solidFill>
                  <a:srgbClr val="FF0000"/>
                </a:solidFill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</a:rPr>
              <a:t>실행코드</a:t>
            </a:r>
            <a:r>
              <a:rPr lang="en-US" altLang="ko-KR" sz="1000" b="1" smtClean="0">
                <a:solidFill>
                  <a:srgbClr val="FF0000"/>
                </a:solidFill>
              </a:rPr>
              <a:t>)</a:t>
            </a:r>
            <a:r>
              <a:rPr lang="ko-KR" altLang="en-US" sz="1000" b="1" smtClean="0">
                <a:solidFill>
                  <a:srgbClr val="FF0000"/>
                </a:solidFill>
              </a:rPr>
              <a:t>는 클래스 안의 메소드 코드영역에서 </a:t>
            </a:r>
            <a:r>
              <a:rPr lang="en-US" altLang="ko-KR" sz="1000" b="1" smtClean="0">
                <a:solidFill>
                  <a:srgbClr val="FF0000"/>
                </a:solidFill>
              </a:rPr>
              <a:t>!!!, 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97052" y="3679906"/>
            <a:ext cx="2007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smtClean="0">
                <a:solidFill>
                  <a:srgbClr val="FF0000"/>
                </a:solidFill>
              </a:rPr>
              <a:t>코드를 실행할 때 필요한 데이터</a:t>
            </a:r>
            <a:r>
              <a:rPr lang="en-US" altLang="ko-KR" sz="1000" b="1" smtClean="0">
                <a:solidFill>
                  <a:srgbClr val="FF0000"/>
                </a:solidFill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</a:rPr>
              <a:t>변수</a:t>
            </a:r>
            <a:r>
              <a:rPr lang="en-US" altLang="ko-KR" sz="1000" b="1" smtClean="0">
                <a:solidFill>
                  <a:srgbClr val="FF0000"/>
                </a:solidFill>
              </a:rPr>
              <a:t>)</a:t>
            </a:r>
            <a:r>
              <a:rPr lang="ko-KR" altLang="en-US" sz="1000" b="1" smtClean="0">
                <a:solidFill>
                  <a:srgbClr val="FF0000"/>
                </a:solidFill>
              </a:rPr>
              <a:t>는 스택프레임에서</a:t>
            </a:r>
            <a:r>
              <a:rPr lang="en-US" altLang="ko-KR" sz="1000" b="1" smtClean="0">
                <a:solidFill>
                  <a:srgbClr val="FF0000"/>
                </a:solidFill>
              </a:rPr>
              <a:t> !!! 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056755" y="4293445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class load</a:t>
            </a:r>
            <a:endParaRPr lang="ko-KR" altLang="en-US" sz="900" b="1" dirty="0"/>
          </a:p>
        </p:txBody>
      </p:sp>
      <p:sp>
        <p:nvSpPr>
          <p:cNvPr id="61" name="직사각형 60"/>
          <p:cNvSpPr/>
          <p:nvPr/>
        </p:nvSpPr>
        <p:spPr>
          <a:xfrm>
            <a:off x="3893698" y="5233332"/>
            <a:ext cx="118721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>
                <a:solidFill>
                  <a:srgbClr val="FF0000"/>
                </a:solidFill>
              </a:rPr>
              <a:t>stackframe </a:t>
            </a:r>
            <a:r>
              <a:rPr lang="ko-KR" altLang="en-US" sz="900" b="1" smtClean="0">
                <a:solidFill>
                  <a:srgbClr val="FF0000"/>
                </a:solidFill>
              </a:rPr>
              <a:t>생성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0742" y="1261460"/>
            <a:ext cx="426399" cy="42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11" y="1988092"/>
            <a:ext cx="413882" cy="589749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-14808" y="-37351"/>
            <a:ext cx="3287469" cy="461665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0000FF"/>
                </a:solidFill>
              </a:rPr>
              <a:t>main ( ) </a:t>
            </a:r>
            <a:r>
              <a:rPr lang="ko-KR" altLang="en-US" sz="2400" b="1" smtClean="0">
                <a:solidFill>
                  <a:srgbClr val="0000FF"/>
                </a:solidFill>
              </a:rPr>
              <a:t>실행 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7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1988840"/>
            <a:ext cx="7272808" cy="221599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600" b="1" smtClean="0">
                <a:solidFill>
                  <a:srgbClr val="0000FF"/>
                </a:solidFill>
              </a:rPr>
              <a:t>  </a:t>
            </a:r>
            <a:r>
              <a:rPr lang="en-US" altLang="ko-KR" sz="6600" b="1" smtClean="0">
                <a:solidFill>
                  <a:srgbClr val="0000FF"/>
                </a:solidFill>
              </a:rPr>
              <a:t>CASE 2</a:t>
            </a:r>
          </a:p>
          <a:p>
            <a:pPr algn="ctr"/>
            <a:r>
              <a:rPr lang="en-US" altLang="ko-KR" sz="3600" b="1" smtClean="0">
                <a:solidFill>
                  <a:srgbClr val="0000FF"/>
                </a:solidFill>
              </a:rPr>
              <a:t>main( )</a:t>
            </a:r>
            <a:r>
              <a:rPr lang="ko-KR" altLang="en-US" sz="3600" b="1" smtClean="0">
                <a:solidFill>
                  <a:srgbClr val="0000FF"/>
                </a:solidFill>
              </a:rPr>
              <a:t>에서</a:t>
            </a:r>
            <a:r>
              <a:rPr lang="en-US" altLang="ko-KR" sz="3600" b="1" smtClean="0">
                <a:solidFill>
                  <a:srgbClr val="0000FF"/>
                </a:solidFill>
              </a:rPr>
              <a:t> </a:t>
            </a:r>
            <a:r>
              <a:rPr lang="ko-KR" altLang="en-US" sz="3600" b="1" smtClean="0">
                <a:solidFill>
                  <a:srgbClr val="0000FF"/>
                </a:solidFill>
              </a:rPr>
              <a:t>다른 메소드를 호출 실행하는 경우</a:t>
            </a:r>
            <a:endParaRPr lang="en-US" altLang="ko-KR" sz="36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5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98" y="412814"/>
            <a:ext cx="4314825" cy="3400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759095" y="4061316"/>
            <a:ext cx="151216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Main.class </a:t>
            </a:r>
            <a:r>
              <a:rPr lang="en-US" altLang="ko-KR" sz="1200" b="1" smtClean="0">
                <a:solidFill>
                  <a:srgbClr val="0000FF"/>
                </a:solidFill>
              </a:rPr>
              <a:t>in HDD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63312" y="4365694"/>
            <a:ext cx="3456384" cy="2378893"/>
          </a:xfrm>
          <a:prstGeom prst="roundRect">
            <a:avLst>
              <a:gd name="adj" fmla="val 4094"/>
            </a:avLst>
          </a:prstGeom>
          <a:solidFill>
            <a:srgbClr val="FFC000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9146" y="4564679"/>
            <a:ext cx="126255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100" b="1" smtClean="0"/>
              <a:t>hap( )</a:t>
            </a:r>
            <a:endParaRPr lang="ko-KR" altLang="en-US" sz="1100" b="1" dirty="0"/>
          </a:p>
        </p:txBody>
      </p:sp>
      <p:sp>
        <p:nvSpPr>
          <p:cNvPr id="6" name="직사각형 5"/>
          <p:cNvSpPr/>
          <p:nvPr/>
        </p:nvSpPr>
        <p:spPr>
          <a:xfrm>
            <a:off x="1615578" y="4430167"/>
            <a:ext cx="18630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smtClean="0"/>
              <a:t>byte code (execution code)</a:t>
            </a:r>
            <a:endParaRPr lang="ko-KR" altLang="en-US" sz="1000" b="1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408" y="4751896"/>
            <a:ext cx="1381125" cy="733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911" y="5643199"/>
            <a:ext cx="2466975" cy="10001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81111" y="5391207"/>
            <a:ext cx="1262550" cy="503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100" b="1" smtClean="0"/>
              <a:t>main( )</a:t>
            </a:r>
            <a:endParaRPr lang="ko-KR" altLang="en-US" sz="1100" b="1" dirty="0"/>
          </a:p>
        </p:txBody>
      </p:sp>
      <p:sp>
        <p:nvSpPr>
          <p:cNvPr id="13" name="직사각형 12"/>
          <p:cNvSpPr/>
          <p:nvPr/>
        </p:nvSpPr>
        <p:spPr>
          <a:xfrm>
            <a:off x="1515179" y="112780"/>
            <a:ext cx="151216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Main.java </a:t>
            </a:r>
            <a:r>
              <a:rPr lang="en-US" altLang="ko-KR" sz="1200" b="1" smtClean="0">
                <a:solidFill>
                  <a:srgbClr val="0000FF"/>
                </a:solidFill>
              </a:rPr>
              <a:t>in HDD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275856" y="3813239"/>
            <a:ext cx="0" cy="552455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2439" y="3938974"/>
            <a:ext cx="8891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</a:rPr>
              <a:t>Compile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원통 21"/>
          <p:cNvSpPr/>
          <p:nvPr/>
        </p:nvSpPr>
        <p:spPr>
          <a:xfrm>
            <a:off x="6223815" y="980728"/>
            <a:ext cx="1702140" cy="4248472"/>
          </a:xfrm>
          <a:prstGeom prst="can">
            <a:avLst>
              <a:gd name="adj" fmla="val 16521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678841" y="980728"/>
            <a:ext cx="792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HDD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318801" y="3025756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Main.class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318801" y="1564180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Main.java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308" y="3305196"/>
            <a:ext cx="1457154" cy="101341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088" y="1850103"/>
            <a:ext cx="1193595" cy="9406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3462" y="1272733"/>
            <a:ext cx="413882" cy="58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9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92" y="744813"/>
            <a:ext cx="1085172" cy="259432"/>
          </a:xfrm>
          <a:prstGeom prst="rect">
            <a:avLst/>
          </a:prstGeom>
        </p:spPr>
      </p:pic>
      <p:sp>
        <p:nvSpPr>
          <p:cNvPr id="2" name="원통 1"/>
          <p:cNvSpPr/>
          <p:nvPr/>
        </p:nvSpPr>
        <p:spPr>
          <a:xfrm>
            <a:off x="323528" y="1716395"/>
            <a:ext cx="1702140" cy="4248472"/>
          </a:xfrm>
          <a:prstGeom prst="can">
            <a:avLst>
              <a:gd name="adj" fmla="val 16521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39952" y="702547"/>
            <a:ext cx="151216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 Memory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8554" y="1716395"/>
            <a:ext cx="792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HDD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89532" y="987996"/>
            <a:ext cx="3456384" cy="2483543"/>
          </a:xfrm>
          <a:prstGeom prst="roundRect">
            <a:avLst>
              <a:gd name="adj" fmla="val 199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89532" y="3471539"/>
            <a:ext cx="3456384" cy="1517830"/>
          </a:xfrm>
          <a:prstGeom prst="roundRect">
            <a:avLst>
              <a:gd name="adj" fmla="val 1999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989532" y="4989369"/>
            <a:ext cx="3456384" cy="1679991"/>
          </a:xfrm>
          <a:prstGeom prst="roundRect">
            <a:avLst>
              <a:gd name="adj" fmla="val 199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15816" y="1001524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</a:rPr>
              <a:t>Method Area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91413" y="3585006"/>
            <a:ext cx="840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</a:rPr>
              <a:t>Heap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06948" y="4989369"/>
            <a:ext cx="8294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</a:rPr>
              <a:t>Stack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989532" y="6085997"/>
            <a:ext cx="3456384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836340" y="6095424"/>
            <a:ext cx="988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main ( )</a:t>
            </a:r>
          </a:p>
          <a:p>
            <a:pPr algn="ctr"/>
            <a:r>
              <a:rPr lang="en-US" altLang="ko-KR" sz="900" b="1" smtClean="0"/>
              <a:t>stackframe</a:t>
            </a:r>
            <a:endParaRPr lang="ko-KR" altLang="en-US" sz="900" b="1" dirty="0"/>
          </a:p>
        </p:txBody>
      </p:sp>
      <p:sp>
        <p:nvSpPr>
          <p:cNvPr id="26" name="직사각형 25"/>
          <p:cNvSpPr/>
          <p:nvPr/>
        </p:nvSpPr>
        <p:spPr>
          <a:xfrm>
            <a:off x="3805541" y="6376676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x</a:t>
            </a:r>
            <a:endParaRPr lang="ko-KR" altLang="en-US" sz="900" b="1" dirty="0"/>
          </a:p>
        </p:txBody>
      </p:sp>
      <p:sp>
        <p:nvSpPr>
          <p:cNvPr id="7" name="직사각형 6"/>
          <p:cNvSpPr/>
          <p:nvPr/>
        </p:nvSpPr>
        <p:spPr>
          <a:xfrm>
            <a:off x="3937978" y="6173108"/>
            <a:ext cx="490006" cy="237070"/>
          </a:xfrm>
          <a:prstGeom prst="rect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606937" y="2418552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code</a:t>
            </a:r>
            <a:endParaRPr lang="ko-KR" altLang="en-US" sz="900" b="1" dirty="0"/>
          </a:p>
        </p:txBody>
      </p:sp>
      <p:sp>
        <p:nvSpPr>
          <p:cNvPr id="53" name="직사각형 52"/>
          <p:cNvSpPr/>
          <p:nvPr/>
        </p:nvSpPr>
        <p:spPr>
          <a:xfrm>
            <a:off x="4487308" y="1059617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Main.class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8514" y="376142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Main.class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8514" y="2299847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Main.java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643058" y="2550530"/>
            <a:ext cx="1192455" cy="669997"/>
          </a:xfrm>
          <a:prstGeom prst="roundRect">
            <a:avLst>
              <a:gd name="adj" fmla="val 4094"/>
            </a:avLst>
          </a:prstGeom>
          <a:solidFill>
            <a:srgbClr val="00B0F0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6385560" y="2996649"/>
            <a:ext cx="1257499" cy="3334995"/>
          </a:xfrm>
          <a:custGeom>
            <a:avLst/>
            <a:gdLst>
              <a:gd name="connsiteX0" fmla="*/ 0 w 1409700"/>
              <a:gd name="connsiteY0" fmla="*/ 4290060 h 4290060"/>
              <a:gd name="connsiteX1" fmla="*/ 662940 w 1409700"/>
              <a:gd name="connsiteY1" fmla="*/ 4290060 h 4290060"/>
              <a:gd name="connsiteX2" fmla="*/ 662940 w 1409700"/>
              <a:gd name="connsiteY2" fmla="*/ 0 h 4290060"/>
              <a:gd name="connsiteX3" fmla="*/ 1409700 w 1409700"/>
              <a:gd name="connsiteY3" fmla="*/ 0 h 429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9700" h="4290060">
                <a:moveTo>
                  <a:pt x="0" y="4290060"/>
                </a:moveTo>
                <a:lnTo>
                  <a:pt x="662940" y="4290060"/>
                </a:lnTo>
                <a:lnTo>
                  <a:pt x="662940" y="0"/>
                </a:lnTo>
                <a:lnTo>
                  <a:pt x="1409700" y="0"/>
                </a:lnTo>
              </a:path>
            </a:pathLst>
          </a:custGeom>
          <a:noFill/>
          <a:ln w="6350">
            <a:solidFill>
              <a:srgbClr val="0000FF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905152" y="3950213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data</a:t>
            </a:r>
            <a:endParaRPr lang="ko-KR" altLang="en-US" sz="900" b="1" dirty="0"/>
          </a:p>
        </p:txBody>
      </p:sp>
      <p:sp>
        <p:nvSpPr>
          <p:cNvPr id="36" name="직사각형 35"/>
          <p:cNvSpPr/>
          <p:nvPr/>
        </p:nvSpPr>
        <p:spPr>
          <a:xfrm>
            <a:off x="4570662" y="6376676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y</a:t>
            </a:r>
            <a:endParaRPr lang="ko-KR" altLang="en-US" sz="900" b="1" dirty="0"/>
          </a:p>
        </p:txBody>
      </p:sp>
      <p:sp>
        <p:nvSpPr>
          <p:cNvPr id="40" name="직사각형 39"/>
          <p:cNvSpPr/>
          <p:nvPr/>
        </p:nvSpPr>
        <p:spPr>
          <a:xfrm>
            <a:off x="4703099" y="6173108"/>
            <a:ext cx="490006" cy="237070"/>
          </a:xfrm>
          <a:prstGeom prst="rect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32369" y="6376676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sum</a:t>
            </a:r>
            <a:endParaRPr lang="ko-KR" altLang="en-US" sz="900" b="1" dirty="0"/>
          </a:p>
        </p:txBody>
      </p:sp>
      <p:sp>
        <p:nvSpPr>
          <p:cNvPr id="42" name="직사각형 41"/>
          <p:cNvSpPr/>
          <p:nvPr/>
        </p:nvSpPr>
        <p:spPr>
          <a:xfrm>
            <a:off x="5564806" y="6173108"/>
            <a:ext cx="490006" cy="237070"/>
          </a:xfrm>
          <a:prstGeom prst="rect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1739900" y="2059365"/>
            <a:ext cx="1612900" cy="2247900"/>
          </a:xfrm>
          <a:custGeom>
            <a:avLst/>
            <a:gdLst>
              <a:gd name="connsiteX0" fmla="*/ 0 w 1612900"/>
              <a:gd name="connsiteY0" fmla="*/ 2247900 h 2247900"/>
              <a:gd name="connsiteX1" fmla="*/ 812800 w 1612900"/>
              <a:gd name="connsiteY1" fmla="*/ 2247900 h 2247900"/>
              <a:gd name="connsiteX2" fmla="*/ 812800 w 1612900"/>
              <a:gd name="connsiteY2" fmla="*/ 0 h 2247900"/>
              <a:gd name="connsiteX3" fmla="*/ 1612900 w 1612900"/>
              <a:gd name="connsiteY3" fmla="*/ 0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2247900">
                <a:moveTo>
                  <a:pt x="0" y="2247900"/>
                </a:moveTo>
                <a:lnTo>
                  <a:pt x="812800" y="2247900"/>
                </a:lnTo>
                <a:lnTo>
                  <a:pt x="812800" y="0"/>
                </a:lnTo>
                <a:lnTo>
                  <a:pt x="1612900" y="0"/>
                </a:lnTo>
              </a:path>
            </a:pathLst>
          </a:custGeom>
          <a:noFill/>
          <a:ln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691405" y="2353981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CPU</a:t>
            </a:r>
            <a:endParaRPr lang="ko-KR" altLang="en-US" sz="900" b="1" dirty="0"/>
          </a:p>
        </p:txBody>
      </p:sp>
      <p:sp>
        <p:nvSpPr>
          <p:cNvPr id="62" name="직사각형 61"/>
          <p:cNvSpPr/>
          <p:nvPr/>
        </p:nvSpPr>
        <p:spPr>
          <a:xfrm>
            <a:off x="6752326" y="3650150"/>
            <a:ext cx="41944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00" b="1" smtClean="0"/>
              <a:t>sum</a:t>
            </a:r>
            <a:endParaRPr lang="ko-KR" altLang="en-US" sz="600" b="1" dirty="0"/>
          </a:p>
        </p:txBody>
      </p:sp>
      <p:sp>
        <p:nvSpPr>
          <p:cNvPr id="25" name="직사각형 24"/>
          <p:cNvSpPr/>
          <p:nvPr/>
        </p:nvSpPr>
        <p:spPr>
          <a:xfrm>
            <a:off x="7676307" y="2636738"/>
            <a:ext cx="797598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600" b="1">
                <a:latin typeface="맑은 고딕" panose="020B0503020000020004" pitchFamily="50" charset="-127"/>
              </a:rPr>
              <a:t>1  istore_1 [sum]</a:t>
            </a:r>
            <a:endParaRPr lang="ko-KR" altLang="en-US" sz="600" b="1"/>
          </a:p>
        </p:txBody>
      </p:sp>
      <p:sp>
        <p:nvSpPr>
          <p:cNvPr id="63" name="직사각형 62"/>
          <p:cNvSpPr/>
          <p:nvPr/>
        </p:nvSpPr>
        <p:spPr>
          <a:xfrm>
            <a:off x="7702052" y="2907556"/>
            <a:ext cx="41944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00" b="1" smtClean="0"/>
              <a:t>sum</a:t>
            </a:r>
            <a:endParaRPr lang="ko-KR" altLang="en-US" sz="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21" y="4040863"/>
            <a:ext cx="1457154" cy="1013412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01" y="2585770"/>
            <a:ext cx="1193595" cy="9406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모서리가 둥근 직사각형 46"/>
          <p:cNvSpPr/>
          <p:nvPr/>
        </p:nvSpPr>
        <p:spPr>
          <a:xfrm>
            <a:off x="3420232" y="1365634"/>
            <a:ext cx="2805642" cy="1840027"/>
          </a:xfrm>
          <a:prstGeom prst="roundRect">
            <a:avLst>
              <a:gd name="adj" fmla="val 4094"/>
            </a:avLst>
          </a:prstGeom>
          <a:solidFill>
            <a:srgbClr val="FFC000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436066" y="1564619"/>
            <a:ext cx="126255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100" b="1" smtClean="0"/>
              <a:t>hap( )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4272498" y="1430107"/>
            <a:ext cx="18630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smtClean="0"/>
              <a:t>byte code (execution code)</a:t>
            </a:r>
            <a:endParaRPr lang="ko-KR" altLang="en-US" sz="1000" b="1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1664" y="1775806"/>
            <a:ext cx="1152339" cy="523489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1664" y="2479880"/>
            <a:ext cx="1737925" cy="636879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3436066" y="2201987"/>
            <a:ext cx="1262550" cy="503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100" b="1" smtClean="0"/>
              <a:t>main( )</a:t>
            </a:r>
            <a:endParaRPr lang="ko-KR" altLang="en-US" sz="1100" b="1" dirty="0"/>
          </a:p>
        </p:txBody>
      </p:sp>
      <p:sp>
        <p:nvSpPr>
          <p:cNvPr id="9" name="자유형 8"/>
          <p:cNvSpPr/>
          <p:nvPr/>
        </p:nvSpPr>
        <p:spPr>
          <a:xfrm>
            <a:off x="3505667" y="2996650"/>
            <a:ext cx="487004" cy="3098774"/>
          </a:xfrm>
          <a:custGeom>
            <a:avLst/>
            <a:gdLst>
              <a:gd name="connsiteX0" fmla="*/ 373738 w 373738"/>
              <a:gd name="connsiteY0" fmla="*/ 0 h 3870960"/>
              <a:gd name="connsiteX1" fmla="*/ 137518 w 373738"/>
              <a:gd name="connsiteY1" fmla="*/ 464820 h 3870960"/>
              <a:gd name="connsiteX2" fmla="*/ 358 w 373738"/>
              <a:gd name="connsiteY2" fmla="*/ 1402080 h 3870960"/>
              <a:gd name="connsiteX3" fmla="*/ 107038 w 373738"/>
              <a:gd name="connsiteY3" fmla="*/ 2697480 h 3870960"/>
              <a:gd name="connsiteX4" fmla="*/ 373738 w 373738"/>
              <a:gd name="connsiteY4" fmla="*/ 3870960 h 387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38" h="3870960">
                <a:moveTo>
                  <a:pt x="373738" y="0"/>
                </a:moveTo>
                <a:cubicBezTo>
                  <a:pt x="286743" y="115570"/>
                  <a:pt x="199748" y="231140"/>
                  <a:pt x="137518" y="464820"/>
                </a:cubicBezTo>
                <a:cubicBezTo>
                  <a:pt x="75288" y="698500"/>
                  <a:pt x="5438" y="1029970"/>
                  <a:pt x="358" y="1402080"/>
                </a:cubicBezTo>
                <a:cubicBezTo>
                  <a:pt x="-4722" y="1774190"/>
                  <a:pt x="44808" y="2286000"/>
                  <a:pt x="107038" y="2697480"/>
                </a:cubicBezTo>
                <a:cubicBezTo>
                  <a:pt x="169268" y="3108960"/>
                  <a:pt x="373738" y="3870960"/>
                  <a:pt x="373738" y="3870960"/>
                </a:cubicBezTo>
              </a:path>
            </a:pathLst>
          </a:custGeom>
          <a:noFill/>
          <a:ln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5868144" y="2692614"/>
            <a:ext cx="1774915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0941" y="2641353"/>
            <a:ext cx="669804" cy="1025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7" name="직사각형 66"/>
          <p:cNvSpPr/>
          <p:nvPr/>
        </p:nvSpPr>
        <p:spPr>
          <a:xfrm>
            <a:off x="-14808" y="-37351"/>
            <a:ext cx="3287469" cy="461665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0000FF"/>
                </a:solidFill>
              </a:rPr>
              <a:t>main ( ) </a:t>
            </a:r>
            <a:r>
              <a:rPr lang="ko-KR" altLang="en-US" sz="2400" b="1" smtClean="0">
                <a:solidFill>
                  <a:srgbClr val="0000FF"/>
                </a:solidFill>
              </a:rPr>
              <a:t>실행 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96495" y="4359253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class load</a:t>
            </a:r>
            <a:endParaRPr lang="ko-KR" altLang="en-US" sz="900" b="1" dirty="0"/>
          </a:p>
        </p:txBody>
      </p:sp>
      <p:sp>
        <p:nvSpPr>
          <p:cNvPr id="49" name="직사각형 48"/>
          <p:cNvSpPr/>
          <p:nvPr/>
        </p:nvSpPr>
        <p:spPr>
          <a:xfrm>
            <a:off x="3625944" y="5326215"/>
            <a:ext cx="118721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>
                <a:solidFill>
                  <a:srgbClr val="FF0000"/>
                </a:solidFill>
              </a:rPr>
              <a:t>stackframe </a:t>
            </a:r>
            <a:r>
              <a:rPr lang="ko-KR" altLang="en-US" sz="900" b="1" smtClean="0">
                <a:solidFill>
                  <a:srgbClr val="FF0000"/>
                </a:solidFill>
              </a:rPr>
              <a:t>생성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2313" y="2362022"/>
            <a:ext cx="426399" cy="429647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449" y="1995064"/>
            <a:ext cx="413882" cy="58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그림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068" y="757676"/>
            <a:ext cx="1085172" cy="259432"/>
          </a:xfrm>
          <a:prstGeom prst="rect">
            <a:avLst/>
          </a:prstGeom>
        </p:spPr>
      </p:pic>
      <p:sp>
        <p:nvSpPr>
          <p:cNvPr id="2" name="원통 1"/>
          <p:cNvSpPr/>
          <p:nvPr/>
        </p:nvSpPr>
        <p:spPr>
          <a:xfrm>
            <a:off x="323528" y="1716395"/>
            <a:ext cx="1702140" cy="4248472"/>
          </a:xfrm>
          <a:prstGeom prst="can">
            <a:avLst>
              <a:gd name="adj" fmla="val 16521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11960" y="702547"/>
            <a:ext cx="151216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 Memory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8554" y="1716395"/>
            <a:ext cx="792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HDD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89532" y="987996"/>
            <a:ext cx="3456384" cy="2483543"/>
          </a:xfrm>
          <a:prstGeom prst="roundRect">
            <a:avLst>
              <a:gd name="adj" fmla="val 199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89532" y="3471539"/>
            <a:ext cx="3456384" cy="1517830"/>
          </a:xfrm>
          <a:prstGeom prst="roundRect">
            <a:avLst>
              <a:gd name="adj" fmla="val 1999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989532" y="4989369"/>
            <a:ext cx="3456384" cy="1679991"/>
          </a:xfrm>
          <a:prstGeom prst="roundRect">
            <a:avLst>
              <a:gd name="adj" fmla="val 199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15816" y="1001524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</a:rPr>
              <a:t>Method Area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91413" y="3585006"/>
            <a:ext cx="840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</a:rPr>
              <a:t>Heap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06948" y="4989369"/>
            <a:ext cx="8294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</a:rPr>
              <a:t>Stack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989532" y="6085997"/>
            <a:ext cx="3456384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836340" y="6095424"/>
            <a:ext cx="988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main ( )</a:t>
            </a:r>
          </a:p>
          <a:p>
            <a:pPr algn="ctr"/>
            <a:r>
              <a:rPr lang="en-US" altLang="ko-KR" sz="900" b="1" smtClean="0"/>
              <a:t>stackframe</a:t>
            </a:r>
            <a:endParaRPr lang="ko-KR" altLang="en-US" sz="900" b="1" dirty="0"/>
          </a:p>
        </p:txBody>
      </p:sp>
      <p:sp>
        <p:nvSpPr>
          <p:cNvPr id="26" name="직사각형 25"/>
          <p:cNvSpPr/>
          <p:nvPr/>
        </p:nvSpPr>
        <p:spPr>
          <a:xfrm>
            <a:off x="3805541" y="6376676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x</a:t>
            </a:r>
            <a:endParaRPr lang="ko-KR" altLang="en-US" sz="900" b="1" dirty="0"/>
          </a:p>
        </p:txBody>
      </p:sp>
      <p:sp>
        <p:nvSpPr>
          <p:cNvPr id="7" name="직사각형 6"/>
          <p:cNvSpPr/>
          <p:nvPr/>
        </p:nvSpPr>
        <p:spPr>
          <a:xfrm>
            <a:off x="3937978" y="6173108"/>
            <a:ext cx="490006" cy="237070"/>
          </a:xfrm>
          <a:prstGeom prst="rect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606937" y="2418552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code</a:t>
            </a:r>
            <a:endParaRPr lang="ko-KR" altLang="en-US" sz="900" b="1" dirty="0"/>
          </a:p>
        </p:txBody>
      </p:sp>
      <p:sp>
        <p:nvSpPr>
          <p:cNvPr id="53" name="직사각형 52"/>
          <p:cNvSpPr/>
          <p:nvPr/>
        </p:nvSpPr>
        <p:spPr>
          <a:xfrm>
            <a:off x="4487308" y="1059617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Main.class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8514" y="4080364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Main.class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8514" y="2618788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Main.java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643058" y="2550530"/>
            <a:ext cx="1192455" cy="669997"/>
          </a:xfrm>
          <a:prstGeom prst="roundRect">
            <a:avLst>
              <a:gd name="adj" fmla="val 4094"/>
            </a:avLst>
          </a:prstGeom>
          <a:solidFill>
            <a:srgbClr val="00B0F0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6385560" y="2996650"/>
            <a:ext cx="1257499" cy="2797168"/>
          </a:xfrm>
          <a:custGeom>
            <a:avLst/>
            <a:gdLst>
              <a:gd name="connsiteX0" fmla="*/ 0 w 1409700"/>
              <a:gd name="connsiteY0" fmla="*/ 4290060 h 4290060"/>
              <a:gd name="connsiteX1" fmla="*/ 662940 w 1409700"/>
              <a:gd name="connsiteY1" fmla="*/ 4290060 h 4290060"/>
              <a:gd name="connsiteX2" fmla="*/ 662940 w 1409700"/>
              <a:gd name="connsiteY2" fmla="*/ 0 h 4290060"/>
              <a:gd name="connsiteX3" fmla="*/ 1409700 w 1409700"/>
              <a:gd name="connsiteY3" fmla="*/ 0 h 429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9700" h="4290060">
                <a:moveTo>
                  <a:pt x="0" y="4290060"/>
                </a:moveTo>
                <a:lnTo>
                  <a:pt x="662940" y="4290060"/>
                </a:lnTo>
                <a:lnTo>
                  <a:pt x="662940" y="0"/>
                </a:lnTo>
                <a:lnTo>
                  <a:pt x="1409700" y="0"/>
                </a:lnTo>
              </a:path>
            </a:pathLst>
          </a:custGeom>
          <a:noFill/>
          <a:ln w="6350">
            <a:solidFill>
              <a:srgbClr val="0000FF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905152" y="3950213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data</a:t>
            </a:r>
            <a:endParaRPr lang="ko-KR" altLang="en-US" sz="900" b="1" dirty="0"/>
          </a:p>
        </p:txBody>
      </p:sp>
      <p:sp>
        <p:nvSpPr>
          <p:cNvPr id="36" name="직사각형 35"/>
          <p:cNvSpPr/>
          <p:nvPr/>
        </p:nvSpPr>
        <p:spPr>
          <a:xfrm>
            <a:off x="4570662" y="6376676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y</a:t>
            </a:r>
            <a:endParaRPr lang="ko-KR" altLang="en-US" sz="900" b="1" dirty="0"/>
          </a:p>
        </p:txBody>
      </p:sp>
      <p:sp>
        <p:nvSpPr>
          <p:cNvPr id="40" name="직사각형 39"/>
          <p:cNvSpPr/>
          <p:nvPr/>
        </p:nvSpPr>
        <p:spPr>
          <a:xfrm>
            <a:off x="4703099" y="6173108"/>
            <a:ext cx="490006" cy="237070"/>
          </a:xfrm>
          <a:prstGeom prst="rect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32369" y="6376676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sum</a:t>
            </a:r>
            <a:endParaRPr lang="ko-KR" altLang="en-US" sz="900" b="1" dirty="0"/>
          </a:p>
        </p:txBody>
      </p:sp>
      <p:sp>
        <p:nvSpPr>
          <p:cNvPr id="42" name="직사각형 41"/>
          <p:cNvSpPr/>
          <p:nvPr/>
        </p:nvSpPr>
        <p:spPr>
          <a:xfrm>
            <a:off x="5564806" y="6173108"/>
            <a:ext cx="490006" cy="237070"/>
          </a:xfrm>
          <a:prstGeom prst="rect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691405" y="2353981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CPU</a:t>
            </a:r>
            <a:endParaRPr lang="ko-KR" altLang="en-US" sz="900" b="1" dirty="0"/>
          </a:p>
        </p:txBody>
      </p:sp>
      <p:sp>
        <p:nvSpPr>
          <p:cNvPr id="62" name="직사각형 61"/>
          <p:cNvSpPr/>
          <p:nvPr/>
        </p:nvSpPr>
        <p:spPr>
          <a:xfrm>
            <a:off x="6752326" y="3650150"/>
            <a:ext cx="41944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00" b="1" smtClean="0"/>
              <a:t>x</a:t>
            </a:r>
            <a:endParaRPr lang="ko-KR" altLang="en-US" sz="600" b="1" dirty="0"/>
          </a:p>
        </p:txBody>
      </p:sp>
      <p:sp>
        <p:nvSpPr>
          <p:cNvPr id="25" name="직사각형 24"/>
          <p:cNvSpPr/>
          <p:nvPr/>
        </p:nvSpPr>
        <p:spPr>
          <a:xfrm>
            <a:off x="7676307" y="2636738"/>
            <a:ext cx="797598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600" b="1" smtClean="0">
                <a:latin typeface="맑은 고딕" panose="020B0503020000020004" pitchFamily="50" charset="-127"/>
              </a:rPr>
              <a:t>0  iload_0 [x]</a:t>
            </a:r>
            <a:endParaRPr lang="ko-KR" altLang="en-US" sz="600" b="1"/>
          </a:p>
        </p:txBody>
      </p:sp>
      <p:sp>
        <p:nvSpPr>
          <p:cNvPr id="63" name="직사각형 62"/>
          <p:cNvSpPr/>
          <p:nvPr/>
        </p:nvSpPr>
        <p:spPr>
          <a:xfrm>
            <a:off x="7702052" y="2907556"/>
            <a:ext cx="41944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00" b="1" smtClean="0"/>
              <a:t>x</a:t>
            </a:r>
            <a:endParaRPr lang="ko-KR" altLang="en-US" sz="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21" y="4359804"/>
            <a:ext cx="1457154" cy="1013412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01" y="2904711"/>
            <a:ext cx="1193595" cy="9406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모서리가 둥근 직사각형 46"/>
          <p:cNvSpPr/>
          <p:nvPr/>
        </p:nvSpPr>
        <p:spPr>
          <a:xfrm>
            <a:off x="3420232" y="1365634"/>
            <a:ext cx="2805642" cy="1840027"/>
          </a:xfrm>
          <a:prstGeom prst="roundRect">
            <a:avLst>
              <a:gd name="adj" fmla="val 4094"/>
            </a:avLst>
          </a:prstGeom>
          <a:solidFill>
            <a:srgbClr val="FFC000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436066" y="1564619"/>
            <a:ext cx="126255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100" b="1" smtClean="0"/>
              <a:t>hap( )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4272498" y="1430107"/>
            <a:ext cx="18630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smtClean="0"/>
              <a:t>byte code (execution code)</a:t>
            </a:r>
            <a:endParaRPr lang="ko-KR" altLang="en-US" sz="1000" b="1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1664" y="1775806"/>
            <a:ext cx="1152339" cy="523489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1664" y="2479880"/>
            <a:ext cx="1737925" cy="636879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3436066" y="2201987"/>
            <a:ext cx="1262550" cy="503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100" b="1" smtClean="0"/>
              <a:t>main( )</a:t>
            </a:r>
            <a:endParaRPr lang="ko-KR" altLang="en-US" sz="1100" b="1" dirty="0"/>
          </a:p>
        </p:txBody>
      </p:sp>
      <p:sp>
        <p:nvSpPr>
          <p:cNvPr id="9" name="자유형 8"/>
          <p:cNvSpPr/>
          <p:nvPr/>
        </p:nvSpPr>
        <p:spPr>
          <a:xfrm>
            <a:off x="3578544" y="2093143"/>
            <a:ext cx="487004" cy="3404777"/>
          </a:xfrm>
          <a:custGeom>
            <a:avLst/>
            <a:gdLst>
              <a:gd name="connsiteX0" fmla="*/ 373738 w 373738"/>
              <a:gd name="connsiteY0" fmla="*/ 0 h 3870960"/>
              <a:gd name="connsiteX1" fmla="*/ 137518 w 373738"/>
              <a:gd name="connsiteY1" fmla="*/ 464820 h 3870960"/>
              <a:gd name="connsiteX2" fmla="*/ 358 w 373738"/>
              <a:gd name="connsiteY2" fmla="*/ 1402080 h 3870960"/>
              <a:gd name="connsiteX3" fmla="*/ 107038 w 373738"/>
              <a:gd name="connsiteY3" fmla="*/ 2697480 h 3870960"/>
              <a:gd name="connsiteX4" fmla="*/ 373738 w 373738"/>
              <a:gd name="connsiteY4" fmla="*/ 3870960 h 387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38" h="3870960">
                <a:moveTo>
                  <a:pt x="373738" y="0"/>
                </a:moveTo>
                <a:cubicBezTo>
                  <a:pt x="286743" y="115570"/>
                  <a:pt x="199748" y="231140"/>
                  <a:pt x="137518" y="464820"/>
                </a:cubicBezTo>
                <a:cubicBezTo>
                  <a:pt x="75288" y="698500"/>
                  <a:pt x="5438" y="1029970"/>
                  <a:pt x="358" y="1402080"/>
                </a:cubicBezTo>
                <a:cubicBezTo>
                  <a:pt x="-4722" y="1774190"/>
                  <a:pt x="44808" y="2286000"/>
                  <a:pt x="107038" y="2697480"/>
                </a:cubicBezTo>
                <a:cubicBezTo>
                  <a:pt x="169268" y="3108960"/>
                  <a:pt x="373738" y="3870960"/>
                  <a:pt x="373738" y="3870960"/>
                </a:cubicBezTo>
              </a:path>
            </a:pathLst>
          </a:custGeom>
          <a:noFill/>
          <a:ln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0" y="0"/>
            <a:ext cx="3287469" cy="461665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0000FF"/>
                </a:solidFill>
              </a:rPr>
              <a:t>hap ( ) </a:t>
            </a:r>
            <a:r>
              <a:rPr lang="ko-KR" altLang="en-US" sz="2400" b="1" smtClean="0">
                <a:solidFill>
                  <a:srgbClr val="0000FF"/>
                </a:solidFill>
              </a:rPr>
              <a:t>실행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 flipV="1">
            <a:off x="5078396" y="1910415"/>
            <a:ext cx="2564661" cy="766517"/>
          </a:xfrm>
          <a:custGeom>
            <a:avLst/>
            <a:gdLst>
              <a:gd name="connsiteX0" fmla="*/ 0 w 1409700"/>
              <a:gd name="connsiteY0" fmla="*/ 4290060 h 4290060"/>
              <a:gd name="connsiteX1" fmla="*/ 662940 w 1409700"/>
              <a:gd name="connsiteY1" fmla="*/ 4290060 h 4290060"/>
              <a:gd name="connsiteX2" fmla="*/ 662940 w 1409700"/>
              <a:gd name="connsiteY2" fmla="*/ 0 h 4290060"/>
              <a:gd name="connsiteX3" fmla="*/ 1409700 w 1409700"/>
              <a:gd name="connsiteY3" fmla="*/ 0 h 429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9700" h="4290060">
                <a:moveTo>
                  <a:pt x="0" y="4290060"/>
                </a:moveTo>
                <a:lnTo>
                  <a:pt x="662940" y="4290060"/>
                </a:lnTo>
                <a:lnTo>
                  <a:pt x="662940" y="0"/>
                </a:lnTo>
                <a:lnTo>
                  <a:pt x="1409700" y="0"/>
                </a:lnTo>
              </a:path>
            </a:pathLst>
          </a:custGeom>
          <a:noFill/>
          <a:ln w="6350">
            <a:solidFill>
              <a:srgbClr val="0000FF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0941" y="2641353"/>
            <a:ext cx="669804" cy="1025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0" name="모서리가 둥근 직사각형 49"/>
          <p:cNvSpPr/>
          <p:nvPr/>
        </p:nvSpPr>
        <p:spPr>
          <a:xfrm>
            <a:off x="2989532" y="5505220"/>
            <a:ext cx="3456384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894817" y="5516822"/>
            <a:ext cx="988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hap ( )</a:t>
            </a:r>
          </a:p>
          <a:p>
            <a:pPr algn="ctr"/>
            <a:r>
              <a:rPr lang="en-US" altLang="ko-KR" sz="900" b="1" smtClean="0"/>
              <a:t>stackframe</a:t>
            </a:r>
            <a:endParaRPr lang="ko-KR" altLang="en-US" sz="900" b="1" dirty="0"/>
          </a:p>
        </p:txBody>
      </p:sp>
      <p:sp>
        <p:nvSpPr>
          <p:cNvPr id="59" name="직사각형 58"/>
          <p:cNvSpPr/>
          <p:nvPr/>
        </p:nvSpPr>
        <p:spPr>
          <a:xfrm>
            <a:off x="3951439" y="5793817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x</a:t>
            </a:r>
            <a:endParaRPr lang="ko-KR" altLang="en-US" sz="900" b="1" dirty="0"/>
          </a:p>
        </p:txBody>
      </p:sp>
      <p:sp>
        <p:nvSpPr>
          <p:cNvPr id="66" name="직사각형 65"/>
          <p:cNvSpPr/>
          <p:nvPr/>
        </p:nvSpPr>
        <p:spPr>
          <a:xfrm>
            <a:off x="4083876" y="5590249"/>
            <a:ext cx="490006" cy="237070"/>
          </a:xfrm>
          <a:prstGeom prst="rect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716560" y="5793817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y</a:t>
            </a:r>
            <a:endParaRPr lang="ko-KR" altLang="en-US" sz="900" b="1" dirty="0"/>
          </a:p>
        </p:txBody>
      </p:sp>
      <p:sp>
        <p:nvSpPr>
          <p:cNvPr id="68" name="직사각형 67"/>
          <p:cNvSpPr/>
          <p:nvPr/>
        </p:nvSpPr>
        <p:spPr>
          <a:xfrm>
            <a:off x="4848997" y="5590249"/>
            <a:ext cx="490006" cy="237070"/>
          </a:xfrm>
          <a:prstGeom prst="rect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906781" y="5098662"/>
            <a:ext cx="118721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>
                <a:solidFill>
                  <a:srgbClr val="FF0000"/>
                </a:solidFill>
              </a:rPr>
              <a:t>stackframe </a:t>
            </a:r>
            <a:r>
              <a:rPr lang="ko-KR" altLang="en-US" sz="900" b="1" smtClean="0">
                <a:solidFill>
                  <a:srgbClr val="FF0000"/>
                </a:solidFill>
              </a:rPr>
              <a:t>생성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8562" y="2355946"/>
            <a:ext cx="426399" cy="429647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57" y="2006784"/>
            <a:ext cx="413882" cy="58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018" y="754378"/>
            <a:ext cx="1085172" cy="259432"/>
          </a:xfrm>
          <a:prstGeom prst="rect">
            <a:avLst/>
          </a:prstGeom>
        </p:spPr>
      </p:pic>
      <p:sp>
        <p:nvSpPr>
          <p:cNvPr id="2" name="원통 1"/>
          <p:cNvSpPr/>
          <p:nvPr/>
        </p:nvSpPr>
        <p:spPr>
          <a:xfrm>
            <a:off x="323528" y="1716395"/>
            <a:ext cx="1702140" cy="4248472"/>
          </a:xfrm>
          <a:prstGeom prst="can">
            <a:avLst>
              <a:gd name="adj" fmla="val 16521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83968" y="702547"/>
            <a:ext cx="151216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 Memory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3704" y="1716395"/>
            <a:ext cx="792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HDD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89532" y="987996"/>
            <a:ext cx="3456384" cy="2483543"/>
          </a:xfrm>
          <a:prstGeom prst="roundRect">
            <a:avLst>
              <a:gd name="adj" fmla="val 199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89532" y="3471539"/>
            <a:ext cx="3456384" cy="1517830"/>
          </a:xfrm>
          <a:prstGeom prst="roundRect">
            <a:avLst>
              <a:gd name="adj" fmla="val 1999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989532" y="4989369"/>
            <a:ext cx="3456384" cy="1679991"/>
          </a:xfrm>
          <a:prstGeom prst="roundRect">
            <a:avLst>
              <a:gd name="adj" fmla="val 199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15816" y="1001524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</a:rPr>
              <a:t>Method Area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91413" y="3585006"/>
            <a:ext cx="840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</a:rPr>
              <a:t>Heap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06948" y="4989369"/>
            <a:ext cx="8294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</a:rPr>
              <a:t>Stack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989532" y="6085997"/>
            <a:ext cx="3456384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836340" y="6095424"/>
            <a:ext cx="988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main ( )</a:t>
            </a:r>
          </a:p>
          <a:p>
            <a:pPr algn="ctr"/>
            <a:r>
              <a:rPr lang="en-US" altLang="ko-KR" sz="900" b="1" smtClean="0"/>
              <a:t>stackframe</a:t>
            </a:r>
            <a:endParaRPr lang="ko-KR" altLang="en-US" sz="900" b="1" dirty="0"/>
          </a:p>
        </p:txBody>
      </p:sp>
      <p:sp>
        <p:nvSpPr>
          <p:cNvPr id="26" name="직사각형 25"/>
          <p:cNvSpPr/>
          <p:nvPr/>
        </p:nvSpPr>
        <p:spPr>
          <a:xfrm>
            <a:off x="3805541" y="6376676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x</a:t>
            </a:r>
            <a:endParaRPr lang="ko-KR" altLang="en-US" sz="900" b="1" dirty="0"/>
          </a:p>
        </p:txBody>
      </p:sp>
      <p:sp>
        <p:nvSpPr>
          <p:cNvPr id="7" name="직사각형 6"/>
          <p:cNvSpPr/>
          <p:nvPr/>
        </p:nvSpPr>
        <p:spPr>
          <a:xfrm>
            <a:off x="3937978" y="6173108"/>
            <a:ext cx="490006" cy="237070"/>
          </a:xfrm>
          <a:prstGeom prst="rect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606937" y="2418552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code</a:t>
            </a:r>
            <a:endParaRPr lang="ko-KR" altLang="en-US" sz="900" b="1" dirty="0"/>
          </a:p>
        </p:txBody>
      </p:sp>
      <p:sp>
        <p:nvSpPr>
          <p:cNvPr id="53" name="직사각형 52"/>
          <p:cNvSpPr/>
          <p:nvPr/>
        </p:nvSpPr>
        <p:spPr>
          <a:xfrm>
            <a:off x="4487308" y="1059617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Main.class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74232" y="376142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Main.class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98650" y="2299847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</a:rPr>
              <a:t>Main.java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643058" y="2550530"/>
            <a:ext cx="1192455" cy="669997"/>
          </a:xfrm>
          <a:prstGeom prst="roundRect">
            <a:avLst>
              <a:gd name="adj" fmla="val 4094"/>
            </a:avLst>
          </a:prstGeom>
          <a:solidFill>
            <a:srgbClr val="00B0F0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6385560" y="2996649"/>
            <a:ext cx="1257499" cy="3334995"/>
          </a:xfrm>
          <a:custGeom>
            <a:avLst/>
            <a:gdLst>
              <a:gd name="connsiteX0" fmla="*/ 0 w 1409700"/>
              <a:gd name="connsiteY0" fmla="*/ 4290060 h 4290060"/>
              <a:gd name="connsiteX1" fmla="*/ 662940 w 1409700"/>
              <a:gd name="connsiteY1" fmla="*/ 4290060 h 4290060"/>
              <a:gd name="connsiteX2" fmla="*/ 662940 w 1409700"/>
              <a:gd name="connsiteY2" fmla="*/ 0 h 4290060"/>
              <a:gd name="connsiteX3" fmla="*/ 1409700 w 1409700"/>
              <a:gd name="connsiteY3" fmla="*/ 0 h 429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9700" h="4290060">
                <a:moveTo>
                  <a:pt x="0" y="4290060"/>
                </a:moveTo>
                <a:lnTo>
                  <a:pt x="662940" y="4290060"/>
                </a:lnTo>
                <a:lnTo>
                  <a:pt x="662940" y="0"/>
                </a:lnTo>
                <a:lnTo>
                  <a:pt x="1409700" y="0"/>
                </a:lnTo>
              </a:path>
            </a:pathLst>
          </a:custGeom>
          <a:noFill/>
          <a:ln w="6350">
            <a:solidFill>
              <a:srgbClr val="0000FF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905152" y="3950213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data</a:t>
            </a:r>
            <a:endParaRPr lang="ko-KR" altLang="en-US" sz="900" b="1" dirty="0"/>
          </a:p>
        </p:txBody>
      </p:sp>
      <p:sp>
        <p:nvSpPr>
          <p:cNvPr id="36" name="직사각형 35"/>
          <p:cNvSpPr/>
          <p:nvPr/>
        </p:nvSpPr>
        <p:spPr>
          <a:xfrm>
            <a:off x="4570662" y="6376676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y</a:t>
            </a:r>
            <a:endParaRPr lang="ko-KR" altLang="en-US" sz="900" b="1" dirty="0"/>
          </a:p>
        </p:txBody>
      </p:sp>
      <p:sp>
        <p:nvSpPr>
          <p:cNvPr id="40" name="직사각형 39"/>
          <p:cNvSpPr/>
          <p:nvPr/>
        </p:nvSpPr>
        <p:spPr>
          <a:xfrm>
            <a:off x="4703099" y="6173108"/>
            <a:ext cx="490006" cy="237070"/>
          </a:xfrm>
          <a:prstGeom prst="rect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32369" y="6376676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sum</a:t>
            </a:r>
            <a:endParaRPr lang="ko-KR" altLang="en-US" sz="900" b="1" dirty="0"/>
          </a:p>
        </p:txBody>
      </p:sp>
      <p:sp>
        <p:nvSpPr>
          <p:cNvPr id="42" name="직사각형 41"/>
          <p:cNvSpPr/>
          <p:nvPr/>
        </p:nvSpPr>
        <p:spPr>
          <a:xfrm>
            <a:off x="5564806" y="6173108"/>
            <a:ext cx="490006" cy="237070"/>
          </a:xfrm>
          <a:prstGeom prst="rect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691405" y="2353981"/>
            <a:ext cx="767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smtClean="0"/>
              <a:t>CPU</a:t>
            </a:r>
            <a:endParaRPr lang="ko-KR" altLang="en-US" sz="900" b="1" dirty="0"/>
          </a:p>
        </p:txBody>
      </p:sp>
      <p:sp>
        <p:nvSpPr>
          <p:cNvPr id="62" name="직사각형 61"/>
          <p:cNvSpPr/>
          <p:nvPr/>
        </p:nvSpPr>
        <p:spPr>
          <a:xfrm>
            <a:off x="6752326" y="3650150"/>
            <a:ext cx="41944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00" b="1" smtClean="0"/>
              <a:t>sum</a:t>
            </a:r>
            <a:endParaRPr lang="ko-KR" altLang="en-US" sz="600" b="1" dirty="0"/>
          </a:p>
        </p:txBody>
      </p:sp>
      <p:sp>
        <p:nvSpPr>
          <p:cNvPr id="25" name="직사각형 24"/>
          <p:cNvSpPr/>
          <p:nvPr/>
        </p:nvSpPr>
        <p:spPr>
          <a:xfrm>
            <a:off x="7676307" y="2636738"/>
            <a:ext cx="797598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600" b="1">
                <a:latin typeface="맑은 고딕" panose="020B0503020000020004" pitchFamily="50" charset="-127"/>
              </a:rPr>
              <a:t>1  istore_1 [sum]</a:t>
            </a:r>
            <a:endParaRPr lang="ko-KR" altLang="en-US" sz="600" b="1"/>
          </a:p>
        </p:txBody>
      </p:sp>
      <p:sp>
        <p:nvSpPr>
          <p:cNvPr id="63" name="직사각형 62"/>
          <p:cNvSpPr/>
          <p:nvPr/>
        </p:nvSpPr>
        <p:spPr>
          <a:xfrm>
            <a:off x="7702052" y="2907556"/>
            <a:ext cx="41944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00" b="1" smtClean="0"/>
              <a:t>sum</a:t>
            </a:r>
            <a:endParaRPr lang="ko-KR" altLang="en-US" sz="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64" y="4040863"/>
            <a:ext cx="1457154" cy="1013412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19" y="2585770"/>
            <a:ext cx="1193595" cy="9406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모서리가 둥근 직사각형 46"/>
          <p:cNvSpPr/>
          <p:nvPr/>
        </p:nvSpPr>
        <p:spPr>
          <a:xfrm>
            <a:off x="3420232" y="1365634"/>
            <a:ext cx="2805642" cy="1840027"/>
          </a:xfrm>
          <a:prstGeom prst="roundRect">
            <a:avLst>
              <a:gd name="adj" fmla="val 4094"/>
            </a:avLst>
          </a:prstGeom>
          <a:solidFill>
            <a:srgbClr val="FFC000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436066" y="1564619"/>
            <a:ext cx="126255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100" b="1" smtClean="0"/>
              <a:t>hap( )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4272498" y="1430107"/>
            <a:ext cx="18630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smtClean="0"/>
              <a:t>byte code (execution code)</a:t>
            </a:r>
            <a:endParaRPr lang="ko-KR" altLang="en-US" sz="1000" b="1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1664" y="1775806"/>
            <a:ext cx="1152339" cy="523489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1664" y="2479880"/>
            <a:ext cx="1737925" cy="636879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3436066" y="2201987"/>
            <a:ext cx="1262550" cy="503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100" b="1" smtClean="0"/>
              <a:t>main( )</a:t>
            </a:r>
            <a:endParaRPr lang="ko-KR" altLang="en-US" sz="1100" b="1" dirty="0"/>
          </a:p>
        </p:txBody>
      </p:sp>
      <p:sp>
        <p:nvSpPr>
          <p:cNvPr id="9" name="자유형 8"/>
          <p:cNvSpPr/>
          <p:nvPr/>
        </p:nvSpPr>
        <p:spPr>
          <a:xfrm>
            <a:off x="3505667" y="2996650"/>
            <a:ext cx="487004" cy="3098774"/>
          </a:xfrm>
          <a:custGeom>
            <a:avLst/>
            <a:gdLst>
              <a:gd name="connsiteX0" fmla="*/ 373738 w 373738"/>
              <a:gd name="connsiteY0" fmla="*/ 0 h 3870960"/>
              <a:gd name="connsiteX1" fmla="*/ 137518 w 373738"/>
              <a:gd name="connsiteY1" fmla="*/ 464820 h 3870960"/>
              <a:gd name="connsiteX2" fmla="*/ 358 w 373738"/>
              <a:gd name="connsiteY2" fmla="*/ 1402080 h 3870960"/>
              <a:gd name="connsiteX3" fmla="*/ 107038 w 373738"/>
              <a:gd name="connsiteY3" fmla="*/ 2697480 h 3870960"/>
              <a:gd name="connsiteX4" fmla="*/ 373738 w 373738"/>
              <a:gd name="connsiteY4" fmla="*/ 3870960 h 387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38" h="3870960">
                <a:moveTo>
                  <a:pt x="373738" y="0"/>
                </a:moveTo>
                <a:cubicBezTo>
                  <a:pt x="286743" y="115570"/>
                  <a:pt x="199748" y="231140"/>
                  <a:pt x="137518" y="464820"/>
                </a:cubicBezTo>
                <a:cubicBezTo>
                  <a:pt x="75288" y="698500"/>
                  <a:pt x="5438" y="1029970"/>
                  <a:pt x="358" y="1402080"/>
                </a:cubicBezTo>
                <a:cubicBezTo>
                  <a:pt x="-4722" y="1774190"/>
                  <a:pt x="44808" y="2286000"/>
                  <a:pt x="107038" y="2697480"/>
                </a:cubicBezTo>
                <a:cubicBezTo>
                  <a:pt x="169268" y="3108960"/>
                  <a:pt x="373738" y="3870960"/>
                  <a:pt x="373738" y="3870960"/>
                </a:cubicBezTo>
              </a:path>
            </a:pathLst>
          </a:custGeom>
          <a:noFill/>
          <a:ln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-5283" y="-20572"/>
            <a:ext cx="4686827" cy="461665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0000FF"/>
                </a:solidFill>
              </a:rPr>
              <a:t>hap( ) </a:t>
            </a:r>
            <a:r>
              <a:rPr lang="ko-KR" altLang="en-US" sz="2400" b="1" smtClean="0">
                <a:solidFill>
                  <a:srgbClr val="0000FF"/>
                </a:solidFill>
              </a:rPr>
              <a:t>실행 후</a:t>
            </a:r>
            <a:r>
              <a:rPr lang="en-US" altLang="ko-KR" sz="2400" b="1" smtClean="0">
                <a:solidFill>
                  <a:srgbClr val="0000FF"/>
                </a:solidFill>
              </a:rPr>
              <a:t>,  </a:t>
            </a:r>
            <a:r>
              <a:rPr lang="en-US" altLang="ko-KR" sz="2400" b="1" smtClean="0">
                <a:solidFill>
                  <a:srgbClr val="0000FF"/>
                </a:solidFill>
              </a:rPr>
              <a:t>main( ) </a:t>
            </a:r>
            <a:r>
              <a:rPr lang="ko-KR" altLang="en-US" sz="2400" b="1" smtClean="0">
                <a:solidFill>
                  <a:srgbClr val="0000FF"/>
                </a:solidFill>
              </a:rPr>
              <a:t>실행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5315993" y="2677900"/>
            <a:ext cx="2297569" cy="361208"/>
          </a:xfrm>
          <a:custGeom>
            <a:avLst/>
            <a:gdLst>
              <a:gd name="connsiteX0" fmla="*/ 0 w 1409700"/>
              <a:gd name="connsiteY0" fmla="*/ 4290060 h 4290060"/>
              <a:gd name="connsiteX1" fmla="*/ 662940 w 1409700"/>
              <a:gd name="connsiteY1" fmla="*/ 4290060 h 4290060"/>
              <a:gd name="connsiteX2" fmla="*/ 662940 w 1409700"/>
              <a:gd name="connsiteY2" fmla="*/ 0 h 4290060"/>
              <a:gd name="connsiteX3" fmla="*/ 1409700 w 1409700"/>
              <a:gd name="connsiteY3" fmla="*/ 0 h 429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9700" h="4290060">
                <a:moveTo>
                  <a:pt x="0" y="4290060"/>
                </a:moveTo>
                <a:lnTo>
                  <a:pt x="662940" y="4290060"/>
                </a:lnTo>
                <a:lnTo>
                  <a:pt x="662940" y="0"/>
                </a:lnTo>
                <a:lnTo>
                  <a:pt x="1409700" y="0"/>
                </a:lnTo>
              </a:path>
            </a:pathLst>
          </a:custGeom>
          <a:noFill/>
          <a:ln w="6350">
            <a:solidFill>
              <a:srgbClr val="0000FF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0941" y="2641353"/>
            <a:ext cx="669804" cy="1025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8562" y="2355946"/>
            <a:ext cx="426399" cy="42964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57" y="2006784"/>
            <a:ext cx="413882" cy="58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540</Words>
  <Application>Microsoft Office PowerPoint</Application>
  <PresentationFormat>화면 슬라이드 쇼(4:3)</PresentationFormat>
  <Paragraphs>261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클래스와 객체</dc:title>
  <dc:creator>Imseokjin</dc:creator>
  <cp:lastModifiedBy>임 석진</cp:lastModifiedBy>
  <cp:revision>138</cp:revision>
  <dcterms:created xsi:type="dcterms:W3CDTF">2015-08-24T07:27:00Z</dcterms:created>
  <dcterms:modified xsi:type="dcterms:W3CDTF">2019-03-30T07:45:48Z</dcterms:modified>
</cp:coreProperties>
</file>