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37"/>
  </p:notesMasterIdLst>
  <p:handoutMasterIdLst>
    <p:handoutMasterId r:id="rId38"/>
  </p:handoutMasterIdLst>
  <p:sldIdLst>
    <p:sldId id="256" r:id="rId2"/>
    <p:sldId id="578" r:id="rId3"/>
    <p:sldId id="565" r:id="rId4"/>
    <p:sldId id="566" r:id="rId5"/>
    <p:sldId id="571" r:id="rId6"/>
    <p:sldId id="567" r:id="rId7"/>
    <p:sldId id="568" r:id="rId8"/>
    <p:sldId id="569" r:id="rId9"/>
    <p:sldId id="597" r:id="rId10"/>
    <p:sldId id="598" r:id="rId11"/>
    <p:sldId id="575" r:id="rId12"/>
    <p:sldId id="500" r:id="rId13"/>
    <p:sldId id="501" r:id="rId14"/>
    <p:sldId id="510" r:id="rId15"/>
    <p:sldId id="511" r:id="rId16"/>
    <p:sldId id="512" r:id="rId17"/>
    <p:sldId id="513" r:id="rId18"/>
    <p:sldId id="514" r:id="rId19"/>
    <p:sldId id="515" r:id="rId20"/>
    <p:sldId id="516" r:id="rId21"/>
    <p:sldId id="581" r:id="rId22"/>
    <p:sldId id="520" r:id="rId23"/>
    <p:sldId id="521" r:id="rId24"/>
    <p:sldId id="522" r:id="rId25"/>
    <p:sldId id="523" r:id="rId26"/>
    <p:sldId id="525" r:id="rId27"/>
    <p:sldId id="582" r:id="rId28"/>
    <p:sldId id="546" r:id="rId29"/>
    <p:sldId id="547" r:id="rId30"/>
    <p:sldId id="530" r:id="rId31"/>
    <p:sldId id="531" r:id="rId32"/>
    <p:sldId id="532" r:id="rId33"/>
    <p:sldId id="533" r:id="rId34"/>
    <p:sldId id="535" r:id="rId35"/>
    <p:sldId id="583" r:id="rId3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8" autoAdjust="0"/>
    <p:restoredTop sz="90232" autoAdjust="0"/>
  </p:normalViewPr>
  <p:slideViewPr>
    <p:cSldViewPr snapToGrid="0">
      <p:cViewPr varScale="1">
        <p:scale>
          <a:sx n="96" d="100"/>
          <a:sy n="96" d="100"/>
        </p:scale>
        <p:origin x="57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8/22/2012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Defense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dirty="0" smtClean="0"/>
              <a:t>Christo Wilson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4900" cap="none" dirty="0" smtClean="0"/>
              <a:t>Operating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 </a:t>
            </a:r>
            <a:r>
              <a:rPr lang="en-US" b="1" dirty="0" smtClean="0">
                <a:solidFill>
                  <a:schemeClr val="tx1"/>
                </a:solidFill>
              </a:rPr>
              <a:t>to make an OS :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A Simple Operating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/>
          <p:cNvSpPr/>
          <p:nvPr/>
        </p:nvSpPr>
        <p:spPr>
          <a:xfrm>
            <a:off x="0" y="762001"/>
            <a:ext cx="6950073" cy="74612"/>
          </a:xfrm>
          <a:custGeom>
            <a:avLst/>
            <a:gdLst>
              <a:gd name="connsiteX0" fmla="*/ 0 w 6950073"/>
              <a:gd name="connsiteY0" fmla="*/ 0 h 74612"/>
              <a:gd name="connsiteX1" fmla="*/ 6950073 w 6950073"/>
              <a:gd name="connsiteY1" fmla="*/ 0 h 74612"/>
              <a:gd name="connsiteX2" fmla="*/ 6950073 w 6950073"/>
              <a:gd name="connsiteY2" fmla="*/ 74612 h 74612"/>
              <a:gd name="connsiteX3" fmla="*/ 0 w 6950073"/>
              <a:gd name="connsiteY3" fmla="*/ 74612 h 74612"/>
              <a:gd name="connsiteX4" fmla="*/ 0 w 6950073"/>
              <a:gd name="connsiteY4" fmla="*/ 0 h 746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50073" h="74612">
                <a:moveTo>
                  <a:pt x="0" y="0"/>
                </a:moveTo>
                <a:lnTo>
                  <a:pt x="6950073" y="0"/>
                </a:lnTo>
                <a:lnTo>
                  <a:pt x="6950073" y="74612"/>
                </a:lnTo>
                <a:lnTo>
                  <a:pt x="0" y="74612"/>
                </a:lnTo>
                <a:lnTo>
                  <a:pt x="0" y="0"/>
                </a:lnTo>
              </a:path>
            </a:pathLst>
          </a:custGeom>
          <a:solidFill>
            <a:srgbClr val="B2B2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0" y="762001"/>
            <a:ext cx="6950073" cy="74612"/>
          </a:xfrm>
          <a:custGeom>
            <a:avLst/>
            <a:gdLst>
              <a:gd name="connsiteX0" fmla="*/ 0 w 6950073"/>
              <a:gd name="connsiteY0" fmla="*/ 0 h 74612"/>
              <a:gd name="connsiteX1" fmla="*/ 6950073 w 6950073"/>
              <a:gd name="connsiteY1" fmla="*/ 0 h 74612"/>
              <a:gd name="connsiteX2" fmla="*/ 6950073 w 6950073"/>
              <a:gd name="connsiteY2" fmla="*/ 74612 h 74612"/>
              <a:gd name="connsiteX3" fmla="*/ 0 w 6950073"/>
              <a:gd name="connsiteY3" fmla="*/ 74612 h 74612"/>
              <a:gd name="connsiteX4" fmla="*/ 0 w 6950073"/>
              <a:gd name="connsiteY4" fmla="*/ 0 h 746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50073" h="74612">
                <a:moveTo>
                  <a:pt x="0" y="0"/>
                </a:moveTo>
                <a:lnTo>
                  <a:pt x="6950073" y="0"/>
                </a:lnTo>
                <a:lnTo>
                  <a:pt x="6950073" y="74612"/>
                </a:lnTo>
                <a:lnTo>
                  <a:pt x="0" y="74612"/>
                </a:lnTo>
                <a:lnTo>
                  <a:pt x="0" y="0"/>
                </a:lnTo>
              </a:path>
            </a:pathLst>
          </a:custGeom>
          <a:solidFill>
            <a:srgbClr val="B2B2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0" y="762001"/>
            <a:ext cx="6950073" cy="74612"/>
          </a:xfrm>
          <a:custGeom>
            <a:avLst/>
            <a:gdLst>
              <a:gd name="connsiteX0" fmla="*/ 0 w 6950073"/>
              <a:gd name="connsiteY0" fmla="*/ 0 h 74612"/>
              <a:gd name="connsiteX1" fmla="*/ 6950073 w 6950073"/>
              <a:gd name="connsiteY1" fmla="*/ 0 h 74612"/>
              <a:gd name="connsiteX2" fmla="*/ 6950073 w 6950073"/>
              <a:gd name="connsiteY2" fmla="*/ 74612 h 74612"/>
              <a:gd name="connsiteX3" fmla="*/ 0 w 6950073"/>
              <a:gd name="connsiteY3" fmla="*/ 74612 h 74612"/>
              <a:gd name="connsiteX4" fmla="*/ 0 w 6950073"/>
              <a:gd name="connsiteY4" fmla="*/ 0 h 746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50073" h="74612">
                <a:moveTo>
                  <a:pt x="0" y="0"/>
                </a:moveTo>
                <a:lnTo>
                  <a:pt x="6950073" y="0"/>
                </a:lnTo>
                <a:lnTo>
                  <a:pt x="6950073" y="74612"/>
                </a:lnTo>
                <a:lnTo>
                  <a:pt x="0" y="74612"/>
                </a:lnTo>
                <a:lnTo>
                  <a:pt x="0" y="0"/>
                </a:lnTo>
              </a:path>
            </a:pathLst>
          </a:custGeom>
          <a:solidFill>
            <a:srgbClr val="B2B2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76274" y="3038475"/>
            <a:ext cx="7905748" cy="1228724"/>
          </a:xfrm>
          <a:custGeom>
            <a:avLst/>
            <a:gdLst>
              <a:gd name="connsiteX0" fmla="*/ 9525 w 7905748"/>
              <a:gd name="connsiteY0" fmla="*/ 9525 h 1228724"/>
              <a:gd name="connsiteX1" fmla="*/ 7896223 w 7905748"/>
              <a:gd name="connsiteY1" fmla="*/ 9525 h 1228724"/>
              <a:gd name="connsiteX2" fmla="*/ 7896223 w 7905748"/>
              <a:gd name="connsiteY2" fmla="*/ 1219199 h 1228724"/>
              <a:gd name="connsiteX3" fmla="*/ 9525 w 7905748"/>
              <a:gd name="connsiteY3" fmla="*/ 1219199 h 1228724"/>
              <a:gd name="connsiteX4" fmla="*/ 9525 w 7905748"/>
              <a:gd name="connsiteY4" fmla="*/ 9525 h 12287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05748" h="1228724">
                <a:moveTo>
                  <a:pt x="9525" y="9525"/>
                </a:moveTo>
                <a:lnTo>
                  <a:pt x="7896223" y="9525"/>
                </a:lnTo>
                <a:lnTo>
                  <a:pt x="7896223" y="1219199"/>
                </a:lnTo>
                <a:lnTo>
                  <a:pt x="9525" y="1219199"/>
                </a:lnTo>
                <a:lnTo>
                  <a:pt x="9525" y="95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BA2C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869482" y="3867150"/>
            <a:ext cx="626565" cy="920798"/>
          </a:xfrm>
          <a:custGeom>
            <a:avLst/>
            <a:gdLst>
              <a:gd name="connsiteX0" fmla="*/ 607516 w 626565"/>
              <a:gd name="connsiteY0" fmla="*/ 19050 h 920798"/>
              <a:gd name="connsiteX1" fmla="*/ 19050 w 626565"/>
              <a:gd name="connsiteY1" fmla="*/ 901748 h 9207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6565" h="920798">
                <a:moveTo>
                  <a:pt x="607516" y="19050"/>
                </a:moveTo>
                <a:lnTo>
                  <a:pt x="19050" y="901748"/>
                </a:lnTo>
              </a:path>
            </a:pathLst>
          </a:custGeom>
          <a:ln w="38100">
            <a:solidFill>
              <a:srgbClr val="FF505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867398" y="4716063"/>
            <a:ext cx="73969" cy="84536"/>
          </a:xfrm>
          <a:custGeom>
            <a:avLst/>
            <a:gdLst>
              <a:gd name="connsiteX0" fmla="*/ 10567 w 73969"/>
              <a:gd name="connsiteY0" fmla="*/ 0 h 84536"/>
              <a:gd name="connsiteX1" fmla="*/ 0 w 73969"/>
              <a:gd name="connsiteY1" fmla="*/ 84536 h 84536"/>
              <a:gd name="connsiteX2" fmla="*/ 73969 w 73969"/>
              <a:gd name="connsiteY2" fmla="*/ 42268 h 84536"/>
              <a:gd name="connsiteX3" fmla="*/ 10567 w 73969"/>
              <a:gd name="connsiteY3" fmla="*/ 0 h 84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3969" h="84536">
                <a:moveTo>
                  <a:pt x="10567" y="0"/>
                </a:moveTo>
                <a:lnTo>
                  <a:pt x="0" y="84536"/>
                </a:lnTo>
                <a:lnTo>
                  <a:pt x="73969" y="42268"/>
                </a:lnTo>
                <a:lnTo>
                  <a:pt x="10567" y="0"/>
                </a:lnTo>
              </a:path>
            </a:pathLst>
          </a:custGeom>
          <a:solidFill>
            <a:srgbClr val="FF5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186112" y="3871912"/>
            <a:ext cx="1628774" cy="104775"/>
          </a:xfrm>
          <a:custGeom>
            <a:avLst/>
            <a:gdLst>
              <a:gd name="connsiteX0" fmla="*/ 1614487 w 1628774"/>
              <a:gd name="connsiteY0" fmla="*/ 14287 h 104775"/>
              <a:gd name="connsiteX1" fmla="*/ 1481137 w 1628774"/>
              <a:gd name="connsiteY1" fmla="*/ 52387 h 104775"/>
              <a:gd name="connsiteX2" fmla="*/ 947737 w 1628774"/>
              <a:gd name="connsiteY2" fmla="*/ 52387 h 104775"/>
              <a:gd name="connsiteX3" fmla="*/ 814387 w 1628774"/>
              <a:gd name="connsiteY3" fmla="*/ 90487 h 104775"/>
              <a:gd name="connsiteX4" fmla="*/ 681037 w 1628774"/>
              <a:gd name="connsiteY4" fmla="*/ 52387 h 104775"/>
              <a:gd name="connsiteX5" fmla="*/ 147637 w 1628774"/>
              <a:gd name="connsiteY5" fmla="*/ 52387 h 104775"/>
              <a:gd name="connsiteX6" fmla="*/ 14287 w 1628774"/>
              <a:gd name="connsiteY6" fmla="*/ 14287 h 104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628774" h="104775">
                <a:moveTo>
                  <a:pt x="1614487" y="14287"/>
                </a:moveTo>
                <a:cubicBezTo>
                  <a:pt x="1614487" y="35329"/>
                  <a:pt x="1554784" y="52387"/>
                  <a:pt x="1481137" y="52387"/>
                </a:cubicBezTo>
                <a:lnTo>
                  <a:pt x="947737" y="52387"/>
                </a:lnTo>
                <a:cubicBezTo>
                  <a:pt x="874090" y="52387"/>
                  <a:pt x="814387" y="69445"/>
                  <a:pt x="814387" y="90487"/>
                </a:cubicBezTo>
                <a:cubicBezTo>
                  <a:pt x="814387" y="69445"/>
                  <a:pt x="754684" y="52387"/>
                  <a:pt x="681037" y="52387"/>
                </a:cubicBezTo>
                <a:lnTo>
                  <a:pt x="147637" y="52387"/>
                </a:lnTo>
                <a:cubicBezTo>
                  <a:pt x="73990" y="52387"/>
                  <a:pt x="14287" y="35329"/>
                  <a:pt x="14287" y="14287"/>
                </a:cubicBezTo>
              </a:path>
            </a:pathLst>
          </a:custGeom>
          <a:ln w="25400">
            <a:solidFill>
              <a:srgbClr val="FF505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024311" y="3948113"/>
            <a:ext cx="561974" cy="2085974"/>
          </a:xfrm>
          <a:custGeom>
            <a:avLst/>
            <a:gdLst>
              <a:gd name="connsiteX0" fmla="*/ 547687 w 561974"/>
              <a:gd name="connsiteY0" fmla="*/ 2071686 h 2085974"/>
              <a:gd name="connsiteX1" fmla="*/ 14287 w 561974"/>
              <a:gd name="connsiteY1" fmla="*/ 14287 h 2085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61974" h="2085974">
                <a:moveTo>
                  <a:pt x="547687" y="2071686"/>
                </a:moveTo>
                <a:lnTo>
                  <a:pt x="14287" y="14287"/>
                </a:lnTo>
              </a:path>
            </a:pathLst>
          </a:custGeom>
          <a:ln w="25400">
            <a:solidFill>
              <a:srgbClr val="FF505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92200"/>
            <a:ext cx="190500" cy="1905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524000"/>
            <a:ext cx="190500" cy="1778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692400"/>
            <a:ext cx="190500" cy="17780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4521200"/>
            <a:ext cx="190500" cy="17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801100" y="6464300"/>
            <a:ext cx="177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774700" y="190500"/>
            <a:ext cx="54991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003366"/>
                </a:solidFill>
                <a:latin typeface="Tahoma" pitchFamily="18" charset="0"/>
                <a:cs typeface="Tahoma" pitchFamily="18" charset="0"/>
              </a:rPr>
              <a:t>Reading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3366"/>
                </a:solidFill>
                <a:latin typeface="Tahoma" pitchFamily="18" charset="0"/>
                <a:cs typeface="Tahoma" pitchFamily="18" charset="0"/>
              </a:rPr>
              <a:t>byte-reversed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3366"/>
                </a:solidFill>
                <a:latin typeface="Tahoma" pitchFamily="18" charset="0"/>
                <a:cs typeface="Tahoma" pitchFamily="18" charset="0"/>
              </a:rPr>
              <a:t>Listings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117600" y="1054100"/>
            <a:ext cx="6654800" cy="193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143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programmers,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issues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invisible</a:t>
            </a:r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Except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disassembly</a:t>
            </a:r>
          </a:p>
          <a:p>
            <a:pPr>
              <a:lnSpc>
                <a:spcPts val="29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representation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machine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pPr>
              <a:lnSpc>
                <a:spcPts val="29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Generated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machine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fragment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863600" y="3175000"/>
            <a:ext cx="10922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b="1" dirty="0" smtClean="0">
                <a:solidFill>
                  <a:srgbClr val="0099CC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8048365: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8048366: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804836c: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2324100" y="3175000"/>
            <a:ext cx="3032882" cy="109773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63500" algn="l"/>
              </a:tabLst>
            </a:pPr>
            <a:r>
              <a:rPr lang="en-US" altLang="zh-CN" sz="1800" b="1" dirty="0" smtClean="0">
                <a:solidFill>
                  <a:srgbClr val="0099CC"/>
                </a:solidFill>
                <a:latin typeface="Times New Roman" pitchFamily="18" charset="0"/>
                <a:cs typeface="Times New Roman" pitchFamily="18" charset="0"/>
              </a:rPr>
              <a:t>Instruction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99CC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pPr>
              <a:lnSpc>
                <a:spcPts val="22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5b</a:t>
            </a:r>
          </a:p>
          <a:p>
            <a:pPr>
              <a:lnSpc>
                <a:spcPts val="22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ab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00</a:t>
            </a:r>
          </a:p>
          <a:p>
            <a:pPr>
              <a:lnSpc>
                <a:spcPts val="21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bb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28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00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5410200" y="3175000"/>
            <a:ext cx="3202800" cy="109773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63500" algn="l"/>
              </a:tabLst>
            </a:pPr>
            <a:r>
              <a:rPr lang="en-US" altLang="zh-CN" sz="1800" b="1" dirty="0" smtClean="0">
                <a:solidFill>
                  <a:srgbClr val="0099CC"/>
                </a:solidFill>
                <a:latin typeface="Times New Roman" pitchFamily="18" charset="0"/>
                <a:cs typeface="Times New Roman" pitchFamily="18" charset="0"/>
              </a:rPr>
              <a:t>Assembly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99CC"/>
                </a:solidFill>
                <a:latin typeface="Times New Roman" pitchFamily="18" charset="0"/>
                <a:cs typeface="Times New Roman" pitchFamily="18" charset="0"/>
              </a:rPr>
              <a:t>Rendition</a:t>
            </a:r>
          </a:p>
          <a:p>
            <a:pPr>
              <a:lnSpc>
                <a:spcPts val="22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%ebx</a:t>
            </a:r>
          </a:p>
          <a:p>
            <a:pPr>
              <a:lnSpc>
                <a:spcPts val="22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add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$0x12ab,%ebx</a:t>
            </a:r>
          </a:p>
          <a:p>
            <a:pPr>
              <a:lnSpc>
                <a:spcPts val="21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cmpl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$0x0,0x28(%ebx)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1155700" y="4419600"/>
            <a:ext cx="2946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Deciphering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Numbers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1257300" y="4876800"/>
            <a:ext cx="19685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Value: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bytes: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Split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bytes: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Reverse: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4749800" y="4889500"/>
            <a:ext cx="16764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152400" algn="l"/>
                <a:tab pos="7620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0x12ab</a:t>
            </a:r>
          </a:p>
          <a:p>
            <a:pPr>
              <a:lnSpc>
                <a:spcPts val="2800"/>
              </a:lnSpc>
              <a:tabLst>
                <a:tab pos="152400" algn="l"/>
                <a:tab pos="7620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0x000012ab</a:t>
            </a:r>
          </a:p>
          <a:p>
            <a:pPr>
              <a:lnSpc>
                <a:spcPts val="2900"/>
              </a:lnSpc>
              <a:tabLst>
                <a:tab pos="152400" algn="l"/>
                <a:tab pos="7620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00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00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ab</a:t>
            </a:r>
          </a:p>
          <a:p>
            <a:pPr>
              <a:lnSpc>
                <a:spcPts val="2900"/>
              </a:lnSpc>
              <a:tabLst>
                <a:tab pos="152400" algn="l"/>
                <a:tab pos="7620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ab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00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785334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Port 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2360835"/>
            <a:ext cx="4040188" cy="639762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3000597"/>
            <a:ext cx="4040188" cy="31896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0x3F8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start</a:t>
            </a:r>
            <a:r>
              <a:rPr lang="en-US" dirty="0" smtClean="0"/>
              <a:t>:</a:t>
            </a:r>
            <a:r>
              <a:rPr lang="en-US" dirty="0"/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out dx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cmp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32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start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2360835"/>
            <a:ext cx="4041775" cy="639762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3000597"/>
            <a:ext cx="4041775" cy="37208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ebx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0x3F8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start</a:t>
            </a:r>
            <a:r>
              <a:rPr lang="en-US" dirty="0" smtClean="0"/>
              <a:t>:</a:t>
            </a:r>
            <a:r>
              <a:rPr lang="en-US" dirty="0"/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dx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 smtClean="0"/>
              <a:t> [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/>
              <a:t>+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ebx</a:t>
            </a:r>
            <a:r>
              <a:rPr lang="en-US" dirty="0" smtClean="0"/>
              <a:t>],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ebx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cmp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ebx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31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jle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start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/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8229600" cy="6941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Assume there is a serial port attached to port 0x3F8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739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Mapped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404258"/>
            <a:ext cx="8229600" cy="3450772"/>
          </a:xfrm>
        </p:spPr>
        <p:txBody>
          <a:bodyPr/>
          <a:lstStyle/>
          <a:p>
            <a:r>
              <a:rPr lang="en-US" dirty="0" smtClean="0"/>
              <a:t>RAM shared by the CPU and a device</a:t>
            </a:r>
          </a:p>
          <a:p>
            <a:r>
              <a:rPr lang="en-US" dirty="0" smtClean="0"/>
              <a:t>Example: Console frame buffer</a:t>
            </a:r>
          </a:p>
          <a:p>
            <a:pPr lvl="1"/>
            <a:r>
              <a:rPr lang="en-US" dirty="0" smtClean="0"/>
              <a:t>Address range of 1920 bytes</a:t>
            </a:r>
          </a:p>
          <a:p>
            <a:pPr lvl="1"/>
            <a:r>
              <a:rPr lang="en-US" dirty="0" smtClean="0"/>
              <a:t>Corresponds to 24 lines of text, 80 characters wide</a:t>
            </a:r>
          </a:p>
          <a:p>
            <a:pPr lvl="1"/>
            <a:r>
              <a:rPr lang="en-US" dirty="0" smtClean="0"/>
              <a:t>CPU writes characters into the memory range…</a:t>
            </a:r>
          </a:p>
          <a:p>
            <a:pPr lvl="1"/>
            <a:r>
              <a:rPr lang="en-US" dirty="0" smtClean="0"/>
              <a:t>… Video hardware displays them on the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266" name="Picture 2" descr="D:\Classes\5600\assets\adm_atex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16" b="14605"/>
          <a:stretch/>
        </p:blipFill>
        <p:spPr bwMode="auto">
          <a:xfrm>
            <a:off x="4840288" y="4720046"/>
            <a:ext cx="3078162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731054"/>
              </p:ext>
            </p:extLst>
          </p:nvPr>
        </p:nvGraphicFramePr>
        <p:xfrm>
          <a:off x="1305911" y="4851763"/>
          <a:ext cx="201385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Value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0xC2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‘e’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‘h’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0xC0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‘T’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690257" y="5268686"/>
            <a:ext cx="936172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0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Keyboard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Simple, memory mapped keyboard interface</a:t>
            </a:r>
          </a:p>
          <a:p>
            <a:pPr lvl="1"/>
            <a:r>
              <a:rPr lang="en-US" dirty="0" smtClean="0"/>
              <a:t>2 bytes: </a:t>
            </a:r>
            <a:r>
              <a:rPr lang="en-US" dirty="0" err="1" smtClean="0"/>
              <a:t>keycode</a:t>
            </a:r>
            <a:r>
              <a:rPr lang="en-US" dirty="0" smtClean="0"/>
              <a:t> byte and status byte</a:t>
            </a:r>
          </a:p>
          <a:p>
            <a:r>
              <a:rPr lang="en-US" dirty="0" smtClean="0"/>
              <a:t>When a key is pressed: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keycode</a:t>
            </a:r>
            <a:r>
              <a:rPr lang="en-US" dirty="0" smtClean="0"/>
              <a:t> byte is set to the character</a:t>
            </a:r>
          </a:p>
          <a:p>
            <a:pPr lvl="1"/>
            <a:r>
              <a:rPr lang="en-US" dirty="0" smtClean="0"/>
              <a:t>The status byte is set to 1</a:t>
            </a:r>
          </a:p>
          <a:p>
            <a:r>
              <a:rPr lang="en-US" dirty="0" smtClean="0"/>
              <a:t>When the key is read:</a:t>
            </a:r>
          </a:p>
          <a:p>
            <a:pPr lvl="1"/>
            <a:r>
              <a:rPr lang="en-US" dirty="0" smtClean="0"/>
              <a:t>CPU sets the status byte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664721"/>
              </p:ext>
            </p:extLst>
          </p:nvPr>
        </p:nvGraphicFramePr>
        <p:xfrm>
          <a:off x="6367768" y="4840514"/>
          <a:ext cx="248231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Purpose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0xF801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keycode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0xF800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status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0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13862" y="1972178"/>
            <a:ext cx="3397134" cy="1485138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539"/>
            <a:ext cx="8229600" cy="1143000"/>
          </a:xfrm>
        </p:spPr>
        <p:txBody>
          <a:bodyPr/>
          <a:lstStyle/>
          <a:p>
            <a:r>
              <a:rPr lang="en-US" dirty="0" smtClean="0"/>
              <a:t>Sample Program 1 –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63" y="1125709"/>
            <a:ext cx="8229600" cy="1296396"/>
          </a:xfrm>
        </p:spPr>
        <p:txBody>
          <a:bodyPr/>
          <a:lstStyle/>
          <a:p>
            <a:r>
              <a:rPr lang="en-US" dirty="0" smtClean="0"/>
              <a:t>Writes “Hello </a:t>
            </a:r>
            <a:r>
              <a:rPr lang="en-US" dirty="0"/>
              <a:t>W</a:t>
            </a:r>
            <a:r>
              <a:rPr lang="en-US" dirty="0" smtClean="0"/>
              <a:t>orld” to the frame buffer</a:t>
            </a:r>
          </a:p>
          <a:p>
            <a:r>
              <a:rPr lang="en-US" dirty="0" smtClean="0"/>
              <a:t>Then loops forever</a:t>
            </a:r>
            <a:endParaRPr lang="en-US" dirty="0"/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1528078" y="3365768"/>
            <a:ext cx="2045850" cy="181417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chemeClr val="tx1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4" name="AutoShape 24"/>
          <p:cNvSpPr>
            <a:spLocks noChangeArrowheads="1"/>
          </p:cNvSpPr>
          <p:nvPr/>
        </p:nvSpPr>
        <p:spPr bwMode="auto">
          <a:xfrm>
            <a:off x="1528077" y="3589371"/>
            <a:ext cx="1750247" cy="182625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chemeClr val="tx1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1528077" y="3824796"/>
            <a:ext cx="2308609" cy="177110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chemeClr val="tx1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6" name="AutoShape 26"/>
          <p:cNvSpPr>
            <a:spLocks noChangeArrowheads="1"/>
          </p:cNvSpPr>
          <p:nvPr/>
        </p:nvSpPr>
        <p:spPr bwMode="auto">
          <a:xfrm>
            <a:off x="1528077" y="4054310"/>
            <a:ext cx="2691798" cy="394968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chemeClr val="tx1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7" name="AutoShape 27"/>
          <p:cNvSpPr>
            <a:spLocks noChangeArrowheads="1"/>
          </p:cNvSpPr>
          <p:nvPr/>
        </p:nvSpPr>
        <p:spPr bwMode="auto">
          <a:xfrm>
            <a:off x="1528077" y="4510063"/>
            <a:ext cx="2823178" cy="409125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chemeClr val="tx1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8" name="AutoShape 28"/>
          <p:cNvSpPr>
            <a:spLocks noChangeArrowheads="1"/>
          </p:cNvSpPr>
          <p:nvPr/>
        </p:nvSpPr>
        <p:spPr bwMode="auto">
          <a:xfrm>
            <a:off x="1528077" y="4940960"/>
            <a:ext cx="1892574" cy="186118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chemeClr val="tx1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9" name="AutoShape 29"/>
          <p:cNvSpPr>
            <a:spLocks noChangeArrowheads="1"/>
          </p:cNvSpPr>
          <p:nvPr/>
        </p:nvSpPr>
        <p:spPr bwMode="auto">
          <a:xfrm>
            <a:off x="1528077" y="5170870"/>
            <a:ext cx="1618867" cy="229911"/>
          </a:xfrm>
          <a:prstGeom prst="roundRect">
            <a:avLst>
              <a:gd name="adj" fmla="val 514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chemeClr val="tx1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1528077" y="5440527"/>
            <a:ext cx="1191885" cy="184584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chemeClr val="tx1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6189088" y="5617903"/>
            <a:ext cx="1279525" cy="457200"/>
          </a:xfrm>
          <a:prstGeom prst="roundRect">
            <a:avLst>
              <a:gd name="adj" fmla="val 347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1499613" y="6240203"/>
            <a:ext cx="430212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>
                <a:solidFill>
                  <a:srgbClr val="3C4B5E"/>
                </a:solidFill>
                <a:latin typeface="Helvetica LT Std Bold"/>
                <a:cs typeface="Helvetica LT Std Bold"/>
              </a:rPr>
              <a:t>l</a:t>
            </a:r>
          </a:p>
        </p:txBody>
      </p:sp>
      <p:sp>
        <p:nvSpPr>
          <p:cNvPr id="23" name="AutoShape 8"/>
          <p:cNvSpPr>
            <a:spLocks noChangeArrowheads="1"/>
          </p:cNvSpPr>
          <p:nvPr/>
        </p:nvSpPr>
        <p:spPr bwMode="auto">
          <a:xfrm>
            <a:off x="1923475" y="6240203"/>
            <a:ext cx="430213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>
                <a:solidFill>
                  <a:srgbClr val="3C4B5E"/>
                </a:solidFill>
                <a:latin typeface="Helvetica LT Std Bold"/>
                <a:cs typeface="Helvetica LT Std Bold"/>
              </a:rPr>
              <a:t>l</a:t>
            </a:r>
          </a:p>
        </p:txBody>
      </p:sp>
      <p:sp>
        <p:nvSpPr>
          <p:cNvPr id="24" name="AutoShape 9"/>
          <p:cNvSpPr>
            <a:spLocks noChangeArrowheads="1"/>
          </p:cNvSpPr>
          <p:nvPr/>
        </p:nvSpPr>
        <p:spPr bwMode="auto">
          <a:xfrm>
            <a:off x="2345750" y="6240203"/>
            <a:ext cx="430213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>
                <a:solidFill>
                  <a:srgbClr val="3C4B5E"/>
                </a:solidFill>
                <a:latin typeface="Helvetica LT Std Bold"/>
                <a:cs typeface="Helvetica LT Std Bold"/>
              </a:rPr>
              <a:t>o</a:t>
            </a:r>
          </a:p>
        </p:txBody>
      </p: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2768025" y="6240203"/>
            <a:ext cx="430213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3200">
                <a:solidFill>
                  <a:srgbClr val="3C4B5E"/>
                </a:solidFill>
              </a:rPr>
              <a:t> </a:t>
            </a:r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3190300" y="6240203"/>
            <a:ext cx="430213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 dirty="0">
                <a:solidFill>
                  <a:srgbClr val="3C4B5E"/>
                </a:solidFill>
                <a:latin typeface="Helvetica LT Std Bold"/>
                <a:cs typeface="Helvetica LT Std Bold"/>
              </a:rPr>
              <a:t>W</a:t>
            </a:r>
          </a:p>
        </p:txBody>
      </p:sp>
      <p:sp>
        <p:nvSpPr>
          <p:cNvPr id="27" name="AutoShape 12"/>
          <p:cNvSpPr>
            <a:spLocks noChangeArrowheads="1"/>
          </p:cNvSpPr>
          <p:nvPr/>
        </p:nvSpPr>
        <p:spPr bwMode="auto">
          <a:xfrm>
            <a:off x="3612575" y="6240203"/>
            <a:ext cx="430213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>
                <a:solidFill>
                  <a:srgbClr val="3C4B5E"/>
                </a:solidFill>
                <a:latin typeface="Helvetica LT Std Bold"/>
                <a:cs typeface="Helvetica LT Std Bold"/>
              </a:rPr>
              <a:t>o</a:t>
            </a: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4036438" y="6240203"/>
            <a:ext cx="430212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>
                <a:solidFill>
                  <a:srgbClr val="3C4B5E"/>
                </a:solidFill>
                <a:latin typeface="Helvetica LT Std Bold"/>
                <a:cs typeface="Helvetica LT Std Bold"/>
              </a:rPr>
              <a:t>r</a:t>
            </a:r>
          </a:p>
        </p:txBody>
      </p:sp>
      <p:sp>
        <p:nvSpPr>
          <p:cNvPr id="29" name="AutoShape 14"/>
          <p:cNvSpPr>
            <a:spLocks noChangeArrowheads="1"/>
          </p:cNvSpPr>
          <p:nvPr/>
        </p:nvSpPr>
        <p:spPr bwMode="auto">
          <a:xfrm>
            <a:off x="4458713" y="6240203"/>
            <a:ext cx="430212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>
                <a:solidFill>
                  <a:srgbClr val="3C4B5E"/>
                </a:solidFill>
                <a:latin typeface="Helvetica LT Std Bold"/>
                <a:cs typeface="Helvetica LT Std Bold"/>
              </a:rPr>
              <a:t>l</a:t>
            </a:r>
          </a:p>
        </p:txBody>
      </p:sp>
      <p:sp>
        <p:nvSpPr>
          <p:cNvPr id="30" name="AutoShape 15"/>
          <p:cNvSpPr>
            <a:spLocks noChangeArrowheads="1"/>
          </p:cNvSpPr>
          <p:nvPr/>
        </p:nvSpPr>
        <p:spPr bwMode="auto">
          <a:xfrm>
            <a:off x="4880988" y="6240203"/>
            <a:ext cx="430212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 dirty="0">
                <a:solidFill>
                  <a:srgbClr val="3C4B5E"/>
                </a:solidFill>
                <a:latin typeface="Helvetica LT Std Bold"/>
                <a:cs typeface="Helvetica LT Std Bold"/>
              </a:rPr>
              <a:t>d</a:t>
            </a:r>
          </a:p>
        </p:txBody>
      </p:sp>
      <p:sp>
        <p:nvSpPr>
          <p:cNvPr id="31" name="AutoShape 16"/>
          <p:cNvSpPr>
            <a:spLocks noChangeArrowheads="1"/>
          </p:cNvSpPr>
          <p:nvPr/>
        </p:nvSpPr>
        <p:spPr bwMode="auto">
          <a:xfrm>
            <a:off x="1058288" y="6240203"/>
            <a:ext cx="430212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>
                <a:solidFill>
                  <a:srgbClr val="3C4B5E"/>
                </a:solidFill>
                <a:latin typeface="Helvetica LT Std Bold"/>
                <a:cs typeface="Helvetica LT Std Bold"/>
              </a:rPr>
              <a:t>e</a:t>
            </a:r>
          </a:p>
        </p:txBody>
      </p:sp>
      <p:sp>
        <p:nvSpPr>
          <p:cNvPr id="32" name="AutoShape 17"/>
          <p:cNvSpPr>
            <a:spLocks noChangeArrowheads="1"/>
          </p:cNvSpPr>
          <p:nvPr/>
        </p:nvSpPr>
        <p:spPr bwMode="auto">
          <a:xfrm>
            <a:off x="616963" y="6240203"/>
            <a:ext cx="430212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>
                <a:solidFill>
                  <a:srgbClr val="3C4B5E"/>
                </a:solidFill>
                <a:latin typeface="Helvetica LT Std Bold"/>
                <a:cs typeface="Helvetica LT Std Bold"/>
              </a:rPr>
              <a:t>H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7651175" y="5009890"/>
            <a:ext cx="809624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/>
          <a:p>
            <a:pPr>
              <a:lnSpc>
                <a:spcPct val="83000"/>
              </a:lnSpc>
            </a:pPr>
            <a:r>
              <a:rPr lang="en-US" sz="2400" dirty="0" smtClean="0">
                <a:solidFill>
                  <a:srgbClr val="3C4B5E"/>
                </a:solidFill>
                <a:latin typeface="Courier New" charset="0"/>
              </a:rPr>
              <a:t>EBX</a:t>
            </a:r>
            <a:endParaRPr lang="en-US" sz="2400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651175" y="4343140"/>
            <a:ext cx="809624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/>
          <a:p>
            <a:pPr>
              <a:lnSpc>
                <a:spcPct val="83000"/>
              </a:lnSpc>
            </a:pPr>
            <a:r>
              <a:rPr lang="en-US" sz="2400" dirty="0" smtClean="0">
                <a:solidFill>
                  <a:srgbClr val="3C4B5E"/>
                </a:solidFill>
                <a:latin typeface="Courier New" charset="0"/>
              </a:rPr>
              <a:t>ECX</a:t>
            </a:r>
            <a:endParaRPr lang="en-US" sz="2400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651175" y="3700203"/>
            <a:ext cx="809624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/>
          <a:p>
            <a:pPr>
              <a:lnSpc>
                <a:spcPct val="83000"/>
              </a:lnSpc>
            </a:pPr>
            <a:r>
              <a:rPr lang="en-US" sz="2400" dirty="0" smtClean="0">
                <a:solidFill>
                  <a:srgbClr val="3C4B5E"/>
                </a:solidFill>
                <a:latin typeface="Courier New" charset="0"/>
              </a:rPr>
              <a:t>EDX</a:t>
            </a:r>
            <a:endParaRPr lang="en-US" sz="2400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7651174" y="5648065"/>
            <a:ext cx="809625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/>
          <a:p>
            <a:pPr>
              <a:lnSpc>
                <a:spcPct val="83000"/>
              </a:lnSpc>
            </a:pPr>
            <a:r>
              <a:rPr lang="en-US" sz="2400" dirty="0" smtClean="0">
                <a:solidFill>
                  <a:srgbClr val="3C4B5E"/>
                </a:solidFill>
                <a:latin typeface="Courier New" charset="0"/>
              </a:rPr>
              <a:t>EAX</a:t>
            </a:r>
            <a:endParaRPr lang="en-US" sz="2400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6181150" y="4357428"/>
            <a:ext cx="1277938" cy="3952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0xF000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6624063" y="3670040"/>
            <a:ext cx="360362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H</a:t>
            </a:r>
          </a:p>
        </p:txBody>
      </p:sp>
      <p:sp>
        <p:nvSpPr>
          <p:cNvPr id="40" name="Text Box 33"/>
          <p:cNvSpPr txBox="1">
            <a:spLocks noChangeArrowheads="1"/>
          </p:cNvSpPr>
          <p:nvPr/>
        </p:nvSpPr>
        <p:spPr bwMode="auto">
          <a:xfrm>
            <a:off x="6552625" y="4986078"/>
            <a:ext cx="657225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11</a:t>
            </a:r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5755586" y="2157916"/>
            <a:ext cx="360362" cy="4460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 dirty="0">
                <a:solidFill>
                  <a:schemeClr val="bg1"/>
                </a:solidFill>
                <a:latin typeface="Courier New" charset="0"/>
              </a:rPr>
              <a:t>H</a:t>
            </a:r>
          </a:p>
        </p:txBody>
      </p:sp>
      <p:sp>
        <p:nvSpPr>
          <p:cNvPr id="43" name="Freeform 36"/>
          <p:cNvSpPr>
            <a:spLocks/>
          </p:cNvSpPr>
          <p:nvPr/>
        </p:nvSpPr>
        <p:spPr bwMode="auto">
          <a:xfrm>
            <a:off x="834450" y="5838565"/>
            <a:ext cx="6107113" cy="366713"/>
          </a:xfrm>
          <a:custGeom>
            <a:avLst/>
            <a:gdLst>
              <a:gd name="T0" fmla="*/ 16964 w 16965"/>
              <a:gd name="T1" fmla="*/ 0 h 1017"/>
              <a:gd name="T2" fmla="*/ 0 w 16965"/>
              <a:gd name="T3" fmla="*/ 0 h 1017"/>
              <a:gd name="T4" fmla="*/ 0 w 16965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65" h="1017">
                <a:moveTo>
                  <a:pt x="16964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44" name="Freeform 37"/>
          <p:cNvSpPr>
            <a:spLocks/>
          </p:cNvSpPr>
          <p:nvPr/>
        </p:nvSpPr>
        <p:spPr bwMode="auto">
          <a:xfrm>
            <a:off x="1272600" y="5838565"/>
            <a:ext cx="5668963" cy="366713"/>
          </a:xfrm>
          <a:custGeom>
            <a:avLst/>
            <a:gdLst>
              <a:gd name="T0" fmla="*/ 15748 w 15749"/>
              <a:gd name="T1" fmla="*/ 0 h 1017"/>
              <a:gd name="T2" fmla="*/ 0 w 15749"/>
              <a:gd name="T3" fmla="*/ 0 h 1017"/>
              <a:gd name="T4" fmla="*/ 0 w 15749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49" h="1017">
                <a:moveTo>
                  <a:pt x="15748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45" name="Freeform 38"/>
          <p:cNvSpPr>
            <a:spLocks/>
          </p:cNvSpPr>
          <p:nvPr/>
        </p:nvSpPr>
        <p:spPr bwMode="auto">
          <a:xfrm>
            <a:off x="1740913" y="5838565"/>
            <a:ext cx="5202237" cy="366713"/>
          </a:xfrm>
          <a:custGeom>
            <a:avLst/>
            <a:gdLst>
              <a:gd name="T0" fmla="*/ 14449 w 14450"/>
              <a:gd name="T1" fmla="*/ 0 h 1017"/>
              <a:gd name="T2" fmla="*/ 0 w 14450"/>
              <a:gd name="T3" fmla="*/ 0 h 1017"/>
              <a:gd name="T4" fmla="*/ 0 w 14450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50" h="1017">
                <a:moveTo>
                  <a:pt x="14449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46" name="Freeform 39"/>
          <p:cNvSpPr>
            <a:spLocks/>
          </p:cNvSpPr>
          <p:nvPr/>
        </p:nvSpPr>
        <p:spPr bwMode="auto">
          <a:xfrm>
            <a:off x="2115563" y="5838565"/>
            <a:ext cx="4826000" cy="366713"/>
          </a:xfrm>
          <a:custGeom>
            <a:avLst/>
            <a:gdLst>
              <a:gd name="T0" fmla="*/ 13405 w 13406"/>
              <a:gd name="T1" fmla="*/ 0 h 1017"/>
              <a:gd name="T2" fmla="*/ 0 w 13406"/>
              <a:gd name="T3" fmla="*/ 0 h 1017"/>
              <a:gd name="T4" fmla="*/ 0 w 13406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06" h="1017">
                <a:moveTo>
                  <a:pt x="13405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47" name="Freeform 40"/>
          <p:cNvSpPr>
            <a:spLocks/>
          </p:cNvSpPr>
          <p:nvPr/>
        </p:nvSpPr>
        <p:spPr bwMode="auto">
          <a:xfrm>
            <a:off x="2583875" y="5838565"/>
            <a:ext cx="4359275" cy="366713"/>
          </a:xfrm>
          <a:custGeom>
            <a:avLst/>
            <a:gdLst>
              <a:gd name="T0" fmla="*/ 12107 w 12108"/>
              <a:gd name="T1" fmla="*/ 0 h 1017"/>
              <a:gd name="T2" fmla="*/ 0 w 12108"/>
              <a:gd name="T3" fmla="*/ 0 h 1017"/>
              <a:gd name="T4" fmla="*/ 0 w 12108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08" h="1017">
                <a:moveTo>
                  <a:pt x="12107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48" name="Freeform 41"/>
          <p:cNvSpPr>
            <a:spLocks/>
          </p:cNvSpPr>
          <p:nvPr/>
        </p:nvSpPr>
        <p:spPr bwMode="auto">
          <a:xfrm>
            <a:off x="3014088" y="5838565"/>
            <a:ext cx="3927475" cy="366713"/>
          </a:xfrm>
          <a:custGeom>
            <a:avLst/>
            <a:gdLst>
              <a:gd name="T0" fmla="*/ 10909 w 10910"/>
              <a:gd name="T1" fmla="*/ 0 h 1017"/>
              <a:gd name="T2" fmla="*/ 0 w 10910"/>
              <a:gd name="T3" fmla="*/ 0 h 1017"/>
              <a:gd name="T4" fmla="*/ 0 w 10910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910" h="1017">
                <a:moveTo>
                  <a:pt x="10909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49" name="Freeform 42"/>
          <p:cNvSpPr>
            <a:spLocks/>
          </p:cNvSpPr>
          <p:nvPr/>
        </p:nvSpPr>
        <p:spPr bwMode="auto">
          <a:xfrm>
            <a:off x="3390325" y="5838565"/>
            <a:ext cx="3551238" cy="366713"/>
          </a:xfrm>
          <a:custGeom>
            <a:avLst/>
            <a:gdLst>
              <a:gd name="T0" fmla="*/ 9865 w 9866"/>
              <a:gd name="T1" fmla="*/ 0 h 1017"/>
              <a:gd name="T2" fmla="*/ 0 w 9866"/>
              <a:gd name="T3" fmla="*/ 0 h 1017"/>
              <a:gd name="T4" fmla="*/ 0 w 9866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66" h="1017">
                <a:moveTo>
                  <a:pt x="9865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50" name="Freeform 43"/>
          <p:cNvSpPr>
            <a:spLocks/>
          </p:cNvSpPr>
          <p:nvPr/>
        </p:nvSpPr>
        <p:spPr bwMode="auto">
          <a:xfrm>
            <a:off x="3857050" y="5838565"/>
            <a:ext cx="3084513" cy="366713"/>
          </a:xfrm>
          <a:custGeom>
            <a:avLst/>
            <a:gdLst>
              <a:gd name="T0" fmla="*/ 8567 w 8568"/>
              <a:gd name="T1" fmla="*/ 0 h 1017"/>
              <a:gd name="T2" fmla="*/ 0 w 8568"/>
              <a:gd name="T3" fmla="*/ 0 h 1017"/>
              <a:gd name="T4" fmla="*/ 0 w 8568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568" h="1017">
                <a:moveTo>
                  <a:pt x="8567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51" name="Freeform 44"/>
          <p:cNvSpPr>
            <a:spLocks/>
          </p:cNvSpPr>
          <p:nvPr/>
        </p:nvSpPr>
        <p:spPr bwMode="auto">
          <a:xfrm>
            <a:off x="4325363" y="5838565"/>
            <a:ext cx="2617787" cy="366713"/>
          </a:xfrm>
          <a:custGeom>
            <a:avLst/>
            <a:gdLst>
              <a:gd name="T0" fmla="*/ 7269 w 7270"/>
              <a:gd name="T1" fmla="*/ 0 h 1017"/>
              <a:gd name="T2" fmla="*/ 0 w 7270"/>
              <a:gd name="T3" fmla="*/ 0 h 1017"/>
              <a:gd name="T4" fmla="*/ 0 w 7270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70" h="1017">
                <a:moveTo>
                  <a:pt x="7269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52" name="Freeform 45"/>
          <p:cNvSpPr>
            <a:spLocks/>
          </p:cNvSpPr>
          <p:nvPr/>
        </p:nvSpPr>
        <p:spPr bwMode="auto">
          <a:xfrm>
            <a:off x="4701600" y="5838565"/>
            <a:ext cx="2241550" cy="366713"/>
          </a:xfrm>
          <a:custGeom>
            <a:avLst/>
            <a:gdLst>
              <a:gd name="T0" fmla="*/ 6225 w 6226"/>
              <a:gd name="T1" fmla="*/ 0 h 1017"/>
              <a:gd name="T2" fmla="*/ 0 w 6226"/>
              <a:gd name="T3" fmla="*/ 0 h 1017"/>
              <a:gd name="T4" fmla="*/ 0 w 6226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26" h="1017">
                <a:moveTo>
                  <a:pt x="6225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53" name="Freeform 46"/>
          <p:cNvSpPr>
            <a:spLocks/>
          </p:cNvSpPr>
          <p:nvPr/>
        </p:nvSpPr>
        <p:spPr bwMode="auto">
          <a:xfrm>
            <a:off x="5168325" y="5838565"/>
            <a:ext cx="1774825" cy="366713"/>
          </a:xfrm>
          <a:custGeom>
            <a:avLst/>
            <a:gdLst>
              <a:gd name="T0" fmla="*/ 4927 w 4928"/>
              <a:gd name="T1" fmla="*/ 0 h 1017"/>
              <a:gd name="T2" fmla="*/ 0 w 4928"/>
              <a:gd name="T3" fmla="*/ 0 h 1017"/>
              <a:gd name="T4" fmla="*/ 0 w 4928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28" h="1017">
                <a:moveTo>
                  <a:pt x="4927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54" name="Freeform 47"/>
          <p:cNvSpPr>
            <a:spLocks/>
          </p:cNvSpPr>
          <p:nvPr/>
        </p:nvSpPr>
        <p:spPr bwMode="auto">
          <a:xfrm>
            <a:off x="5544563" y="5838565"/>
            <a:ext cx="1398587" cy="366713"/>
          </a:xfrm>
          <a:custGeom>
            <a:avLst/>
            <a:gdLst>
              <a:gd name="T0" fmla="*/ 3883 w 3884"/>
              <a:gd name="T1" fmla="*/ 0 h 1017"/>
              <a:gd name="T2" fmla="*/ 0 w 3884"/>
              <a:gd name="T3" fmla="*/ 0 h 1017"/>
              <a:gd name="T4" fmla="*/ 0 w 3884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4" h="1017">
                <a:moveTo>
                  <a:pt x="3883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55" name="Text Box 48"/>
          <p:cNvSpPr txBox="1">
            <a:spLocks noChangeArrowheads="1"/>
          </p:cNvSpPr>
          <p:nvPr/>
        </p:nvSpPr>
        <p:spPr bwMode="auto">
          <a:xfrm>
            <a:off x="5755586" y="2157916"/>
            <a:ext cx="1971675" cy="4460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>
                <a:solidFill>
                  <a:schemeClr val="bg1"/>
                </a:solidFill>
                <a:latin typeface="Courier New" charset="0"/>
              </a:rPr>
              <a:t>He</a:t>
            </a:r>
          </a:p>
        </p:txBody>
      </p:sp>
      <p:sp>
        <p:nvSpPr>
          <p:cNvPr id="56" name="Text Box 49"/>
          <p:cNvSpPr txBox="1">
            <a:spLocks noChangeArrowheads="1"/>
          </p:cNvSpPr>
          <p:nvPr/>
        </p:nvSpPr>
        <p:spPr bwMode="auto">
          <a:xfrm>
            <a:off x="5755586" y="2159503"/>
            <a:ext cx="1971675" cy="4460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>
                <a:solidFill>
                  <a:schemeClr val="bg1"/>
                </a:solidFill>
                <a:latin typeface="Courier New" charset="0"/>
              </a:rPr>
              <a:t>Hel</a:t>
            </a:r>
          </a:p>
        </p:txBody>
      </p:sp>
      <p:sp>
        <p:nvSpPr>
          <p:cNvPr id="57" name="Text Box 50"/>
          <p:cNvSpPr txBox="1">
            <a:spLocks noChangeArrowheads="1"/>
          </p:cNvSpPr>
          <p:nvPr/>
        </p:nvSpPr>
        <p:spPr bwMode="auto">
          <a:xfrm>
            <a:off x="5757173" y="2159503"/>
            <a:ext cx="1971675" cy="4460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 dirty="0" smtClean="0">
                <a:solidFill>
                  <a:schemeClr val="bg1"/>
                </a:solidFill>
                <a:latin typeface="Courier New" charset="0"/>
              </a:rPr>
              <a:t>Hell</a:t>
            </a:r>
            <a:endParaRPr lang="en-US" sz="2800" dirty="0">
              <a:solidFill>
                <a:schemeClr val="bg1"/>
              </a:solidFill>
              <a:latin typeface="Courier New" charset="0"/>
            </a:endParaRPr>
          </a:p>
        </p:txBody>
      </p:sp>
      <p:sp>
        <p:nvSpPr>
          <p:cNvPr id="58" name="Text Box 51"/>
          <p:cNvSpPr txBox="1">
            <a:spLocks noChangeArrowheads="1"/>
          </p:cNvSpPr>
          <p:nvPr/>
        </p:nvSpPr>
        <p:spPr bwMode="auto">
          <a:xfrm>
            <a:off x="5757173" y="2159503"/>
            <a:ext cx="1971675" cy="4460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>
                <a:solidFill>
                  <a:schemeClr val="bg1"/>
                </a:solidFill>
                <a:latin typeface="Courier New" charset="0"/>
              </a:rPr>
              <a:t>Hello</a:t>
            </a:r>
          </a:p>
        </p:txBody>
      </p:sp>
      <p:sp>
        <p:nvSpPr>
          <p:cNvPr id="59" name="Text Box 52"/>
          <p:cNvSpPr txBox="1">
            <a:spLocks noChangeArrowheads="1"/>
          </p:cNvSpPr>
          <p:nvPr/>
        </p:nvSpPr>
        <p:spPr bwMode="auto">
          <a:xfrm>
            <a:off x="5757173" y="2161091"/>
            <a:ext cx="1971675" cy="4460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>
                <a:solidFill>
                  <a:schemeClr val="bg1"/>
                </a:solidFill>
                <a:latin typeface="Courier New" charset="0"/>
              </a:rPr>
              <a:t>Hello W</a:t>
            </a:r>
          </a:p>
        </p:txBody>
      </p:sp>
      <p:sp>
        <p:nvSpPr>
          <p:cNvPr id="60" name="Text Box 53"/>
          <p:cNvSpPr txBox="1">
            <a:spLocks noChangeArrowheads="1"/>
          </p:cNvSpPr>
          <p:nvPr/>
        </p:nvSpPr>
        <p:spPr bwMode="auto">
          <a:xfrm>
            <a:off x="5758761" y="2161091"/>
            <a:ext cx="1971675" cy="4460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 dirty="0">
                <a:solidFill>
                  <a:schemeClr val="bg1"/>
                </a:solidFill>
                <a:latin typeface="Courier New" charset="0"/>
              </a:rPr>
              <a:t>Hello </a:t>
            </a:r>
            <a:r>
              <a:rPr lang="en-US" sz="2800" dirty="0" smtClean="0">
                <a:solidFill>
                  <a:schemeClr val="bg1"/>
                </a:solidFill>
                <a:latin typeface="Courier New" charset="0"/>
              </a:rPr>
              <a:t>Wo</a:t>
            </a:r>
            <a:endParaRPr lang="en-US" sz="2800" dirty="0">
              <a:solidFill>
                <a:schemeClr val="bg1"/>
              </a:solidFill>
              <a:latin typeface="Courier New" charset="0"/>
            </a:endParaRPr>
          </a:p>
        </p:txBody>
      </p:sp>
      <p:sp>
        <p:nvSpPr>
          <p:cNvPr id="61" name="Text Box 54"/>
          <p:cNvSpPr txBox="1">
            <a:spLocks noChangeArrowheads="1"/>
          </p:cNvSpPr>
          <p:nvPr/>
        </p:nvSpPr>
        <p:spPr bwMode="auto">
          <a:xfrm>
            <a:off x="5758761" y="2161091"/>
            <a:ext cx="2790825" cy="4460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>
                <a:solidFill>
                  <a:schemeClr val="bg1"/>
                </a:solidFill>
                <a:latin typeface="Courier New" charset="0"/>
              </a:rPr>
              <a:t>Hello Wor</a:t>
            </a:r>
          </a:p>
        </p:txBody>
      </p:sp>
      <p:sp>
        <p:nvSpPr>
          <p:cNvPr id="62" name="Text Box 55"/>
          <p:cNvSpPr txBox="1">
            <a:spLocks noChangeArrowheads="1"/>
          </p:cNvSpPr>
          <p:nvPr/>
        </p:nvSpPr>
        <p:spPr bwMode="auto">
          <a:xfrm>
            <a:off x="5758761" y="2161091"/>
            <a:ext cx="2790825" cy="4460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 dirty="0">
                <a:solidFill>
                  <a:schemeClr val="bg1"/>
                </a:solidFill>
                <a:latin typeface="Courier New" charset="0"/>
              </a:rPr>
              <a:t>Hello </a:t>
            </a:r>
            <a:r>
              <a:rPr lang="en-US" sz="2800" dirty="0" err="1">
                <a:solidFill>
                  <a:schemeClr val="bg1"/>
                </a:solidFill>
                <a:latin typeface="Courier New" charset="0"/>
              </a:rPr>
              <a:t>Worl</a:t>
            </a:r>
            <a:endParaRPr lang="en-US" sz="2800" dirty="0">
              <a:solidFill>
                <a:schemeClr val="bg1"/>
              </a:solidFill>
              <a:latin typeface="Courier New" charset="0"/>
            </a:endParaRPr>
          </a:p>
        </p:txBody>
      </p:sp>
      <p:sp>
        <p:nvSpPr>
          <p:cNvPr id="63" name="Text Box 56"/>
          <p:cNvSpPr txBox="1">
            <a:spLocks noChangeArrowheads="1"/>
          </p:cNvSpPr>
          <p:nvPr/>
        </p:nvSpPr>
        <p:spPr bwMode="auto">
          <a:xfrm>
            <a:off x="5755586" y="2162677"/>
            <a:ext cx="2790825" cy="4460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 dirty="0">
                <a:solidFill>
                  <a:schemeClr val="bg1"/>
                </a:solidFill>
                <a:latin typeface="Courier New" charset="0"/>
              </a:rPr>
              <a:t>Hello World</a:t>
            </a:r>
          </a:p>
        </p:txBody>
      </p:sp>
      <p:sp>
        <p:nvSpPr>
          <p:cNvPr id="64" name="Text Box 57"/>
          <p:cNvSpPr txBox="1">
            <a:spLocks noChangeArrowheads="1"/>
          </p:cNvSpPr>
          <p:nvPr/>
        </p:nvSpPr>
        <p:spPr bwMode="auto">
          <a:xfrm>
            <a:off x="6552625" y="4986078"/>
            <a:ext cx="657225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10</a:t>
            </a:r>
          </a:p>
        </p:txBody>
      </p:sp>
      <p:sp>
        <p:nvSpPr>
          <p:cNvPr id="65" name="Text Box 58"/>
          <p:cNvSpPr txBox="1">
            <a:spLocks noChangeArrowheads="1"/>
          </p:cNvSpPr>
          <p:nvPr/>
        </p:nvSpPr>
        <p:spPr bwMode="auto">
          <a:xfrm>
            <a:off x="6624063" y="3670040"/>
            <a:ext cx="360362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e</a:t>
            </a:r>
          </a:p>
        </p:txBody>
      </p:sp>
      <p:sp>
        <p:nvSpPr>
          <p:cNvPr id="66" name="Text Box 59"/>
          <p:cNvSpPr txBox="1">
            <a:spLocks noChangeArrowheads="1"/>
          </p:cNvSpPr>
          <p:nvPr/>
        </p:nvSpPr>
        <p:spPr bwMode="auto">
          <a:xfrm>
            <a:off x="6181150" y="4357428"/>
            <a:ext cx="1277938" cy="3952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0xF001</a:t>
            </a: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6552625" y="4986078"/>
            <a:ext cx="657225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9</a:t>
            </a:r>
          </a:p>
        </p:txBody>
      </p:sp>
      <p:sp>
        <p:nvSpPr>
          <p:cNvPr id="68" name="Text Box 61"/>
          <p:cNvSpPr txBox="1">
            <a:spLocks noChangeArrowheads="1"/>
          </p:cNvSpPr>
          <p:nvPr/>
        </p:nvSpPr>
        <p:spPr bwMode="auto">
          <a:xfrm>
            <a:off x="6625650" y="3670040"/>
            <a:ext cx="360363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l</a:t>
            </a:r>
          </a:p>
        </p:txBody>
      </p:sp>
      <p:sp>
        <p:nvSpPr>
          <p:cNvPr id="69" name="Text Box 62"/>
          <p:cNvSpPr txBox="1">
            <a:spLocks noChangeArrowheads="1"/>
          </p:cNvSpPr>
          <p:nvPr/>
        </p:nvSpPr>
        <p:spPr bwMode="auto">
          <a:xfrm>
            <a:off x="6181150" y="4359015"/>
            <a:ext cx="1277938" cy="395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0xF001</a:t>
            </a:r>
          </a:p>
        </p:txBody>
      </p:sp>
      <p:sp>
        <p:nvSpPr>
          <p:cNvPr id="70" name="Text Box 63"/>
          <p:cNvSpPr txBox="1">
            <a:spLocks noChangeArrowheads="1"/>
          </p:cNvSpPr>
          <p:nvPr/>
        </p:nvSpPr>
        <p:spPr bwMode="auto">
          <a:xfrm>
            <a:off x="6181150" y="4359015"/>
            <a:ext cx="1277938" cy="395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0xF002</a:t>
            </a:r>
          </a:p>
        </p:txBody>
      </p:sp>
      <p:sp>
        <p:nvSpPr>
          <p:cNvPr id="71" name="Text Box 64"/>
          <p:cNvSpPr txBox="1">
            <a:spLocks noChangeArrowheads="1"/>
          </p:cNvSpPr>
          <p:nvPr/>
        </p:nvSpPr>
        <p:spPr bwMode="auto">
          <a:xfrm>
            <a:off x="6181150" y="4359015"/>
            <a:ext cx="1277938" cy="395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0xF003</a:t>
            </a:r>
          </a:p>
        </p:txBody>
      </p:sp>
      <p:sp>
        <p:nvSpPr>
          <p:cNvPr id="72" name="Text Box 65"/>
          <p:cNvSpPr txBox="1">
            <a:spLocks noChangeArrowheads="1"/>
          </p:cNvSpPr>
          <p:nvPr/>
        </p:nvSpPr>
        <p:spPr bwMode="auto">
          <a:xfrm>
            <a:off x="6552625" y="4987665"/>
            <a:ext cx="657225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8</a:t>
            </a:r>
          </a:p>
        </p:txBody>
      </p:sp>
      <p:sp>
        <p:nvSpPr>
          <p:cNvPr id="73" name="Text Box 66"/>
          <p:cNvSpPr txBox="1">
            <a:spLocks noChangeArrowheads="1"/>
          </p:cNvSpPr>
          <p:nvPr/>
        </p:nvSpPr>
        <p:spPr bwMode="auto">
          <a:xfrm>
            <a:off x="6181150" y="4359015"/>
            <a:ext cx="1277938" cy="395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0xF004</a:t>
            </a:r>
          </a:p>
        </p:txBody>
      </p:sp>
      <p:sp>
        <p:nvSpPr>
          <p:cNvPr id="74" name="Text Box 67"/>
          <p:cNvSpPr txBox="1">
            <a:spLocks noChangeArrowheads="1"/>
          </p:cNvSpPr>
          <p:nvPr/>
        </p:nvSpPr>
        <p:spPr bwMode="auto">
          <a:xfrm>
            <a:off x="6552625" y="4987665"/>
            <a:ext cx="657225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7</a:t>
            </a:r>
          </a:p>
        </p:txBody>
      </p:sp>
      <p:sp>
        <p:nvSpPr>
          <p:cNvPr id="75" name="Text Box 68"/>
          <p:cNvSpPr txBox="1">
            <a:spLocks noChangeArrowheads="1"/>
          </p:cNvSpPr>
          <p:nvPr/>
        </p:nvSpPr>
        <p:spPr bwMode="auto">
          <a:xfrm>
            <a:off x="6625650" y="3670040"/>
            <a:ext cx="360363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o</a:t>
            </a:r>
          </a:p>
        </p:txBody>
      </p:sp>
      <p:sp>
        <p:nvSpPr>
          <p:cNvPr id="76" name="Text Box 69"/>
          <p:cNvSpPr txBox="1">
            <a:spLocks noChangeArrowheads="1"/>
          </p:cNvSpPr>
          <p:nvPr/>
        </p:nvSpPr>
        <p:spPr bwMode="auto">
          <a:xfrm>
            <a:off x="6181150" y="4359015"/>
            <a:ext cx="1277938" cy="395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0xF005</a:t>
            </a:r>
          </a:p>
        </p:txBody>
      </p:sp>
      <p:sp>
        <p:nvSpPr>
          <p:cNvPr id="77" name="Text Box 70"/>
          <p:cNvSpPr txBox="1">
            <a:spLocks noChangeArrowheads="1"/>
          </p:cNvSpPr>
          <p:nvPr/>
        </p:nvSpPr>
        <p:spPr bwMode="auto">
          <a:xfrm>
            <a:off x="6552625" y="4987665"/>
            <a:ext cx="657225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6</a:t>
            </a:r>
          </a:p>
        </p:txBody>
      </p:sp>
      <p:sp>
        <p:nvSpPr>
          <p:cNvPr id="78" name="Text Box 71"/>
          <p:cNvSpPr txBox="1">
            <a:spLocks noChangeArrowheads="1"/>
          </p:cNvSpPr>
          <p:nvPr/>
        </p:nvSpPr>
        <p:spPr bwMode="auto">
          <a:xfrm>
            <a:off x="6625650" y="3671628"/>
            <a:ext cx="360363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 </a:t>
            </a:r>
          </a:p>
        </p:txBody>
      </p:sp>
      <p:sp>
        <p:nvSpPr>
          <p:cNvPr id="79" name="Text Box 72"/>
          <p:cNvSpPr txBox="1">
            <a:spLocks noChangeArrowheads="1"/>
          </p:cNvSpPr>
          <p:nvPr/>
        </p:nvSpPr>
        <p:spPr bwMode="auto">
          <a:xfrm>
            <a:off x="6181150" y="4359015"/>
            <a:ext cx="1277938" cy="395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0xF006</a:t>
            </a:r>
          </a:p>
        </p:txBody>
      </p:sp>
      <p:sp>
        <p:nvSpPr>
          <p:cNvPr id="80" name="Text Box 73"/>
          <p:cNvSpPr txBox="1">
            <a:spLocks noChangeArrowheads="1"/>
          </p:cNvSpPr>
          <p:nvPr/>
        </p:nvSpPr>
        <p:spPr bwMode="auto">
          <a:xfrm>
            <a:off x="6552625" y="4987665"/>
            <a:ext cx="657225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5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6625650" y="3671628"/>
            <a:ext cx="360363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W</a:t>
            </a:r>
          </a:p>
        </p:txBody>
      </p:sp>
      <p:sp>
        <p:nvSpPr>
          <p:cNvPr id="82" name="Text Box 75"/>
          <p:cNvSpPr txBox="1">
            <a:spLocks noChangeArrowheads="1"/>
          </p:cNvSpPr>
          <p:nvPr/>
        </p:nvSpPr>
        <p:spPr bwMode="auto">
          <a:xfrm>
            <a:off x="6181150" y="4360603"/>
            <a:ext cx="1277938" cy="3952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0xF007</a:t>
            </a:r>
          </a:p>
        </p:txBody>
      </p:sp>
      <p:sp>
        <p:nvSpPr>
          <p:cNvPr id="83" name="Text Box 76"/>
          <p:cNvSpPr txBox="1">
            <a:spLocks noChangeArrowheads="1"/>
          </p:cNvSpPr>
          <p:nvPr/>
        </p:nvSpPr>
        <p:spPr bwMode="auto">
          <a:xfrm>
            <a:off x="6552625" y="4987665"/>
            <a:ext cx="657225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4</a:t>
            </a:r>
          </a:p>
        </p:txBody>
      </p:sp>
      <p:sp>
        <p:nvSpPr>
          <p:cNvPr id="84" name="Text Box 77"/>
          <p:cNvSpPr txBox="1">
            <a:spLocks noChangeArrowheads="1"/>
          </p:cNvSpPr>
          <p:nvPr/>
        </p:nvSpPr>
        <p:spPr bwMode="auto">
          <a:xfrm>
            <a:off x="6627238" y="3671628"/>
            <a:ext cx="360362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o</a:t>
            </a:r>
          </a:p>
        </p:txBody>
      </p:sp>
      <p:sp>
        <p:nvSpPr>
          <p:cNvPr id="85" name="Text Box 78"/>
          <p:cNvSpPr txBox="1">
            <a:spLocks noChangeArrowheads="1"/>
          </p:cNvSpPr>
          <p:nvPr/>
        </p:nvSpPr>
        <p:spPr bwMode="auto">
          <a:xfrm>
            <a:off x="6181150" y="4360603"/>
            <a:ext cx="1277938" cy="3952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0xF008</a:t>
            </a:r>
          </a:p>
        </p:txBody>
      </p:sp>
      <p:sp>
        <p:nvSpPr>
          <p:cNvPr id="86" name="Text Box 79"/>
          <p:cNvSpPr txBox="1">
            <a:spLocks noChangeArrowheads="1"/>
          </p:cNvSpPr>
          <p:nvPr/>
        </p:nvSpPr>
        <p:spPr bwMode="auto">
          <a:xfrm>
            <a:off x="6552625" y="4989253"/>
            <a:ext cx="657225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3</a:t>
            </a:r>
          </a:p>
        </p:txBody>
      </p:sp>
      <p:sp>
        <p:nvSpPr>
          <p:cNvPr id="87" name="Text Box 80"/>
          <p:cNvSpPr txBox="1">
            <a:spLocks noChangeArrowheads="1"/>
          </p:cNvSpPr>
          <p:nvPr/>
        </p:nvSpPr>
        <p:spPr bwMode="auto">
          <a:xfrm>
            <a:off x="6627238" y="3671628"/>
            <a:ext cx="360362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r</a:t>
            </a:r>
          </a:p>
        </p:txBody>
      </p:sp>
      <p:sp>
        <p:nvSpPr>
          <p:cNvPr id="88" name="Text Box 81"/>
          <p:cNvSpPr txBox="1">
            <a:spLocks noChangeArrowheads="1"/>
          </p:cNvSpPr>
          <p:nvPr/>
        </p:nvSpPr>
        <p:spPr bwMode="auto">
          <a:xfrm>
            <a:off x="6181150" y="4360603"/>
            <a:ext cx="1277938" cy="3952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0xF009</a:t>
            </a:r>
          </a:p>
        </p:txBody>
      </p:sp>
      <p:sp>
        <p:nvSpPr>
          <p:cNvPr id="89" name="Text Box 82"/>
          <p:cNvSpPr txBox="1">
            <a:spLocks noChangeArrowheads="1"/>
          </p:cNvSpPr>
          <p:nvPr/>
        </p:nvSpPr>
        <p:spPr bwMode="auto">
          <a:xfrm>
            <a:off x="6552625" y="4989253"/>
            <a:ext cx="657225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2</a:t>
            </a:r>
          </a:p>
        </p:txBody>
      </p:sp>
      <p:sp>
        <p:nvSpPr>
          <p:cNvPr id="90" name="Text Box 83"/>
          <p:cNvSpPr txBox="1">
            <a:spLocks noChangeArrowheads="1"/>
          </p:cNvSpPr>
          <p:nvPr/>
        </p:nvSpPr>
        <p:spPr bwMode="auto">
          <a:xfrm>
            <a:off x="6627238" y="3673215"/>
            <a:ext cx="360362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l</a:t>
            </a:r>
          </a:p>
        </p:txBody>
      </p:sp>
      <p:sp>
        <p:nvSpPr>
          <p:cNvPr id="91" name="Text Box 84"/>
          <p:cNvSpPr txBox="1">
            <a:spLocks noChangeArrowheads="1"/>
          </p:cNvSpPr>
          <p:nvPr/>
        </p:nvSpPr>
        <p:spPr bwMode="auto">
          <a:xfrm>
            <a:off x="6181150" y="4360603"/>
            <a:ext cx="1277938" cy="3952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0xF00A</a:t>
            </a:r>
          </a:p>
        </p:txBody>
      </p:sp>
      <p:sp>
        <p:nvSpPr>
          <p:cNvPr id="92" name="Text Box 85"/>
          <p:cNvSpPr txBox="1">
            <a:spLocks noChangeArrowheads="1"/>
          </p:cNvSpPr>
          <p:nvPr/>
        </p:nvSpPr>
        <p:spPr bwMode="auto">
          <a:xfrm>
            <a:off x="6552625" y="4989253"/>
            <a:ext cx="657225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1</a:t>
            </a:r>
          </a:p>
        </p:txBody>
      </p:sp>
      <p:sp>
        <p:nvSpPr>
          <p:cNvPr id="93" name="Text Box 86"/>
          <p:cNvSpPr txBox="1">
            <a:spLocks noChangeArrowheads="1"/>
          </p:cNvSpPr>
          <p:nvPr/>
        </p:nvSpPr>
        <p:spPr bwMode="auto">
          <a:xfrm>
            <a:off x="6627238" y="3673215"/>
            <a:ext cx="360362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d</a:t>
            </a:r>
          </a:p>
        </p:txBody>
      </p:sp>
      <p:sp>
        <p:nvSpPr>
          <p:cNvPr id="94" name="Text Box 87"/>
          <p:cNvSpPr txBox="1">
            <a:spLocks noChangeArrowheads="1"/>
          </p:cNvSpPr>
          <p:nvPr/>
        </p:nvSpPr>
        <p:spPr bwMode="auto">
          <a:xfrm>
            <a:off x="6181150" y="4362190"/>
            <a:ext cx="1277938" cy="395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0xF00B</a:t>
            </a:r>
          </a:p>
        </p:txBody>
      </p:sp>
      <p:sp>
        <p:nvSpPr>
          <p:cNvPr id="95" name="Text Box 88"/>
          <p:cNvSpPr txBox="1">
            <a:spLocks noChangeArrowheads="1"/>
          </p:cNvSpPr>
          <p:nvPr/>
        </p:nvSpPr>
        <p:spPr bwMode="auto">
          <a:xfrm>
            <a:off x="6552625" y="4989253"/>
            <a:ext cx="657225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 dirty="0">
                <a:solidFill>
                  <a:srgbClr val="3C4B5E"/>
                </a:solidFill>
                <a:latin typeface="Courier New" charset="0"/>
              </a:rPr>
              <a:t>0</a:t>
            </a:r>
          </a:p>
        </p:txBody>
      </p:sp>
      <p:sp>
        <p:nvSpPr>
          <p:cNvPr id="96" name="AutoShape 6"/>
          <p:cNvSpPr>
            <a:spLocks noChangeArrowheads="1"/>
          </p:cNvSpPr>
          <p:nvPr/>
        </p:nvSpPr>
        <p:spPr bwMode="auto">
          <a:xfrm>
            <a:off x="6170038" y="3670040"/>
            <a:ext cx="1279525" cy="457200"/>
          </a:xfrm>
          <a:prstGeom prst="roundRect">
            <a:avLst>
              <a:gd name="adj" fmla="val 347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97" name="AutoShape 5"/>
          <p:cNvSpPr>
            <a:spLocks noChangeArrowheads="1"/>
          </p:cNvSpPr>
          <p:nvPr/>
        </p:nvSpPr>
        <p:spPr bwMode="auto">
          <a:xfrm>
            <a:off x="6179563" y="4312978"/>
            <a:ext cx="1279525" cy="457200"/>
          </a:xfrm>
          <a:prstGeom prst="roundRect">
            <a:avLst>
              <a:gd name="adj" fmla="val 347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98" name="AutoShape 3"/>
          <p:cNvSpPr>
            <a:spLocks noChangeArrowheads="1"/>
          </p:cNvSpPr>
          <p:nvPr/>
        </p:nvSpPr>
        <p:spPr bwMode="auto">
          <a:xfrm>
            <a:off x="6198613" y="4979728"/>
            <a:ext cx="1279525" cy="457200"/>
          </a:xfrm>
          <a:prstGeom prst="roundRect">
            <a:avLst>
              <a:gd name="adj" fmla="val 347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99" name="Text Box 2"/>
          <p:cNvSpPr txBox="1">
            <a:spLocks noChangeArrowheads="1"/>
          </p:cNvSpPr>
          <p:nvPr/>
        </p:nvSpPr>
        <p:spPr bwMode="auto">
          <a:xfrm>
            <a:off x="523190" y="2585895"/>
            <a:ext cx="4145565" cy="3121620"/>
          </a:xfrm>
          <a:prstGeom prst="rect">
            <a:avLst/>
          </a:prstGeom>
          <a:noFill/>
          <a:ln w="9525" cap="flat">
            <a:solidFill>
              <a:srgbClr val="3C4B5E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9640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dirty="0" err="1">
                <a:solidFill>
                  <a:srgbClr val="3C4B5E"/>
                </a:solidFill>
                <a:latin typeface="Courier New" charset="0"/>
              </a:rPr>
              <a:t>fbuf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 =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0xF000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 err="1">
                <a:solidFill>
                  <a:srgbClr val="3C4B5E"/>
                </a:solidFill>
                <a:latin typeface="Courier New" charset="0"/>
              </a:rPr>
              <a:t>str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:  'Hello World'</a:t>
            </a: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begin: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str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11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ecx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0xF000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loop: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edx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byte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]</a:t>
            </a: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inc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ecx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], byte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edx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inc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ecx</a:t>
            </a: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sub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1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jnz_loop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done: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jmp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done</a:t>
            </a: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10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1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xit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xit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xit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xit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xit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xit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xit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xit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xit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xit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xit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xit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  <p:bldP spid="16" grpId="13" animBg="1"/>
      <p:bldP spid="16" grpId="14" animBg="1"/>
      <p:bldP spid="16" grpId="15" animBg="1"/>
      <p:bldP spid="16" grpId="16" animBg="1"/>
      <p:bldP spid="16" grpId="17" animBg="1"/>
      <p:bldP spid="16" grpId="18" animBg="1"/>
      <p:bldP spid="16" grpId="19" animBg="1"/>
      <p:bldP spid="16" grpId="20" animBg="1"/>
      <p:bldP spid="16" grpId="21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6" animBg="1"/>
      <p:bldP spid="17" grpId="7" animBg="1"/>
      <p:bldP spid="17" grpId="8" animBg="1"/>
      <p:bldP spid="17" grpId="9" animBg="1"/>
      <p:bldP spid="17" grpId="10" animBg="1"/>
      <p:bldP spid="17" grpId="11" animBg="1"/>
      <p:bldP spid="17" grpId="12" animBg="1"/>
      <p:bldP spid="17" grpId="13" animBg="1"/>
      <p:bldP spid="17" grpId="14" animBg="1"/>
      <p:bldP spid="17" grpId="15" animBg="1"/>
      <p:bldP spid="17" grpId="16" animBg="1"/>
      <p:bldP spid="17" grpId="17" animBg="1"/>
      <p:bldP spid="17" grpId="18" animBg="1"/>
      <p:bldP spid="17" grpId="19" animBg="1"/>
      <p:bldP spid="17" grpId="20" animBg="1"/>
      <p:bldP spid="17" grpId="21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8" grpId="7" animBg="1"/>
      <p:bldP spid="18" grpId="8" animBg="1"/>
      <p:bldP spid="18" grpId="9" animBg="1"/>
      <p:bldP spid="18" grpId="10" animBg="1"/>
      <p:bldP spid="18" grpId="11" animBg="1"/>
      <p:bldP spid="18" grpId="12" animBg="1"/>
      <p:bldP spid="18" grpId="13" animBg="1"/>
      <p:bldP spid="18" grpId="14" animBg="1"/>
      <p:bldP spid="18" grpId="15" animBg="1"/>
      <p:bldP spid="18" grpId="16" animBg="1"/>
      <p:bldP spid="18" grpId="17" animBg="1"/>
      <p:bldP spid="18" grpId="18" animBg="1"/>
      <p:bldP spid="18" grpId="19" animBg="1"/>
      <p:bldP spid="18" grpId="20" animBg="1"/>
      <p:bldP spid="18" grpId="21" animBg="1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19" grpId="6" animBg="1"/>
      <p:bldP spid="19" grpId="7" animBg="1"/>
      <p:bldP spid="19" grpId="8" animBg="1"/>
      <p:bldP spid="19" grpId="9" animBg="1"/>
      <p:bldP spid="19" grpId="10" animBg="1"/>
      <p:bldP spid="19" grpId="11" animBg="1"/>
      <p:bldP spid="19" grpId="12" animBg="1"/>
      <p:bldP spid="19" grpId="13" animBg="1"/>
      <p:bldP spid="19" grpId="14" animBg="1"/>
      <p:bldP spid="19" grpId="15" animBg="1"/>
      <p:bldP spid="19" grpId="16" animBg="1"/>
      <p:bldP spid="19" grpId="17" animBg="1"/>
      <p:bldP spid="19" grpId="18" animBg="1"/>
      <p:bldP spid="19" grpId="19" animBg="1"/>
      <p:bldP spid="19" grpId="20" animBg="1"/>
      <p:bldP spid="19" grpId="21" animBg="1"/>
      <p:bldP spid="20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1 –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program, there is no OS</a:t>
            </a:r>
          </a:p>
          <a:p>
            <a:pPr lvl="1"/>
            <a:r>
              <a:rPr lang="en-US" dirty="0" smtClean="0"/>
              <a:t>Program interacts directly with hardware</a:t>
            </a:r>
          </a:p>
          <a:p>
            <a:r>
              <a:rPr lang="en-US" dirty="0" smtClean="0"/>
              <a:t>This approach might be used for highly-constrained, low-cost environments</a:t>
            </a:r>
          </a:p>
          <a:p>
            <a:pPr lvl="1"/>
            <a:r>
              <a:rPr lang="en-US" dirty="0" smtClean="0"/>
              <a:t>Example: simple embedded devices</a:t>
            </a:r>
          </a:p>
          <a:p>
            <a:r>
              <a:rPr lang="en-US" dirty="0" smtClean="0"/>
              <a:t>In a system like this, the program is usually written into read-only-memory (ROM) at the factory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1847217" y="5042648"/>
            <a:ext cx="2231561" cy="226336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-7993"/>
            <a:ext cx="866502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Program 2 – Keyboard to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08" y="1067192"/>
            <a:ext cx="8229600" cy="1143000"/>
          </a:xfrm>
        </p:spPr>
        <p:txBody>
          <a:bodyPr/>
          <a:lstStyle/>
          <a:p>
            <a:r>
              <a:rPr lang="en-US" dirty="0" smtClean="0"/>
              <a:t>Reads input from the keyboard and writes it to the frame buffer</a:t>
            </a: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859087" y="3232039"/>
            <a:ext cx="2386378" cy="225985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859086" y="3466878"/>
            <a:ext cx="2995943" cy="228521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859086" y="3695400"/>
            <a:ext cx="1692032" cy="225507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859086" y="3931304"/>
            <a:ext cx="1715771" cy="256650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859086" y="4382274"/>
            <a:ext cx="2995943" cy="236427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859086" y="4618701"/>
            <a:ext cx="2742453" cy="423946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1853151" y="5268983"/>
            <a:ext cx="1703901" cy="243283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824357" y="2223785"/>
            <a:ext cx="4340967" cy="3556331"/>
          </a:xfrm>
          <a:prstGeom prst="rect">
            <a:avLst/>
          </a:prstGeom>
          <a:noFill/>
          <a:ln w="9525" cap="flat">
            <a:solidFill>
              <a:srgbClr val="3C4B5E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9640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dirty="0" err="1">
                <a:solidFill>
                  <a:srgbClr val="3C4B5E"/>
                </a:solidFill>
                <a:latin typeface="Courier New" charset="0"/>
              </a:rPr>
              <a:t>framebuf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 = 0xF000</a:t>
            </a: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status = 0xF800</a:t>
            </a:r>
          </a:p>
          <a:p>
            <a:pPr>
              <a:lnSpc>
                <a:spcPct val="83000"/>
              </a:lnSpc>
            </a:pPr>
            <a:r>
              <a:rPr lang="en-US" dirty="0" err="1">
                <a:solidFill>
                  <a:srgbClr val="3C4B5E"/>
                </a:solidFill>
                <a:latin typeface="Courier New" charset="0"/>
              </a:rPr>
              <a:t>keycode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 = 0xF801</a:t>
            </a: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begin: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0xF000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loop: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byte [0xF800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]</a:t>
            </a: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cmp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jz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loop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byte [0xF801]</a:t>
            </a: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], byte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inc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	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[0xF800], 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jmp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loop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7246" y="5846800"/>
            <a:ext cx="8657261" cy="978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can we turn this functionality into an API?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4" grpId="0" animBg="1"/>
      <p:bldP spid="4" grpId="1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5" grpId="7" animBg="1"/>
      <p:bldP spid="5" grpId="8" animBg="1"/>
      <p:bldP spid="5" grpId="9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6" grpId="8" animBg="1"/>
      <p:bldP spid="6" grpId="9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x86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1" y="1600200"/>
            <a:ext cx="4578336" cy="4833257"/>
          </a:xfrm>
        </p:spPr>
        <p:txBody>
          <a:bodyPr>
            <a:normAutofit/>
          </a:bodyPr>
          <a:lstStyle/>
          <a:p>
            <a:r>
              <a:rPr lang="en-US" dirty="0" smtClean="0"/>
              <a:t>x86 CPU uses ESP register to implement a push down stack</a:t>
            </a:r>
          </a:p>
          <a:p>
            <a:r>
              <a:rPr lang="en-US" dirty="0" smtClean="0"/>
              <a:t>Examples: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0x01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pop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  <a:r>
              <a:rPr lang="en-US" dirty="0" smtClean="0">
                <a:solidFill>
                  <a:schemeClr val="accent3"/>
                </a:solidFill>
              </a:rPr>
              <a:t>; EAX = 1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80072" y="1227736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Memory</a:t>
            </a:r>
            <a:endParaRPr lang="en-US" sz="2400" b="1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058782"/>
              </p:ext>
            </p:extLst>
          </p:nvPr>
        </p:nvGraphicFramePr>
        <p:xfrm>
          <a:off x="6174549" y="1840347"/>
          <a:ext cx="2830906" cy="4079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0xCAFE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0x9E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0x9A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0x96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0x92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8" name="Line 8"/>
          <p:cNvSpPr>
            <a:spLocks noChangeShapeType="1"/>
          </p:cNvSpPr>
          <p:nvPr/>
        </p:nvSpPr>
        <p:spPr bwMode="auto">
          <a:xfrm>
            <a:off x="6170625" y="1458569"/>
            <a:ext cx="0" cy="49638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8270381" y="1428756"/>
            <a:ext cx="0" cy="49638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5067897" y="1634836"/>
            <a:ext cx="1014153" cy="80910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ESP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228911" y="5579642"/>
            <a:ext cx="1972980" cy="30480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25355" y="2246045"/>
            <a:ext cx="1972980" cy="3048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1.38889E-6 0.05185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5185 L 1.38889E-6 2.22222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 and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610" y="1624012"/>
            <a:ext cx="859813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stack is used to implement function calls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call </a:t>
            </a:r>
            <a:r>
              <a:rPr lang="en-US" dirty="0" err="1" smtClean="0">
                <a:latin typeface="Courier New"/>
                <a:cs typeface="Courier New"/>
              </a:rPr>
              <a:t>addr</a:t>
            </a:r>
            <a:r>
              <a:rPr lang="en-US" dirty="0" smtClean="0"/>
              <a:t>: call a function</a:t>
            </a:r>
          </a:p>
          <a:p>
            <a:pPr lvl="2"/>
            <a:r>
              <a:rPr lang="en-US" dirty="0" smtClean="0"/>
              <a:t>Calculates a return address (the address of the instruction following call)</a:t>
            </a:r>
          </a:p>
          <a:p>
            <a:pPr lvl="2"/>
            <a:r>
              <a:rPr lang="en-US" dirty="0" smtClean="0"/>
              <a:t>Pushes the return address on to the stack</a:t>
            </a:r>
          </a:p>
          <a:p>
            <a:pPr lvl="2"/>
            <a:r>
              <a:rPr lang="en-US" dirty="0" smtClean="0"/>
              <a:t>Jumps to </a:t>
            </a:r>
            <a:r>
              <a:rPr lang="en-US" dirty="0" err="1" smtClean="0">
                <a:latin typeface="Courier New"/>
                <a:cs typeface="Courier New"/>
              </a:rPr>
              <a:t>addr</a:t>
            </a:r>
            <a:r>
              <a:rPr lang="en-US" dirty="0" smtClean="0">
                <a:latin typeface="Courier New"/>
                <a:cs typeface="Courier New"/>
              </a:rPr>
              <a:t> (EIP = </a:t>
            </a:r>
            <a:r>
              <a:rPr lang="en-US" dirty="0" err="1" smtClean="0">
                <a:latin typeface="Courier New"/>
                <a:cs typeface="Courier New"/>
              </a:rPr>
              <a:t>addr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: return from a function</a:t>
            </a:r>
          </a:p>
          <a:p>
            <a:pPr lvl="2"/>
            <a:r>
              <a:rPr lang="en-US" dirty="0" smtClean="0"/>
              <a:t>Pops the return address from the stack</a:t>
            </a:r>
          </a:p>
          <a:p>
            <a:pPr lvl="2"/>
            <a:r>
              <a:rPr lang="en-US" dirty="0" smtClean="0"/>
              <a:t>Jumps to the return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3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08"/>
            <a:ext cx="8229600" cy="943255"/>
          </a:xfrm>
        </p:spPr>
        <p:txBody>
          <a:bodyPr>
            <a:normAutofit/>
          </a:bodyPr>
          <a:lstStyle/>
          <a:p>
            <a:r>
              <a:rPr lang="en-US" dirty="0" smtClean="0"/>
              <a:t>Function Call Example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1097279" y="2294313"/>
            <a:ext cx="4184073" cy="43226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 smtClean="0"/>
              <a:t>10.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2</a:t>
            </a: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 smtClean="0"/>
              <a:t>11.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1</a:t>
            </a: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 smtClean="0"/>
              <a:t>12.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call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add</a:t>
            </a: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 smtClean="0"/>
              <a:t>13.	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ecx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 smtClean="0"/>
              <a:t>20.	</a:t>
            </a:r>
            <a:r>
              <a:rPr lang="en-US" dirty="0" smtClean="0">
                <a:solidFill>
                  <a:schemeClr val="accent1"/>
                </a:solidFill>
              </a:rPr>
              <a:t>add</a:t>
            </a:r>
            <a:r>
              <a:rPr lang="en-US" dirty="0" smtClean="0"/>
              <a:t>:	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 smtClean="0"/>
              <a:t>, 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esp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+ </a:t>
            </a:r>
            <a:r>
              <a:rPr lang="en-US" dirty="0" smtClean="0">
                <a:solidFill>
                  <a:schemeClr val="accent4"/>
                </a:solidFill>
              </a:rPr>
              <a:t>4</a:t>
            </a:r>
            <a:r>
              <a:rPr lang="en-US" dirty="0" smtClean="0"/>
              <a:t>]</a:t>
            </a: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 smtClean="0"/>
              <a:t>21.		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ebx</a:t>
            </a:r>
            <a:r>
              <a:rPr lang="en-US" dirty="0" smtClean="0"/>
              <a:t>, 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esp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+ </a:t>
            </a:r>
            <a:r>
              <a:rPr lang="en-US" dirty="0" smtClean="0">
                <a:solidFill>
                  <a:schemeClr val="accent4"/>
                </a:solidFill>
              </a:rPr>
              <a:t>8</a:t>
            </a:r>
            <a:r>
              <a:rPr lang="en-US" dirty="0" smtClean="0"/>
              <a:t>]</a:t>
            </a: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 smtClean="0"/>
              <a:t>22.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ebx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 smtClean="0"/>
              <a:t>23.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52115" y="2467171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Memory</a:t>
            </a:r>
            <a:endParaRPr lang="en-US" sz="24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931677"/>
              </p:ext>
            </p:extLst>
          </p:nvPr>
        </p:nvGraphicFramePr>
        <p:xfrm>
          <a:off x="6246592" y="3079782"/>
          <a:ext cx="2830906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0xCAFE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0x9E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6242668" y="2698004"/>
            <a:ext cx="0" cy="25038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8342424" y="2668191"/>
            <a:ext cx="0" cy="24893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139940" y="2874271"/>
            <a:ext cx="1014153" cy="80910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ESP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6306056" y="3856785"/>
            <a:ext cx="1972980" cy="30480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318573" y="3496564"/>
            <a:ext cx="1972980" cy="3048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93540" y="4240021"/>
            <a:ext cx="1972980" cy="3048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83126" y="2553309"/>
            <a:ext cx="1014153" cy="80910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EIP</a:t>
            </a:r>
            <a:endParaRPr lang="en-US" sz="24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62988" y="1062744"/>
            <a:ext cx="8598131" cy="123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Suppose we have code that calls </a:t>
            </a:r>
          </a:p>
          <a:p>
            <a:pPr marL="0" indent="0" algn="ctr">
              <a:buNone/>
            </a:pPr>
            <a:r>
              <a:rPr lang="en-US" b="1" dirty="0" err="1" smtClean="0"/>
              <a:t>i</a:t>
            </a:r>
            <a:r>
              <a:rPr lang="en-US" b="1" dirty="0" smtClean="0"/>
              <a:t> = add(1, 2);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94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7.40741E-7 L -4.72222E-6 0.05185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 L 2.77778E-7 0.05185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5185 L -4.72222E-6 0.10602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5532 L 2.77778E-7 0.11667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1081 L -4.72222E-6 0.15972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12014 L 2.77778E-7 0.30255 " pathEditMode="relative" rAng="0" ptsTypes="AA">
                                      <p:cBhvr>
                                        <p:cTn id="3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30532 L 0.00052 0.47778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.15972 L 0.00053 0.10602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47777 L 0.00052 0.1747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27" grpId="3" animBg="1"/>
      <p:bldP spid="28" grpId="0" animBg="1"/>
      <p:bldP spid="29" grpId="0" animBg="1"/>
      <p:bldP spid="30" grpId="0" animBg="1"/>
      <p:bldP spid="31" grpId="0" animBg="1"/>
      <p:bldP spid="31" grpId="1" animBg="1"/>
      <p:bldP spid="31" grpId="2" animBg="1"/>
      <p:bldP spid="31" grpId="3" animBg="1"/>
      <p:bldP spid="31" grpId="4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Our Simple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APIs for device access</a:t>
            </a:r>
          </a:p>
          <a:p>
            <a:pPr lvl="1"/>
            <a:r>
              <a:rPr lang="en-US" dirty="0" smtClean="0"/>
              <a:t>Read from the keyboard</a:t>
            </a:r>
          </a:p>
          <a:p>
            <a:pPr lvl="1"/>
            <a:r>
              <a:rPr lang="en-US" dirty="0" smtClean="0"/>
              <a:t>Read and write to a simple disk</a:t>
            </a:r>
          </a:p>
          <a:p>
            <a:pPr lvl="1"/>
            <a:r>
              <a:rPr lang="en-US" dirty="0" smtClean="0"/>
              <a:t>Display text to the screen</a:t>
            </a:r>
          </a:p>
          <a:p>
            <a:r>
              <a:rPr lang="en-US" dirty="0" smtClean="0"/>
              <a:t>Ability to run a simple user program</a:t>
            </a:r>
          </a:p>
          <a:p>
            <a:r>
              <a:rPr lang="en-US" dirty="0" smtClean="0"/>
              <a:t>A basic command line for running programs</a:t>
            </a:r>
          </a:p>
          <a:p>
            <a:r>
              <a:rPr lang="en-US" dirty="0" smtClean="0"/>
              <a:t>32-bit x86</a:t>
            </a:r>
          </a:p>
          <a:p>
            <a:pPr lvl="1"/>
            <a:r>
              <a:rPr lang="en-US" dirty="0" smtClean="0"/>
              <a:t>IA32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7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Argument Ordering and 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171" y="1600200"/>
            <a:ext cx="8839199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Function arguments are always pushed in reverse order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To support functions with a variable number of arguments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3"/>
                </a:solidFill>
              </a:rPr>
              <a:t>“%</a:t>
            </a:r>
            <a:r>
              <a:rPr lang="en-US" dirty="0" err="1" smtClean="0">
                <a:solidFill>
                  <a:schemeClr val="accent3"/>
                </a:solidFill>
              </a:rPr>
              <a:t>i</a:t>
            </a:r>
            <a:r>
              <a:rPr lang="en-US" dirty="0" smtClean="0">
                <a:solidFill>
                  <a:schemeClr val="accent3"/>
                </a:solidFill>
              </a:rPr>
              <a:t> %f %s”</a:t>
            </a:r>
            <a:r>
              <a:rPr lang="en-US" dirty="0" smtClean="0"/>
              <a:t>, a, pi, 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Argument 1 tells you how many more arguments there are on the stack</a:t>
            </a:r>
          </a:p>
          <a:p>
            <a:r>
              <a:rPr lang="en-US" dirty="0" smtClean="0"/>
              <a:t>By convention, return values are always placed in EAX</a:t>
            </a:r>
          </a:p>
          <a:p>
            <a:pPr lvl="1"/>
            <a:r>
              <a:rPr lang="en-US" dirty="0" smtClean="0"/>
              <a:t>This is why (typical) functions may only return one value</a:t>
            </a:r>
            <a:endParaRPr lang="en-US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0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515389" y="2294313"/>
            <a:ext cx="4765963" cy="432261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798513" algn="l"/>
                <a:tab pos="1374775" algn="l"/>
              </a:tabLst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buNone/>
              <a:tabLst>
                <a:tab pos="798513" algn="l"/>
                <a:tab pos="1374775" algn="l"/>
              </a:tabLst>
            </a:pPr>
            <a:r>
              <a:rPr lang="en-US" dirty="0" smtClean="0"/>
              <a:t>27.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call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f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  <a:tabLst>
                <a:tab pos="798513" algn="l"/>
                <a:tab pos="1374775" algn="l"/>
              </a:tabLst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buNone/>
              <a:tabLst>
                <a:tab pos="798513" algn="l"/>
                <a:tab pos="1374775" algn="l"/>
              </a:tabLst>
            </a:pPr>
            <a:r>
              <a:rPr lang="en-US" dirty="0" smtClean="0"/>
              <a:t>59.	</a:t>
            </a:r>
            <a:r>
              <a:rPr lang="en-US" dirty="0" smtClean="0">
                <a:solidFill>
                  <a:schemeClr val="accent1"/>
                </a:solidFill>
              </a:rPr>
              <a:t>f</a:t>
            </a:r>
            <a:r>
              <a:rPr lang="en-US" dirty="0" smtClean="0"/>
              <a:t>:	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 smtClean="0"/>
              <a:t>, 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esp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+ </a:t>
            </a:r>
            <a:r>
              <a:rPr lang="en-US" dirty="0" smtClean="0">
                <a:solidFill>
                  <a:schemeClr val="accent4"/>
                </a:solidFill>
              </a:rPr>
              <a:t>4</a:t>
            </a:r>
            <a:r>
              <a:rPr lang="en-US" dirty="0" smtClean="0"/>
              <a:t>]</a:t>
            </a:r>
          </a:p>
          <a:p>
            <a:pPr marL="0" indent="0">
              <a:buNone/>
              <a:tabLst>
                <a:tab pos="798513" algn="l"/>
                <a:tab pos="1374775" algn="l"/>
              </a:tabLst>
            </a:pPr>
            <a:r>
              <a:rPr lang="en-US" dirty="0" smtClean="0"/>
              <a:t>		…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52115" y="2467171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Memory</a:t>
            </a:r>
            <a:endParaRPr lang="en-US" sz="24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210091"/>
              </p:ext>
            </p:extLst>
          </p:nvPr>
        </p:nvGraphicFramePr>
        <p:xfrm>
          <a:off x="6246592" y="3079782"/>
          <a:ext cx="2830906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0x9E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6242668" y="2698004"/>
            <a:ext cx="0" cy="25038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8342424" y="2668191"/>
            <a:ext cx="0" cy="24893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307739" y="3112670"/>
            <a:ext cx="1972980" cy="30480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306056" y="3487729"/>
            <a:ext cx="1972980" cy="3048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62988" y="1579786"/>
            <a:ext cx="8598131" cy="7201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does the stack look like after calling </a:t>
            </a:r>
            <a:r>
              <a:rPr lang="en-US" b="1" dirty="0" smtClean="0"/>
              <a:t>f(7, 10)</a:t>
            </a:r>
            <a:r>
              <a:rPr lang="en-US" dirty="0" smtClean="0"/>
              <a:t>?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6315582" y="3852596"/>
            <a:ext cx="1972980" cy="30480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Minimal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We’ll now write a simple OS that can:</a:t>
            </a:r>
          </a:p>
          <a:p>
            <a:pPr lvl="1"/>
            <a:r>
              <a:rPr lang="en-US" dirty="0" smtClean="0"/>
              <a:t>Read keyboard input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rite it to the frame buffer</a:t>
            </a:r>
            <a:endParaRPr lang="en-US" dirty="0"/>
          </a:p>
          <a:p>
            <a:r>
              <a:rPr lang="en-US" i="1" dirty="0" err="1" smtClean="0"/>
              <a:t>getkey</a:t>
            </a:r>
            <a:r>
              <a:rPr lang="en-US" i="1" dirty="0" smtClean="0"/>
              <a:t>()</a:t>
            </a:r>
          </a:p>
          <a:p>
            <a:pPr lvl="1"/>
            <a:r>
              <a:rPr lang="en-US" dirty="0" smtClean="0"/>
              <a:t>Loops until a key has been pressed</a:t>
            </a:r>
          </a:p>
          <a:p>
            <a:pPr lvl="1"/>
            <a:r>
              <a:rPr lang="en-US" dirty="0" smtClean="0"/>
              <a:t>Loads the key into EAX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204359" y="4707650"/>
            <a:ext cx="4743382" cy="1800198"/>
          </a:xfrm>
          <a:prstGeom prst="rect">
            <a:avLst/>
          </a:prstGeom>
          <a:noFill/>
          <a:ln>
            <a:solidFill>
              <a:srgbClr val="3C4B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C4B5E"/>
              </a:solidFill>
            </a:endParaRPr>
          </a:p>
        </p:txBody>
      </p:sp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2212904" y="4636893"/>
            <a:ext cx="4669004" cy="1870954"/>
          </a:xfrm>
          <a:prstGeom prst="rect">
            <a:avLst/>
          </a:prstGeom>
          <a:noFill/>
          <a:ln w="9525" cap="flat">
            <a:noFill/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</a:p>
          <a:p>
            <a:pPr>
              <a:lnSpc>
                <a:spcPct val="83000"/>
              </a:lnSpc>
            </a:pP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getkey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: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edx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byte [status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]</a:t>
            </a: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cmp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edx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jz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getkey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[status], 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byte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keycode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]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  ret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5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47314" cy="1143000"/>
          </a:xfrm>
        </p:spPr>
        <p:txBody>
          <a:bodyPr>
            <a:normAutofit/>
          </a:bodyPr>
          <a:lstStyle/>
          <a:p>
            <a:r>
              <a:rPr lang="en-US" i="1" dirty="0" err="1"/>
              <a:t>p</a:t>
            </a:r>
            <a:r>
              <a:rPr lang="en-US" i="1" dirty="0" err="1" smtClean="0"/>
              <a:t>utchar</a:t>
            </a:r>
            <a:r>
              <a:rPr lang="en-US" i="1" dirty="0" smtClean="0"/>
              <a:t>()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28157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putchar</a:t>
            </a:r>
            <a:r>
              <a:rPr lang="en-US" i="1" dirty="0" smtClean="0"/>
              <a:t>()</a:t>
            </a:r>
          </a:p>
          <a:p>
            <a:pPr lvl="1"/>
            <a:r>
              <a:rPr lang="en-US" dirty="0" smtClean="0"/>
              <a:t>Writes the 2 byte function argument to the frame buffer</a:t>
            </a:r>
          </a:p>
          <a:p>
            <a:pPr lvl="1"/>
            <a:r>
              <a:rPr lang="en-US" dirty="0" smtClean="0"/>
              <a:t>Maintains the frame buffer cursor</a:t>
            </a:r>
          </a:p>
        </p:txBody>
      </p:sp>
      <p:sp>
        <p:nvSpPr>
          <p:cNvPr id="4" name="Rectangle 3"/>
          <p:cNvSpPr/>
          <p:nvPr/>
        </p:nvSpPr>
        <p:spPr>
          <a:xfrm>
            <a:off x="624310" y="4037083"/>
            <a:ext cx="8062489" cy="1981627"/>
          </a:xfrm>
          <a:prstGeom prst="rect">
            <a:avLst/>
          </a:prstGeom>
          <a:noFill/>
          <a:ln>
            <a:solidFill>
              <a:srgbClr val="3C4B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C4B5E"/>
              </a:solidFill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1913698" y="4526753"/>
            <a:ext cx="3191899" cy="210529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1913698" y="4749002"/>
            <a:ext cx="3191899" cy="230580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1913697" y="4979583"/>
            <a:ext cx="2712929" cy="217095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1913698" y="5196678"/>
            <a:ext cx="1595949" cy="220524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1913699" y="5431628"/>
            <a:ext cx="2495214" cy="215878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1913699" y="5647506"/>
            <a:ext cx="531508" cy="232959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632857" y="3966327"/>
            <a:ext cx="7063540" cy="2052383"/>
          </a:xfrm>
          <a:prstGeom prst="rect">
            <a:avLst/>
          </a:prstGeom>
          <a:noFill/>
          <a:ln w="9525" cap="flat">
            <a:noFill/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bufptr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: variable holding a pointer to the frame buffer</a:t>
            </a: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putchar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: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word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esp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+ 4]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dword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bufptr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]</a:t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], word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add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1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bufptr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],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ret</a:t>
            </a:r>
          </a:p>
          <a:p>
            <a:pPr>
              <a:lnSpc>
                <a:spcPct val="83000"/>
              </a:lnSpc>
            </a:pP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6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03771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i="1" dirty="0" err="1" smtClean="0"/>
              <a:t>getkey</a:t>
            </a:r>
            <a:r>
              <a:rPr lang="en-US" i="1" dirty="0" smtClean="0"/>
              <a:t>() </a:t>
            </a:r>
            <a:r>
              <a:rPr lang="en-US" dirty="0" smtClean="0"/>
              <a:t>and </a:t>
            </a:r>
            <a:r>
              <a:rPr lang="en-US" i="1" dirty="0" err="1" smtClean="0"/>
              <a:t>putchar</a:t>
            </a:r>
            <a:r>
              <a:rPr lang="en-US" i="1" dirty="0" smtClean="0"/>
              <a:t>()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6952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We can now rewrite Sample Program 2 using our simple OS</a:t>
            </a:r>
          </a:p>
        </p:txBody>
      </p:sp>
      <p:sp>
        <p:nvSpPr>
          <p:cNvPr id="35" name="AutoShape 15"/>
          <p:cNvSpPr>
            <a:spLocks noChangeArrowheads="1"/>
          </p:cNvSpPr>
          <p:nvPr/>
        </p:nvSpPr>
        <p:spPr bwMode="auto">
          <a:xfrm>
            <a:off x="6334002" y="3991560"/>
            <a:ext cx="1622451" cy="238657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36" name="AutoShape 16"/>
          <p:cNvSpPr>
            <a:spLocks noChangeArrowheads="1"/>
          </p:cNvSpPr>
          <p:nvPr/>
        </p:nvSpPr>
        <p:spPr bwMode="auto">
          <a:xfrm>
            <a:off x="6334002" y="4436587"/>
            <a:ext cx="1741486" cy="252091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37" name="AutoShape 17"/>
          <p:cNvSpPr>
            <a:spLocks noChangeArrowheads="1"/>
          </p:cNvSpPr>
          <p:nvPr/>
        </p:nvSpPr>
        <p:spPr bwMode="auto">
          <a:xfrm>
            <a:off x="6334002" y="4218045"/>
            <a:ext cx="1143096" cy="223308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38" name="AutoShape 18"/>
          <p:cNvSpPr>
            <a:spLocks noChangeArrowheads="1"/>
          </p:cNvSpPr>
          <p:nvPr/>
        </p:nvSpPr>
        <p:spPr bwMode="auto">
          <a:xfrm>
            <a:off x="6334002" y="4682570"/>
            <a:ext cx="1143096" cy="213194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39" name="AutoShape 19"/>
          <p:cNvSpPr>
            <a:spLocks noChangeArrowheads="1"/>
          </p:cNvSpPr>
          <p:nvPr/>
        </p:nvSpPr>
        <p:spPr bwMode="auto">
          <a:xfrm>
            <a:off x="6334002" y="4895764"/>
            <a:ext cx="1327869" cy="253124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50489" y="3864179"/>
            <a:ext cx="3522948" cy="1318198"/>
          </a:xfrm>
          <a:prstGeom prst="rect">
            <a:avLst/>
          </a:prstGeom>
          <a:noFill/>
          <a:ln>
            <a:solidFill>
              <a:srgbClr val="3C4B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C4B5E"/>
              </a:solidFill>
            </a:endParaRP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4997654" y="3675151"/>
            <a:ext cx="3475783" cy="1611744"/>
          </a:xfrm>
          <a:prstGeom prst="rect">
            <a:avLst/>
          </a:prstGeom>
          <a:noFill/>
          <a:ln w="9525" cap="flat">
            <a:noFill/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loop:    call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getkey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push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   call </a:t>
            </a:r>
            <a:r>
              <a:rPr lang="en-US" dirty="0" err="1">
                <a:solidFill>
                  <a:srgbClr val="3C4B5E"/>
                </a:solidFill>
                <a:latin typeface="Courier New" charset="0"/>
              </a:rPr>
              <a:t>putchar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  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pop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  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jmp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loop</a:t>
            </a:r>
          </a:p>
          <a:p>
            <a:pPr>
              <a:lnSpc>
                <a:spcPct val="83000"/>
              </a:lnSpc>
            </a:pP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211573" y="3420823"/>
            <a:ext cx="4340967" cy="3199069"/>
          </a:xfrm>
          <a:prstGeom prst="rect">
            <a:avLst/>
          </a:prstGeom>
          <a:noFill/>
          <a:ln w="9525" cap="flat">
            <a:solidFill>
              <a:srgbClr val="3C4B5E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9640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dirty="0" err="1">
                <a:solidFill>
                  <a:srgbClr val="3C4B5E"/>
                </a:solidFill>
                <a:latin typeface="Courier New" charset="0"/>
              </a:rPr>
              <a:t>framebuf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 = 0xF000</a:t>
            </a: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status = 0xF800</a:t>
            </a:r>
          </a:p>
          <a:p>
            <a:pPr>
              <a:lnSpc>
                <a:spcPct val="83000"/>
              </a:lnSpc>
            </a:pPr>
            <a:r>
              <a:rPr lang="en-US" dirty="0" err="1">
                <a:solidFill>
                  <a:srgbClr val="3C4B5E"/>
                </a:solidFill>
                <a:latin typeface="Courier New" charset="0"/>
              </a:rPr>
              <a:t>keycode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 = 0xF801</a:t>
            </a: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begin: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0xF000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loop: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byte [0xF800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]</a:t>
            </a: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cmp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jz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loop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byte [0xF801]</a:t>
            </a: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], byte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inc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jmp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loop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573" y="2671156"/>
            <a:ext cx="4340967" cy="6373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Old Code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4636715" y="2671156"/>
            <a:ext cx="4340967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New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517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5" grpId="2" animBg="1"/>
      <p:bldP spid="35" grpId="3" animBg="1"/>
      <p:bldP spid="36" grpId="0" animBg="1"/>
      <p:bldP spid="36" grpId="1" animBg="1"/>
      <p:bldP spid="36" grpId="2" animBg="1"/>
      <p:bldP spid="36" grpId="3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8" grpId="2" animBg="1"/>
      <p:bldP spid="39" grpId="0" animBg="1"/>
      <p:bldP spid="3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686300"/>
          </a:xfrm>
        </p:spPr>
        <p:txBody>
          <a:bodyPr>
            <a:normAutofit/>
          </a:bodyPr>
          <a:lstStyle/>
          <a:p>
            <a:r>
              <a:rPr lang="en-US" dirty="0" smtClean="0"/>
              <a:t>Reusability</a:t>
            </a:r>
          </a:p>
          <a:p>
            <a:pPr lvl="1"/>
            <a:r>
              <a:rPr lang="en-US" dirty="0" smtClean="0"/>
              <a:t>Many programs can use </a:t>
            </a:r>
            <a:r>
              <a:rPr lang="en-US" i="1" dirty="0" err="1" smtClean="0"/>
              <a:t>getchar</a:t>
            </a:r>
            <a:r>
              <a:rPr lang="en-US" i="1" dirty="0" smtClean="0"/>
              <a:t>() </a:t>
            </a:r>
            <a:r>
              <a:rPr lang="en-US" dirty="0" smtClean="0"/>
              <a:t>and </a:t>
            </a:r>
            <a:r>
              <a:rPr lang="en-US" i="1" dirty="0" err="1" smtClean="0"/>
              <a:t>putchar</a:t>
            </a:r>
            <a:r>
              <a:rPr lang="en-US" i="1" dirty="0" smtClean="0"/>
              <a:t>()</a:t>
            </a:r>
          </a:p>
          <a:p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Programs don’t need to know details of the keyboard and frame buffer interfaces</a:t>
            </a:r>
          </a:p>
          <a:p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Program could run on another OS that supports </a:t>
            </a:r>
            <a:r>
              <a:rPr lang="en-US" i="1" dirty="0" err="1" smtClean="0"/>
              <a:t>getchar</a:t>
            </a:r>
            <a:r>
              <a:rPr lang="en-US" i="1" dirty="0" smtClean="0"/>
              <a:t>() </a:t>
            </a:r>
            <a:r>
              <a:rPr lang="en-US" dirty="0" smtClean="0"/>
              <a:t>and </a:t>
            </a:r>
            <a:r>
              <a:rPr lang="en-US" i="1" dirty="0" err="1" smtClean="0"/>
              <a:t>putchar</a:t>
            </a:r>
            <a:r>
              <a:rPr lang="en-US" i="1" dirty="0" smtClean="0"/>
              <a:t>()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 even if the hardware interface has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Build a Basic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47314" cy="4525963"/>
          </a:xfrm>
        </p:spPr>
        <p:txBody>
          <a:bodyPr/>
          <a:lstStyle/>
          <a:p>
            <a:r>
              <a:rPr lang="en-US" dirty="0" smtClean="0"/>
              <a:t>Almost all </a:t>
            </a:r>
            <a:r>
              <a:rPr lang="en-US" dirty="0" err="1" smtClean="0"/>
              <a:t>OSes</a:t>
            </a:r>
            <a:r>
              <a:rPr lang="en-US" dirty="0" smtClean="0"/>
              <a:t> include a </a:t>
            </a:r>
            <a:r>
              <a:rPr lang="en-US" i="1" dirty="0" smtClean="0"/>
              <a:t>shell</a:t>
            </a:r>
          </a:p>
          <a:p>
            <a:pPr lvl="1"/>
            <a:r>
              <a:rPr lang="en-US" dirty="0" smtClean="0"/>
              <a:t>A program that takes commands from the user</a:t>
            </a:r>
          </a:p>
          <a:p>
            <a:pPr lvl="1"/>
            <a:r>
              <a:rPr lang="en-US" dirty="0" smtClean="0"/>
              <a:t>Earliest (and best) shells were command lines</a:t>
            </a:r>
          </a:p>
          <a:p>
            <a:pPr lvl="1"/>
            <a:r>
              <a:rPr lang="en-US" dirty="0" smtClean="0"/>
              <a:t>Modern shells are GUIs</a:t>
            </a:r>
          </a:p>
          <a:p>
            <a:r>
              <a:rPr lang="en-US" dirty="0" smtClean="0"/>
              <a:t>Let’s build a shell into our 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Read a command line from the keyboard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Read the associated program from the disk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Load the program into memory and execute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0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5607"/>
          </a:xfrm>
        </p:spPr>
        <p:txBody>
          <a:bodyPr/>
          <a:lstStyle/>
          <a:p>
            <a:r>
              <a:rPr lang="en-US" dirty="0" smtClean="0"/>
              <a:t>Basic Program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975360"/>
            <a:ext cx="6003428" cy="5608320"/>
          </a:xfrm>
        </p:spPr>
        <p:txBody>
          <a:bodyPr>
            <a:normAutofit/>
          </a:bodyPr>
          <a:lstStyle/>
          <a:p>
            <a:r>
              <a:rPr lang="en-US" dirty="0" smtClean="0"/>
              <a:t>Memory regions are reserved</a:t>
            </a:r>
          </a:p>
          <a:p>
            <a:pPr lvl="1"/>
            <a:r>
              <a:rPr lang="en-US" dirty="0" smtClean="0"/>
              <a:t>Memory mapped hardware</a:t>
            </a:r>
          </a:p>
          <a:p>
            <a:pPr lvl="1"/>
            <a:r>
              <a:rPr lang="en-US" dirty="0" smtClean="0"/>
              <a:t>OS code</a:t>
            </a:r>
          </a:p>
          <a:p>
            <a:pPr lvl="1"/>
            <a:r>
              <a:rPr lang="en-US" dirty="0" smtClean="0"/>
              <a:t>IVT</a:t>
            </a:r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smtClean="0"/>
              <a:t>To load and run a program:</a:t>
            </a:r>
          </a:p>
          <a:p>
            <a:pPr lvl="1"/>
            <a:r>
              <a:rPr lang="en-US" dirty="0" smtClean="0"/>
              <a:t>Read the program from disk into the program region of memory</a:t>
            </a:r>
          </a:p>
          <a:p>
            <a:pPr lvl="1"/>
            <a:r>
              <a:rPr lang="en-US" dirty="0" smtClean="0"/>
              <a:t>Use call to jump to the first instruction of the program</a:t>
            </a:r>
          </a:p>
          <a:p>
            <a:pPr lvl="2"/>
            <a:r>
              <a:rPr lang="en-US" dirty="0" smtClean="0"/>
              <a:t>Called the </a:t>
            </a:r>
            <a:r>
              <a:rPr lang="en-US" dirty="0" smtClean="0">
                <a:solidFill>
                  <a:schemeClr val="accent1"/>
                </a:solidFill>
              </a:rPr>
              <a:t>entry point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59579" y="1698821"/>
            <a:ext cx="1627221" cy="4253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059579" y="5540011"/>
            <a:ext cx="1627221" cy="417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IVT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125348" y="5772517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0x0000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147790" y="1527089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0xFFFF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978128" y="1211318"/>
            <a:ext cx="1708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Main Memory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7059579" y="2291353"/>
            <a:ext cx="1627221" cy="136604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7059348" y="2747681"/>
            <a:ext cx="1627682" cy="3463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getchar</a:t>
            </a:r>
            <a:r>
              <a:rPr lang="en-US" i="1" dirty="0" smtClean="0"/>
              <a:t>()</a:t>
            </a:r>
            <a:endParaRPr lang="en-US" i="1" dirty="0"/>
          </a:p>
        </p:txBody>
      </p:sp>
      <p:sp>
        <p:nvSpPr>
          <p:cNvPr id="14" name="Rectangle 13"/>
          <p:cNvSpPr/>
          <p:nvPr/>
        </p:nvSpPr>
        <p:spPr>
          <a:xfrm>
            <a:off x="7188539" y="3793396"/>
            <a:ext cx="1388225" cy="16054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User Program Region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7062120" y="1694456"/>
            <a:ext cx="1622138" cy="4721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Hardware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384113" y="2319273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OS 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59348" y="3197604"/>
            <a:ext cx="1627682" cy="3463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putchar</a:t>
            </a:r>
            <a:r>
              <a:rPr lang="en-US" i="1" dirty="0" smtClean="0"/>
              <a:t>()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735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Disk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0" y="1393371"/>
            <a:ext cx="5758543" cy="53557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Disk drive interface</a:t>
            </a:r>
          </a:p>
          <a:p>
            <a:pPr lvl="1"/>
            <a:r>
              <a:rPr lang="en-US" dirty="0" smtClean="0"/>
              <a:t>Reads and writes occur in 512-byte blocks</a:t>
            </a:r>
          </a:p>
          <a:p>
            <a:pPr lvl="1"/>
            <a:r>
              <a:rPr lang="en-US" dirty="0" smtClean="0"/>
              <a:t>Block numbers start at 0</a:t>
            </a:r>
          </a:p>
          <a:p>
            <a:r>
              <a:rPr lang="en-US" dirty="0" smtClean="0"/>
              <a:t>To write to block </a:t>
            </a:r>
            <a:r>
              <a:rPr lang="en-US" i="1" dirty="0" smtClean="0"/>
              <a:t>B</a:t>
            </a:r>
          </a:p>
          <a:p>
            <a:pPr lvl="1"/>
            <a:r>
              <a:rPr lang="en-US" dirty="0" smtClean="0"/>
              <a:t>Copy the data into range 0xF900 – 0xFAFF</a:t>
            </a:r>
          </a:p>
          <a:p>
            <a:pPr lvl="1"/>
            <a:r>
              <a:rPr lang="en-US" dirty="0" smtClean="0"/>
              <a:t>Write </a:t>
            </a:r>
            <a:r>
              <a:rPr lang="en-US" i="1" dirty="0" smtClean="0"/>
              <a:t>B </a:t>
            </a:r>
            <a:r>
              <a:rPr lang="en-US" dirty="0" smtClean="0"/>
              <a:t>to 0xF822</a:t>
            </a:r>
          </a:p>
          <a:p>
            <a:pPr lvl="1"/>
            <a:r>
              <a:rPr lang="en-US" dirty="0" smtClean="0"/>
              <a:t>Write ‘W’ to 0xF820</a:t>
            </a:r>
          </a:p>
          <a:p>
            <a:pPr lvl="2"/>
            <a:r>
              <a:rPr lang="en-US" dirty="0" smtClean="0"/>
              <a:t>Tells the drive to write the buffer</a:t>
            </a:r>
          </a:p>
          <a:p>
            <a:pPr lvl="1"/>
            <a:r>
              <a:rPr lang="en-US" dirty="0" smtClean="0"/>
              <a:t>Drive will write 0 to 0xF820 when the transfer is complete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719559"/>
              </p:ext>
            </p:extLst>
          </p:nvPr>
        </p:nvGraphicFramePr>
        <p:xfrm>
          <a:off x="6215367" y="2685142"/>
          <a:ext cx="274357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Purpose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0xFAFF</a:t>
                      </a:r>
                      <a:endParaRPr 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000" dirty="0" smtClean="0"/>
                        <a:t>512-byte buffer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0xF900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0xF822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block address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0xF820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/status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48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Disk Controller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0" y="1393371"/>
            <a:ext cx="5758543" cy="5355772"/>
          </a:xfrm>
        </p:spPr>
        <p:txBody>
          <a:bodyPr>
            <a:normAutofit/>
          </a:bodyPr>
          <a:lstStyle/>
          <a:p>
            <a:r>
              <a:rPr lang="en-US" dirty="0" smtClean="0"/>
              <a:t>To read from block </a:t>
            </a:r>
            <a:r>
              <a:rPr lang="en-US" i="1" dirty="0" smtClean="0"/>
              <a:t>B</a:t>
            </a:r>
          </a:p>
          <a:p>
            <a:pPr lvl="1"/>
            <a:r>
              <a:rPr lang="en-US" dirty="0" smtClean="0"/>
              <a:t>Write </a:t>
            </a:r>
            <a:r>
              <a:rPr lang="en-US" i="1" dirty="0" smtClean="0"/>
              <a:t>B </a:t>
            </a:r>
            <a:r>
              <a:rPr lang="en-US" dirty="0" smtClean="0"/>
              <a:t>to 0xF822</a:t>
            </a:r>
          </a:p>
          <a:p>
            <a:pPr lvl="1"/>
            <a:r>
              <a:rPr lang="en-US" dirty="0" smtClean="0"/>
              <a:t>Write ‘R’ to 0xF820</a:t>
            </a:r>
          </a:p>
          <a:p>
            <a:pPr lvl="2"/>
            <a:r>
              <a:rPr lang="en-US" dirty="0" smtClean="0"/>
              <a:t>Tells the drive to read data from the disk into the buffer</a:t>
            </a:r>
          </a:p>
          <a:p>
            <a:pPr lvl="1"/>
            <a:r>
              <a:rPr lang="en-US" dirty="0" smtClean="0"/>
              <a:t>Drive will write 0 to 0xF820 when the transfer is complete</a:t>
            </a:r>
          </a:p>
          <a:p>
            <a:pPr lvl="1"/>
            <a:r>
              <a:rPr lang="en-US" dirty="0" smtClean="0"/>
              <a:t>Data from </a:t>
            </a:r>
            <a:r>
              <a:rPr lang="en-US" i="1" dirty="0" smtClean="0"/>
              <a:t>B</a:t>
            </a:r>
            <a:r>
              <a:rPr lang="en-US" dirty="0" smtClean="0"/>
              <a:t> is now available in 0xF900 – 0xFAFF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871418"/>
              </p:ext>
            </p:extLst>
          </p:nvPr>
        </p:nvGraphicFramePr>
        <p:xfrm>
          <a:off x="6215367" y="2685142"/>
          <a:ext cx="274357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Purpose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0xFAFF</a:t>
                      </a:r>
                      <a:endParaRPr 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000" dirty="0" smtClean="0"/>
                        <a:t>512-byte buffer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0xF900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0xF822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block address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0xF820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/status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4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Registers (32 bit)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6" y="1230084"/>
            <a:ext cx="8817428" cy="55408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General purpose registers</a:t>
            </a:r>
          </a:p>
          <a:p>
            <a:pPr lvl="1"/>
            <a:r>
              <a:rPr lang="en-US" dirty="0" smtClean="0"/>
              <a:t>EAX, EBX, ECX, EDX</a:t>
            </a:r>
          </a:p>
          <a:p>
            <a:pPr lvl="1"/>
            <a:r>
              <a:rPr lang="en-US" dirty="0" smtClean="0"/>
              <a:t>Used for pretty much anything</a:t>
            </a:r>
          </a:p>
          <a:p>
            <a:r>
              <a:rPr lang="en-US" dirty="0" smtClean="0"/>
              <a:t>Stack registers</a:t>
            </a:r>
          </a:p>
          <a:p>
            <a:pPr lvl="1"/>
            <a:r>
              <a:rPr lang="en-US" dirty="0" smtClean="0"/>
              <a:t>ESP: Points to the top of the stack</a:t>
            </a:r>
          </a:p>
          <a:p>
            <a:pPr lvl="2"/>
            <a:r>
              <a:rPr lang="en-US" dirty="0" smtClean="0"/>
              <a:t>The stack grows down, so this is the lowest address</a:t>
            </a:r>
          </a:p>
          <a:p>
            <a:pPr lvl="1"/>
            <a:r>
              <a:rPr lang="en-US" dirty="0" smtClean="0"/>
              <a:t>EBP: Points to the bottom of the current stack frame</a:t>
            </a:r>
          </a:p>
          <a:p>
            <a:pPr lvl="2"/>
            <a:r>
              <a:rPr lang="en-US" dirty="0" smtClean="0"/>
              <a:t>Not strictly necessary, may be used as a general purpose register</a:t>
            </a:r>
          </a:p>
          <a:p>
            <a:r>
              <a:rPr lang="en-US" dirty="0" smtClean="0"/>
              <a:t>Other registers</a:t>
            </a:r>
          </a:p>
          <a:p>
            <a:pPr lvl="1"/>
            <a:r>
              <a:rPr lang="en-US" dirty="0" smtClean="0"/>
              <a:t>EIP: Points to the currently executing instruction</a:t>
            </a:r>
          </a:p>
          <a:p>
            <a:pPr lvl="1"/>
            <a:r>
              <a:rPr lang="en-US" dirty="0" smtClean="0"/>
              <a:t>EFLAGS: Bit vector of flags</a:t>
            </a:r>
          </a:p>
          <a:p>
            <a:pPr lvl="2"/>
            <a:r>
              <a:rPr lang="en-US" dirty="0" smtClean="0"/>
              <a:t>Stores things like carry (after addition), equals zero (after a comparison),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OS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Assume we have already implemented some functions</a:t>
            </a:r>
          </a:p>
          <a:p>
            <a:pPr lvl="1"/>
            <a:r>
              <a:rPr lang="en-US" i="1" dirty="0" err="1" smtClean="0"/>
              <a:t>read_disk_block</a:t>
            </a:r>
            <a:r>
              <a:rPr lang="en-US" i="1" dirty="0" smtClean="0"/>
              <a:t>()</a:t>
            </a:r>
            <a:r>
              <a:rPr lang="en-US" dirty="0" smtClean="0"/>
              <a:t> reads a block from the disk to some address in memory</a:t>
            </a:r>
          </a:p>
          <a:p>
            <a:pPr lvl="1"/>
            <a:r>
              <a:rPr lang="en-US" i="1" dirty="0" err="1" smtClean="0"/>
              <a:t>getline</a:t>
            </a:r>
            <a:r>
              <a:rPr lang="en-US" i="1" dirty="0" smtClean="0"/>
              <a:t>() </a:t>
            </a:r>
            <a:r>
              <a:rPr lang="en-US" dirty="0" smtClean="0"/>
              <a:t>reads a line from the keyboard and stores it into a buffer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6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6842100" y="4127858"/>
            <a:ext cx="1514770" cy="403975"/>
          </a:xfrm>
          <a:prstGeom prst="roundRect">
            <a:avLst>
              <a:gd name="adj" fmla="val 106"/>
            </a:avLst>
          </a:prstGeom>
          <a:solidFill>
            <a:schemeClr val="bg1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007" y="1600200"/>
            <a:ext cx="500449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Assume the disk is divided into </a:t>
            </a:r>
            <a:r>
              <a:rPr lang="en-US" dirty="0" smtClean="0">
                <a:solidFill>
                  <a:schemeClr val="accent1"/>
                </a:solidFill>
              </a:rPr>
              <a:t>blocks</a:t>
            </a:r>
          </a:p>
          <a:p>
            <a:r>
              <a:rPr lang="en-US" dirty="0" smtClean="0"/>
              <a:t>We introduce a trivial file system</a:t>
            </a:r>
          </a:p>
          <a:p>
            <a:pPr lvl="1"/>
            <a:r>
              <a:rPr lang="en-US" dirty="0" smtClean="0"/>
              <a:t>Block 0 is the directory mapping of the file system</a:t>
            </a:r>
          </a:p>
          <a:p>
            <a:pPr lvl="1"/>
            <a:r>
              <a:rPr lang="en-US" dirty="0" smtClean="0"/>
              <a:t>Other blocks are program data blocks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422685"/>
              </p:ext>
            </p:extLst>
          </p:nvPr>
        </p:nvGraphicFramePr>
        <p:xfrm>
          <a:off x="6372532" y="1819474"/>
          <a:ext cx="2405169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9208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Valid?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Name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Addr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len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“file1.txt”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2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0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“</a:t>
                      </a:r>
                      <a:r>
                        <a:rPr lang="en-US" sz="1200" b="0" i="0" dirty="0" err="1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program.com</a:t>
                      </a:r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”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3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3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30425" y="1807638"/>
            <a:ext cx="110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Block 0 (directory)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6690064" y="3302068"/>
            <a:ext cx="1514770" cy="403975"/>
          </a:xfrm>
          <a:prstGeom prst="roundRect">
            <a:avLst>
              <a:gd name="adj" fmla="val 106"/>
            </a:avLst>
          </a:prstGeom>
          <a:solidFill>
            <a:schemeClr val="bg1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6543504" y="3149668"/>
            <a:ext cx="1514770" cy="403975"/>
          </a:xfrm>
          <a:prstGeom prst="roundRect">
            <a:avLst>
              <a:gd name="adj" fmla="val 106"/>
            </a:avLst>
          </a:prstGeom>
          <a:solidFill>
            <a:srgbClr val="FFFFFF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34598" y="319543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file1.txt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0062" y="3145364"/>
            <a:ext cx="110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Blocks 1 and 2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689700" y="3975458"/>
            <a:ext cx="1514770" cy="403975"/>
          </a:xfrm>
          <a:prstGeom prst="roundRect">
            <a:avLst>
              <a:gd name="adj" fmla="val 106"/>
            </a:avLst>
          </a:prstGeom>
          <a:solidFill>
            <a:schemeClr val="bg1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6543141" y="3823058"/>
            <a:ext cx="1514770" cy="403975"/>
          </a:xfrm>
          <a:prstGeom prst="roundRect">
            <a:avLst>
              <a:gd name="adj" fmla="val 106"/>
            </a:avLst>
          </a:prstGeom>
          <a:solidFill>
            <a:srgbClr val="FFFFFF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78653" y="3868821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program.com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9698" y="3834054"/>
            <a:ext cx="1102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Blocks 3, 4 and 5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1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0253"/>
            <a:ext cx="822959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struct</a:t>
            </a:r>
            <a:r>
              <a:rPr lang="en-US" sz="18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dirent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{ 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	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bool</a:t>
            </a:r>
            <a:r>
              <a:rPr lang="en-US" sz="18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valid</a:t>
            </a:r>
            <a:r>
              <a:rPr lang="en-US" sz="18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char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name[</a:t>
            </a:r>
            <a:r>
              <a:rPr lang="en-US" sz="1800" b="1" dirty="0">
                <a:solidFill>
                  <a:schemeClr val="accent4"/>
                </a:solidFill>
                <a:latin typeface="Courier New"/>
                <a:cs typeface="Courier New"/>
              </a:rPr>
              <a:t>16</a:t>
            </a:r>
            <a:r>
              <a:rPr lang="en-US" sz="1800" b="1" dirty="0">
                <a:latin typeface="Courier New"/>
                <a:cs typeface="Courier New"/>
              </a:rPr>
              <a:t>];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smtClean="0">
                <a:latin typeface="Courier New"/>
                <a:cs typeface="Courier New"/>
              </a:rPr>
              <a:t>	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start;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smtClean="0">
                <a:latin typeface="Courier New"/>
                <a:cs typeface="Courier New"/>
              </a:rPr>
              <a:t>	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len</a:t>
            </a:r>
            <a:r>
              <a:rPr lang="en-US" sz="18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};</a:t>
            </a:r>
            <a:br>
              <a:rPr lang="en-US" sz="1800" b="1" dirty="0" smtClean="0">
                <a:latin typeface="Courier New"/>
                <a:cs typeface="Courier New"/>
              </a:rPr>
            </a:b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struct</a:t>
            </a:r>
            <a:r>
              <a:rPr lang="en-US" sz="18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dirent</a:t>
            </a:r>
            <a:r>
              <a:rPr lang="en-US" sz="1800" b="1" dirty="0">
                <a:latin typeface="Courier New"/>
                <a:cs typeface="Courier New"/>
              </a:rPr>
              <a:t> directory[BLK_SIZ/</a:t>
            </a:r>
            <a:r>
              <a:rPr lang="en-US" sz="1800" b="1" dirty="0" err="1">
                <a:solidFill>
                  <a:schemeClr val="accent1"/>
                </a:solidFill>
                <a:latin typeface="Courier New"/>
                <a:cs typeface="Courier New"/>
              </a:rPr>
              <a:t>sizeof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solidFill>
                  <a:schemeClr val="accent1"/>
                </a:solidFill>
                <a:latin typeface="Courier New"/>
                <a:cs typeface="Courier New"/>
              </a:rPr>
              <a:t>struct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dirent</a:t>
            </a:r>
            <a:r>
              <a:rPr lang="en-US" sz="1800" b="1" dirty="0">
                <a:latin typeface="Courier New"/>
                <a:cs typeface="Courier New"/>
              </a:rPr>
              <a:t>)]</a:t>
            </a:r>
            <a:br>
              <a:rPr lang="en-US" sz="1800" b="1" dirty="0">
                <a:latin typeface="Courier New"/>
                <a:cs typeface="Courier New"/>
              </a:rPr>
            </a:br>
            <a:endParaRPr lang="en-US" sz="18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Courier New"/>
                <a:cs typeface="Courier New"/>
              </a:rPr>
              <a:t>read_disk_block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>
                <a:solidFill>
                  <a:schemeClr val="accent3"/>
                </a:solidFill>
                <a:latin typeface="Courier New"/>
                <a:cs typeface="Courier New"/>
              </a:rPr>
              <a:t>/*</a:t>
            </a:r>
            <a:r>
              <a:rPr lang="en-US" sz="1800" b="1" dirty="0" err="1">
                <a:solidFill>
                  <a:schemeClr val="accent3"/>
                </a:solidFill>
                <a:latin typeface="Courier New"/>
                <a:cs typeface="Courier New"/>
              </a:rPr>
              <a:t>blk</a:t>
            </a:r>
            <a:r>
              <a:rPr lang="en-US" sz="1800" b="1" dirty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en-US" sz="18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#*/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0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>
                <a:solidFill>
                  <a:schemeClr val="accent3"/>
                </a:solidFill>
                <a:latin typeface="Courier New"/>
                <a:cs typeface="Courier New"/>
              </a:rPr>
              <a:t>/*</a:t>
            </a:r>
            <a:r>
              <a:rPr lang="en-US" sz="18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destination*/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directory);</a:t>
            </a:r>
            <a:endParaRPr lang="en-US" sz="1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008697"/>
              </p:ext>
            </p:extLst>
          </p:nvPr>
        </p:nvGraphicFramePr>
        <p:xfrm>
          <a:off x="6143926" y="1819474"/>
          <a:ext cx="2405169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9208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Valid?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Name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Addr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len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“file1.txt”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2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0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“</a:t>
                      </a:r>
                      <a:r>
                        <a:rPr lang="en-US" sz="1200" b="0" i="0" dirty="0" err="1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program.com</a:t>
                      </a:r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”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3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3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01819" y="1807638"/>
            <a:ext cx="110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Block 0 (directory)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6385256" y="3378270"/>
            <a:ext cx="1514770" cy="403975"/>
          </a:xfrm>
          <a:prstGeom prst="roundRect">
            <a:avLst>
              <a:gd name="adj" fmla="val 106"/>
            </a:avLst>
          </a:prstGeom>
          <a:solidFill>
            <a:schemeClr val="bg1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6238696" y="3225870"/>
            <a:ext cx="1514770" cy="403975"/>
          </a:xfrm>
          <a:prstGeom prst="roundRect">
            <a:avLst>
              <a:gd name="adj" fmla="val 106"/>
            </a:avLst>
          </a:prstGeom>
          <a:solidFill>
            <a:srgbClr val="FFFFFF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29790" y="3271632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file1.txt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1456" y="3145364"/>
            <a:ext cx="110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Blocks 1 and 2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84892" y="4051660"/>
            <a:ext cx="1514770" cy="403975"/>
          </a:xfrm>
          <a:prstGeom prst="roundRect">
            <a:avLst>
              <a:gd name="adj" fmla="val 106"/>
            </a:avLst>
          </a:prstGeom>
          <a:solidFill>
            <a:schemeClr val="bg1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6238333" y="3899260"/>
            <a:ext cx="1514770" cy="403975"/>
          </a:xfrm>
          <a:prstGeom prst="roundRect">
            <a:avLst>
              <a:gd name="adj" fmla="val 106"/>
            </a:avLst>
          </a:prstGeom>
          <a:solidFill>
            <a:srgbClr val="FFFFFF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73845" y="3945023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program.com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1092" y="3834054"/>
            <a:ext cx="110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Blocks 3, 4 and 5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Basic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4" y="1185949"/>
            <a:ext cx="8915400" cy="5584966"/>
          </a:xfrm>
        </p:spPr>
        <p:txBody>
          <a:bodyPr>
            <a:normAutofit fontScale="85000" lnSpcReduction="10000"/>
          </a:bodyPr>
          <a:lstStyle/>
          <a:p>
            <a:r>
              <a:rPr lang="en-US" sz="3600" dirty="0" smtClean="0">
                <a:cs typeface="Courier New"/>
              </a:rPr>
              <a:t>We can now write a very simple command line: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b="1" dirty="0" smtClean="0">
                <a:latin typeface="Courier New"/>
                <a:cs typeface="Courier New"/>
              </a:rPr>
              <a:t>  </a:t>
            </a:r>
            <a:r>
              <a:rPr lang="en-US" sz="19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char</a:t>
            </a:r>
            <a:r>
              <a:rPr lang="en-US" sz="1900" b="1" dirty="0" smtClean="0">
                <a:latin typeface="Courier New"/>
                <a:cs typeface="Courier New"/>
              </a:rPr>
              <a:t> </a:t>
            </a:r>
            <a:r>
              <a:rPr lang="en-US" sz="1900" b="1" dirty="0">
                <a:latin typeface="Courier New"/>
                <a:cs typeface="Courier New"/>
              </a:rPr>
              <a:t>buffer[</a:t>
            </a:r>
            <a:r>
              <a:rPr lang="en-US" sz="1900" b="1" dirty="0">
                <a:solidFill>
                  <a:schemeClr val="accent4"/>
                </a:solidFill>
                <a:latin typeface="Courier New"/>
                <a:cs typeface="Courier New"/>
              </a:rPr>
              <a:t>80</a:t>
            </a:r>
            <a:r>
              <a:rPr lang="en-US" sz="1900" b="1" dirty="0">
                <a:latin typeface="Courier New"/>
                <a:cs typeface="Courier New"/>
              </a:rPr>
              <a:t>];</a:t>
            </a:r>
            <a:br>
              <a:rPr lang="en-US" sz="1900" b="1" dirty="0">
                <a:latin typeface="Courier New"/>
                <a:cs typeface="Courier New"/>
              </a:rPr>
            </a:br>
            <a:r>
              <a:rPr lang="en-US" sz="1900" b="1" dirty="0" smtClean="0">
                <a:latin typeface="Courier New"/>
                <a:cs typeface="Courier New"/>
              </a:rPr>
              <a:t>  </a:t>
            </a:r>
            <a:r>
              <a:rPr lang="en-US" sz="19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struct</a:t>
            </a:r>
            <a:r>
              <a:rPr lang="en-US" sz="19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900" b="1" dirty="0" err="1">
                <a:latin typeface="Courier New"/>
                <a:cs typeface="Courier New"/>
              </a:rPr>
              <a:t>dirent</a:t>
            </a:r>
            <a:r>
              <a:rPr lang="en-US" sz="1900" b="1" dirty="0">
                <a:latin typeface="Courier New"/>
                <a:cs typeface="Courier New"/>
              </a:rPr>
              <a:t> directory[NDIR];</a:t>
            </a:r>
          </a:p>
          <a:p>
            <a:pPr marL="0" indent="0">
              <a:buNone/>
            </a:pPr>
            <a:r>
              <a:rPr lang="en-US" sz="1900" b="1" dirty="0" smtClean="0">
                <a:latin typeface="Courier New"/>
                <a:cs typeface="Courier New"/>
              </a:rPr>
              <a:t>  </a:t>
            </a:r>
            <a:r>
              <a:rPr lang="en-US" sz="19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int</a:t>
            </a:r>
            <a:r>
              <a:rPr lang="en-US" sz="19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900" b="1" dirty="0" err="1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, start, count;</a:t>
            </a:r>
          </a:p>
          <a:p>
            <a:pPr marL="0" indent="0">
              <a:buNone/>
            </a:pPr>
            <a:r>
              <a:rPr lang="en-US" sz="1900" b="1" dirty="0" smtClean="0">
                <a:latin typeface="Courier New"/>
                <a:cs typeface="Courier New"/>
              </a:rPr>
              <a:t>  void </a:t>
            </a:r>
            <a:r>
              <a:rPr lang="en-US" sz="1900" b="1" dirty="0">
                <a:latin typeface="Courier New"/>
                <a:cs typeface="Courier New"/>
              </a:rPr>
              <a:t>*</a:t>
            </a:r>
            <a:r>
              <a:rPr lang="en-US" sz="1900" b="1" dirty="0" err="1">
                <a:latin typeface="Courier New"/>
                <a:cs typeface="Courier New"/>
              </a:rPr>
              <a:t>program_base</a:t>
            </a:r>
            <a:r>
              <a:rPr lang="en-US" sz="1900" b="1" dirty="0">
                <a:latin typeface="Courier New"/>
                <a:cs typeface="Courier New"/>
              </a:rPr>
              <a:t> = …; </a:t>
            </a:r>
            <a:r>
              <a:rPr lang="en-US" sz="1900" b="1" dirty="0">
                <a:solidFill>
                  <a:schemeClr val="accent3"/>
                </a:solidFill>
                <a:latin typeface="Courier New"/>
                <a:cs typeface="Courier New"/>
              </a:rPr>
              <a:t>/* probably 0x100 or so */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 </a:t>
            </a:r>
            <a:r>
              <a:rPr lang="en-US" sz="1900" b="1" dirty="0">
                <a:solidFill>
                  <a:schemeClr val="accent1"/>
                </a:solidFill>
                <a:latin typeface="Courier New"/>
                <a:cs typeface="Courier New"/>
              </a:rPr>
              <a:t>while</a:t>
            </a:r>
            <a:r>
              <a:rPr lang="en-US" sz="1900" b="1" dirty="0">
                <a:latin typeface="Courier New"/>
                <a:cs typeface="Courier New"/>
              </a:rPr>
              <a:t> (</a:t>
            </a:r>
            <a:r>
              <a:rPr lang="en-US" sz="1900" b="1" dirty="0">
                <a:solidFill>
                  <a:schemeClr val="accent4"/>
                </a:solidFill>
                <a:latin typeface="Courier New"/>
                <a:cs typeface="Courier New"/>
              </a:rPr>
              <a:t>1</a:t>
            </a:r>
            <a:r>
              <a:rPr lang="en-US" sz="1900" b="1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   </a:t>
            </a:r>
            <a:r>
              <a:rPr lang="en-US" sz="1900" b="1" dirty="0" err="1">
                <a:latin typeface="Courier New"/>
                <a:cs typeface="Courier New"/>
              </a:rPr>
              <a:t>getline</a:t>
            </a:r>
            <a:r>
              <a:rPr lang="en-US" sz="1900" b="1" dirty="0">
                <a:latin typeface="Courier New"/>
                <a:cs typeface="Courier New"/>
              </a:rPr>
              <a:t>(buffer);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  </a:t>
            </a:r>
            <a:r>
              <a:rPr lang="en-US" sz="1900" b="1" dirty="0" err="1" smtClean="0">
                <a:latin typeface="Courier New"/>
                <a:cs typeface="Courier New"/>
              </a:rPr>
              <a:t>read_disk_block</a:t>
            </a:r>
            <a:r>
              <a:rPr lang="en-US" sz="1900" b="1" dirty="0" smtClean="0">
                <a:latin typeface="Courier New"/>
                <a:cs typeface="Courier New"/>
              </a:rPr>
              <a:t>(DIR_SECTOR, </a:t>
            </a:r>
            <a:r>
              <a:rPr lang="en-US" sz="1900" b="1" dirty="0">
                <a:latin typeface="Courier New"/>
                <a:cs typeface="Courier New"/>
              </a:rPr>
              <a:t>directory);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   </a:t>
            </a:r>
            <a:r>
              <a:rPr lang="en-US" sz="1900" b="1" dirty="0">
                <a:solidFill>
                  <a:schemeClr val="accent1"/>
                </a:solidFill>
                <a:latin typeface="Courier New"/>
                <a:cs typeface="Courier New"/>
              </a:rPr>
              <a:t>for</a:t>
            </a:r>
            <a:r>
              <a:rPr lang="en-US" sz="1900" b="1" dirty="0">
                <a:latin typeface="Courier New"/>
                <a:cs typeface="Courier New"/>
              </a:rPr>
              <a:t> (</a:t>
            </a:r>
            <a:r>
              <a:rPr lang="en-US" sz="1900" b="1" dirty="0" err="1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 = </a:t>
            </a:r>
            <a:r>
              <a:rPr lang="en-US" sz="1900" b="1" dirty="0">
                <a:solidFill>
                  <a:schemeClr val="accent4"/>
                </a:solidFill>
                <a:latin typeface="Courier New"/>
                <a:cs typeface="Courier New"/>
              </a:rPr>
              <a:t>0</a:t>
            </a:r>
            <a:r>
              <a:rPr lang="en-US" sz="1900" b="1" dirty="0">
                <a:latin typeface="Courier New"/>
                <a:cs typeface="Courier New"/>
              </a:rPr>
              <a:t>; </a:t>
            </a:r>
            <a:r>
              <a:rPr lang="en-US" sz="1900" b="1" dirty="0" err="1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 &lt; NDIR; </a:t>
            </a:r>
            <a:r>
              <a:rPr lang="en-US" sz="1900" b="1" dirty="0" err="1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++) {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    </a:t>
            </a:r>
            <a:r>
              <a:rPr lang="en-US" sz="19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if</a:t>
            </a:r>
            <a:r>
              <a:rPr lang="en-US" sz="1900" b="1" dirty="0" smtClean="0">
                <a:latin typeface="Courier New"/>
                <a:cs typeface="Courier New"/>
              </a:rPr>
              <a:t> (</a:t>
            </a:r>
            <a:r>
              <a:rPr lang="en-US" sz="1900" b="1" dirty="0" err="1" smtClean="0">
                <a:latin typeface="Courier New"/>
                <a:cs typeface="Courier New"/>
              </a:rPr>
              <a:t>strcmp</a:t>
            </a:r>
            <a:r>
              <a:rPr lang="en-US" sz="1900" b="1" dirty="0" smtClean="0">
                <a:latin typeface="Courier New"/>
                <a:cs typeface="Courier New"/>
              </a:rPr>
              <a:t>(</a:t>
            </a:r>
            <a:r>
              <a:rPr lang="en-US" sz="1900" b="1" dirty="0" err="1" smtClean="0">
                <a:latin typeface="Courier New"/>
                <a:cs typeface="Courier New"/>
              </a:rPr>
              <a:t>buffer,directory</a:t>
            </a:r>
            <a:r>
              <a:rPr lang="en-US" sz="1900" b="1" dirty="0" smtClean="0">
                <a:latin typeface="Courier New"/>
                <a:cs typeface="Courier New"/>
              </a:rPr>
              <a:t>[</a:t>
            </a:r>
            <a:r>
              <a:rPr lang="en-US" sz="1900" b="1" dirty="0" err="1" smtClean="0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].name</a:t>
            </a:r>
            <a:r>
              <a:rPr lang="en-US" sz="1900" b="1" dirty="0" smtClean="0">
                <a:latin typeface="Courier New"/>
                <a:cs typeface="Courier New"/>
              </a:rPr>
              <a:t>)== </a:t>
            </a:r>
            <a:r>
              <a:rPr lang="en-US" sz="19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0</a:t>
            </a:r>
            <a:r>
              <a:rPr lang="en-US" sz="1900" b="1" dirty="0" smtClean="0">
                <a:latin typeface="Courier New"/>
                <a:cs typeface="Courier New"/>
              </a:rPr>
              <a:t> &amp;&amp; directory[</a:t>
            </a:r>
            <a:r>
              <a:rPr lang="en-US" sz="1900" b="1" dirty="0" err="1" smtClean="0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].valid</a:t>
            </a:r>
            <a:r>
              <a:rPr lang="en-US" sz="1900" b="1" dirty="0" smtClean="0">
                <a:latin typeface="Courier New"/>
                <a:cs typeface="Courier New"/>
              </a:rPr>
              <a:t>) {</a:t>
            </a:r>
            <a:endParaRPr lang="en-US" sz="19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      </a:t>
            </a:r>
            <a:r>
              <a:rPr lang="en-US" sz="19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for</a:t>
            </a:r>
            <a:r>
              <a:rPr lang="en-US" sz="1900" b="1" dirty="0" smtClean="0">
                <a:latin typeface="Courier New"/>
                <a:cs typeface="Courier New"/>
              </a:rPr>
              <a:t> </a:t>
            </a:r>
            <a:r>
              <a:rPr lang="en-US" sz="1900" b="1" dirty="0">
                <a:latin typeface="Courier New"/>
                <a:cs typeface="Courier New"/>
              </a:rPr>
              <a:t>(j = </a:t>
            </a:r>
            <a:r>
              <a:rPr lang="en-US" sz="1900" b="1" dirty="0">
                <a:solidFill>
                  <a:schemeClr val="accent4"/>
                </a:solidFill>
                <a:latin typeface="Courier New"/>
                <a:cs typeface="Courier New"/>
              </a:rPr>
              <a:t>0</a:t>
            </a:r>
            <a:r>
              <a:rPr lang="en-US" sz="1900" b="1" dirty="0">
                <a:latin typeface="Courier New"/>
                <a:cs typeface="Courier New"/>
              </a:rPr>
              <a:t>; j &lt; directory[</a:t>
            </a:r>
            <a:r>
              <a:rPr lang="en-US" sz="1900" b="1" dirty="0" err="1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].</a:t>
            </a:r>
            <a:r>
              <a:rPr lang="en-US" sz="1900" b="1" dirty="0" err="1">
                <a:latin typeface="Courier New"/>
                <a:cs typeface="Courier New"/>
              </a:rPr>
              <a:t>len</a:t>
            </a:r>
            <a:r>
              <a:rPr lang="en-US" sz="1900" b="1" dirty="0">
                <a:latin typeface="Courier New"/>
                <a:cs typeface="Courier New"/>
              </a:rPr>
              <a:t>; j++)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        </a:t>
            </a:r>
            <a:r>
              <a:rPr lang="en-US" sz="1900" b="1" dirty="0" err="1" smtClean="0">
                <a:latin typeface="Courier New"/>
                <a:cs typeface="Courier New"/>
              </a:rPr>
              <a:t>read_disk_block</a:t>
            </a:r>
            <a:r>
              <a:rPr lang="en-US" sz="1900" b="1" dirty="0" smtClean="0">
                <a:latin typeface="Courier New"/>
                <a:cs typeface="Courier New"/>
              </a:rPr>
              <a:t>(</a:t>
            </a:r>
            <a:r>
              <a:rPr lang="en-US" sz="19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/* block # */</a:t>
            </a:r>
            <a:r>
              <a:rPr lang="en-US" sz="1900" b="1" dirty="0" smtClean="0">
                <a:latin typeface="Courier New"/>
                <a:cs typeface="Courier New"/>
              </a:rPr>
              <a:t> </a:t>
            </a:r>
            <a:r>
              <a:rPr lang="en-US" sz="1900" b="1" dirty="0">
                <a:latin typeface="Courier New"/>
                <a:cs typeface="Courier New"/>
              </a:rPr>
              <a:t>directory[</a:t>
            </a:r>
            <a:r>
              <a:rPr lang="en-US" sz="1900" b="1" dirty="0" err="1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].</a:t>
            </a:r>
            <a:r>
              <a:rPr lang="en-US" sz="1900" b="1" dirty="0" smtClean="0">
                <a:latin typeface="Courier New"/>
                <a:cs typeface="Courier New"/>
              </a:rPr>
              <a:t>start + j</a:t>
            </a:r>
            <a:r>
              <a:rPr lang="en-US" sz="1900" b="1" dirty="0">
                <a:latin typeface="Courier New"/>
                <a:cs typeface="Courier New"/>
              </a:rPr>
              <a:t>, </a:t>
            </a:r>
            <a:br>
              <a:rPr lang="en-US" sz="1900" b="1" dirty="0">
                <a:latin typeface="Courier New"/>
                <a:cs typeface="Courier New"/>
              </a:rPr>
            </a:br>
            <a:r>
              <a:rPr lang="en-US" sz="1900" b="1" dirty="0">
                <a:latin typeface="Courier New"/>
                <a:cs typeface="Courier New"/>
              </a:rPr>
              <a:t>			</a:t>
            </a:r>
            <a:r>
              <a:rPr lang="en-US" sz="1900" b="1" dirty="0" smtClean="0">
                <a:latin typeface="Courier New"/>
                <a:cs typeface="Courier New"/>
              </a:rPr>
              <a:t>   </a:t>
            </a:r>
            <a:r>
              <a:rPr lang="en-US" sz="19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/* destination</a:t>
            </a:r>
            <a:r>
              <a:rPr lang="en-US" sz="1900" b="1" dirty="0">
                <a:solidFill>
                  <a:schemeClr val="accent3"/>
                </a:solidFill>
                <a:latin typeface="Courier New"/>
                <a:cs typeface="Courier New"/>
              </a:rPr>
              <a:t>*/</a:t>
            </a: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err="1">
                <a:latin typeface="Courier New"/>
                <a:cs typeface="Courier New"/>
              </a:rPr>
              <a:t>program_base</a:t>
            </a:r>
            <a:r>
              <a:rPr lang="en-US" sz="1900" b="1" dirty="0">
                <a:latin typeface="Courier New"/>
                <a:cs typeface="Courier New"/>
              </a:rPr>
              <a:t> + </a:t>
            </a:r>
            <a:r>
              <a:rPr lang="en-US" sz="1900" b="1" dirty="0" smtClean="0">
                <a:latin typeface="Courier New"/>
                <a:cs typeface="Courier New"/>
              </a:rPr>
              <a:t>j * </a:t>
            </a:r>
            <a:r>
              <a:rPr lang="en-US" sz="19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512</a:t>
            </a:r>
            <a:r>
              <a:rPr lang="en-US" sz="19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      </a:t>
            </a:r>
            <a:r>
              <a:rPr lang="en-US" sz="19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break</a:t>
            </a:r>
            <a:r>
              <a:rPr lang="en-US" sz="19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    }</a:t>
            </a:r>
            <a:endParaRPr lang="en-US" sz="19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  }</a:t>
            </a:r>
            <a:endParaRPr lang="en-US" sz="19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   </a:t>
            </a:r>
            <a:r>
              <a:rPr lang="en-US" sz="1900" b="1" dirty="0" err="1">
                <a:solidFill>
                  <a:schemeClr val="accent1"/>
                </a:solidFill>
                <a:latin typeface="Courier New"/>
                <a:cs typeface="Courier New"/>
              </a:rPr>
              <a:t>asm</a:t>
            </a:r>
            <a:r>
              <a:rPr lang="en-US" sz="1900" b="1" dirty="0" smtClean="0">
                <a:latin typeface="Courier New"/>
                <a:cs typeface="Courier New"/>
              </a:rPr>
              <a:t>(“call </a:t>
            </a:r>
            <a:r>
              <a:rPr lang="en-US" sz="1900" b="1" dirty="0" err="1" smtClean="0">
                <a:latin typeface="Courier New"/>
                <a:cs typeface="Courier New"/>
              </a:rPr>
              <a:t>program_base</a:t>
            </a:r>
            <a:r>
              <a:rPr lang="en-US" sz="1900" b="1" dirty="0">
                <a:latin typeface="Courier New"/>
                <a:cs typeface="Courier New"/>
              </a:rPr>
              <a:t>”);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   </a:t>
            </a:r>
            <a:r>
              <a:rPr lang="en-US" sz="1900" b="1" dirty="0">
                <a:solidFill>
                  <a:schemeClr val="accent3"/>
                </a:solidFill>
                <a:latin typeface="Courier New"/>
                <a:cs typeface="Courier New"/>
              </a:rPr>
              <a:t>/* returns here when program is done </a:t>
            </a:r>
            <a:r>
              <a:rPr lang="en-US" sz="19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*/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}</a:t>
            </a:r>
            <a:endParaRPr lang="en-US" sz="19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0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Our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2" y="1600200"/>
            <a:ext cx="591094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Crashes if it can’t find the specified program</a:t>
            </a:r>
          </a:p>
          <a:p>
            <a:r>
              <a:rPr lang="en-US" dirty="0" smtClean="0"/>
              <a:t>If the program crashes, the whole OS needs to be restarted</a:t>
            </a:r>
          </a:p>
          <a:p>
            <a:r>
              <a:rPr lang="en-US" dirty="0" smtClean="0"/>
              <a:t>Programs may not run if the OS is upgraded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Programs access OS APIs directly</a:t>
            </a:r>
          </a:p>
          <a:p>
            <a:pPr lvl="1"/>
            <a:r>
              <a:rPr lang="en-US" dirty="0" smtClean="0"/>
              <a:t>What if the addresses change?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776943" y="1698821"/>
            <a:ext cx="1627221" cy="4253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6776943" y="5540011"/>
            <a:ext cx="1627221" cy="417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IVT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5842712" y="5772517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0x0000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865154" y="1527089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0xFFFF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695492" y="1211318"/>
            <a:ext cx="1708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Main Memory</a:t>
            </a:r>
            <a:endParaRPr lang="en-US" sz="2000" b="1" dirty="0"/>
          </a:p>
        </p:txBody>
      </p:sp>
      <p:sp>
        <p:nvSpPr>
          <p:cNvPr id="37" name="Rectangle 36"/>
          <p:cNvSpPr/>
          <p:nvPr/>
        </p:nvSpPr>
        <p:spPr>
          <a:xfrm>
            <a:off x="6779484" y="1694456"/>
            <a:ext cx="1622138" cy="4721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Hardware</a:t>
            </a:r>
            <a:endParaRPr lang="en-US" sz="20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6776712" y="2291353"/>
            <a:ext cx="1627682" cy="1366048"/>
            <a:chOff x="6776712" y="2291353"/>
            <a:chExt cx="1627682" cy="1366048"/>
          </a:xfrm>
        </p:grpSpPr>
        <p:sp>
          <p:nvSpPr>
            <p:cNvPr id="34" name="Rectangle 33"/>
            <p:cNvSpPr/>
            <p:nvPr/>
          </p:nvSpPr>
          <p:spPr>
            <a:xfrm>
              <a:off x="6776943" y="2291353"/>
              <a:ext cx="1627221" cy="1366048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76712" y="2747681"/>
              <a:ext cx="1627682" cy="3463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/>
                <a:t>getchar</a:t>
              </a:r>
              <a:r>
                <a:rPr lang="en-US" i="1" dirty="0" smtClean="0"/>
                <a:t>()</a:t>
              </a:r>
              <a:endParaRPr lang="en-US" i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101477" y="2319273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OS Code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776712" y="3197604"/>
              <a:ext cx="1627682" cy="3463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/>
                <a:t>putchar</a:t>
              </a:r>
              <a:r>
                <a:rPr lang="en-US" i="1" dirty="0" smtClean="0"/>
                <a:t>()</a:t>
              </a:r>
              <a:endParaRPr lang="en-US" i="1" dirty="0"/>
            </a:p>
          </p:txBody>
        </p:sp>
      </p:grpSp>
      <p:cxnSp>
        <p:nvCxnSpPr>
          <p:cNvPr id="7" name="Elbow Connector 6"/>
          <p:cNvCxnSpPr>
            <a:endCxn id="35" idx="3"/>
          </p:cNvCxnSpPr>
          <p:nvPr/>
        </p:nvCxnSpPr>
        <p:spPr>
          <a:xfrm rot="5400000" flipH="1" flipV="1">
            <a:off x="7608834" y="3713626"/>
            <a:ext cx="1588349" cy="2772"/>
          </a:xfrm>
          <a:prstGeom prst="bentConnector4">
            <a:avLst>
              <a:gd name="adj1" fmla="val -809"/>
              <a:gd name="adj2" fmla="val 8346753"/>
            </a:avLst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39" idx="3"/>
          </p:cNvCxnSpPr>
          <p:nvPr/>
        </p:nvCxnSpPr>
        <p:spPr>
          <a:xfrm rot="5400000" flipH="1" flipV="1">
            <a:off x="7571541" y="4200842"/>
            <a:ext cx="1662935" cy="2772"/>
          </a:xfrm>
          <a:prstGeom prst="bentConnector4">
            <a:avLst>
              <a:gd name="adj1" fmla="val -195"/>
              <a:gd name="adj2" fmla="val 17343218"/>
            </a:avLst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778098" y="4181909"/>
            <a:ext cx="1624909" cy="110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User Program</a:t>
            </a:r>
            <a:endParaRPr lang="en-US" sz="2000" dirty="0"/>
          </a:p>
        </p:txBody>
      </p:sp>
      <p:sp>
        <p:nvSpPr>
          <p:cNvPr id="52" name="Multiply 51"/>
          <p:cNvSpPr/>
          <p:nvPr/>
        </p:nvSpPr>
        <p:spPr>
          <a:xfrm>
            <a:off x="8179949" y="2699164"/>
            <a:ext cx="443346" cy="443346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8179949" y="3149817"/>
            <a:ext cx="443346" cy="443346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1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-4.72222E-6 0.0578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Similarities with MS-DOS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1208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Separate OS and program spaces</a:t>
            </a:r>
          </a:p>
          <a:p>
            <a:r>
              <a:rPr lang="en-US" dirty="0" smtClean="0"/>
              <a:t>System call table accessed via interrupt</a:t>
            </a:r>
          </a:p>
          <a:p>
            <a:r>
              <a:rPr lang="en-US" dirty="0" smtClean="0"/>
              <a:t>Command line is part of OS</a:t>
            </a:r>
          </a:p>
          <a:p>
            <a:r>
              <a:rPr lang="en-US" dirty="0" smtClean="0"/>
              <a:t>Similar keyboard controller, frame buffer, and disk controller</a:t>
            </a:r>
            <a:endParaRPr 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784480" y="1882544"/>
            <a:ext cx="1627221" cy="4253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784481" y="5723734"/>
            <a:ext cx="1627221" cy="417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IVT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850248" y="595624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0x0000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6105606" y="1638768"/>
            <a:ext cx="55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Top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6703028" y="1395041"/>
            <a:ext cx="1708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Main Memory</a:t>
            </a:r>
            <a:endParaRPr lang="en-US" sz="2000" b="1" dirty="0"/>
          </a:p>
        </p:txBody>
      </p:sp>
      <p:sp>
        <p:nvSpPr>
          <p:cNvPr id="29" name="Rectangle 28"/>
          <p:cNvSpPr/>
          <p:nvPr/>
        </p:nvSpPr>
        <p:spPr>
          <a:xfrm>
            <a:off x="6784479" y="4795412"/>
            <a:ext cx="1627221" cy="43005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MS-DOS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6784479" y="5273220"/>
            <a:ext cx="1622138" cy="4203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BIOS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6885419" y="1950933"/>
            <a:ext cx="1432851" cy="2761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User Program Region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86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66" y="1426028"/>
            <a:ext cx="8736748" cy="1621969"/>
          </a:xfrm>
        </p:spPr>
        <p:txBody>
          <a:bodyPr>
            <a:normAutofit/>
          </a:bodyPr>
          <a:lstStyle/>
          <a:p>
            <a:r>
              <a:rPr lang="en-US" dirty="0" smtClean="0"/>
              <a:t>x86 has gone through 16, 32, and 64 bit versions</a:t>
            </a:r>
          </a:p>
          <a:p>
            <a:r>
              <a:rPr lang="en-US" dirty="0" smtClean="0"/>
              <a:t>Registers can be addressed in whole or in part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26036" y="2873822"/>
            <a:ext cx="7217229" cy="8490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RAX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034650" y="3624936"/>
            <a:ext cx="3608615" cy="84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EAX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838957" y="4354275"/>
            <a:ext cx="1804308" cy="8490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AX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838957" y="5116279"/>
            <a:ext cx="902154" cy="8490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AH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7741111" y="5116279"/>
            <a:ext cx="902154" cy="8490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AL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33081" y="3036754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64 bits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841695" y="3787868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32 bits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674856" y="4517207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16 bits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841695" y="5279211"/>
            <a:ext cx="2997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8 bit high and low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3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86 Assembly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94405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  <a:tabLst>
                <a:tab pos="3827463" algn="l"/>
              </a:tabLst>
            </a:pP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/>
                </a:solidFill>
              </a:rPr>
              <a:t>0x00ABCDE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accent3"/>
                </a:solidFill>
              </a:rPr>
              <a:t>; move 32-bit value to EAX</a:t>
            </a:r>
          </a:p>
          <a:p>
            <a:pPr marL="514350" indent="-514350">
              <a:buFont typeface="+mj-lt"/>
              <a:buAutoNum type="arabicParenR"/>
              <a:tabLst>
                <a:tab pos="3827463" algn="l"/>
              </a:tabLst>
            </a:pP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ax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/>
                </a:solidFill>
              </a:rPr>
              <a:t>0xABCD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accent3"/>
                </a:solidFill>
              </a:rPr>
              <a:t>; move 16-bit value to AX</a:t>
            </a:r>
          </a:p>
          <a:p>
            <a:pPr marL="514350" indent="-514350">
              <a:buFont typeface="+mj-lt"/>
              <a:buAutoNum type="arabicParenR"/>
              <a:tabLst>
                <a:tab pos="3827463" algn="l"/>
              </a:tabLst>
            </a:pP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ah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/>
                </a:solidFill>
              </a:rPr>
              <a:t>0xAB</a:t>
            </a:r>
            <a:r>
              <a:rPr lang="en-US" sz="2800" dirty="0" smtClean="0"/>
              <a:t>	</a:t>
            </a:r>
          </a:p>
          <a:p>
            <a:pPr marL="514350" indent="-514350">
              <a:buFont typeface="+mj-lt"/>
              <a:buAutoNum type="arabicParenR"/>
              <a:tabLst>
                <a:tab pos="3827463" algn="l"/>
              </a:tabLst>
            </a:pP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al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/>
                </a:solidFill>
              </a:rPr>
              <a:t>0xCD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accent3"/>
                </a:solidFill>
              </a:rPr>
              <a:t>; 3) + 4) are equivalent to 2)</a:t>
            </a:r>
          </a:p>
          <a:p>
            <a:pPr marL="514350" indent="-514350">
              <a:buFont typeface="+mj-lt"/>
              <a:buAutoNum type="arabicParenR"/>
              <a:tabLst>
                <a:tab pos="3827463" algn="l"/>
              </a:tabLst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add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sz="2800" dirty="0" smtClean="0"/>
              <a:t>,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ebx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accent3"/>
                </a:solidFill>
              </a:rPr>
              <a:t>; result stored in EAX</a:t>
            </a:r>
          </a:p>
          <a:p>
            <a:pPr marL="514350" indent="-514350">
              <a:buFont typeface="+mj-lt"/>
              <a:buAutoNum type="arabicParenR"/>
              <a:tabLst>
                <a:tab pos="3827463" algn="l"/>
              </a:tabLst>
            </a:pP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edx</a:t>
            </a:r>
            <a:r>
              <a:rPr lang="en-US" sz="2800" dirty="0" smtClean="0"/>
              <a:t>, [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esp</a:t>
            </a:r>
            <a:r>
              <a:rPr lang="en-US" sz="2800" dirty="0" smtClean="0"/>
              <a:t>]	</a:t>
            </a:r>
            <a:r>
              <a:rPr lang="en-US" sz="2800" dirty="0" smtClean="0">
                <a:solidFill>
                  <a:schemeClr val="accent3"/>
                </a:solidFill>
              </a:rPr>
              <a:t>; dereference the pointer in 	ESP, move the value to EDX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79605" y="3785190"/>
            <a:ext cx="3163186" cy="2461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78841" y="4270780"/>
            <a:ext cx="4015563" cy="2085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5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x86 Instructions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56376" y="1219487"/>
          <a:ext cx="8120745" cy="543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data</a:t>
                      </a:r>
                      <a:r>
                        <a:rPr lang="en-US" baseline="0" dirty="0" smtClean="0"/>
                        <a:t> from one place to another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eax</a:t>
                      </a:r>
                      <a:r>
                        <a:rPr lang="en-US" dirty="0" smtClean="0"/>
                        <a:t>, 7</a:t>
                      </a:r>
                    </a:p>
                    <a:p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edx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[0xF0FF]</a:t>
                      </a:r>
                    </a:p>
                    <a:p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[</a:t>
                      </a:r>
                      <a:r>
                        <a:rPr lang="en-US" dirty="0" err="1" smtClean="0"/>
                        <a:t>ebx</a:t>
                      </a:r>
                      <a:r>
                        <a:rPr lang="en-US" dirty="0" smtClean="0"/>
                        <a:t>],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eax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/ 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/ subtract</a:t>
                      </a:r>
                      <a:r>
                        <a:rPr lang="en-US" baseline="0" dirty="0" smtClean="0"/>
                        <a:t> values in registers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</a:t>
                      </a:r>
                      <a:r>
                        <a:rPr lang="en-US" dirty="0" err="1" smtClean="0"/>
                        <a:t>eax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ebx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inc</a:t>
                      </a:r>
                      <a:r>
                        <a:rPr lang="en-US" baseline="0" dirty="0" smtClean="0"/>
                        <a:t> / </a:t>
                      </a:r>
                      <a:r>
                        <a:rPr lang="en-US" baseline="0" dirty="0" err="1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Increment</a:t>
                      </a:r>
                      <a:r>
                        <a:rPr lang="en-US" baseline="0" dirty="0" smtClean="0"/>
                        <a:t> / decrement the value in a 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eax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r>
                        <a:rPr lang="en-US" baseline="0" dirty="0" smtClean="0"/>
                        <a:t> EIP onto the stack and j</a:t>
                      </a:r>
                      <a:r>
                        <a:rPr lang="en-US" dirty="0" smtClean="0"/>
                        <a:t>ump to a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 0x80FE4C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 the top of the stack into EIP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push / pop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or remove items to the 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 </a:t>
                      </a:r>
                      <a:r>
                        <a:rPr lang="en-US" dirty="0" err="1" smtClean="0"/>
                        <a:t>eax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Execute the</a:t>
                      </a:r>
                      <a:r>
                        <a:rPr lang="en-US" baseline="0" dirty="0" smtClean="0"/>
                        <a:t> given</a:t>
                      </a:r>
                      <a:r>
                        <a:rPr lang="en-US" dirty="0" smtClean="0"/>
                        <a:t> interrupt 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0x80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the given value into EIP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jmp</a:t>
                      </a:r>
                      <a:r>
                        <a:rPr lang="en-US" dirty="0" smtClean="0"/>
                        <a:t> 0x80FE4C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Compare the</a:t>
                      </a:r>
                      <a:r>
                        <a:rPr lang="en-US" baseline="0" dirty="0" smtClean="0"/>
                        <a:t> value of two registers and store the value in the flags 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cmp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ebx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edx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err="1" smtClean="0"/>
                        <a:t>j</a:t>
                      </a:r>
                      <a:r>
                        <a:rPr lang="en-US" i="0" dirty="0" err="1" smtClean="0">
                          <a:solidFill>
                            <a:schemeClr val="accent2"/>
                          </a:solidFill>
                        </a:rPr>
                        <a:t>xx</a:t>
                      </a:r>
                      <a:endParaRPr lang="en-US" i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the given value into EIP if the condition is met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jz</a:t>
                      </a:r>
                      <a:r>
                        <a:rPr lang="en-US" dirty="0" smtClean="0"/>
                        <a:t> 0x80FE4C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jnz</a:t>
                      </a:r>
                      <a:r>
                        <a:rPr lang="en-US" dirty="0" smtClean="0"/>
                        <a:t> 0x80FE4C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4713513" y="154125"/>
            <a:ext cx="4337779" cy="1044453"/>
          </a:xfrm>
          <a:prstGeom prst="wedgeRectCallout">
            <a:avLst>
              <a:gd name="adj1" fmla="val 39138"/>
              <a:gd name="adj2" fmla="val 13774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 Intel assembly syntax, [] means dereference (e.g. *</a:t>
            </a:r>
            <a:r>
              <a:rPr lang="en-US" sz="2400" dirty="0" err="1" smtClean="0"/>
              <a:t>ptr</a:t>
            </a:r>
            <a:r>
              <a:rPr lang="en-US" sz="2400" dirty="0" smtClean="0"/>
              <a:t> in C)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39515" y="2455671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Basics</a:t>
            </a:r>
            <a:endParaRPr lang="en-US" sz="2000" dirty="0"/>
          </a:p>
        </p:txBody>
      </p:sp>
      <p:sp>
        <p:nvSpPr>
          <p:cNvPr id="8" name="Left Brace 7"/>
          <p:cNvSpPr/>
          <p:nvPr/>
        </p:nvSpPr>
        <p:spPr>
          <a:xfrm>
            <a:off x="469468" y="1883229"/>
            <a:ext cx="161903" cy="1600200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-85044" y="3683012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Func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0" name="Left Brace 9"/>
          <p:cNvSpPr/>
          <p:nvPr/>
        </p:nvSpPr>
        <p:spPr>
          <a:xfrm>
            <a:off x="455212" y="3548745"/>
            <a:ext cx="176159" cy="707181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041" y="4255926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Stack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433937" y="5601642"/>
            <a:ext cx="1506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Control Flow</a:t>
            </a:r>
            <a:endParaRPr lang="en-US" sz="2000" dirty="0"/>
          </a:p>
        </p:txBody>
      </p:sp>
      <p:sp>
        <p:nvSpPr>
          <p:cNvPr id="13" name="Left Brace 12"/>
          <p:cNvSpPr/>
          <p:nvPr/>
        </p:nvSpPr>
        <p:spPr>
          <a:xfrm>
            <a:off x="519144" y="5029200"/>
            <a:ext cx="161903" cy="1600200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Memory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4170" y="1863706"/>
            <a:ext cx="5236029" cy="4092797"/>
          </a:xfrm>
        </p:spPr>
        <p:txBody>
          <a:bodyPr/>
          <a:lstStyle/>
          <a:p>
            <a:r>
              <a:rPr lang="en-US" dirty="0" smtClean="0"/>
              <a:t>Example: 64KB of memory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16</a:t>
            </a:r>
            <a:r>
              <a:rPr lang="en-US" dirty="0" smtClean="0"/>
              <a:t> bytes</a:t>
            </a:r>
          </a:p>
          <a:p>
            <a:pPr lvl="1"/>
            <a:r>
              <a:rPr lang="en-US" dirty="0" smtClean="0"/>
              <a:t>Addresses from 0 to 65535</a:t>
            </a:r>
          </a:p>
          <a:p>
            <a:r>
              <a:rPr lang="en-US" dirty="0" smtClean="0"/>
              <a:t>Not all memory is free</a:t>
            </a:r>
          </a:p>
          <a:p>
            <a:pPr lvl="1"/>
            <a:r>
              <a:rPr lang="en-US" dirty="0" smtClean="0"/>
              <a:t>Specific ranges get used by devices, system services, the BIOS, etc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1042" y="1790212"/>
            <a:ext cx="1545771" cy="10014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Memory mapped devices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141042" y="2819408"/>
            <a:ext cx="1545771" cy="1807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Free Memory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7141041" y="4654146"/>
            <a:ext cx="1545771" cy="71845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BIOS Code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141042" y="5394771"/>
            <a:ext cx="1545771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Interrupt Vector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206809" y="587868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0x0000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218030" y="5160227"/>
            <a:ext cx="922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0x00FF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205206" y="4441770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0x0DFF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212420" y="2634742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0xF000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229251" y="1633256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0xFFFF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664416" y="1633256"/>
            <a:ext cx="564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Top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221347" y="5878684"/>
            <a:ext cx="983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Bottom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2428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Addressing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980826" y="3265714"/>
          <a:ext cx="201385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0xC7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0xC6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0xC5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‘c’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‘b’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0xC0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‘a’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>
            <a:off x="4114426" y="5475514"/>
            <a:ext cx="391886" cy="1121229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4114426" y="4414157"/>
            <a:ext cx="391886" cy="707571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26055" y="5812971"/>
            <a:ext cx="2895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ah</a:t>
            </a:r>
            <a:r>
              <a:rPr lang="en-US" sz="2000" dirty="0" smtClean="0"/>
              <a:t>, [</a:t>
            </a:r>
            <a:r>
              <a:rPr lang="en-US" sz="2000" dirty="0" smtClean="0">
                <a:solidFill>
                  <a:schemeClr val="accent2"/>
                </a:solidFill>
              </a:rPr>
              <a:t>0xC0</a:t>
            </a:r>
            <a:r>
              <a:rPr lang="en-US" sz="2000" dirty="0" smtClean="0"/>
              <a:t>]    </a:t>
            </a:r>
            <a:r>
              <a:rPr lang="en-US" sz="2000" dirty="0" smtClean="0">
                <a:solidFill>
                  <a:schemeClr val="accent3"/>
                </a:solidFill>
              </a:rPr>
              <a:t>; AH = ‘a’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6054" y="4567887"/>
            <a:ext cx="3356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ax</a:t>
            </a:r>
            <a:r>
              <a:rPr lang="en-US" sz="2000" dirty="0" smtClean="0"/>
              <a:t>, [</a:t>
            </a:r>
            <a:r>
              <a:rPr lang="en-US" sz="2000" dirty="0" smtClean="0">
                <a:solidFill>
                  <a:schemeClr val="accent2"/>
                </a:solidFill>
              </a:rPr>
              <a:t>0xC4</a:t>
            </a:r>
            <a:r>
              <a:rPr lang="en-US" sz="2000" dirty="0" smtClean="0"/>
              <a:t>]    </a:t>
            </a:r>
            <a:r>
              <a:rPr lang="en-US" sz="2000" dirty="0" smtClean="0">
                <a:solidFill>
                  <a:schemeClr val="accent3"/>
                </a:solidFill>
              </a:rPr>
              <a:t>; AX = 0x0510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96954" y="1417393"/>
            <a:ext cx="8458201" cy="1706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Memory can be addressed as:</a:t>
            </a:r>
          </a:p>
          <a:p>
            <a:pPr lvl="1"/>
            <a:r>
              <a:rPr lang="en-US" dirty="0" smtClean="0"/>
              <a:t>Individual bytes</a:t>
            </a:r>
          </a:p>
          <a:p>
            <a:pPr lvl="1"/>
            <a:r>
              <a:rPr lang="en-US" dirty="0" smtClean="0"/>
              <a:t>Multi-byte words, double words, quad words, etc.</a:t>
            </a:r>
          </a:p>
        </p:txBody>
      </p:sp>
    </p:spTree>
    <p:extLst>
      <p:ext uri="{BB962C8B-B14F-4D97-AF65-F5344CB8AC3E}">
        <p14:creationId xmlns:p14="http://schemas.microsoft.com/office/powerpoint/2010/main" val="289252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88400" y="64643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774700" y="190500"/>
            <a:ext cx="24130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003366"/>
                </a:solidFill>
                <a:latin typeface="Tahoma" pitchFamily="18" charset="0"/>
                <a:cs typeface="Tahoma" pitchFamily="18" charset="0"/>
              </a:rPr>
              <a:t>Byte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3366"/>
                </a:solidFill>
                <a:latin typeface="Tahoma" pitchFamily="18" charset="0"/>
                <a:cs typeface="Tahoma" pitchFamily="18" charset="0"/>
              </a:rPr>
              <a:t>ordering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17600" y="1104900"/>
            <a:ext cx="7073900" cy="335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14300" algn="l"/>
                <a:tab pos="5715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multi-byte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</a:p>
          <a:p>
            <a:pPr>
              <a:lnSpc>
                <a:spcPts val="3300"/>
              </a:lnSpc>
              <a:tabLst>
                <a:tab pos="114300" algn="l"/>
                <a:tab pos="5715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Conventions</a:t>
            </a:r>
          </a:p>
          <a:p>
            <a:pPr>
              <a:lnSpc>
                <a:spcPts val="2900"/>
              </a:lnSpc>
              <a:tabLst>
                <a:tab pos="1143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(most)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Sun’s,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IBMs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“Big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Endian”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machines</a:t>
            </a:r>
          </a:p>
          <a:p>
            <a:pPr>
              <a:lnSpc>
                <a:spcPts val="2600"/>
              </a:lnSpc>
              <a:tabLst>
                <a:tab pos="114300" algn="l"/>
                <a:tab pos="571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significant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highest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(comes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last)</a:t>
            </a:r>
          </a:p>
          <a:p>
            <a:pPr>
              <a:lnSpc>
                <a:spcPts val="2800"/>
              </a:lnSpc>
              <a:tabLst>
                <a:tab pos="1143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(most)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Intel’s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“Little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Endian”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machines</a:t>
            </a:r>
          </a:p>
          <a:p>
            <a:pPr>
              <a:lnSpc>
                <a:spcPts val="2500"/>
              </a:lnSpc>
              <a:tabLst>
                <a:tab pos="114300" algn="l"/>
                <a:tab pos="571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significant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lowest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(comes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first)</a:t>
            </a:r>
          </a:p>
          <a:p>
            <a:pPr>
              <a:lnSpc>
                <a:spcPts val="3400"/>
              </a:lnSpc>
              <a:tabLst>
                <a:tab pos="114300" algn="l"/>
                <a:tab pos="5715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3000"/>
              </a:lnSpc>
              <a:tabLst>
                <a:tab pos="1143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4-byte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representation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0x01234567</a:t>
            </a:r>
          </a:p>
          <a:p>
            <a:pPr>
              <a:lnSpc>
                <a:spcPts val="2900"/>
              </a:lnSpc>
              <a:tabLst>
                <a:tab pos="1143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&amp;x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0x100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961" y="4572000"/>
            <a:ext cx="58483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155700"/>
            <a:ext cx="215900" cy="215900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365500"/>
            <a:ext cx="215900" cy="215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988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70297</TotalTime>
  <Words>2611</Words>
  <Application>Microsoft Office PowerPoint</Application>
  <PresentationFormat>화면 슬라이드 쇼(4:3)</PresentationFormat>
  <Paragraphs>643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6" baseType="lpstr">
      <vt:lpstr>Helvetica LT Std Bold</vt:lpstr>
      <vt:lpstr>Helvetica LT Std Light</vt:lpstr>
      <vt:lpstr>ＭＳ Ｐゴシック</vt:lpstr>
      <vt:lpstr>宋体</vt:lpstr>
      <vt:lpstr>宋体</vt:lpstr>
      <vt:lpstr>Arial</vt:lpstr>
      <vt:lpstr>Calibri</vt:lpstr>
      <vt:lpstr>Courier New</vt:lpstr>
      <vt:lpstr>Tahoma</vt:lpstr>
      <vt:lpstr>Times New Roman</vt:lpstr>
      <vt:lpstr>Office Theme</vt:lpstr>
      <vt:lpstr>Operating Systems</vt:lpstr>
      <vt:lpstr>Goals of Our Simple OS</vt:lpstr>
      <vt:lpstr>x86 Registers (32 bit)</vt:lpstr>
      <vt:lpstr>Register Layout</vt:lpstr>
      <vt:lpstr>x86 Assembly Examples</vt:lpstr>
      <vt:lpstr>Important x86 Instructions</vt:lpstr>
      <vt:lpstr>Typical Memory Layout</vt:lpstr>
      <vt:lpstr>Memory Addressing</vt:lpstr>
      <vt:lpstr>PowerPoint 프레젠테이션</vt:lpstr>
      <vt:lpstr>PowerPoint 프레젠테이션</vt:lpstr>
      <vt:lpstr>I/O Port Example</vt:lpstr>
      <vt:lpstr>Memory Mapped Devices</vt:lpstr>
      <vt:lpstr>Example Keyboard Controller</vt:lpstr>
      <vt:lpstr>Sample Program 1 – Hello World</vt:lpstr>
      <vt:lpstr>Sample Program 1 – Hello World</vt:lpstr>
      <vt:lpstr>Sample Program 2 – Keyboard to Screen</vt:lpstr>
      <vt:lpstr>The x86 Stack</vt:lpstr>
      <vt:lpstr>Function Calls and the Stack</vt:lpstr>
      <vt:lpstr>Function Call Example</vt:lpstr>
      <vt:lpstr>Argument Ordering and Return Values</vt:lpstr>
      <vt:lpstr>Pop Quiz</vt:lpstr>
      <vt:lpstr>A Minimal Operating System</vt:lpstr>
      <vt:lpstr>putchar()</vt:lpstr>
      <vt:lpstr>Using getkey() and putchar()</vt:lpstr>
      <vt:lpstr>Why Do We Care?</vt:lpstr>
      <vt:lpstr>Let’s Build a Basic Shell</vt:lpstr>
      <vt:lpstr>Basic Program Loading</vt:lpstr>
      <vt:lpstr>Example Disk Controller</vt:lpstr>
      <vt:lpstr>Example Disk Controller (cont.)</vt:lpstr>
      <vt:lpstr>Additional OS APIs</vt:lpstr>
      <vt:lpstr>Basic File System</vt:lpstr>
      <vt:lpstr>File System Structures</vt:lpstr>
      <vt:lpstr>Basic Command Line</vt:lpstr>
      <vt:lpstr>Limitations of Our OS</vt:lpstr>
      <vt:lpstr>Similarities with MS-DOS 1.0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Park Moonju</cp:lastModifiedBy>
  <cp:revision>1072</cp:revision>
  <cp:lastPrinted>2012-08-22T04:00:45Z</cp:lastPrinted>
  <dcterms:created xsi:type="dcterms:W3CDTF">2012-01-03T02:22:46Z</dcterms:created>
  <dcterms:modified xsi:type="dcterms:W3CDTF">2020-03-20T05:52:07Z</dcterms:modified>
</cp:coreProperties>
</file>