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307" r:id="rId6"/>
    <p:sldId id="312" r:id="rId7"/>
    <p:sldId id="308" r:id="rId8"/>
    <p:sldId id="310" r:id="rId9"/>
    <p:sldId id="309" r:id="rId10"/>
    <p:sldId id="306" r:id="rId11"/>
    <p:sldId id="263" r:id="rId12"/>
    <p:sldId id="290" r:id="rId13"/>
    <p:sldId id="271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331" autoAdjust="0"/>
  </p:normalViewPr>
  <p:slideViewPr>
    <p:cSldViewPr>
      <p:cViewPr varScale="1">
        <p:scale>
          <a:sx n="96" d="100"/>
          <a:sy n="96" d="100"/>
        </p:scale>
        <p:origin x="6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2400" y="2514600"/>
            <a:ext cx="6858000" cy="1823830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1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ELF, Program loading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6848475" cy="44291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ELF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ELF header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4442" y="2422216"/>
            <a:ext cx="3852337" cy="401103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char    ident[16];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type;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machine;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version;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entry;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phoff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sphoff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flags;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ehsize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phentsize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phnum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shentsize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shnum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shstrndx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}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elfHeader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28" y="2286000"/>
            <a:ext cx="3637534" cy="239257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type;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offset;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vaddr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paddr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fileSize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memSize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flags;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alignment;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programHeader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47800" y="2819400"/>
            <a:ext cx="3288874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6200000">
            <a:off x="3929816" y="4291282"/>
            <a:ext cx="1688523" cy="790500"/>
          </a:xfrm>
          <a:prstGeom prst="trapezoid">
            <a:avLst>
              <a:gd name="adj" fmla="val 92343"/>
            </a:avLst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GeekOS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599600" y="4449164"/>
            <a:ext cx="2944040" cy="4786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/>
              </a:rPr>
              <a:t>ELF Parsing</a:t>
            </a:r>
            <a:endParaRPr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99600" y="4886922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Parse_ELF_Executable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47204" y="2434384"/>
            <a:ext cx="3962400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Spawn_Init_Process</a:t>
            </a:r>
            <a:r>
              <a:rPr lang="en-US" altLang="ko-KR" sz="1200" dirty="0" smtClean="0">
                <a:latin typeface="+mn-ea"/>
                <a:ea typeface="+mn-ea"/>
              </a:rPr>
              <a:t>()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Start_Kernel_Thread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Spawner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569690" y="3213134"/>
            <a:ext cx="2944040" cy="478636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Executable </a:t>
            </a:r>
            <a:r>
              <a:rPr lang="en-US" sz="1050" dirty="0" err="1">
                <a:latin typeface="Tahoma"/>
              </a:rPr>
              <a:t>File을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읽어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들여서</a:t>
            </a:r>
            <a:r>
              <a:rPr lang="en-US" sz="1050" dirty="0">
                <a:latin typeface="Tahoma"/>
              </a:rPr>
              <a:t>
Temporary </a:t>
            </a:r>
            <a:r>
              <a:rPr lang="en-US" sz="1050" dirty="0" err="1">
                <a:latin typeface="Tahoma"/>
              </a:rPr>
              <a:t>Memory에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저장</a:t>
            </a:r>
            <a:endParaRPr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569690" y="3677790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Read_Fully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18" name="CustomShape 4"/>
          <p:cNvSpPr/>
          <p:nvPr/>
        </p:nvSpPr>
        <p:spPr>
          <a:xfrm>
            <a:off x="1600170" y="5750936"/>
            <a:ext cx="2944040" cy="478636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/>
              </a:rPr>
              <a:t>ELF </a:t>
            </a:r>
            <a:r>
              <a:rPr lang="en-US" sz="1050" dirty="0">
                <a:latin typeface="Tahoma"/>
              </a:rPr>
              <a:t>File Header </a:t>
            </a:r>
            <a:r>
              <a:rPr lang="en-US" sz="1050" dirty="0" err="1">
                <a:latin typeface="Tahoma"/>
              </a:rPr>
              <a:t>확인</a:t>
            </a:r>
            <a:endParaRPr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1600170" y="6226172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Spawn_Program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41710" y="4048976"/>
            <a:ext cx="0" cy="34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040380" y="5358913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161706" y="3254867"/>
            <a:ext cx="3288874" cy="2863330"/>
            <a:chOff x="4940726" y="3689870"/>
            <a:chExt cx="3288874" cy="2863330"/>
          </a:xfrm>
        </p:grpSpPr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4981304" y="3769447"/>
              <a:ext cx="3200400" cy="9241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dirty="0" smtClean="0">
                  <a:latin typeface="+mn-ea"/>
                  <a:ea typeface="+mn-ea"/>
                </a:rPr>
                <a:t>Executable </a:t>
              </a:r>
              <a:r>
                <a:rPr lang="ko-KR" altLang="en-US" sz="1100" dirty="0" smtClean="0">
                  <a:latin typeface="+mn-ea"/>
                  <a:ea typeface="+mn-ea"/>
                </a:rPr>
                <a:t>파일이 </a:t>
              </a:r>
              <a:r>
                <a:rPr lang="en-US" altLang="ko-KR" sz="1100" dirty="0" smtClean="0">
                  <a:latin typeface="+mn-ea"/>
                  <a:ea typeface="+mn-ea"/>
                </a:rPr>
                <a:t>read</a:t>
              </a:r>
              <a:r>
                <a:rPr lang="ko-KR" altLang="en-US" sz="1100" dirty="0" smtClean="0">
                  <a:latin typeface="+mn-ea"/>
                  <a:ea typeface="+mn-ea"/>
                </a:rPr>
                <a:t>된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exeFileData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버퍼를 활용하여 </a:t>
              </a:r>
              <a:r>
                <a:rPr lang="en-US" altLang="ko-KR" sz="1100" dirty="0" smtClean="0">
                  <a:latin typeface="+mn-ea"/>
                  <a:ea typeface="+mn-ea"/>
                </a:rPr>
                <a:t>ELF Header,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ProgramHeader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내부의 정보들을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struct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Exe_Format</a:t>
              </a:r>
              <a:r>
                <a:rPr lang="ko-KR" altLang="en-US" sz="1100" dirty="0" smtClean="0">
                  <a:latin typeface="+mn-ea"/>
                  <a:ea typeface="+mn-ea"/>
                </a:rPr>
                <a:t>에 맞게 넣어준다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304" y="5029200"/>
              <a:ext cx="3207720" cy="14909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내용 개체 틀 2"/>
            <p:cNvSpPr txBox="1">
              <a:spLocks/>
            </p:cNvSpPr>
            <p:nvPr/>
          </p:nvSpPr>
          <p:spPr>
            <a:xfrm>
              <a:off x="4988624" y="4609666"/>
              <a:ext cx="884166" cy="4195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200" dirty="0" smtClean="0">
                  <a:latin typeface="+mn-ea"/>
                  <a:ea typeface="+mn-ea"/>
                </a:rPr>
                <a:t>Example: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40726" y="3689870"/>
              <a:ext cx="3288874" cy="286333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385" y="45584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구현할 부분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16" idx="1"/>
          </p:cNvCxnSpPr>
          <p:nvPr/>
        </p:nvCxnSpPr>
        <p:spPr>
          <a:xfrm>
            <a:off x="1447800" y="4762500"/>
            <a:ext cx="76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Spawn program (</a:t>
            </a:r>
            <a:r>
              <a:rPr lang="en-US" altLang="ko-KR" dirty="0" err="1" smtClean="0"/>
              <a:t>userseg.c</a:t>
            </a:r>
            <a:r>
              <a:rPr lang="en-US" altLang="ko-KR" dirty="0" smtClean="0"/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8077200" cy="60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Spawn_Program</a:t>
            </a:r>
            <a:r>
              <a:rPr lang="en-US" altLang="ko-KR" sz="1600" dirty="0">
                <a:latin typeface="+mn-ea"/>
                <a:ea typeface="+mn-ea"/>
              </a:rPr>
              <a:t>(char *</a:t>
            </a:r>
            <a:r>
              <a:rPr lang="en-US" altLang="ko-KR" sz="1600" dirty="0" err="1">
                <a:latin typeface="+mn-ea"/>
                <a:ea typeface="+mn-ea"/>
              </a:rPr>
              <a:t>exeFileData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Exe_Format</a:t>
            </a:r>
            <a:r>
              <a:rPr lang="en-US" altLang="ko-KR" sz="1600" dirty="0">
                <a:latin typeface="+mn-ea"/>
                <a:ea typeface="+mn-ea"/>
              </a:rPr>
              <a:t> *</a:t>
            </a:r>
            <a:r>
              <a:rPr lang="en-US" altLang="ko-KR" sz="1600" dirty="0" err="1">
                <a:latin typeface="+mn-ea"/>
                <a:ea typeface="+mn-ea"/>
              </a:rPr>
              <a:t>exeFormat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04800" y="2895600"/>
            <a:ext cx="8458199" cy="350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dirty="0" smtClean="0"/>
              <a:t>Parameter</a:t>
            </a:r>
          </a:p>
          <a:p>
            <a:pPr lvl="3"/>
            <a:r>
              <a:rPr lang="en-US" altLang="ko-KR" dirty="0"/>
              <a:t>c</a:t>
            </a:r>
            <a:r>
              <a:rPr lang="en-US" altLang="ko-KR" dirty="0" smtClean="0"/>
              <a:t>har *</a:t>
            </a:r>
            <a:r>
              <a:rPr lang="en-US" altLang="ko-KR" dirty="0" err="1" smtClean="0"/>
              <a:t>exeFileData</a:t>
            </a:r>
            <a:r>
              <a:rPr lang="en-US" altLang="ko-KR" dirty="0" smtClean="0"/>
              <a:t> : executable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read</a:t>
            </a:r>
            <a:r>
              <a:rPr lang="ko-KR" altLang="en-US" dirty="0"/>
              <a:t>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Exe_Format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GeekOS</a:t>
            </a:r>
            <a:r>
              <a:rPr lang="ko-KR" altLang="en-US" dirty="0"/>
              <a:t>에서 </a:t>
            </a:r>
            <a:r>
              <a:rPr lang="en-US" altLang="ko-KR" dirty="0"/>
              <a:t>Program</a:t>
            </a:r>
            <a:r>
              <a:rPr lang="ko-KR" altLang="en-US" dirty="0"/>
              <a:t>을 </a:t>
            </a:r>
            <a:r>
              <a:rPr lang="en-US" altLang="ko-KR" dirty="0"/>
              <a:t>Load</a:t>
            </a:r>
            <a:r>
              <a:rPr lang="ko-KR" altLang="en-US" dirty="0"/>
              <a:t>하기 위한 </a:t>
            </a:r>
            <a:r>
              <a:rPr lang="en-US" altLang="ko-KR" dirty="0"/>
              <a:t>Segment </a:t>
            </a:r>
            <a:r>
              <a:rPr lang="ko-KR" altLang="en-US" dirty="0"/>
              <a:t>정보를 포함하는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모두 구현되어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코드 내용은 다음 프로젝트에서 참조할 것임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33400" y="2819400"/>
            <a:ext cx="3288874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6200000">
            <a:off x="3007795" y="5564001"/>
            <a:ext cx="1688523" cy="790500"/>
          </a:xfrm>
          <a:prstGeom prst="trapezoid">
            <a:avLst>
              <a:gd name="adj" fmla="val 92343"/>
            </a:avLst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Spawn </a:t>
            </a:r>
            <a:r>
              <a:rPr lang="en-US" altLang="ko-KR" dirty="0"/>
              <a:t>program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GeekOS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3400" y="2425173"/>
            <a:ext cx="3288873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Spawner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62236" y="5054698"/>
            <a:ext cx="2612289" cy="325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Malloc</a:t>
            </a:r>
            <a:r>
              <a:rPr lang="en-US" altLang="ko-KR" sz="1200" dirty="0" smtClean="0">
                <a:latin typeface="+mn-ea"/>
                <a:ea typeface="+mn-ea"/>
              </a:rPr>
              <a:t>(…)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68381" y="4057798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47305" y="5114989"/>
            <a:ext cx="4820495" cy="1688524"/>
            <a:chOff x="4940725" y="4529732"/>
            <a:chExt cx="3288875" cy="2023468"/>
          </a:xfrm>
        </p:grpSpPr>
        <p:sp>
          <p:nvSpPr>
            <p:cNvPr id="40" name="내용 개체 틀 2"/>
            <p:cNvSpPr txBox="1">
              <a:spLocks/>
            </p:cNvSpPr>
            <p:nvPr/>
          </p:nvSpPr>
          <p:spPr>
            <a:xfrm>
              <a:off x="4940725" y="4548261"/>
              <a:ext cx="884166" cy="4195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200" dirty="0" smtClean="0">
                  <a:latin typeface="+mn-ea"/>
                  <a:ea typeface="+mn-ea"/>
                </a:rPr>
                <a:t>Example: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40726" y="4529732"/>
              <a:ext cx="3288874" cy="202346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2141" y="3430932"/>
            <a:ext cx="2984286" cy="289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702263" y="3032468"/>
            <a:ext cx="2964164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Spawn_Program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23" name="CustomShape 6"/>
          <p:cNvSpPr/>
          <p:nvPr/>
        </p:nvSpPr>
        <p:spPr>
          <a:xfrm>
            <a:off x="852138" y="3562557"/>
            <a:ext cx="2592000" cy="43200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Application </a:t>
            </a:r>
            <a:r>
              <a:rPr lang="en-US" sz="1050" dirty="0" err="1">
                <a:latin typeface="Tahoma"/>
              </a:rPr>
              <a:t>Loading에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필요한</a:t>
            </a:r>
            <a:r>
              <a:rPr lang="en-US" sz="1050" dirty="0">
                <a:latin typeface="Tahoma"/>
              </a:rPr>
              <a:t>
Memory Size </a:t>
            </a:r>
            <a:r>
              <a:rPr lang="en-US" sz="1050" dirty="0" err="1">
                <a:latin typeface="Tahoma"/>
              </a:rPr>
              <a:t>계산</a:t>
            </a:r>
            <a:endParaRPr dirty="0"/>
          </a:p>
        </p:txBody>
      </p:sp>
      <p:sp>
        <p:nvSpPr>
          <p:cNvPr id="24" name="CustomShape 7"/>
          <p:cNvSpPr/>
          <p:nvPr/>
        </p:nvSpPr>
        <p:spPr>
          <a:xfrm>
            <a:off x="852138" y="4463127"/>
            <a:ext cx="259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err="1">
                <a:latin typeface="Tahoma"/>
              </a:rPr>
              <a:t>계산된</a:t>
            </a:r>
            <a:r>
              <a:rPr lang="en-US" sz="1050" dirty="0">
                <a:latin typeface="Tahoma"/>
              </a:rPr>
              <a:t> Memory </a:t>
            </a:r>
            <a:r>
              <a:rPr lang="en-US" sz="1050" dirty="0" err="1">
                <a:latin typeface="Tahoma"/>
              </a:rPr>
              <a:t>Size를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기반으로</a:t>
            </a:r>
            <a:r>
              <a:rPr lang="en-US" sz="1050" dirty="0">
                <a:latin typeface="Tahoma"/>
              </a:rPr>
              <a:t>
</a:t>
            </a:r>
            <a:r>
              <a:rPr lang="en-US" sz="1050" dirty="0" err="1">
                <a:latin typeface="Tahoma"/>
              </a:rPr>
              <a:t>Application이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사용할</a:t>
            </a:r>
            <a:r>
              <a:rPr lang="en-US" sz="1050" dirty="0">
                <a:latin typeface="Tahoma"/>
              </a:rPr>
              <a:t>
Dynamic Memory </a:t>
            </a:r>
            <a:r>
              <a:rPr lang="en-US" sz="1050" dirty="0" err="1">
                <a:latin typeface="Tahoma"/>
              </a:rPr>
              <a:t>할당</a:t>
            </a:r>
            <a:endParaRPr dirty="0"/>
          </a:p>
        </p:txBody>
      </p:sp>
      <p:sp>
        <p:nvSpPr>
          <p:cNvPr id="25" name="CustomShape 9"/>
          <p:cNvSpPr/>
          <p:nvPr/>
        </p:nvSpPr>
        <p:spPr>
          <a:xfrm>
            <a:off x="839471" y="5743252"/>
            <a:ext cx="2592000" cy="43200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Temporary </a:t>
            </a:r>
            <a:r>
              <a:rPr lang="en-US" sz="1050" dirty="0" err="1">
                <a:latin typeface="Tahoma"/>
              </a:rPr>
              <a:t>Memory의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smtClean="0">
                <a:latin typeface="Tahoma"/>
              </a:rPr>
              <a:t>Segment</a:t>
            </a:r>
            <a:r>
              <a:rPr lang="en-US" sz="1050" dirty="0">
                <a:latin typeface="Tahoma"/>
              </a:rPr>
              <a:t>
Application </a:t>
            </a:r>
            <a:r>
              <a:rPr lang="en-US" sz="1050" dirty="0" err="1">
                <a:latin typeface="Tahoma"/>
              </a:rPr>
              <a:t>Memory로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복사</a:t>
            </a:r>
            <a:endParaRPr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66258" y="5347764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60" y="5480540"/>
            <a:ext cx="4420440" cy="12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pPr lvl="1"/>
            <a:r>
              <a:rPr lang="en-US" dirty="0" err="1" smtClean="0"/>
              <a:t>Parse_ELF_Executable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elf.c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제출물</a:t>
            </a:r>
            <a:endParaRPr lang="en-US" altLang="ko-KR" dirty="0" smtClean="0"/>
          </a:p>
          <a:p>
            <a:pPr lvl="1"/>
            <a:r>
              <a:rPr lang="en-US" dirty="0" err="1" smtClean="0"/>
              <a:t>elf.c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 파일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endParaRPr lang="en-US" dirty="0"/>
          </a:p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제출된 소스코드로 수행</a:t>
            </a:r>
            <a:endParaRPr lang="en-US" altLang="ko-KR" dirty="0" smtClean="0"/>
          </a:p>
          <a:p>
            <a:pPr lvl="1"/>
            <a:r>
              <a:rPr lang="en-US" dirty="0" smtClean="0"/>
              <a:t>Pass/Fail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 해야 하는 것은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19600" y="2667000"/>
            <a:ext cx="4648200" cy="2521146"/>
            <a:chOff x="4419600" y="2667000"/>
            <a:chExt cx="4648200" cy="2521146"/>
          </a:xfrm>
        </p:grpSpPr>
        <p:grpSp>
          <p:nvGrpSpPr>
            <p:cNvPr id="20" name="그룹 19"/>
            <p:cNvGrpSpPr/>
            <p:nvPr/>
          </p:nvGrpSpPr>
          <p:grpSpPr>
            <a:xfrm>
              <a:off x="4419600" y="2667000"/>
              <a:ext cx="4648200" cy="2521146"/>
              <a:chOff x="4419600" y="2667000"/>
              <a:chExt cx="4648200" cy="25211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0" y="2667000"/>
                <a:ext cx="2444697" cy="2521146"/>
              </a:xfrm>
              <a:prstGeom prst="rect">
                <a:avLst/>
              </a:prstGeom>
            </p:spPr>
          </p:pic>
          <p:pic>
            <p:nvPicPr>
              <p:cNvPr id="1026" name="Picture 2" descr="260px-Elf-layout--en.svg.png (260×288)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718" y="2813615"/>
                <a:ext cx="1722082" cy="202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096000" y="3364871"/>
              <a:ext cx="1422217" cy="3520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Program load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 rot="10800000">
            <a:off x="6428763" y="3624391"/>
            <a:ext cx="756692" cy="1851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7495648" y="2312010"/>
            <a:ext cx="1422217" cy="352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ELF(executable)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747948" y="2309434"/>
            <a:ext cx="1422217" cy="352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Process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1" y="2743200"/>
            <a:ext cx="4006900" cy="2817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Executable file, Object file, Library</a:t>
            </a:r>
            <a:r>
              <a:rPr lang="ko-KR" altLang="en-US" sz="1200" dirty="0" smtClean="0">
                <a:latin typeface="+mn-ea"/>
                <a:ea typeface="+mn-ea"/>
              </a:rPr>
              <a:t>를 위한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파일형식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(file format)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e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xecutable file ( </a:t>
            </a:r>
            <a:r>
              <a:rPr lang="en-US" altLang="ko-KR" sz="1000" dirty="0" err="1" smtClean="0">
                <a:latin typeface="+mn-ea"/>
                <a:sym typeface="Wingdings" panose="05000000000000000000" pitchFamily="2" charset="2"/>
              </a:rPr>
              <a:t>a.out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 ), object file( </a:t>
            </a:r>
            <a:r>
              <a:rPr lang="en-US" altLang="ko-KR" sz="1000" dirty="0" err="1" smtClean="0">
                <a:latin typeface="+mn-ea"/>
                <a:sym typeface="Wingdings" panose="05000000000000000000" pitchFamily="2" charset="2"/>
              </a:rPr>
              <a:t>exam.o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 ), shared object file ( exam.so )</a:t>
            </a:r>
            <a:endParaRPr lang="ko-KR" altLang="en-US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Linux Standard Format (user app, module, kernel)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Assembler, link </a:t>
            </a:r>
            <a:r>
              <a:rPr lang="en-US" altLang="ko-KR" sz="1200" dirty="0"/>
              <a:t>editor, object </a:t>
            </a:r>
            <a:r>
              <a:rPr lang="en-US" altLang="ko-KR" sz="1200" dirty="0" smtClean="0"/>
              <a:t>files</a:t>
            </a:r>
            <a:r>
              <a:rPr lang="ko-KR" altLang="en-US" sz="1200" dirty="0" smtClean="0"/>
              <a:t>에 의해 만들어진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binary </a:t>
            </a:r>
            <a:r>
              <a:rPr lang="en-US" altLang="ko-KR" sz="1200" dirty="0" smtClean="0"/>
              <a:t>program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 load</a:t>
            </a:r>
            <a:r>
              <a:rPr lang="ko-KR" altLang="en-US" sz="1200" dirty="0" smtClean="0"/>
              <a:t>되어 </a:t>
            </a:r>
            <a:r>
              <a:rPr lang="en-US" altLang="ko-KR" sz="1200" dirty="0" smtClean="0"/>
              <a:t>processor</a:t>
            </a:r>
            <a:r>
              <a:rPr lang="ko-KR" altLang="en-US" sz="1200" dirty="0" smtClean="0"/>
              <a:t>에 바로 실행되게 만들어짐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422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Source files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 Object files  Executable files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3400" y="2743200"/>
            <a:ext cx="8280000" cy="3783960"/>
            <a:chOff x="756000" y="2696040"/>
            <a:chExt cx="8280000" cy="3783960"/>
          </a:xfrm>
        </p:grpSpPr>
        <p:sp>
          <p:nvSpPr>
            <p:cNvPr id="19" name="CustomShape 3"/>
            <p:cNvSpPr/>
            <p:nvPr/>
          </p:nvSpPr>
          <p:spPr>
            <a:xfrm>
              <a:off x="3504960" y="2696040"/>
              <a:ext cx="14274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 err="1">
                  <a:latin typeface="Tahoma"/>
                </a:rPr>
                <a:t>Relocatable</a:t>
              </a:r>
              <a:r>
                <a:rPr lang="en-US" sz="1300" strike="noStrike" dirty="0">
                  <a:latin typeface="Tahoma"/>
                </a:rPr>
                <a:t> File</a:t>
              </a:r>
              <a:endParaRPr dirty="0"/>
            </a:p>
          </p:txBody>
        </p:sp>
        <p:sp>
          <p:nvSpPr>
            <p:cNvPr id="22" name="CustomShape 4"/>
            <p:cNvSpPr/>
            <p:nvPr/>
          </p:nvSpPr>
          <p:spPr>
            <a:xfrm>
              <a:off x="6866640" y="2696040"/>
              <a:ext cx="142704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Executable File</a:t>
              </a:r>
              <a:endParaRPr/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492360" y="310680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Other Codes</a:t>
              </a:r>
              <a:endParaRPr/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3492360" y="345384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Other Data</a:t>
              </a:r>
              <a:endParaRPr/>
            </a:p>
          </p:txBody>
        </p:sp>
        <p:sp>
          <p:nvSpPr>
            <p:cNvPr id="26" name="CustomShape 7"/>
            <p:cNvSpPr/>
            <p:nvPr/>
          </p:nvSpPr>
          <p:spPr>
            <a:xfrm>
              <a:off x="2928960" y="332388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AAA.o</a:t>
              </a:r>
              <a:endParaRPr/>
            </a:p>
          </p:txBody>
        </p:sp>
        <p:sp>
          <p:nvSpPr>
            <p:cNvPr id="30" name="CustomShape 8"/>
            <p:cNvSpPr/>
            <p:nvPr/>
          </p:nvSpPr>
          <p:spPr>
            <a:xfrm>
              <a:off x="3493080" y="404784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main()</a:t>
              </a:r>
              <a:endParaRPr/>
            </a:p>
          </p:txBody>
        </p:sp>
        <p:sp>
          <p:nvSpPr>
            <p:cNvPr id="31" name="CustomShape 9"/>
            <p:cNvSpPr/>
            <p:nvPr/>
          </p:nvSpPr>
          <p:spPr>
            <a:xfrm>
              <a:off x="3493080" y="439488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a=8</a:t>
              </a:r>
              <a:endParaRPr/>
            </a:p>
          </p:txBody>
        </p:sp>
        <p:sp>
          <p:nvSpPr>
            <p:cNvPr id="32" name="CustomShape 10"/>
            <p:cNvSpPr/>
            <p:nvPr/>
          </p:nvSpPr>
          <p:spPr>
            <a:xfrm>
              <a:off x="2929680" y="426492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BBB.o</a:t>
              </a:r>
              <a:endParaRPr/>
            </a:p>
          </p:txBody>
        </p:sp>
        <p:sp>
          <p:nvSpPr>
            <p:cNvPr id="33" name="CustomShape 11"/>
            <p:cNvSpPr/>
            <p:nvPr/>
          </p:nvSpPr>
          <p:spPr>
            <a:xfrm>
              <a:off x="3493080" y="498384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hello()</a:t>
              </a:r>
              <a:endParaRPr/>
            </a:p>
          </p:txBody>
        </p:sp>
        <p:sp>
          <p:nvSpPr>
            <p:cNvPr id="34" name="CustomShape 12"/>
            <p:cNvSpPr/>
            <p:nvPr/>
          </p:nvSpPr>
          <p:spPr>
            <a:xfrm>
              <a:off x="3493080" y="533088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b=7</a:t>
              </a:r>
              <a:endParaRPr/>
            </a:p>
          </p:txBody>
        </p:sp>
        <p:sp>
          <p:nvSpPr>
            <p:cNvPr id="35" name="CustomShape 13"/>
            <p:cNvSpPr/>
            <p:nvPr/>
          </p:nvSpPr>
          <p:spPr>
            <a:xfrm>
              <a:off x="2928960" y="55598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CCC.o</a:t>
              </a:r>
              <a:endParaRPr/>
            </a:p>
          </p:txBody>
        </p:sp>
        <p:sp>
          <p:nvSpPr>
            <p:cNvPr id="36" name="CustomShape 14"/>
            <p:cNvSpPr/>
            <p:nvPr/>
          </p:nvSpPr>
          <p:spPr>
            <a:xfrm>
              <a:off x="3493080" y="567792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c=4</a:t>
              </a:r>
              <a:endParaRPr/>
            </a:p>
          </p:txBody>
        </p:sp>
        <p:sp>
          <p:nvSpPr>
            <p:cNvPr id="37" name="CustomShape 15"/>
            <p:cNvSpPr/>
            <p:nvPr/>
          </p:nvSpPr>
          <p:spPr>
            <a:xfrm>
              <a:off x="3493080" y="6024960"/>
              <a:ext cx="1427400" cy="347040"/>
            </a:xfrm>
            <a:prstGeom prst="rect">
              <a:avLst/>
            </a:prstGeom>
            <a:solidFill>
              <a:srgbClr val="94BD5E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d</a:t>
              </a:r>
              <a:endParaRPr/>
            </a:p>
          </p:txBody>
        </p:sp>
        <p:sp>
          <p:nvSpPr>
            <p:cNvPr id="38" name="CustomShape 16"/>
            <p:cNvSpPr/>
            <p:nvPr/>
          </p:nvSpPr>
          <p:spPr>
            <a:xfrm>
              <a:off x="5005440" y="3132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39" name="CustomShape 17"/>
            <p:cNvSpPr/>
            <p:nvPr/>
          </p:nvSpPr>
          <p:spPr>
            <a:xfrm>
              <a:off x="5016960" y="3488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0" name="CustomShape 18"/>
            <p:cNvSpPr/>
            <p:nvPr/>
          </p:nvSpPr>
          <p:spPr>
            <a:xfrm>
              <a:off x="5016960" y="4068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41" name="CustomShape 19"/>
            <p:cNvSpPr/>
            <p:nvPr/>
          </p:nvSpPr>
          <p:spPr>
            <a:xfrm>
              <a:off x="5028480" y="4424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2" name="CustomShape 20"/>
            <p:cNvSpPr/>
            <p:nvPr/>
          </p:nvSpPr>
          <p:spPr>
            <a:xfrm>
              <a:off x="5016960" y="5004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43" name="CustomShape 21"/>
            <p:cNvSpPr/>
            <p:nvPr/>
          </p:nvSpPr>
          <p:spPr>
            <a:xfrm>
              <a:off x="5028480" y="5504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4" name="CustomShape 22"/>
            <p:cNvSpPr/>
            <p:nvPr/>
          </p:nvSpPr>
          <p:spPr>
            <a:xfrm>
              <a:off x="5028480" y="608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.bss</a:t>
              </a:r>
              <a:endParaRPr/>
            </a:p>
          </p:txBody>
        </p:sp>
        <p:sp>
          <p:nvSpPr>
            <p:cNvPr id="45" name="CustomShape 23"/>
            <p:cNvSpPr/>
            <p:nvPr/>
          </p:nvSpPr>
          <p:spPr>
            <a:xfrm>
              <a:off x="6864840" y="3096000"/>
              <a:ext cx="1427400" cy="29916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header</a:t>
              </a:r>
              <a:endParaRPr/>
            </a:p>
          </p:txBody>
        </p:sp>
        <p:sp>
          <p:nvSpPr>
            <p:cNvPr id="46" name="CustomShape 24"/>
            <p:cNvSpPr/>
            <p:nvPr/>
          </p:nvSpPr>
          <p:spPr>
            <a:xfrm>
              <a:off x="6864840" y="3395160"/>
              <a:ext cx="1427400" cy="2984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system code</a:t>
              </a:r>
              <a:endParaRPr/>
            </a:p>
          </p:txBody>
        </p:sp>
        <p:sp>
          <p:nvSpPr>
            <p:cNvPr id="47" name="CustomShape 25"/>
            <p:cNvSpPr/>
            <p:nvPr/>
          </p:nvSpPr>
          <p:spPr>
            <a:xfrm>
              <a:off x="6865560" y="3689640"/>
              <a:ext cx="1427400" cy="29880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main()</a:t>
              </a:r>
              <a:endParaRPr/>
            </a:p>
          </p:txBody>
        </p:sp>
        <p:sp>
          <p:nvSpPr>
            <p:cNvPr id="48" name="CustomShape 26"/>
            <p:cNvSpPr/>
            <p:nvPr/>
          </p:nvSpPr>
          <p:spPr>
            <a:xfrm>
              <a:off x="6865560" y="3988440"/>
              <a:ext cx="1427400" cy="2991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hello()</a:t>
              </a:r>
              <a:endParaRPr/>
            </a:p>
          </p:txBody>
        </p:sp>
        <p:sp>
          <p:nvSpPr>
            <p:cNvPr id="49" name="CustomShape 27"/>
            <p:cNvSpPr/>
            <p:nvPr/>
          </p:nvSpPr>
          <p:spPr>
            <a:xfrm>
              <a:off x="6865560" y="4278960"/>
              <a:ext cx="1427400" cy="2991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more system code</a:t>
              </a:r>
              <a:endParaRPr/>
            </a:p>
          </p:txBody>
        </p:sp>
        <p:sp>
          <p:nvSpPr>
            <p:cNvPr id="50" name="CustomShape 28"/>
            <p:cNvSpPr/>
            <p:nvPr/>
          </p:nvSpPr>
          <p:spPr>
            <a:xfrm>
              <a:off x="6865560" y="4578120"/>
              <a:ext cx="1427400" cy="29880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system data</a:t>
              </a:r>
              <a:endParaRPr/>
            </a:p>
          </p:txBody>
        </p:sp>
        <p:sp>
          <p:nvSpPr>
            <p:cNvPr id="51" name="CustomShape 29"/>
            <p:cNvSpPr/>
            <p:nvPr/>
          </p:nvSpPr>
          <p:spPr>
            <a:xfrm>
              <a:off x="6865560" y="4876920"/>
              <a:ext cx="1427400" cy="29916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a=8</a:t>
              </a:r>
              <a:endParaRPr/>
            </a:p>
          </p:txBody>
        </p:sp>
        <p:sp>
          <p:nvSpPr>
            <p:cNvPr id="52" name="CustomShape 30"/>
            <p:cNvSpPr/>
            <p:nvPr/>
          </p:nvSpPr>
          <p:spPr>
            <a:xfrm>
              <a:off x="6865560" y="5176080"/>
              <a:ext cx="1427400" cy="29880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b=7</a:t>
              </a:r>
              <a:endParaRPr/>
            </a:p>
          </p:txBody>
        </p:sp>
        <p:sp>
          <p:nvSpPr>
            <p:cNvPr id="53" name="CustomShape 31"/>
            <p:cNvSpPr/>
            <p:nvPr/>
          </p:nvSpPr>
          <p:spPr>
            <a:xfrm>
              <a:off x="6865560" y="5474880"/>
              <a:ext cx="1427400" cy="29952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c=4</a:t>
              </a:r>
              <a:endParaRPr/>
            </a:p>
          </p:txBody>
        </p:sp>
        <p:sp>
          <p:nvSpPr>
            <p:cNvPr id="54" name="CustomShape 32"/>
            <p:cNvSpPr/>
            <p:nvPr/>
          </p:nvSpPr>
          <p:spPr>
            <a:xfrm>
              <a:off x="6865560" y="5774400"/>
              <a:ext cx="1427400" cy="298440"/>
            </a:xfrm>
            <a:prstGeom prst="rect">
              <a:avLst/>
            </a:prstGeom>
            <a:solidFill>
              <a:srgbClr val="7DA647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Uninitialized data</a:t>
              </a:r>
              <a:endParaRPr/>
            </a:p>
          </p:txBody>
        </p:sp>
        <p:sp>
          <p:nvSpPr>
            <p:cNvPr id="55" name="CustomShape 33"/>
            <p:cNvSpPr/>
            <p:nvPr/>
          </p:nvSpPr>
          <p:spPr>
            <a:xfrm>
              <a:off x="6865560" y="6072840"/>
              <a:ext cx="1427400" cy="37116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.symtab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.debug</a:t>
              </a:r>
              <a:endParaRPr/>
            </a:p>
          </p:txBody>
        </p:sp>
        <p:sp>
          <p:nvSpPr>
            <p:cNvPr id="56" name="CustomShape 34"/>
            <p:cNvSpPr/>
            <p:nvPr/>
          </p:nvSpPr>
          <p:spPr>
            <a:xfrm>
              <a:off x="8544960" y="3816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57" name="CustomShape 35"/>
            <p:cNvSpPr/>
            <p:nvPr/>
          </p:nvSpPr>
          <p:spPr>
            <a:xfrm>
              <a:off x="8556480" y="500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58" name="CustomShape 36"/>
            <p:cNvSpPr/>
            <p:nvPr/>
          </p:nvSpPr>
          <p:spPr>
            <a:xfrm>
              <a:off x="8353440" y="5796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.bss</a:t>
              </a:r>
              <a:endParaRPr/>
            </a:p>
          </p:txBody>
        </p:sp>
        <p:cxnSp>
          <p:nvCxnSpPr>
            <p:cNvPr id="59" name="Line 37"/>
            <p:cNvCxnSpPr>
              <a:stCxn id="46" idx="3"/>
              <a:endCxn id="49" idx="3"/>
            </p:cNvCxnSpPr>
            <p:nvPr/>
          </p:nvCxnSpPr>
          <p:spPr>
            <a:xfrm>
              <a:off x="8292240" y="3544200"/>
              <a:ext cx="1080" cy="884520"/>
            </a:xfrm>
            <a:prstGeom prst="bentConnector3">
              <a:avLst/>
            </a:prstGeom>
            <a:ln w="36000">
              <a:solidFill>
                <a:srgbClr val="FF0000"/>
              </a:solidFill>
              <a:round/>
            </a:ln>
          </p:spPr>
        </p:cxnSp>
        <p:cxnSp>
          <p:nvCxnSpPr>
            <p:cNvPr id="60" name="Line 38"/>
            <p:cNvCxnSpPr>
              <a:stCxn id="50" idx="3"/>
              <a:endCxn id="53" idx="3"/>
            </p:cNvCxnSpPr>
            <p:nvPr/>
          </p:nvCxnSpPr>
          <p:spPr>
            <a:xfrm>
              <a:off x="8292960" y="4727520"/>
              <a:ext cx="360" cy="897480"/>
            </a:xfrm>
            <a:prstGeom prst="bentConnector3">
              <a:avLst/>
            </a:prstGeom>
            <a:ln w="36000">
              <a:solidFill>
                <a:srgbClr val="FF0000"/>
              </a:solidFill>
              <a:round/>
            </a:ln>
          </p:spPr>
        </p:cxnSp>
        <p:sp>
          <p:nvSpPr>
            <p:cNvPr id="61" name="Line 39"/>
            <p:cNvSpPr/>
            <p:nvPr/>
          </p:nvSpPr>
          <p:spPr>
            <a:xfrm>
              <a:off x="5592960" y="3420000"/>
              <a:ext cx="1031040" cy="828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2" name="Line 40"/>
            <p:cNvSpPr/>
            <p:nvPr/>
          </p:nvSpPr>
          <p:spPr>
            <a:xfrm>
              <a:off x="5592960" y="4428000"/>
              <a:ext cx="1080000" cy="72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3" name="Line 41"/>
            <p:cNvSpPr/>
            <p:nvPr/>
          </p:nvSpPr>
          <p:spPr>
            <a:xfrm flipV="1">
              <a:off x="5664960" y="4680000"/>
              <a:ext cx="959040" cy="972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4" name="Line 42"/>
            <p:cNvSpPr/>
            <p:nvPr/>
          </p:nvSpPr>
          <p:spPr>
            <a:xfrm>
              <a:off x="6096960" y="3060000"/>
              <a:ext cx="0" cy="3420000"/>
            </a:xfrm>
            <a:prstGeom prst="line">
              <a:avLst/>
            </a:prstGeom>
            <a:ln w="36000">
              <a:solidFill>
                <a:srgbClr val="000000"/>
              </a:solidFill>
              <a:custDash>
                <a:ds d="100000" sp="100000"/>
              </a:custDash>
              <a:round/>
            </a:ln>
          </p:spPr>
        </p:sp>
        <p:sp>
          <p:nvSpPr>
            <p:cNvPr id="65" name="CustomShape 43"/>
            <p:cNvSpPr/>
            <p:nvPr/>
          </p:nvSpPr>
          <p:spPr>
            <a:xfrm>
              <a:off x="5628960" y="2700000"/>
              <a:ext cx="936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Linker</a:t>
              </a:r>
              <a:endParaRPr/>
            </a:p>
          </p:txBody>
        </p:sp>
        <p:sp>
          <p:nvSpPr>
            <p:cNvPr id="66" name="CustomShape 44"/>
            <p:cNvSpPr/>
            <p:nvPr/>
          </p:nvSpPr>
          <p:spPr>
            <a:xfrm>
              <a:off x="756000" y="2732040"/>
              <a:ext cx="1080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>
                  <a:latin typeface="Tahoma"/>
                </a:rPr>
                <a:t>Source File</a:t>
              </a:r>
              <a:endParaRPr dirty="0"/>
            </a:p>
          </p:txBody>
        </p:sp>
        <p:sp>
          <p:nvSpPr>
            <p:cNvPr id="67" name="CustomShape 45"/>
            <p:cNvSpPr/>
            <p:nvPr/>
          </p:nvSpPr>
          <p:spPr>
            <a:xfrm>
              <a:off x="828000" y="3168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6"/>
            <p:cNvSpPr/>
            <p:nvPr/>
          </p:nvSpPr>
          <p:spPr>
            <a:xfrm>
              <a:off x="828000" y="4104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7"/>
            <p:cNvSpPr/>
            <p:nvPr/>
          </p:nvSpPr>
          <p:spPr>
            <a:xfrm>
              <a:off x="828000" y="5328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8"/>
            <p:cNvSpPr/>
            <p:nvPr/>
          </p:nvSpPr>
          <p:spPr>
            <a:xfrm>
              <a:off x="1067760" y="330408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 err="1">
                  <a:latin typeface="Tahoma"/>
                </a:rPr>
                <a:t>AAA.c</a:t>
              </a:r>
              <a:endParaRPr dirty="0"/>
            </a:p>
          </p:txBody>
        </p:sp>
        <p:sp>
          <p:nvSpPr>
            <p:cNvPr id="71" name="CustomShape 49"/>
            <p:cNvSpPr/>
            <p:nvPr/>
          </p:nvSpPr>
          <p:spPr>
            <a:xfrm>
              <a:off x="1068480" y="424512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BBB.c</a:t>
              </a:r>
              <a:endParaRPr/>
            </a:p>
          </p:txBody>
        </p:sp>
        <p:sp>
          <p:nvSpPr>
            <p:cNvPr id="72" name="CustomShape 50"/>
            <p:cNvSpPr/>
            <p:nvPr/>
          </p:nvSpPr>
          <p:spPr>
            <a:xfrm>
              <a:off x="1067760" y="554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CCC.asm</a:t>
              </a:r>
              <a:endParaRPr/>
            </a:p>
          </p:txBody>
        </p:sp>
        <p:sp>
          <p:nvSpPr>
            <p:cNvPr id="73" name="Line 51"/>
            <p:cNvSpPr/>
            <p:nvPr/>
          </p:nvSpPr>
          <p:spPr>
            <a:xfrm>
              <a:off x="2556000" y="3060000"/>
              <a:ext cx="0" cy="3420000"/>
            </a:xfrm>
            <a:prstGeom prst="line">
              <a:avLst/>
            </a:prstGeom>
            <a:ln w="36000">
              <a:solidFill>
                <a:srgbClr val="000000"/>
              </a:solidFill>
              <a:custDash>
                <a:ds d="100000" sp="100000"/>
              </a:custDash>
              <a:round/>
            </a:ln>
          </p:spPr>
        </p:sp>
        <p:sp>
          <p:nvSpPr>
            <p:cNvPr id="74" name="CustomShape 52"/>
            <p:cNvSpPr/>
            <p:nvPr/>
          </p:nvSpPr>
          <p:spPr>
            <a:xfrm>
              <a:off x="2088000" y="2700000"/>
              <a:ext cx="936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Compiler</a:t>
              </a:r>
              <a:endParaRPr/>
            </a:p>
          </p:txBody>
        </p:sp>
        <p:sp>
          <p:nvSpPr>
            <p:cNvPr id="75" name="Line 53"/>
            <p:cNvSpPr/>
            <p:nvPr/>
          </p:nvSpPr>
          <p:spPr>
            <a:xfrm>
              <a:off x="1872000" y="3456000"/>
              <a:ext cx="98496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6" name="Line 54"/>
            <p:cNvSpPr/>
            <p:nvPr/>
          </p:nvSpPr>
          <p:spPr>
            <a:xfrm>
              <a:off x="1872000" y="4392000"/>
              <a:ext cx="98496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7" name="Line 55"/>
            <p:cNvSpPr/>
            <p:nvPr/>
          </p:nvSpPr>
          <p:spPr>
            <a:xfrm>
              <a:off x="1872000" y="5688000"/>
              <a:ext cx="100800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8" name="CustomShape 56"/>
            <p:cNvSpPr/>
            <p:nvPr/>
          </p:nvSpPr>
          <p:spPr>
            <a:xfrm>
              <a:off x="1944000" y="3168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GCC</a:t>
              </a:r>
              <a:endParaRPr/>
            </a:p>
          </p:txBody>
        </p:sp>
        <p:sp>
          <p:nvSpPr>
            <p:cNvPr id="79" name="CustomShape 57"/>
            <p:cNvSpPr/>
            <p:nvPr/>
          </p:nvSpPr>
          <p:spPr>
            <a:xfrm>
              <a:off x="1944000" y="4104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GCC</a:t>
              </a:r>
              <a:endParaRPr/>
            </a:p>
          </p:txBody>
        </p:sp>
        <p:sp>
          <p:nvSpPr>
            <p:cNvPr id="80" name="CustomShape 58"/>
            <p:cNvSpPr/>
            <p:nvPr/>
          </p:nvSpPr>
          <p:spPr>
            <a:xfrm>
              <a:off x="1944000" y="5400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NASM</a:t>
              </a:r>
              <a:endParaRPr/>
            </a:p>
          </p:txBody>
        </p:sp>
        <p:sp>
          <p:nvSpPr>
            <p:cNvPr id="81" name="CustomShape 59"/>
            <p:cNvSpPr/>
            <p:nvPr/>
          </p:nvSpPr>
          <p:spPr>
            <a:xfrm>
              <a:off x="6408000" y="3744000"/>
              <a:ext cx="360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LD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9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48200" y="3200400"/>
            <a:ext cx="4235450" cy="2283656"/>
            <a:chOff x="3886200" y="2212144"/>
            <a:chExt cx="5073650" cy="2743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2212144"/>
              <a:ext cx="5073650" cy="2743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5867400" y="2328701"/>
              <a:ext cx="1600201" cy="2362201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057400"/>
            <a:ext cx="4251899" cy="450608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ELF Header </a:t>
            </a:r>
            <a:r>
              <a:rPr lang="en-US" altLang="ko-KR" sz="1200" dirty="0" smtClean="0">
                <a:latin typeface="+mn-ea"/>
                <a:ea typeface="+mn-ea"/>
              </a:rPr>
              <a:t>: ELF</a:t>
            </a:r>
            <a:r>
              <a:rPr lang="ko-KR" altLang="en-US" sz="1200" dirty="0" smtClean="0">
                <a:latin typeface="+mn-ea"/>
                <a:ea typeface="+mn-ea"/>
              </a:rPr>
              <a:t>파일의 맨 </a:t>
            </a:r>
            <a:r>
              <a:rPr lang="ko-KR" altLang="en-US" sz="1200" dirty="0" err="1" smtClean="0">
                <a:latin typeface="+mn-ea"/>
                <a:ea typeface="+mn-ea"/>
              </a:rPr>
              <a:t>첫번째에</a:t>
            </a:r>
            <a:r>
              <a:rPr lang="ko-KR" altLang="en-US" sz="1200" dirty="0" smtClean="0">
                <a:latin typeface="+mn-ea"/>
                <a:ea typeface="+mn-ea"/>
              </a:rPr>
              <a:t> 위치하며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smtClean="0"/>
              <a:t> 14</a:t>
            </a:r>
            <a:r>
              <a:rPr lang="ko-KR" altLang="en-US" sz="1200" dirty="0" smtClean="0"/>
              <a:t>개의 항목을 가지고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에 대한 </a:t>
            </a:r>
            <a:r>
              <a:rPr lang="en-US" altLang="ko-KR" sz="1200" dirty="0" smtClean="0"/>
              <a:t>road map</a:t>
            </a:r>
            <a:r>
              <a:rPr lang="ko-KR" altLang="en-US" sz="1200" dirty="0" smtClean="0"/>
              <a:t>과 같은 역할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Program Header Table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각각의 </a:t>
            </a:r>
            <a:r>
              <a:rPr lang="en-US" altLang="ko-KR" sz="1200" dirty="0" smtClean="0">
                <a:latin typeface="+mn-ea"/>
                <a:ea typeface="+mn-ea"/>
              </a:rPr>
              <a:t>Program Header </a:t>
            </a:r>
            <a:r>
              <a:rPr lang="ko-KR" altLang="en-US" sz="1200" dirty="0" smtClean="0">
                <a:latin typeface="+mn-ea"/>
                <a:ea typeface="+mn-ea"/>
              </a:rPr>
              <a:t>프로그램이 실행되기 위한 </a:t>
            </a:r>
            <a:r>
              <a:rPr lang="en-US" altLang="ko-KR" sz="1200" dirty="0" smtClean="0">
                <a:latin typeface="+mn-ea"/>
                <a:ea typeface="+mn-ea"/>
              </a:rPr>
              <a:t>file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의 위치</a:t>
            </a:r>
            <a:r>
              <a:rPr lang="en-US" altLang="ko-KR" sz="1200" dirty="0" smtClean="0">
                <a:latin typeface="+mn-ea"/>
                <a:ea typeface="+mn-ea"/>
              </a:rPr>
              <a:t>(offset),</a:t>
            </a:r>
            <a:r>
              <a:rPr lang="ko-KR" altLang="en-US" sz="1200" dirty="0" smtClean="0">
                <a:latin typeface="+mn-ea"/>
                <a:ea typeface="+mn-ea"/>
              </a:rPr>
              <a:t> 프로그램 </a:t>
            </a:r>
            <a:r>
              <a:rPr lang="en-US" altLang="ko-KR" sz="1200" dirty="0" smtClean="0">
                <a:latin typeface="+mn-ea"/>
                <a:ea typeface="+mn-ea"/>
              </a:rPr>
              <a:t>loading</a:t>
            </a:r>
            <a:r>
              <a:rPr lang="ko-KR" altLang="en-US" sz="1200" dirty="0" smtClean="0">
                <a:latin typeface="+mn-ea"/>
                <a:ea typeface="+mn-ea"/>
              </a:rPr>
              <a:t>을 위한 </a:t>
            </a:r>
            <a:r>
              <a:rPr lang="en-US" altLang="ko-KR" sz="1200" dirty="0" smtClean="0">
                <a:latin typeface="+mn-ea"/>
                <a:ea typeface="+mn-ea"/>
              </a:rPr>
              <a:t>memory</a:t>
            </a:r>
            <a:r>
              <a:rPr lang="ko-KR" altLang="en-US" sz="1200" dirty="0" smtClean="0">
                <a:latin typeface="+mn-ea"/>
                <a:ea typeface="+mn-ea"/>
              </a:rPr>
              <a:t>할당을 하기 위한 정보들을 가지고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Section </a:t>
            </a:r>
            <a:r>
              <a:rPr lang="en-US" altLang="ko-KR" sz="1200" dirty="0" smtClean="0">
                <a:latin typeface="+mn-ea"/>
                <a:ea typeface="+mn-ea"/>
              </a:rPr>
              <a:t>: Linking </a:t>
            </a:r>
            <a:r>
              <a:rPr lang="ko-KR" altLang="en-US" sz="1200" dirty="0" smtClean="0">
                <a:latin typeface="+mn-ea"/>
                <a:ea typeface="+mn-ea"/>
              </a:rPr>
              <a:t>과정에서 필요한 정보를 담고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Segment</a:t>
            </a:r>
            <a:r>
              <a:rPr lang="en-US" altLang="ko-KR" sz="1200" dirty="0" smtClean="0">
                <a:latin typeface="+mn-ea"/>
                <a:ea typeface="+mn-ea"/>
              </a:rPr>
              <a:t> : Program </a:t>
            </a:r>
            <a:r>
              <a:rPr lang="ko-KR" altLang="en-US" sz="1200" dirty="0" smtClean="0">
                <a:latin typeface="+mn-ea"/>
                <a:ea typeface="+mn-ea"/>
              </a:rPr>
              <a:t>실행 시에 필요한 정보를 담고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같은 속성의 </a:t>
            </a:r>
            <a:r>
              <a:rPr lang="en-US" altLang="ko-KR" sz="1000" dirty="0">
                <a:latin typeface="+mn-ea"/>
              </a:rPr>
              <a:t>Section</a:t>
            </a:r>
            <a:r>
              <a:rPr lang="ko-KR" altLang="en-US" sz="1000" dirty="0">
                <a:latin typeface="+mn-ea"/>
              </a:rPr>
              <a:t>을 묶어 놓은 것이 </a:t>
            </a:r>
            <a:r>
              <a:rPr lang="en-US" altLang="ko-KR" sz="1000" dirty="0">
                <a:latin typeface="+mn-ea"/>
              </a:rPr>
              <a:t>Segment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Segment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0</a:t>
            </a:r>
            <a:r>
              <a:rPr lang="ko-KR" altLang="en-US" sz="1000" dirty="0">
                <a:latin typeface="+mn-ea"/>
              </a:rPr>
              <a:t>개 이상의 </a:t>
            </a:r>
            <a:r>
              <a:rPr lang="en-US" altLang="ko-KR" sz="1000" dirty="0">
                <a:latin typeface="+mn-ea"/>
              </a:rPr>
              <a:t>Section</a:t>
            </a:r>
            <a:r>
              <a:rPr lang="ko-KR" altLang="en-US" sz="1000" dirty="0">
                <a:latin typeface="+mn-ea"/>
              </a:rPr>
              <a:t>들로 구성</a:t>
            </a:r>
            <a:endParaRPr lang="en-US" altLang="ko-KR" sz="1000" dirty="0">
              <a:latin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Section Header Table </a:t>
            </a:r>
            <a:r>
              <a:rPr lang="en-US" altLang="ko-KR" sz="1200" dirty="0" smtClean="0">
                <a:latin typeface="+mn-ea"/>
                <a:ea typeface="+mn-ea"/>
              </a:rPr>
              <a:t>: Section Header</a:t>
            </a:r>
            <a:r>
              <a:rPr lang="ko-KR" altLang="en-US" sz="1200" dirty="0" smtClean="0">
                <a:latin typeface="+mn-ea"/>
                <a:ea typeface="+mn-ea"/>
              </a:rPr>
              <a:t>들은 </a:t>
            </a:r>
            <a:r>
              <a:rPr lang="en-US" altLang="ko-KR" sz="1200" dirty="0" smtClean="0">
                <a:latin typeface="+mn-ea"/>
                <a:ea typeface="+mn-ea"/>
              </a:rPr>
              <a:t>Section name, size, offset, linking</a:t>
            </a:r>
            <a:r>
              <a:rPr lang="ko-KR" altLang="en-US" sz="1200" dirty="0" smtClean="0">
                <a:latin typeface="+mn-ea"/>
                <a:ea typeface="+mn-ea"/>
              </a:rPr>
              <a:t>에 필요한 정보들을 가지고 있음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5393446" y="3017366"/>
            <a:ext cx="3153129" cy="27244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우리는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ea typeface="+mn-ea"/>
              </a:rPr>
              <a:t>Executable file format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에 대해서만 다룬다</a:t>
            </a:r>
            <a:endParaRPr lang="en-US" altLang="ko-KR" sz="1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9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will make 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 to load executable files from disk into memory.</a:t>
            </a:r>
          </a:p>
          <a:p>
            <a:pPr lvl="1"/>
            <a:r>
              <a:rPr lang="en-US" altLang="ko-KR" dirty="0" smtClean="0"/>
              <a:t>As a part of a kernel process, for now.</a:t>
            </a:r>
          </a:p>
          <a:p>
            <a:r>
              <a:rPr lang="en-US" altLang="ko-KR" dirty="0" smtClean="0"/>
              <a:t>File system for </a:t>
            </a:r>
            <a:r>
              <a:rPr lang="en-US" altLang="ko-KR" dirty="0" err="1" smtClean="0"/>
              <a:t>GeekOS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PFAT</a:t>
            </a:r>
          </a:p>
          <a:p>
            <a:pPr lvl="2"/>
            <a:r>
              <a:rPr lang="en-US" altLang="ko-KR" dirty="0" err="1" smtClean="0"/>
              <a:t>Read_Fully</a:t>
            </a:r>
            <a:r>
              <a:rPr lang="en-US" altLang="ko-KR" dirty="0" smtClean="0"/>
              <a:t> : read a named file of the disk and into a buffer in memory.</a:t>
            </a:r>
          </a:p>
          <a:p>
            <a:pPr lvl="2"/>
            <a:r>
              <a:rPr lang="en-US" altLang="ko-KR" dirty="0" smtClean="0"/>
              <a:t>Disk : just files in the Linux file system</a:t>
            </a:r>
          </a:p>
          <a:p>
            <a:r>
              <a:rPr lang="en-US" altLang="ko-KR" dirty="0" smtClean="0"/>
              <a:t>Subdirectories in 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tools : PFAT</a:t>
            </a:r>
          </a:p>
          <a:p>
            <a:pPr lvl="1"/>
            <a:r>
              <a:rPr lang="en-US" altLang="ko-KR" dirty="0" smtClean="0"/>
              <a:t>common : library functions</a:t>
            </a:r>
          </a:p>
          <a:p>
            <a:pPr lvl="1"/>
            <a:r>
              <a:rPr lang="en-US" altLang="ko-KR" dirty="0" err="1" smtClean="0"/>
              <a:t>libc</a:t>
            </a:r>
            <a:r>
              <a:rPr lang="en-US" altLang="ko-KR" dirty="0" smtClean="0"/>
              <a:t> : user space routines</a:t>
            </a:r>
          </a:p>
          <a:p>
            <a:pPr lvl="1"/>
            <a:r>
              <a:rPr lang="en-US" altLang="ko-KR" dirty="0" smtClean="0"/>
              <a:t>user : 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 (source code for the ELF program you need to load)</a:t>
            </a:r>
          </a:p>
          <a:p>
            <a:pPr lvl="2"/>
            <a:r>
              <a:rPr lang="en-US" altLang="ko-KR" dirty="0" smtClean="0"/>
              <a:t>Compiled to </a:t>
            </a:r>
            <a:r>
              <a:rPr lang="en-US" altLang="ko-KR" dirty="0"/>
              <a:t>a</a:t>
            </a:r>
            <a:r>
              <a:rPr lang="en-US" altLang="ko-KR" dirty="0" smtClean="0"/>
              <a:t>.exe into build/user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0 </a:t>
            </a:r>
            <a:r>
              <a:rPr lang="en-US" dirty="0" smtClean="0">
                <a:sym typeface="Wingdings" panose="05000000000000000000" pitchFamily="2" charset="2"/>
              </a:rPr>
              <a:t> Project 1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151"/>
            <a:ext cx="6838950" cy="337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233900"/>
            <a:ext cx="21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is </a:t>
            </a:r>
            <a:r>
              <a:rPr lang="en-US" altLang="ko-KR" dirty="0" err="1" smtClean="0"/>
              <a:t>Spawner</a:t>
            </a:r>
            <a:r>
              <a:rPr lang="en-US" altLang="ko-KR" dirty="0" smtClean="0"/>
              <a:t>()?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>
            <a:off x="4257675" y="2418566"/>
            <a:ext cx="542925" cy="19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.c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122968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Before implementation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905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2971800"/>
            <a:ext cx="4551246" cy="155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Hi!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the first string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Hi!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the second string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17134</TotalTime>
  <Words>884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굴림체</vt:lpstr>
      <vt:lpstr>맑은 고딕</vt:lpstr>
      <vt:lpstr>Arial</vt:lpstr>
      <vt:lpstr>Calibri</vt:lpstr>
      <vt:lpstr>Courier New</vt:lpstr>
      <vt:lpstr>Tahoma</vt:lpstr>
      <vt:lpstr>Times New Roman</vt:lpstr>
      <vt:lpstr>Wingdings</vt:lpstr>
      <vt:lpstr>SH_radial_light_grey</vt:lpstr>
      <vt:lpstr>GeekOS Project 1 ELF, Program loading</vt:lpstr>
      <vt:lpstr>ELF Executable and Linkable format</vt:lpstr>
      <vt:lpstr>ELF Executable and Linkable format</vt:lpstr>
      <vt:lpstr>ELF Executable and Linkable format</vt:lpstr>
      <vt:lpstr>Project 1</vt:lpstr>
      <vt:lpstr>Project 0  Project 1</vt:lpstr>
      <vt:lpstr>a.c</vt:lpstr>
      <vt:lpstr>Before implementation</vt:lpstr>
      <vt:lpstr>Expected output</vt:lpstr>
      <vt:lpstr>ELF</vt:lpstr>
      <vt:lpstr>ELF Executable and Linkable format</vt:lpstr>
      <vt:lpstr>Spawn program (userseg.c)</vt:lpstr>
      <vt:lpstr>Spawn program</vt:lpstr>
      <vt:lpstr>결국 해야 하는 것은?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243</cp:revision>
  <dcterms:created xsi:type="dcterms:W3CDTF">2013-08-12T05:24:51Z</dcterms:created>
  <dcterms:modified xsi:type="dcterms:W3CDTF">2020-04-06T01:39:51Z</dcterms:modified>
</cp:coreProperties>
</file>