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4" r:id="rId2"/>
    <p:sldId id="296" r:id="rId3"/>
    <p:sldId id="307" r:id="rId4"/>
    <p:sldId id="325" r:id="rId5"/>
    <p:sldId id="326" r:id="rId6"/>
    <p:sldId id="328" r:id="rId7"/>
    <p:sldId id="327" r:id="rId8"/>
    <p:sldId id="291" r:id="rId9"/>
    <p:sldId id="292" r:id="rId10"/>
    <p:sldId id="298" r:id="rId11"/>
    <p:sldId id="299" r:id="rId12"/>
    <p:sldId id="300" r:id="rId13"/>
    <p:sldId id="320" r:id="rId14"/>
    <p:sldId id="321" r:id="rId15"/>
    <p:sldId id="275" r:id="rId16"/>
    <p:sldId id="304" r:id="rId17"/>
    <p:sldId id="295" r:id="rId18"/>
    <p:sldId id="322" r:id="rId19"/>
    <p:sldId id="301" r:id="rId20"/>
    <p:sldId id="302" r:id="rId21"/>
    <p:sldId id="303" r:id="rId22"/>
    <p:sldId id="323" r:id="rId23"/>
    <p:sldId id="306" r:id="rId24"/>
    <p:sldId id="309" r:id="rId25"/>
    <p:sldId id="308" r:id="rId26"/>
    <p:sldId id="315" r:id="rId27"/>
    <p:sldId id="313" r:id="rId28"/>
    <p:sldId id="314" r:id="rId29"/>
    <p:sldId id="316" r:id="rId30"/>
    <p:sldId id="317" r:id="rId31"/>
    <p:sldId id="318" r:id="rId32"/>
    <p:sldId id="31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1B"/>
    <a:srgbClr val="CFE7F5"/>
    <a:srgbClr val="F5C61B"/>
    <a:srgbClr val="FFE701"/>
    <a:srgbClr val="907206"/>
    <a:srgbClr val="171717"/>
    <a:srgbClr val="C9A009"/>
    <a:srgbClr val="D5A909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95603" autoAdjust="0"/>
  </p:normalViewPr>
  <p:slideViewPr>
    <p:cSldViewPr>
      <p:cViewPr varScale="1">
        <p:scale>
          <a:sx n="92" d="100"/>
          <a:sy n="92" d="100"/>
        </p:scale>
        <p:origin x="7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36664-BBCE-4049-B85A-55A85C7D520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8C8E-7C39-46B4-944C-1F87FD63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F0FE337-73CD-44AC-BF07-E492F6911391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6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06A4C7-8B74-408B-A3C5-950423B0F173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9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4CA533A-11C8-45E7-9284-3B238C0BC3C5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6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38700C-EFD7-416D-8D38-F07864C72A59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9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ppttemplate.net/?utm_source=ppt&amp;utm_medium=link&amp;utm_term=basic&amp;utm_content=0001&amp;utm_campaign=ppt" TargetMode="External"/><Relationship Id="rId7" Type="http://schemas.openxmlformats.org/officeDocument/2006/relationships/hyperlink" Target="http://ppttemplate.net/?utm_source=ppt&amp;utm_medium=logo&amp;utm_term=basic&amp;utm_content=0001&amp;utm_campaign=ppt" TargetMode="External"/><Relationship Id="rId2" Type="http://schemas.openxmlformats.org/officeDocument/2006/relationships/hyperlink" Target="https://twitter.com/ppttemplate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g"/><Relationship Id="rId5" Type="http://schemas.openxmlformats.org/officeDocument/2006/relationships/hyperlink" Target="http://slidehunter.com/" TargetMode="External"/><Relationship Id="rId4" Type="http://schemas.openxmlformats.org/officeDocument/2006/relationships/hyperlink" Target="http://slideonline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64950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20265" y="622543"/>
            <a:ext cx="853971" cy="1040914"/>
            <a:chOff x="6522100" y="381000"/>
            <a:chExt cx="1250300" cy="1524000"/>
          </a:xfrm>
        </p:grpSpPr>
        <p:sp>
          <p:nvSpPr>
            <p:cNvPr id="7" name="Freeform 6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79120"/>
            <a:ext cx="5410200" cy="1097280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24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Download More</a:t>
            </a:r>
            <a:br>
              <a:rPr lang="en-US" smtClean="0"/>
            </a:br>
            <a:r>
              <a:rPr lang="en-US" smtClean="0"/>
              <a:t>Free PowerPoint Templates</a:t>
            </a:r>
            <a:endParaRPr lang="en-US"/>
          </a:p>
        </p:txBody>
      </p:sp>
      <p:sp>
        <p:nvSpPr>
          <p:cNvPr id="16" name="Content Placeholder 1"/>
          <p:cNvSpPr txBox="1">
            <a:spLocks/>
          </p:cNvSpPr>
          <p:nvPr userDrawn="1"/>
        </p:nvSpPr>
        <p:spPr>
          <a:xfrm>
            <a:off x="228600" y="1981200"/>
            <a:ext cx="41909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Thank you!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You can use this PowerPoint template for free based on creative commons </a:t>
            </a:r>
            <a:r>
              <a:rPr lang="en-US" sz="1600" smtClean="0">
                <a:solidFill>
                  <a:prstClr val="black"/>
                </a:solidFill>
              </a:rPr>
              <a:t>license.  Follow </a:t>
            </a:r>
            <a:r>
              <a:rPr lang="en-US" sz="1600" dirty="0" smtClean="0">
                <a:solidFill>
                  <a:prstClr val="black"/>
                </a:solidFill>
              </a:rPr>
              <a:t>us </a:t>
            </a:r>
            <a:r>
              <a:rPr lang="en-US" sz="1600" smtClean="0">
                <a:solidFill>
                  <a:prstClr val="black"/>
                </a:solidFill>
              </a:rPr>
              <a:t>on Twitter </a:t>
            </a:r>
            <a:r>
              <a:rPr lang="en-US" sz="1600" smtClean="0">
                <a:solidFill>
                  <a:prstClr val="black"/>
                </a:solidFill>
                <a:hlinkClick r:id="rId2"/>
              </a:rPr>
              <a:t>@ppttemplatenet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3"/>
              </a:rPr>
              <a:t>PPTTemplate.net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8" name="Rectangle 17">
            <a:hlinkClick r:id="rId4"/>
          </p:cNvPr>
          <p:cNvSpPr/>
          <p:nvPr userDrawn="1"/>
        </p:nvSpPr>
        <p:spPr>
          <a:xfrm>
            <a:off x="5475288" y="5791200"/>
            <a:ext cx="2982912" cy="609600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87000">
                <a:schemeClr val="bg1">
                  <a:lumMod val="65000"/>
                </a:schemeClr>
              </a:gs>
            </a:gsLst>
            <a:lin ang="16200000" scaled="0"/>
          </a:gradFill>
          <a:ln w="22225" cap="sq" cmpd="sng">
            <a:solidFill>
              <a:schemeClr val="tx1">
                <a:lumMod val="75000"/>
                <a:lumOff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Upload to Slide Online.com</a:t>
            </a:r>
          </a:p>
        </p:txBody>
      </p:sp>
      <p:sp>
        <p:nvSpPr>
          <p:cNvPr id="19" name="Rectangle 18">
            <a:hlinkClick r:id="rId5"/>
          </p:cNvPr>
          <p:cNvSpPr/>
          <p:nvPr userDrawn="1"/>
        </p:nvSpPr>
        <p:spPr>
          <a:xfrm>
            <a:off x="692945" y="5791200"/>
            <a:ext cx="2982912" cy="609600"/>
          </a:xfrm>
          <a:prstGeom prst="rect">
            <a:avLst/>
          </a:prstGeom>
          <a:effectLst>
            <a:innerShdw blurRad="304800" dist="50800" dir="81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Download Free Templates</a:t>
            </a:r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511733" cy="361782"/>
          </a:xfrm>
          <a:prstGeom prst="rect">
            <a:avLst/>
          </a:prstGeom>
        </p:spPr>
      </p:pic>
      <p:pic>
        <p:nvPicPr>
          <p:cNvPr id="21" name="Picture 2" descr="E:\cloud\drive\websites\ppttemplate\ppt\logo-ppttemplate.pn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-3629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"/>
          <p:cNvSpPr txBox="1">
            <a:spLocks/>
          </p:cNvSpPr>
          <p:nvPr userDrawn="1"/>
        </p:nvSpPr>
        <p:spPr>
          <a:xfrm>
            <a:off x="4876800" y="1981200"/>
            <a:ext cx="40385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smtClean="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smtClean="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4"/>
              </a:rPr>
              <a:t>SlideOnline.com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-152400" y="2514600"/>
            <a:ext cx="6858000" cy="1823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GeekOS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2</a:t>
            </a:r>
            <a:b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process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segmentation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9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ix </a:t>
            </a:r>
            <a:r>
              <a:rPr lang="en-US" altLang="ko-KR" dirty="0"/>
              <a:t>registers in the processor that keep track of the active segments:</a:t>
            </a:r>
            <a:endParaRPr lang="ko-KR" altLang="ko-KR" dirty="0"/>
          </a:p>
          <a:p>
            <a:pPr lvl="1"/>
            <a:r>
              <a:rPr lang="en-US" altLang="ko-KR" dirty="0"/>
              <a:t>CS - Code Segment</a:t>
            </a:r>
            <a:endParaRPr lang="ko-KR" altLang="ko-KR" dirty="0"/>
          </a:p>
          <a:p>
            <a:pPr lvl="1"/>
            <a:r>
              <a:rPr lang="en-US" altLang="ko-KR" dirty="0"/>
              <a:t>SS - Stack Segment</a:t>
            </a:r>
            <a:endParaRPr lang="ko-KR" altLang="ko-KR" dirty="0"/>
          </a:p>
          <a:p>
            <a:pPr lvl="1"/>
            <a:r>
              <a:rPr lang="en-US" altLang="ko-KR" dirty="0"/>
              <a:t>DS - (Default) Data Segment</a:t>
            </a:r>
            <a:endParaRPr lang="ko-KR" altLang="ko-KR" dirty="0"/>
          </a:p>
          <a:p>
            <a:pPr lvl="1"/>
            <a:r>
              <a:rPr lang="en-US" altLang="ko-KR" dirty="0"/>
              <a:t>ES, FS, GS - Extra Data Segments</a:t>
            </a:r>
            <a:endParaRPr lang="ko-KR" altLang="ko-KR" dirty="0"/>
          </a:p>
          <a:p>
            <a:pPr lvl="1"/>
            <a:r>
              <a:rPr lang="en-US" altLang="ko-KR" dirty="0"/>
              <a:t>These registers do not contain the actual segment descriptors. Instead, they contain </a:t>
            </a:r>
            <a:r>
              <a:rPr lang="en-US" altLang="ko-KR" b="1" dirty="0"/>
              <a:t>Segment Descriptor Selectors</a:t>
            </a:r>
            <a:r>
              <a:rPr lang="en-US" altLang="ko-KR" dirty="0"/>
              <a:t>, which are essentially the indices of descriptors within the GDT and the current LDT.</a:t>
            </a:r>
            <a:endParaRPr lang="ko-KR" altLang="ko-KR" dirty="0"/>
          </a:p>
          <a:p>
            <a:r>
              <a:rPr lang="en-US" altLang="ko-KR" dirty="0" smtClean="0"/>
              <a:t>GDTR </a:t>
            </a:r>
            <a:r>
              <a:rPr lang="en-US" altLang="ko-KR" dirty="0"/>
              <a:t>and LDTR registers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keeping </a:t>
            </a:r>
            <a:r>
              <a:rPr lang="en-US" altLang="ko-KR" dirty="0"/>
              <a:t>track of the location of the GDT and the current LDT</a:t>
            </a:r>
            <a:endParaRPr lang="ko-KR" altLang="ko-KR" dirty="0"/>
          </a:p>
          <a:p>
            <a:r>
              <a:rPr lang="en-US" altLang="ko-KR" dirty="0"/>
              <a:t>The memory segments are activated by loading the address of the LDT into the LDTR and the segment selectors into the various segment registers.</a:t>
            </a:r>
            <a:endParaRPr lang="ko-KR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5410200" cy="640080"/>
          </a:xfrm>
        </p:spPr>
        <p:txBody>
          <a:bodyPr/>
          <a:lstStyle/>
          <a:p>
            <a:r>
              <a:rPr lang="en-US" altLang="ko-KR" dirty="0" smtClean="0"/>
              <a:t>Segment descriptor selector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93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400" y="2819400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struct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Kernel_Thread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{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unsigned long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esp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;                  // offset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0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volatile unsigned long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numTicks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;    // offset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4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int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priority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;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DEFINE_LINK(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Thread_Queue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,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Kernel_Thread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);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void*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stackPage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;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struct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User_Context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*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userContext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;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struct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Kernel_Thread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* owner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;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//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helpful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fields …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int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pid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;</a:t>
            </a:r>
          </a:p>
          <a:p>
            <a:pPr lvl="0"/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// more fields …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};</a:t>
            </a:r>
            <a:r>
              <a:rPr lang="en-US" altLang="ko-KR" sz="600" dirty="0"/>
              <a:t> </a:t>
            </a:r>
            <a:endParaRPr lang="en-US" altLang="ko-KR" sz="3200" dirty="0">
              <a:latin typeface="Arial" panose="020B0604020202020204" pitchFamily="34" charset="0"/>
            </a:endParaRPr>
          </a:p>
          <a:p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4419600"/>
            <a:ext cx="308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is NULL for kernel threads.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3505200" y="4267200"/>
            <a:ext cx="137160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9400" y="1846302"/>
            <a:ext cx="259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include/</a:t>
            </a:r>
            <a:r>
              <a:rPr lang="en-US" altLang="ko-KR" dirty="0" err="1" smtClean="0"/>
              <a:t>geekos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kthread.h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4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49579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GDT </a:t>
            </a:r>
            <a:r>
              <a:rPr lang="ko-KR" altLang="en-US" dirty="0" smtClean="0"/>
              <a:t>초기화는 이미 구현되어 있으며</a:t>
            </a:r>
            <a:r>
              <a:rPr lang="en-US" altLang="ko-KR" dirty="0" smtClean="0"/>
              <a:t>, user process</a:t>
            </a:r>
            <a:r>
              <a:rPr lang="ko-KR" altLang="en-US" dirty="0" smtClean="0"/>
              <a:t>를 수행하기 위한 부분만 구현 필요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main.c</a:t>
            </a:r>
            <a:r>
              <a:rPr lang="en-US" altLang="ko-KR" dirty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: </a:t>
            </a:r>
            <a:r>
              <a:rPr lang="en-US" altLang="ko-KR" dirty="0" err="1"/>
              <a:t>Spawn_Init_Process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/>
              <a:t>rc</a:t>
            </a:r>
            <a:r>
              <a:rPr lang="en-US" altLang="ko-KR" dirty="0"/>
              <a:t> = </a:t>
            </a:r>
            <a:r>
              <a:rPr lang="en-US" altLang="ko-KR" dirty="0" err="1"/>
              <a:t>Spawn_Foreground</a:t>
            </a:r>
            <a:r>
              <a:rPr lang="en-US" altLang="ko-KR" dirty="0"/>
              <a:t>(INIT_PROGRAM, INIT_PROGRAM, &amp;</a:t>
            </a:r>
            <a:r>
              <a:rPr lang="en-US" altLang="ko-KR" dirty="0" err="1"/>
              <a:t>initProcess</a:t>
            </a:r>
            <a:r>
              <a:rPr lang="en-US" altLang="ko-KR" dirty="0" smtClean="0"/>
              <a:t>); // uncomment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//    </a:t>
            </a:r>
            <a:r>
              <a:rPr lang="en-US" altLang="ko-KR" dirty="0" err="1"/>
              <a:t>initProcess</a:t>
            </a:r>
            <a:r>
              <a:rPr lang="en-US" altLang="ko-KR" dirty="0"/>
              <a:t>=</a:t>
            </a:r>
            <a:r>
              <a:rPr lang="en-US" altLang="ko-KR" dirty="0" err="1"/>
              <a:t>Start_Kernel_Thread</a:t>
            </a:r>
            <a:r>
              <a:rPr lang="en-US" altLang="ko-KR" dirty="0"/>
              <a:t>(</a:t>
            </a:r>
            <a:r>
              <a:rPr lang="en-US" altLang="ko-KR" dirty="0" err="1"/>
              <a:t>Spawner</a:t>
            </a:r>
            <a:r>
              <a:rPr lang="en-US" altLang="ko-KR" dirty="0"/>
              <a:t>, 0, PRIORITY_NORMAL, true, "prj1</a:t>
            </a:r>
            <a:r>
              <a:rPr lang="en-US" altLang="ko-KR" dirty="0" smtClean="0"/>
              <a:t>");  // comment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Call trace</a:t>
            </a:r>
          </a:p>
          <a:p>
            <a:pPr lvl="1"/>
            <a:r>
              <a:rPr lang="en-US" altLang="ko-KR" i="1" dirty="0" err="1" smtClean="0"/>
              <a:t>Spawn_Init_Process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main.c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calls </a:t>
            </a:r>
            <a:r>
              <a:rPr lang="en-US" altLang="ko-KR" i="1" dirty="0" smtClean="0">
                <a:sym typeface="Wingdings" panose="05000000000000000000" pitchFamily="2" charset="2"/>
              </a:rPr>
              <a:t>Spawn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>
                <a:sym typeface="Wingdings" panose="05000000000000000000" pitchFamily="2" charset="2"/>
              </a:rPr>
              <a:t>user.c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i="1" dirty="0" smtClean="0">
                <a:sym typeface="Wingdings" panose="05000000000000000000" pitchFamily="2" charset="2"/>
              </a:rPr>
              <a:t>	</a:t>
            </a:r>
            <a:r>
              <a:rPr lang="en-US" altLang="ko-KR" i="1" dirty="0" err="1" smtClean="0">
                <a:sym typeface="Wingdings" panose="05000000000000000000" pitchFamily="2" charset="2"/>
              </a:rPr>
              <a:t>Read_Fully</a:t>
            </a:r>
            <a:r>
              <a:rPr lang="en-US" altLang="ko-KR" i="1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구현되어 있음</a:t>
            </a:r>
            <a:endParaRPr lang="en-US" altLang="ko-KR" i="1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i="1" dirty="0" smtClean="0">
                <a:sym typeface="Wingdings" panose="05000000000000000000" pitchFamily="2" charset="2"/>
              </a:rPr>
              <a:t>	</a:t>
            </a:r>
            <a:r>
              <a:rPr lang="en-US" altLang="ko-KR" i="1" dirty="0" err="1" smtClean="0">
                <a:sym typeface="Wingdings" panose="05000000000000000000" pitchFamily="2" charset="2"/>
              </a:rPr>
              <a:t>Parse_ELF_Executable</a:t>
            </a:r>
            <a:r>
              <a:rPr lang="en-US" altLang="ko-KR" dirty="0" smtClean="0">
                <a:sym typeface="Wingdings" panose="05000000000000000000" pitchFamily="2" charset="2"/>
              </a:rPr>
              <a:t> : from Project 1</a:t>
            </a:r>
          </a:p>
          <a:p>
            <a:pPr marL="457200" lvl="1" indent="0">
              <a:buNone/>
            </a:pPr>
            <a:r>
              <a:rPr lang="en-US" altLang="ko-KR" i="1" dirty="0" smtClean="0">
                <a:sym typeface="Wingdings" panose="05000000000000000000" pitchFamily="2" charset="2"/>
              </a:rPr>
              <a:t>	</a:t>
            </a:r>
            <a:r>
              <a:rPr lang="en-US" altLang="ko-KR" i="1" dirty="0" err="1" smtClean="0">
                <a:sym typeface="Wingdings" panose="05000000000000000000" pitchFamily="2" charset="2"/>
              </a:rPr>
              <a:t>Load_User_Program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userseg.c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구현해야 함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        </a:t>
            </a:r>
            <a:r>
              <a:rPr lang="en-US" altLang="ko-KR" dirty="0" err="1" smtClean="0">
                <a:sym typeface="Wingdings" panose="05000000000000000000" pitchFamily="2" charset="2"/>
              </a:rPr>
              <a:t>User_Context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i="1" dirty="0" err="1" smtClean="0">
                <a:sym typeface="Wingdings" panose="05000000000000000000" pitchFamily="2" charset="2"/>
              </a:rPr>
              <a:t>Create_User_Context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userseg.c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구현해야 함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         </a:t>
            </a:r>
            <a:r>
              <a:rPr lang="en-US" altLang="ko-KR" dirty="0">
                <a:sym typeface="Wingdings" panose="05000000000000000000" pitchFamily="2" charset="2"/>
              </a:rPr>
              <a:t>stack size </a:t>
            </a:r>
            <a:r>
              <a:rPr lang="en-US" altLang="ko-KR" dirty="0" smtClean="0">
                <a:sym typeface="Wingdings" panose="05000000000000000000" pitchFamily="2" charset="2"/>
              </a:rPr>
              <a:t>= </a:t>
            </a:r>
            <a:r>
              <a:rPr lang="en-US" altLang="ko-KR" dirty="0">
                <a:sym typeface="Wingdings" panose="05000000000000000000" pitchFamily="2" charset="2"/>
              </a:rPr>
              <a:t>STACK_SIZE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i="1" dirty="0" smtClean="0">
                <a:sym typeface="Wingdings" panose="05000000000000000000" pitchFamily="2" charset="2"/>
              </a:rPr>
              <a:t>	</a:t>
            </a:r>
            <a:r>
              <a:rPr lang="en-US" altLang="ko-KR" i="1" dirty="0" err="1" smtClean="0">
                <a:sym typeface="Wingdings" panose="05000000000000000000" pitchFamily="2" charset="2"/>
              </a:rPr>
              <a:t>Start_User_Thread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>
                <a:sym typeface="Wingdings" panose="05000000000000000000" pitchFamily="2" charset="2"/>
              </a:rPr>
              <a:t>kthread.c</a:t>
            </a:r>
            <a:r>
              <a:rPr lang="en-US" altLang="ko-KR" dirty="0" smtClean="0">
                <a:sym typeface="Wingdings" panose="05000000000000000000" pitchFamily="2" charset="2"/>
              </a:rPr>
              <a:t> (</a:t>
            </a:r>
            <a:r>
              <a:rPr lang="ko-KR" altLang="en-US" dirty="0" smtClean="0">
                <a:sym typeface="Wingdings" panose="05000000000000000000" pitchFamily="2" charset="2"/>
              </a:rPr>
              <a:t>구현되어 있음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3236" y="1845212"/>
            <a:ext cx="4267200" cy="50127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Spawn_Program</a:t>
            </a:r>
            <a:r>
              <a:rPr lang="en-US" dirty="0"/>
              <a:t>(char *</a:t>
            </a:r>
            <a:r>
              <a:rPr lang="en-US" dirty="0" err="1"/>
              <a:t>exeFileData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Exe_Format</a:t>
            </a:r>
            <a:r>
              <a:rPr lang="en-US" dirty="0"/>
              <a:t> *</a:t>
            </a:r>
            <a:r>
              <a:rPr lang="en-US" dirty="0" err="1"/>
              <a:t>exeFormat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/* Find maximum virtual address */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for (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= 0;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&lt; </a:t>
            </a:r>
            <a:r>
              <a:rPr lang="en-US" dirty="0" err="1" smtClean="0">
                <a:solidFill>
                  <a:schemeClr val="accent1"/>
                </a:solidFill>
              </a:rPr>
              <a:t>exeFormat</a:t>
            </a:r>
            <a:r>
              <a:rPr lang="en-US" dirty="0" smtClean="0">
                <a:solidFill>
                  <a:schemeClr val="accent1"/>
                </a:solidFill>
              </a:rPr>
              <a:t>-&gt;</a:t>
            </a:r>
            <a:r>
              <a:rPr lang="en-US" dirty="0" err="1" smtClean="0">
                <a:solidFill>
                  <a:schemeClr val="accent1"/>
                </a:solidFill>
              </a:rPr>
              <a:t>numSegments</a:t>
            </a:r>
            <a:r>
              <a:rPr lang="en-US" dirty="0" smtClean="0">
                <a:solidFill>
                  <a:schemeClr val="accent1"/>
                </a:solidFill>
              </a:rPr>
              <a:t>; ++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/* setup some memory space for the program </a:t>
            </a:r>
            <a:r>
              <a:rPr lang="en-US" dirty="0" smtClean="0"/>
              <a:t>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virtSize</a:t>
            </a:r>
            <a:r>
              <a:rPr lang="en-US" dirty="0"/>
              <a:t> = </a:t>
            </a:r>
            <a:r>
              <a:rPr lang="en-US" dirty="0" err="1"/>
              <a:t>Round_Up_To_Page</a:t>
            </a:r>
            <a:r>
              <a:rPr lang="en-US" dirty="0"/>
              <a:t>(</a:t>
            </a:r>
            <a:r>
              <a:rPr lang="en-US" dirty="0" err="1"/>
              <a:t>maxva</a:t>
            </a:r>
            <a:r>
              <a:rPr lang="en-US" dirty="0"/>
              <a:t>) + 4096; /* leave some slack for stack */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virtSpace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virtSize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memset</a:t>
            </a:r>
            <a:r>
              <a:rPr lang="en-US" dirty="0"/>
              <a:t>((char *) </a:t>
            </a:r>
            <a:r>
              <a:rPr lang="en-US" dirty="0" err="1"/>
              <a:t>virtSpace</a:t>
            </a:r>
            <a:r>
              <a:rPr lang="en-US" dirty="0"/>
              <a:t>, '\0', </a:t>
            </a:r>
            <a:r>
              <a:rPr lang="en-US" dirty="0" err="1"/>
              <a:t>virtSize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/* Load segment data into memory */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for (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0;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&lt; </a:t>
            </a:r>
            <a:r>
              <a:rPr lang="en-US" dirty="0" err="1">
                <a:solidFill>
                  <a:schemeClr val="accent1"/>
                </a:solidFill>
              </a:rPr>
              <a:t>exeFormat</a:t>
            </a:r>
            <a:r>
              <a:rPr lang="en-US" dirty="0">
                <a:solidFill>
                  <a:schemeClr val="accent1"/>
                </a:solidFill>
              </a:rPr>
              <a:t>-&gt;</a:t>
            </a:r>
            <a:r>
              <a:rPr lang="en-US" dirty="0" err="1">
                <a:solidFill>
                  <a:schemeClr val="accent1"/>
                </a:solidFill>
              </a:rPr>
              <a:t>numSegments</a:t>
            </a:r>
            <a:r>
              <a:rPr lang="en-US" dirty="0">
                <a:solidFill>
                  <a:schemeClr val="accent1"/>
                </a:solidFill>
              </a:rPr>
              <a:t>; ++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….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}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/* allocate and </a:t>
            </a:r>
            <a:r>
              <a:rPr lang="en-US" dirty="0" err="1"/>
              <a:t>init</a:t>
            </a:r>
            <a:r>
              <a:rPr lang="en-US" dirty="0"/>
              <a:t> descriptors and selectors for code and data */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// Kernel code segment.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desc</a:t>
            </a:r>
            <a:r>
              <a:rPr lang="en-US" dirty="0"/>
              <a:t> = </a:t>
            </a:r>
            <a:r>
              <a:rPr lang="en-US" dirty="0" err="1"/>
              <a:t>Allocate_Segment_Descriptor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Init_Code_Segment_Descriptor</a:t>
            </a:r>
            <a:r>
              <a:rPr lang="en-US" dirty="0" smtClean="0"/>
              <a:t>( …      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codeSelector</a:t>
            </a:r>
            <a:r>
              <a:rPr lang="en-US" dirty="0"/>
              <a:t> = Selector( 0, true, </a:t>
            </a:r>
            <a:r>
              <a:rPr lang="en-US" dirty="0" err="1"/>
              <a:t>Get_Descriptor_Index</a:t>
            </a:r>
            <a:r>
              <a:rPr lang="en-US" dirty="0"/>
              <a:t>( </a:t>
            </a:r>
            <a:r>
              <a:rPr lang="en-US" dirty="0" err="1"/>
              <a:t>desc</a:t>
            </a:r>
            <a:r>
              <a:rPr lang="en-US" dirty="0"/>
              <a:t> ) 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desc</a:t>
            </a:r>
            <a:r>
              <a:rPr lang="en-US" dirty="0"/>
              <a:t> = </a:t>
            </a:r>
            <a:r>
              <a:rPr lang="en-US" dirty="0" err="1"/>
              <a:t>Allocate_Segment_Descriptor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Init_Data_Segment_Descriptor</a:t>
            </a:r>
            <a:r>
              <a:rPr lang="en-US" dirty="0" smtClean="0"/>
              <a:t>(…        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dataSelector</a:t>
            </a:r>
            <a:r>
              <a:rPr lang="en-US" dirty="0"/>
              <a:t> = Selector( 0, true, </a:t>
            </a:r>
            <a:r>
              <a:rPr lang="en-US" dirty="0" err="1"/>
              <a:t>Get_Descriptor_Index</a:t>
            </a:r>
            <a:r>
              <a:rPr lang="en-US" dirty="0"/>
              <a:t>( </a:t>
            </a:r>
            <a:r>
              <a:rPr lang="en-US" dirty="0" err="1"/>
              <a:t>desc</a:t>
            </a:r>
            <a:r>
              <a:rPr lang="en-US" dirty="0"/>
              <a:t> 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exeFileData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exeFileData</a:t>
            </a:r>
            <a:r>
              <a:rPr lang="en-US" dirty="0"/>
              <a:t>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4724400" y="2133601"/>
            <a:ext cx="4114800" cy="4571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Load_User_Program</a:t>
            </a:r>
            <a:r>
              <a:rPr lang="en-US" altLang="ko-KR" dirty="0" smtClean="0"/>
              <a:t>(…)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TODO("Find maximum virtual address");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TODO("Determine size required for argument block");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/*</a:t>
            </a:r>
          </a:p>
          <a:p>
            <a:pPr marL="0" indent="0">
              <a:buNone/>
            </a:pPr>
            <a:r>
              <a:rPr lang="en-US" altLang="ko-KR" dirty="0"/>
              <a:t>     * Now we can determine the size of the memory block needed</a:t>
            </a:r>
          </a:p>
          <a:p>
            <a:pPr marL="0" indent="0">
              <a:buNone/>
            </a:pPr>
            <a:r>
              <a:rPr lang="en-US" altLang="ko-KR" dirty="0"/>
              <a:t>     * to run the process.</a:t>
            </a:r>
          </a:p>
          <a:p>
            <a:pPr marL="0" indent="0">
              <a:buNone/>
            </a:pPr>
            <a:r>
              <a:rPr lang="en-US" altLang="ko-KR" dirty="0"/>
              <a:t>     */</a:t>
            </a:r>
          </a:p>
          <a:p>
            <a:pPr marL="0" indent="0">
              <a:buNone/>
            </a:pPr>
            <a:r>
              <a:rPr lang="en-US" altLang="ko-KR" dirty="0"/>
              <a:t>    size = </a:t>
            </a:r>
            <a:r>
              <a:rPr lang="en-US" altLang="ko-KR" dirty="0" err="1"/>
              <a:t>Round_Up_To_Page</a:t>
            </a:r>
            <a:r>
              <a:rPr lang="en-US" altLang="ko-KR" dirty="0"/>
              <a:t>(</a:t>
            </a:r>
            <a:r>
              <a:rPr lang="en-US" altLang="ko-KR" dirty="0" err="1"/>
              <a:t>maxva</a:t>
            </a:r>
            <a:r>
              <a:rPr lang="en-US" altLang="ko-KR" dirty="0"/>
              <a:t>) + DEFAULT_USER_STACK_SIZE;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argBlockAddr</a:t>
            </a:r>
            <a:r>
              <a:rPr lang="en-US" altLang="ko-KR" dirty="0"/>
              <a:t> = size;</a:t>
            </a:r>
          </a:p>
          <a:p>
            <a:pPr marL="0" indent="0">
              <a:buNone/>
            </a:pPr>
            <a:r>
              <a:rPr lang="en-US" altLang="ko-KR" dirty="0"/>
              <a:t>    size += </a:t>
            </a:r>
            <a:r>
              <a:rPr lang="en-US" altLang="ko-KR" dirty="0" err="1"/>
              <a:t>argBlockSize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/* Create </a:t>
            </a:r>
            <a:r>
              <a:rPr lang="en-US" altLang="ko-KR" dirty="0" err="1"/>
              <a:t>User_Context</a:t>
            </a:r>
            <a:r>
              <a:rPr lang="en-US" altLang="ko-KR" dirty="0"/>
              <a:t> */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userContext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Create_User_Context</a:t>
            </a:r>
            <a:r>
              <a:rPr lang="en-US" altLang="ko-KR" dirty="0">
                <a:solidFill>
                  <a:srgbClr val="FF0000"/>
                </a:solidFill>
              </a:rPr>
              <a:t>(size);</a:t>
            </a:r>
          </a:p>
          <a:p>
            <a:pPr marL="0" indent="0">
              <a:buNone/>
            </a:pPr>
            <a:r>
              <a:rPr lang="en-US" altLang="ko-KR" dirty="0"/>
              <a:t>    if(</a:t>
            </a:r>
            <a:r>
              <a:rPr lang="en-US" altLang="ko-KR" dirty="0" err="1"/>
              <a:t>userContext</a:t>
            </a:r>
            <a:r>
              <a:rPr lang="en-US" altLang="ko-KR" dirty="0"/>
              <a:t> == 0)</a:t>
            </a:r>
          </a:p>
          <a:p>
            <a:pPr marL="0" indent="0">
              <a:buNone/>
            </a:pPr>
            <a:r>
              <a:rPr lang="en-US" altLang="ko-KR" dirty="0"/>
              <a:t>        return -1;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TODO("Load segment data into memory");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TODO("Format argument block");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TODO("Fill in code entry point");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TODO("Fill in addresses of argument block and stack");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*</a:t>
            </a:r>
            <a:r>
              <a:rPr lang="en-US" altLang="ko-KR" dirty="0" err="1"/>
              <a:t>pUserContext</a:t>
            </a:r>
            <a:r>
              <a:rPr lang="en-US" altLang="ko-KR" dirty="0"/>
              <a:t> = </a:t>
            </a:r>
            <a:r>
              <a:rPr lang="en-US" altLang="ko-KR" dirty="0" err="1"/>
              <a:t>userContext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0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3236" y="1845212"/>
            <a:ext cx="4267200" cy="50127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Spawn_Program</a:t>
            </a:r>
            <a:r>
              <a:rPr lang="en-US" dirty="0"/>
              <a:t>(char *</a:t>
            </a:r>
            <a:r>
              <a:rPr lang="en-US" dirty="0" err="1"/>
              <a:t>exeFileData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Exe_Format</a:t>
            </a:r>
            <a:r>
              <a:rPr lang="en-US" dirty="0"/>
              <a:t> *</a:t>
            </a:r>
            <a:r>
              <a:rPr lang="en-US" dirty="0" err="1"/>
              <a:t>exeFormat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/* Find maximum virtual address */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exeFormat</a:t>
            </a:r>
            <a:r>
              <a:rPr lang="en-US" dirty="0"/>
              <a:t>-&gt;</a:t>
            </a:r>
            <a:r>
              <a:rPr lang="en-US" dirty="0" err="1"/>
              <a:t>numSegments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/* setup some memory space for the program </a:t>
            </a:r>
            <a:r>
              <a:rPr lang="en-US" dirty="0" smtClean="0"/>
              <a:t>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virtSize</a:t>
            </a:r>
            <a:r>
              <a:rPr lang="en-US" dirty="0"/>
              <a:t> = </a:t>
            </a:r>
            <a:r>
              <a:rPr lang="en-US" dirty="0" err="1"/>
              <a:t>Round_Up_To_Page</a:t>
            </a:r>
            <a:r>
              <a:rPr lang="en-US" dirty="0"/>
              <a:t>(</a:t>
            </a:r>
            <a:r>
              <a:rPr lang="en-US" dirty="0" err="1"/>
              <a:t>maxva</a:t>
            </a:r>
            <a:r>
              <a:rPr lang="en-US" dirty="0"/>
              <a:t>) + 4096; /* leave some slack for stack */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virtSpace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virtSize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memset</a:t>
            </a:r>
            <a:r>
              <a:rPr lang="en-US" dirty="0"/>
              <a:t>((char *) </a:t>
            </a:r>
            <a:r>
              <a:rPr lang="en-US" dirty="0" err="1"/>
              <a:t>virtSpace</a:t>
            </a:r>
            <a:r>
              <a:rPr lang="en-US" dirty="0"/>
              <a:t>, '\0', </a:t>
            </a:r>
            <a:r>
              <a:rPr lang="en-US" dirty="0" err="1"/>
              <a:t>virtSize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/* Load segment data into memory */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exeFormat</a:t>
            </a:r>
            <a:r>
              <a:rPr lang="en-US" dirty="0"/>
              <a:t>-&gt;</a:t>
            </a:r>
            <a:r>
              <a:rPr lang="en-US" dirty="0" err="1"/>
              <a:t>numSegments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….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/* allocate and </a:t>
            </a:r>
            <a:r>
              <a:rPr lang="en-US" dirty="0" err="1"/>
              <a:t>init</a:t>
            </a:r>
            <a:r>
              <a:rPr lang="en-US" dirty="0"/>
              <a:t> descriptors and selectors for code and data */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// Kernel code segment.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desc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Allocate_Segment_Descriptor</a:t>
            </a:r>
            <a:r>
              <a:rPr lang="en-US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Init_Code_Segment_Descriptor</a:t>
            </a:r>
            <a:r>
              <a:rPr lang="en-US" dirty="0" smtClean="0">
                <a:solidFill>
                  <a:schemeClr val="accent1"/>
                </a:solidFill>
              </a:rPr>
              <a:t>( …       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codeSelector</a:t>
            </a:r>
            <a:r>
              <a:rPr lang="en-US" dirty="0">
                <a:solidFill>
                  <a:schemeClr val="accent1"/>
                </a:solidFill>
              </a:rPr>
              <a:t> = Selector( 0, true, </a:t>
            </a:r>
            <a:r>
              <a:rPr lang="en-US" dirty="0" err="1">
                <a:solidFill>
                  <a:schemeClr val="accent1"/>
                </a:solidFill>
              </a:rPr>
              <a:t>Get_Descriptor_Index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 err="1">
                <a:solidFill>
                  <a:schemeClr val="accent1"/>
                </a:solidFill>
              </a:rPr>
              <a:t>desc</a:t>
            </a:r>
            <a:r>
              <a:rPr lang="en-US" dirty="0">
                <a:solidFill>
                  <a:schemeClr val="accent1"/>
                </a:solidFill>
              </a:rPr>
              <a:t> )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desc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Allocate_Segment_Descriptor</a:t>
            </a:r>
            <a:r>
              <a:rPr lang="en-US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Init_Data_Segment_Descriptor</a:t>
            </a:r>
            <a:r>
              <a:rPr lang="en-US" dirty="0" smtClean="0">
                <a:solidFill>
                  <a:schemeClr val="accent1"/>
                </a:solidFill>
              </a:rPr>
              <a:t>(…         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dataSelector</a:t>
            </a:r>
            <a:r>
              <a:rPr lang="en-US" dirty="0">
                <a:solidFill>
                  <a:schemeClr val="accent1"/>
                </a:solidFill>
              </a:rPr>
              <a:t> = Selector( 0, true, </a:t>
            </a:r>
            <a:r>
              <a:rPr lang="en-US" dirty="0" err="1">
                <a:solidFill>
                  <a:schemeClr val="accent1"/>
                </a:solidFill>
              </a:rPr>
              <a:t>Get_Descriptor_Index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 err="1">
                <a:solidFill>
                  <a:schemeClr val="accent1"/>
                </a:solidFill>
              </a:rPr>
              <a:t>desc</a:t>
            </a:r>
            <a:r>
              <a:rPr lang="en-US" dirty="0">
                <a:solidFill>
                  <a:schemeClr val="accent1"/>
                </a:solidFill>
              </a:rPr>
              <a:t> 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exeFileData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exeFileData</a:t>
            </a:r>
            <a:r>
              <a:rPr lang="en-US" dirty="0"/>
              <a:t>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4724400" y="2133601"/>
            <a:ext cx="4114800" cy="4571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extern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User_Context</a:t>
            </a:r>
            <a:r>
              <a:rPr lang="en-US" altLang="ko-KR" dirty="0"/>
              <a:t> *</a:t>
            </a:r>
            <a:r>
              <a:rPr lang="en-US" altLang="ko-KR" dirty="0" err="1"/>
              <a:t>Create_User_Context</a:t>
            </a:r>
            <a:r>
              <a:rPr lang="en-US" altLang="ko-KR" dirty="0"/>
              <a:t>(</a:t>
            </a:r>
            <a:r>
              <a:rPr lang="en-US" altLang="ko-KR" dirty="0" err="1"/>
              <a:t>ulong_t</a:t>
            </a:r>
            <a:r>
              <a:rPr lang="en-US" altLang="ko-KR" dirty="0"/>
              <a:t> size) {</a:t>
            </a:r>
          </a:p>
          <a:p>
            <a:pPr marL="0" indent="0">
              <a:buNone/>
            </a:pPr>
            <a:r>
              <a:rPr lang="en-US" altLang="ko-KR" dirty="0" smtClean="0"/>
              <a:t>…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TODO("Allocate memory for the user context");</a:t>
            </a:r>
          </a:p>
          <a:p>
            <a:pPr marL="0" indent="0">
              <a:buNone/>
            </a:pPr>
            <a:r>
              <a:rPr lang="en-US" altLang="ko-KR" dirty="0" smtClean="0"/>
              <a:t>…..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/* Allocate an LDT descriptor for the user context */</a:t>
            </a:r>
          </a:p>
          <a:p>
            <a:pPr marL="0" indent="0">
              <a:buNone/>
            </a:pPr>
            <a:r>
              <a:rPr lang="en-US" altLang="ko-KR" dirty="0"/>
              <a:t>    context-&gt;</a:t>
            </a:r>
            <a:r>
              <a:rPr lang="en-US" altLang="ko-KR" dirty="0" err="1"/>
              <a:t>ldtDescriptor</a:t>
            </a:r>
            <a:r>
              <a:rPr lang="en-US" altLang="ko-KR" dirty="0"/>
              <a:t> = </a:t>
            </a:r>
            <a:r>
              <a:rPr lang="en-US" altLang="ko-KR" dirty="0" err="1"/>
              <a:t>Allocate_Segment_Descriptor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if(context-&gt;</a:t>
            </a:r>
            <a:r>
              <a:rPr lang="en-US" altLang="ko-KR" dirty="0" err="1"/>
              <a:t>ldtDescriptor</a:t>
            </a:r>
            <a:r>
              <a:rPr lang="en-US" altLang="ko-KR" dirty="0"/>
              <a:t> == 0</a:t>
            </a:r>
            <a:r>
              <a:rPr lang="en-US" altLang="ko-KR" dirty="0" smtClean="0"/>
              <a:t>)         </a:t>
            </a:r>
            <a:r>
              <a:rPr lang="en-US" altLang="ko-KR" dirty="0" err="1"/>
              <a:t>goto</a:t>
            </a:r>
            <a:r>
              <a:rPr lang="en-US" altLang="ko-KR" dirty="0"/>
              <a:t> fail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…..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("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en-US" altLang="ko-KR" dirty="0">
                <a:solidFill>
                  <a:srgbClr val="FF0000"/>
                </a:solidFill>
              </a:rPr>
              <a:t> LDT descriptor");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TODO("Set </a:t>
            </a:r>
            <a:r>
              <a:rPr lang="en-US" altLang="ko-KR" dirty="0" err="1">
                <a:solidFill>
                  <a:srgbClr val="FF0000"/>
                </a:solidFill>
              </a:rPr>
              <a:t>ldt</a:t>
            </a:r>
            <a:r>
              <a:rPr lang="en-US" altLang="ko-KR" dirty="0">
                <a:solidFill>
                  <a:srgbClr val="FF0000"/>
                </a:solidFill>
              </a:rPr>
              <a:t> selector");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TODO("Initialize code and data segments within the LDT");</a:t>
            </a:r>
          </a:p>
          <a:p>
            <a:pPr marL="0" indent="0">
              <a:buNone/>
            </a:pPr>
            <a:r>
              <a:rPr lang="en-US" altLang="ko-KR" dirty="0"/>
              <a:t>    context-&gt;</a:t>
            </a:r>
            <a:r>
              <a:rPr lang="en-US" altLang="ko-KR" dirty="0" err="1"/>
              <a:t>dsSelector</a:t>
            </a:r>
            <a:r>
              <a:rPr lang="en-US" altLang="ko-KR" dirty="0"/>
              <a:t> = Selector(USER_PRIVILEGE, false, 1);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/* Nobody is using this user context yet */</a:t>
            </a:r>
          </a:p>
          <a:p>
            <a:pPr marL="0" indent="0">
              <a:buNone/>
            </a:pPr>
            <a:r>
              <a:rPr lang="en-US" altLang="ko-KR" dirty="0"/>
              <a:t>    context-&gt;</a:t>
            </a:r>
            <a:r>
              <a:rPr lang="en-US" altLang="ko-KR" dirty="0" err="1"/>
              <a:t>refCount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/* Success! */</a:t>
            </a:r>
          </a:p>
          <a:p>
            <a:pPr marL="0" indent="0">
              <a:buNone/>
            </a:pPr>
            <a:r>
              <a:rPr lang="en-US" altLang="ko-KR" dirty="0"/>
              <a:t>    return context;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fail:</a:t>
            </a:r>
          </a:p>
          <a:p>
            <a:pPr marL="0" indent="0">
              <a:buNone/>
            </a:pPr>
            <a:r>
              <a:rPr lang="en-US" altLang="ko-KR" dirty="0" smtClean="0"/>
              <a:t>……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7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/>
          </a:bodyPr>
          <a:lstStyle/>
          <a:p>
            <a:r>
              <a:rPr lang="en-US" altLang="ko-KR" dirty="0"/>
              <a:t>User </a:t>
            </a:r>
            <a:r>
              <a:rPr lang="en-US" altLang="ko-KR" dirty="0" smtClean="0"/>
              <a:t>process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212144"/>
            <a:ext cx="4251899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  <a:ea typeface="+mn-ea"/>
              </a:rPr>
              <a:t>Create_User_Context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sp>
        <p:nvSpPr>
          <p:cNvPr id="7" name="CustomShape 3"/>
          <p:cNvSpPr/>
          <p:nvPr/>
        </p:nvSpPr>
        <p:spPr>
          <a:xfrm>
            <a:off x="1425000" y="26316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altLang="ko-KR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User_Context</a:t>
            </a:r>
            <a:r>
              <a:rPr lang="en-US" altLang="ko-KR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메모리 할당</a:t>
            </a:r>
          </a:p>
        </p:txBody>
      </p:sp>
      <p:sp>
        <p:nvSpPr>
          <p:cNvPr id="8" name="CustomShape 4"/>
          <p:cNvSpPr/>
          <p:nvPr/>
        </p:nvSpPr>
        <p:spPr>
          <a:xfrm>
            <a:off x="1425000" y="34596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인자로 받은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size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만큼</a:t>
            </a:r>
            <a:endParaRPr lang="en-US" altLang="ko-KR" sz="10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메모리를 할당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1425000" y="42822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GDT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에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LDT Descriptor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를 할당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ustomShape 7"/>
          <p:cNvSpPr/>
          <p:nvPr/>
        </p:nvSpPr>
        <p:spPr>
          <a:xfrm>
            <a:off x="1425000" y="5110200"/>
            <a:ext cx="2592000" cy="576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GDT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LDT Descriptor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LDT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를</a:t>
            </a:r>
            <a:endParaRPr lang="en-US" altLang="ko-KR" sz="10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참조하도록 초기화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ustomShape 9"/>
          <p:cNvSpPr/>
          <p:nvPr/>
        </p:nvSpPr>
        <p:spPr>
          <a:xfrm>
            <a:off x="4953000" y="26370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Code, Data Segment 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초기화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CustomShape 11"/>
          <p:cNvSpPr/>
          <p:nvPr/>
        </p:nvSpPr>
        <p:spPr>
          <a:xfrm>
            <a:off x="4953000" y="34596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LDT, Code, Data Selector 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설정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ustomShape 12"/>
          <p:cNvSpPr/>
          <p:nvPr/>
        </p:nvSpPr>
        <p:spPr>
          <a:xfrm>
            <a:off x="4953000" y="42876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refCount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를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으로 설정하고</a:t>
            </a:r>
            <a:endParaRPr lang="en-US" altLang="ko-KR" sz="10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0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User_Context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구조체를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Line 13"/>
          <p:cNvCxnSpPr>
            <a:stCxn id="7" idx="2"/>
            <a:endCxn id="8" idx="0"/>
          </p:cNvCxnSpPr>
          <p:nvPr/>
        </p:nvCxnSpPr>
        <p:spPr>
          <a:xfrm>
            <a:off x="2721000" y="3063600"/>
            <a:ext cx="360" cy="396360"/>
          </a:xfrm>
          <a:prstGeom prst="bentConnector3">
            <a:avLst/>
          </a:prstGeom>
          <a:ln w="36000">
            <a:solidFill>
              <a:schemeClr val="tx1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9" name="Line 15"/>
          <p:cNvCxnSpPr>
            <a:endCxn id="10" idx="0"/>
          </p:cNvCxnSpPr>
          <p:nvPr/>
        </p:nvCxnSpPr>
        <p:spPr>
          <a:xfrm>
            <a:off x="2721000" y="3886200"/>
            <a:ext cx="360" cy="396360"/>
          </a:xfrm>
          <a:prstGeom prst="bentConnector3">
            <a:avLst/>
          </a:prstGeom>
          <a:ln w="36000">
            <a:solidFill>
              <a:schemeClr val="tx1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" name="Line 16"/>
          <p:cNvCxnSpPr>
            <a:stCxn id="10" idx="2"/>
            <a:endCxn id="11" idx="0"/>
          </p:cNvCxnSpPr>
          <p:nvPr/>
        </p:nvCxnSpPr>
        <p:spPr>
          <a:xfrm>
            <a:off x="2721000" y="4714200"/>
            <a:ext cx="360" cy="396360"/>
          </a:xfrm>
          <a:prstGeom prst="bentConnector3">
            <a:avLst/>
          </a:prstGeom>
          <a:ln w="36000">
            <a:solidFill>
              <a:schemeClr val="tx1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1" name="Line 17"/>
          <p:cNvCxnSpPr>
            <a:stCxn id="11" idx="3"/>
            <a:endCxn id="13" idx="1"/>
          </p:cNvCxnSpPr>
          <p:nvPr/>
        </p:nvCxnSpPr>
        <p:spPr>
          <a:xfrm flipV="1">
            <a:off x="4017000" y="2853000"/>
            <a:ext cx="936000" cy="2545200"/>
          </a:xfrm>
          <a:prstGeom prst="bentConnector3">
            <a:avLst/>
          </a:prstGeom>
          <a:ln w="36000">
            <a:solidFill>
              <a:schemeClr val="tx1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3" name="Line 19"/>
          <p:cNvCxnSpPr>
            <a:stCxn id="13" idx="2"/>
          </p:cNvCxnSpPr>
          <p:nvPr/>
        </p:nvCxnSpPr>
        <p:spPr>
          <a:xfrm>
            <a:off x="6249000" y="3069000"/>
            <a:ext cx="360" cy="396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5" name="Line 21"/>
          <p:cNvCxnSpPr>
            <a:stCxn id="15" idx="2"/>
            <a:endCxn id="16" idx="0"/>
          </p:cNvCxnSpPr>
          <p:nvPr/>
        </p:nvCxnSpPr>
        <p:spPr>
          <a:xfrm>
            <a:off x="6249000" y="3891600"/>
            <a:ext cx="360" cy="396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839775"/>
            <a:ext cx="3591120" cy="1879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Fields</a:t>
            </a:r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/>
              <a:t>User_Context</a:t>
            </a:r>
            <a:endParaRPr lang="en-US" altLang="ko-KR" dirty="0"/>
          </a:p>
          <a:p>
            <a:pPr lvl="2"/>
            <a:r>
              <a:rPr lang="en-US" altLang="ko-KR" dirty="0" err="1"/>
              <a:t>ldt</a:t>
            </a:r>
            <a:r>
              <a:rPr lang="en-US" altLang="ko-KR" dirty="0"/>
              <a:t> : code/data segment descriptor(LDT)</a:t>
            </a:r>
          </a:p>
          <a:p>
            <a:pPr lvl="2"/>
            <a:r>
              <a:rPr lang="en-US" altLang="ko-KR" dirty="0" err="1"/>
              <a:t>ldtDescriptor</a:t>
            </a:r>
            <a:r>
              <a:rPr lang="en-US" altLang="ko-KR" dirty="0"/>
              <a:t> : LDT descriptor pointer</a:t>
            </a:r>
          </a:p>
          <a:p>
            <a:pPr lvl="2"/>
            <a:r>
              <a:rPr lang="en-US" altLang="ko-KR" dirty="0"/>
              <a:t>memory : process base address pointer</a:t>
            </a:r>
          </a:p>
          <a:p>
            <a:pPr lvl="2"/>
            <a:r>
              <a:rPr lang="en-US" altLang="ko-KR" dirty="0"/>
              <a:t>size : process memory size</a:t>
            </a:r>
          </a:p>
          <a:p>
            <a:pPr lvl="2"/>
            <a:r>
              <a:rPr lang="en-US" altLang="ko-KR" dirty="0" err="1"/>
              <a:t>ldtSelector</a:t>
            </a:r>
            <a:r>
              <a:rPr lang="en-US" altLang="ko-KR" dirty="0"/>
              <a:t> : LDT selector</a:t>
            </a:r>
          </a:p>
          <a:p>
            <a:pPr lvl="2"/>
            <a:r>
              <a:rPr lang="en-US" altLang="ko-KR" dirty="0" err="1"/>
              <a:t>csSelector</a:t>
            </a:r>
            <a:r>
              <a:rPr lang="en-US" altLang="ko-KR" dirty="0"/>
              <a:t> : code segment selector</a:t>
            </a:r>
          </a:p>
          <a:p>
            <a:pPr lvl="2"/>
            <a:r>
              <a:rPr lang="en-US" altLang="ko-KR" dirty="0" err="1"/>
              <a:t>dsSelector</a:t>
            </a:r>
            <a:r>
              <a:rPr lang="en-US" altLang="ko-KR" dirty="0"/>
              <a:t> : data segment selector</a:t>
            </a:r>
          </a:p>
          <a:p>
            <a:pPr lvl="2"/>
            <a:r>
              <a:rPr lang="en-US" altLang="ko-KR" dirty="0" err="1"/>
              <a:t>entryAddr</a:t>
            </a:r>
            <a:r>
              <a:rPr lang="en-US" altLang="ko-KR" dirty="0"/>
              <a:t> : </a:t>
            </a:r>
            <a:r>
              <a:rPr lang="ko-KR" altLang="en-US" dirty="0"/>
              <a:t>제어의 최초 시작지점</a:t>
            </a:r>
          </a:p>
          <a:p>
            <a:pPr lvl="2"/>
            <a:r>
              <a:rPr lang="en-US" altLang="ko-KR" dirty="0" err="1"/>
              <a:t>argBlockAddr</a:t>
            </a:r>
            <a:r>
              <a:rPr lang="en-US" altLang="ko-KR" dirty="0"/>
              <a:t> : argument segment address</a:t>
            </a:r>
          </a:p>
          <a:p>
            <a:pPr lvl="2"/>
            <a:r>
              <a:rPr lang="en-US" altLang="ko-KR" dirty="0" err="1"/>
              <a:t>stackPointerAddr</a:t>
            </a:r>
            <a:r>
              <a:rPr lang="en-US" altLang="ko-KR" dirty="0"/>
              <a:t> : stack segment address</a:t>
            </a:r>
          </a:p>
          <a:p>
            <a:pPr lvl="2"/>
            <a:r>
              <a:rPr lang="en-US" altLang="ko-KR" dirty="0" err="1"/>
              <a:t>refCount</a:t>
            </a:r>
            <a:r>
              <a:rPr lang="en-US" altLang="ko-KR" dirty="0"/>
              <a:t> : </a:t>
            </a:r>
            <a:r>
              <a:rPr lang="ko-KR" altLang="en-US" dirty="0"/>
              <a:t>참조하는 </a:t>
            </a:r>
            <a:r>
              <a:rPr lang="en-US" altLang="ko-KR" dirty="0"/>
              <a:t>thread </a:t>
            </a:r>
            <a:r>
              <a:rPr lang="ko-KR" altLang="en-US" dirty="0"/>
              <a:t>개수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User_Context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include/</a:t>
            </a:r>
            <a:r>
              <a:rPr lang="en-US" altLang="ko-KR" dirty="0" err="1" smtClean="0"/>
              <a:t>geekos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user.h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사용되는 함수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User context, User process</a:t>
            </a:r>
            <a:r>
              <a:rPr lang="ko-KR" altLang="en-US" dirty="0"/>
              <a:t> 메모리 할당 및 </a:t>
            </a:r>
            <a:r>
              <a:rPr lang="en-US" altLang="ko-KR" dirty="0"/>
              <a:t>base address </a:t>
            </a:r>
            <a:r>
              <a:rPr lang="ko-KR" altLang="en-US" dirty="0"/>
              <a:t>지정</a:t>
            </a:r>
          </a:p>
          <a:p>
            <a:pPr lvl="1"/>
            <a:r>
              <a:rPr lang="en-US" altLang="ko-KR" dirty="0" err="1"/>
              <a:t>Malloc</a:t>
            </a:r>
            <a:r>
              <a:rPr lang="en-US" altLang="ko-KR" dirty="0"/>
              <a:t>(size) : size</a:t>
            </a:r>
            <a:r>
              <a:rPr lang="ko-KR" altLang="en-US" dirty="0"/>
              <a:t>만큼 메모리 할당</a:t>
            </a:r>
            <a:endParaRPr lang="en-US" altLang="ko-KR" dirty="0"/>
          </a:p>
          <a:p>
            <a:pPr lvl="1"/>
            <a:r>
              <a:rPr lang="en-US" altLang="ko-KR" dirty="0" err="1"/>
              <a:t>memset</a:t>
            </a:r>
            <a:r>
              <a:rPr lang="en-US" altLang="ko-KR" dirty="0"/>
              <a:t>(s, c, n) : </a:t>
            </a:r>
            <a:r>
              <a:rPr lang="ko-KR" altLang="en-US" dirty="0"/>
              <a:t>메모리 초기화</a:t>
            </a:r>
            <a:endParaRPr lang="en-US" altLang="ko-KR" dirty="0" smtClean="0"/>
          </a:p>
          <a:p>
            <a:r>
              <a:rPr lang="en-US" altLang="ko-KR" dirty="0"/>
              <a:t>LDT descriptor </a:t>
            </a:r>
            <a:r>
              <a:rPr lang="ko-KR" altLang="en-US" dirty="0" smtClean="0"/>
              <a:t>할당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gdt.h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gdt.c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ko-KR" altLang="en-US" dirty="0"/>
          </a:p>
          <a:p>
            <a:pPr lvl="1"/>
            <a:r>
              <a:rPr lang="en-US" altLang="ko-KR" dirty="0" err="1"/>
              <a:t>Allocate_Segment_Descriptor</a:t>
            </a:r>
            <a:r>
              <a:rPr lang="en-US" altLang="ko-KR" dirty="0"/>
              <a:t>() : GDT</a:t>
            </a:r>
            <a:r>
              <a:rPr lang="ko-KR" altLang="en-US" dirty="0"/>
              <a:t>로부터 </a:t>
            </a:r>
            <a:r>
              <a:rPr lang="en-US" altLang="ko-KR" dirty="0"/>
              <a:t>LDT</a:t>
            </a:r>
            <a:r>
              <a:rPr lang="ko-KR" altLang="en-US" dirty="0"/>
              <a:t>를 할당</a:t>
            </a:r>
          </a:p>
          <a:p>
            <a:r>
              <a:rPr lang="en-US" altLang="ko-KR" dirty="0"/>
              <a:t>LDT descriptor, Code/Data segment descriptor </a:t>
            </a:r>
            <a:r>
              <a:rPr lang="ko-KR" altLang="en-US" dirty="0" smtClean="0"/>
              <a:t>초기화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segment.h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ko-KR" altLang="en-US" dirty="0"/>
          </a:p>
          <a:p>
            <a:pPr lvl="1"/>
            <a:r>
              <a:rPr lang="en-US" altLang="ko-KR" dirty="0"/>
              <a:t>PAGE_SIZE : </a:t>
            </a:r>
            <a:r>
              <a:rPr lang="ko-KR" altLang="en-US" dirty="0"/>
              <a:t>한 </a:t>
            </a:r>
            <a:r>
              <a:rPr lang="en-US" altLang="ko-KR" dirty="0"/>
              <a:t>page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크기</a:t>
            </a:r>
            <a:endParaRPr lang="en-US" altLang="ko-KR" dirty="0"/>
          </a:p>
          <a:p>
            <a:pPr lvl="1"/>
            <a:r>
              <a:rPr lang="en-US" altLang="ko-KR" dirty="0" err="1"/>
              <a:t>Init_LDT_Descriptor</a:t>
            </a:r>
            <a:r>
              <a:rPr lang="en-US" altLang="ko-KR" dirty="0"/>
              <a:t>(*</a:t>
            </a:r>
            <a:r>
              <a:rPr lang="en-US" altLang="ko-KR" dirty="0" err="1"/>
              <a:t>LDTdesc</a:t>
            </a:r>
            <a:r>
              <a:rPr lang="en-US" altLang="ko-KR" dirty="0"/>
              <a:t>, LDT[], </a:t>
            </a:r>
            <a:r>
              <a:rPr lang="en-US" altLang="ko-KR" dirty="0" err="1"/>
              <a:t>numEntries</a:t>
            </a:r>
            <a:r>
              <a:rPr lang="en-US" altLang="ko-KR" dirty="0"/>
              <a:t>) : LDT</a:t>
            </a:r>
            <a:r>
              <a:rPr lang="ko-KR" altLang="en-US" dirty="0"/>
              <a:t>와 </a:t>
            </a:r>
            <a:r>
              <a:rPr lang="en-US" altLang="ko-KR" dirty="0"/>
              <a:t>LDT</a:t>
            </a:r>
            <a:r>
              <a:rPr lang="ko-KR" altLang="en-US" dirty="0"/>
              <a:t>의 </a:t>
            </a:r>
            <a:r>
              <a:rPr lang="en-US" altLang="ko-KR" dirty="0"/>
              <a:t>entry</a:t>
            </a:r>
            <a:r>
              <a:rPr lang="ko-KR" altLang="en-US" dirty="0"/>
              <a:t> 개수를 참조하여</a:t>
            </a:r>
            <a:r>
              <a:rPr lang="en-US" altLang="ko-KR" dirty="0"/>
              <a:t> </a:t>
            </a:r>
            <a:r>
              <a:rPr lang="en-US" altLang="ko-KR" dirty="0" err="1"/>
              <a:t>LDTdesc</a:t>
            </a:r>
            <a:r>
              <a:rPr lang="ko-KR" altLang="en-US" dirty="0"/>
              <a:t>를 초기화</a:t>
            </a:r>
            <a:endParaRPr lang="en-US" altLang="ko-KR" dirty="0"/>
          </a:p>
          <a:p>
            <a:pPr lvl="1"/>
            <a:r>
              <a:rPr lang="en-US" altLang="ko-KR" dirty="0" err="1"/>
              <a:t>Init_Code_Segment_Descriptor</a:t>
            </a:r>
            <a:r>
              <a:rPr lang="en-US" altLang="ko-KR" dirty="0"/>
              <a:t>(</a:t>
            </a:r>
            <a:r>
              <a:rPr lang="fr-FR" altLang="ko-KR" dirty="0"/>
              <a:t>*desc, baseAddr, numPages, privilegeLevel</a:t>
            </a:r>
            <a:r>
              <a:rPr lang="en-US" altLang="ko-KR" dirty="0"/>
              <a:t>) : process</a:t>
            </a:r>
            <a:r>
              <a:rPr lang="ko-KR" altLang="en-US" dirty="0"/>
              <a:t>의 </a:t>
            </a:r>
            <a:r>
              <a:rPr lang="en-US" altLang="ko-KR" dirty="0"/>
              <a:t>base address</a:t>
            </a:r>
            <a:r>
              <a:rPr lang="ko-KR" altLang="en-US" dirty="0"/>
              <a:t> 및 </a:t>
            </a:r>
            <a:r>
              <a:rPr lang="en-US" altLang="ko-KR" dirty="0"/>
              <a:t>page </a:t>
            </a:r>
            <a:r>
              <a:rPr lang="ko-KR" altLang="en-US" dirty="0"/>
              <a:t>개수를 참조하여</a:t>
            </a:r>
            <a:r>
              <a:rPr lang="en-US" altLang="ko-KR" dirty="0"/>
              <a:t> code segment descriptor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en-US" altLang="ko-KR" dirty="0" err="1"/>
              <a:t>Init_Data_Segment_Descriptor</a:t>
            </a:r>
            <a:r>
              <a:rPr lang="en-US" altLang="ko-KR" dirty="0"/>
              <a:t>(</a:t>
            </a:r>
            <a:r>
              <a:rPr lang="fr-FR" altLang="ko-KR" dirty="0"/>
              <a:t>*desc, baseAddr, numPages, privilegeLevel</a:t>
            </a:r>
            <a:r>
              <a:rPr lang="en-US" altLang="ko-KR" dirty="0"/>
              <a:t>) : process</a:t>
            </a:r>
            <a:r>
              <a:rPr lang="ko-KR" altLang="en-US" dirty="0"/>
              <a:t>의 </a:t>
            </a:r>
            <a:r>
              <a:rPr lang="en-US" altLang="ko-KR" dirty="0"/>
              <a:t>base address</a:t>
            </a:r>
            <a:r>
              <a:rPr lang="ko-KR" altLang="en-US" dirty="0"/>
              <a:t> 및 </a:t>
            </a:r>
            <a:r>
              <a:rPr lang="en-US" altLang="ko-KR" dirty="0"/>
              <a:t>page </a:t>
            </a:r>
            <a:r>
              <a:rPr lang="ko-KR" altLang="en-US" dirty="0"/>
              <a:t>개수를 참조하여</a:t>
            </a:r>
            <a:r>
              <a:rPr lang="en-US" altLang="ko-KR" dirty="0"/>
              <a:t> data segment descriptor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en-US" altLang="ko-KR" dirty="0"/>
              <a:t>LDT Selector, Code/Data selector </a:t>
            </a:r>
            <a:r>
              <a:rPr lang="ko-KR" altLang="en-US" dirty="0" smtClean="0"/>
              <a:t>지정</a:t>
            </a:r>
            <a:endParaRPr lang="ko-KR" altLang="en-US" dirty="0"/>
          </a:p>
          <a:p>
            <a:pPr lvl="1"/>
            <a:r>
              <a:rPr lang="en-US" altLang="ko-KR" dirty="0"/>
              <a:t>Selector(</a:t>
            </a:r>
            <a:r>
              <a:rPr lang="en-US" altLang="ko-KR" dirty="0" err="1"/>
              <a:t>rpl</a:t>
            </a:r>
            <a:r>
              <a:rPr lang="en-US" altLang="ko-KR" dirty="0"/>
              <a:t>, </a:t>
            </a:r>
            <a:r>
              <a:rPr lang="en-US" altLang="ko-KR" dirty="0" err="1"/>
              <a:t>segmentIsInGDT</a:t>
            </a:r>
            <a:r>
              <a:rPr lang="en-US" altLang="ko-KR" dirty="0"/>
              <a:t>, index)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rpl</a:t>
            </a:r>
            <a:r>
              <a:rPr lang="en-US" altLang="ko-KR" dirty="0" smtClean="0"/>
              <a:t>=privilege </a:t>
            </a:r>
            <a:r>
              <a:rPr lang="en-US" altLang="ko-KR" dirty="0"/>
              <a:t>level, </a:t>
            </a:r>
            <a:r>
              <a:rPr lang="en-US" altLang="ko-KR" dirty="0" smtClean="0"/>
              <a:t>segment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GDT</a:t>
            </a:r>
            <a:r>
              <a:rPr lang="ko-KR" altLang="en-US" dirty="0" smtClean="0"/>
              <a:t>에 있는지 여부</a:t>
            </a:r>
            <a:r>
              <a:rPr lang="en-US" altLang="ko-KR" dirty="0" smtClean="0"/>
              <a:t>, segment index</a:t>
            </a:r>
            <a:endParaRPr lang="en-US" altLang="ko-KR" dirty="0"/>
          </a:p>
          <a:p>
            <a:pPr lvl="1"/>
            <a:r>
              <a:rPr lang="en-US" altLang="ko-KR" dirty="0" err="1"/>
              <a:t>Get_Descriptor_Index</a:t>
            </a:r>
            <a:r>
              <a:rPr lang="en-US" altLang="ko-KR" dirty="0"/>
              <a:t>(*</a:t>
            </a:r>
            <a:r>
              <a:rPr lang="en-US" altLang="ko-KR" dirty="0" err="1"/>
              <a:t>desc</a:t>
            </a:r>
            <a:r>
              <a:rPr lang="en-US" altLang="ko-KR" dirty="0"/>
              <a:t>) : GDT</a:t>
            </a:r>
            <a:r>
              <a:rPr lang="ko-KR" altLang="en-US" dirty="0"/>
              <a:t>에서 </a:t>
            </a:r>
            <a:r>
              <a:rPr lang="en-US" altLang="ko-KR" dirty="0" smtClean="0"/>
              <a:t>LDT descriptor</a:t>
            </a:r>
            <a:r>
              <a:rPr lang="ko-KR" altLang="en-US" dirty="0" smtClean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1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include/</a:t>
            </a:r>
            <a:r>
              <a:rPr lang="en-US" dirty="0" err="1" smtClean="0"/>
              <a:t>geekos</a:t>
            </a:r>
            <a:r>
              <a:rPr lang="en-US" dirty="0" smtClean="0"/>
              <a:t>/</a:t>
            </a:r>
            <a:r>
              <a:rPr lang="en-US" dirty="0" err="1" smtClean="0"/>
              <a:t>defs.h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#define KERNEL_PRIVILEGE 0</a:t>
            </a:r>
          </a:p>
          <a:p>
            <a:pPr marL="457200" lvl="1" indent="0">
              <a:buNone/>
            </a:pPr>
            <a:r>
              <a:rPr lang="en-US" dirty="0" smtClean="0"/>
              <a:t>#</a:t>
            </a:r>
            <a:r>
              <a:rPr lang="en-US" dirty="0"/>
              <a:t>define USER_PRIVILEGE </a:t>
            </a:r>
            <a:r>
              <a:rPr lang="en-US" dirty="0" smtClean="0"/>
              <a:t>3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#define PAGE_POWER 12</a:t>
            </a:r>
          </a:p>
          <a:p>
            <a:pPr marL="457200" lvl="1" indent="0">
              <a:buNone/>
            </a:pPr>
            <a:r>
              <a:rPr lang="en-US" dirty="0"/>
              <a:t>#define PAGE_SIZE (1&lt;&lt;PAGE_POWER)</a:t>
            </a:r>
          </a:p>
          <a:p>
            <a:pPr marL="457200" lvl="1" indent="0">
              <a:buNone/>
            </a:pPr>
            <a:r>
              <a:rPr lang="en-US" dirty="0"/>
              <a:t>#define PAGE_MASK (~(0xffffffff &lt;&lt; PAGE_POWER</a:t>
            </a:r>
            <a:r>
              <a:rPr lang="en-US" dirty="0" smtClean="0"/>
              <a:t>))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include/</a:t>
            </a:r>
            <a:r>
              <a:rPr lang="en-US" dirty="0" err="1" smtClean="0"/>
              <a:t>geekos</a:t>
            </a:r>
            <a:r>
              <a:rPr lang="en-US" dirty="0" smtClean="0"/>
              <a:t>/</a:t>
            </a:r>
            <a:r>
              <a:rPr lang="en-US" dirty="0" err="1" smtClean="0"/>
              <a:t>user.h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#define NUM_USER_LDT_ENTRIES </a:t>
            </a:r>
            <a:r>
              <a:rPr lang="en-US" dirty="0" smtClean="0"/>
              <a:t>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3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210308"/>
            <a:ext cx="8382000" cy="3962400"/>
          </a:xfrm>
        </p:spPr>
        <p:txBody>
          <a:bodyPr/>
          <a:lstStyle/>
          <a:p>
            <a:r>
              <a:rPr lang="en-US" altLang="ko-KR" dirty="0" smtClean="0"/>
              <a:t>You need to do: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an LDT for the </a:t>
            </a:r>
            <a:r>
              <a:rPr lang="en-US" altLang="ko-KR" dirty="0" smtClean="0"/>
              <a:t>process</a:t>
            </a:r>
            <a:endParaRPr lang="en-US" altLang="ko-KR" dirty="0"/>
          </a:p>
          <a:p>
            <a:pPr lvl="1"/>
            <a:r>
              <a:rPr lang="en-US" altLang="ko-KR" dirty="0" smtClean="0"/>
              <a:t>add </a:t>
            </a:r>
            <a:r>
              <a:rPr lang="en-US" altLang="ko-KR" dirty="0"/>
              <a:t>a descriptor to the GDT that describes the location of the LDT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a selector that contains the location of the LDT descriptor within the GDT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descriptors for the code and data segments of the user program and add these descriptors to the LDT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selectors that contain the locations of the two descriptors within the LDT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a </a:t>
            </a:r>
            <a:r>
              <a:rPr lang="en-US" altLang="ko-KR" dirty="0" err="1"/>
              <a:t>User_Context</a:t>
            </a:r>
            <a:r>
              <a:rPr lang="en-US" altLang="ko-KR" dirty="0"/>
              <a:t> structure and store in it all of the information that will be needed to setup and run the user thread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Notes</a:t>
            </a:r>
          </a:p>
          <a:p>
            <a:pPr lvl="1"/>
            <a:r>
              <a:rPr lang="en-US" altLang="ko-KR" dirty="0" smtClean="0"/>
              <a:t>Only two </a:t>
            </a:r>
            <a:r>
              <a:rPr lang="en-US" altLang="ko-KR" dirty="0"/>
              <a:t>segments for each user program: code and data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Other segments are in data segment.</a:t>
            </a:r>
          </a:p>
          <a:p>
            <a:pPr lvl="1"/>
            <a:r>
              <a:rPr lang="en-US" altLang="ko-KR" dirty="0" smtClean="0"/>
              <a:t>Base of the code segment will be at the beginning of the executable image.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Load_User_Program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will add code to </a:t>
            </a:r>
            <a:r>
              <a:rPr lang="en-US" altLang="ko-KR" dirty="0" err="1" smtClean="0"/>
              <a:t>GeekOS</a:t>
            </a:r>
            <a:r>
              <a:rPr lang="en-US" altLang="ko-KR" dirty="0" smtClean="0"/>
              <a:t> to run user programs</a:t>
            </a:r>
          </a:p>
          <a:p>
            <a:pPr lvl="1"/>
            <a:r>
              <a:rPr lang="en-US" altLang="ko-KR" dirty="0" smtClean="0"/>
              <a:t>In project 1, you run the program in kernel mode, that is unsafe.</a:t>
            </a:r>
          </a:p>
          <a:p>
            <a:pPr lvl="1"/>
            <a:r>
              <a:rPr lang="en-US" altLang="ko-KR" dirty="0" smtClean="0"/>
              <a:t>In project 2, you make programs run at low privilege (user mode).</a:t>
            </a:r>
          </a:p>
          <a:p>
            <a:r>
              <a:rPr lang="en-US" altLang="ko-KR" dirty="0" smtClean="0"/>
              <a:t>Reference</a:t>
            </a:r>
          </a:p>
          <a:p>
            <a:pPr lvl="1"/>
            <a:r>
              <a:rPr lang="en-US" altLang="ko-KR" dirty="0" smtClean="0"/>
              <a:t>IA-32 Intel Architecture Software Developer’s Manual, Vol. 3</a:t>
            </a:r>
          </a:p>
          <a:p>
            <a:r>
              <a:rPr lang="en-US" altLang="ko-KR" dirty="0" smtClean="0"/>
              <a:t>Requirements</a:t>
            </a:r>
          </a:p>
          <a:p>
            <a:pPr lvl="1"/>
            <a:r>
              <a:rPr lang="en-US" altLang="ko-KR" dirty="0" smtClean="0"/>
              <a:t>Create user threads running executables from files in the file system.</a:t>
            </a:r>
          </a:p>
          <a:p>
            <a:pPr lvl="1"/>
            <a:r>
              <a:rPr lang="en-US" altLang="ko-KR" dirty="0" smtClean="0"/>
              <a:t>You need to complete the segmentation table setup to support the virtual memory.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5410200" cy="640080"/>
          </a:xfrm>
        </p:spPr>
        <p:txBody>
          <a:bodyPr/>
          <a:lstStyle/>
          <a:p>
            <a:r>
              <a:rPr lang="en-US" altLang="ko-KR" dirty="0" smtClean="0"/>
              <a:t>Project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수행 동작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creates </a:t>
            </a:r>
            <a:r>
              <a:rPr lang="en-US" altLang="ko-KR" dirty="0"/>
              <a:t>a new thread</a:t>
            </a:r>
          </a:p>
          <a:p>
            <a:pPr lvl="1"/>
            <a:r>
              <a:rPr lang="en-US" altLang="ko-KR" dirty="0" smtClean="0"/>
              <a:t>initializes </a:t>
            </a:r>
            <a:r>
              <a:rPr lang="en-US" altLang="ko-KR" dirty="0"/>
              <a:t>the </a:t>
            </a:r>
            <a:r>
              <a:rPr lang="en-US" altLang="ko-KR" dirty="0" smtClean="0"/>
              <a:t>stack (</a:t>
            </a:r>
            <a:r>
              <a:rPr lang="en-US" altLang="ko-KR" i="1" dirty="0" err="1" smtClean="0"/>
              <a:t>Setup_User_Thread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구현되어 있음</a:t>
            </a:r>
            <a:endParaRPr lang="en-US" altLang="ko-KR" dirty="0"/>
          </a:p>
          <a:p>
            <a:pPr lvl="1"/>
            <a:r>
              <a:rPr lang="en-US" altLang="ko-KR" dirty="0" smtClean="0"/>
              <a:t>makes </a:t>
            </a:r>
            <a:r>
              <a:rPr lang="en-US" altLang="ko-KR" dirty="0"/>
              <a:t>the thread runnable, so that it will be scheduled and run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구현되어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Start_User_Thread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 stack state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err="1" smtClean="0"/>
              <a:t>Setup_User_Thread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51482"/>
              </p:ext>
            </p:extLst>
          </p:nvPr>
        </p:nvGraphicFramePr>
        <p:xfrm>
          <a:off x="1295400" y="2286000"/>
          <a:ext cx="3124200" cy="3828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1568688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Stack Data Selector (data selector)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9216458"/>
                  </a:ext>
                </a:extLst>
              </a:tr>
              <a:tr h="4815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Stack Pointer (end of data memory)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56552039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Eflags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8260447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Text Selector (code selector)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302457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Program Counter (entry </a:t>
                      </a:r>
                      <a:r>
                        <a:rPr lang="en-US" sz="1400" kern="100" dirty="0" err="1">
                          <a:effectLst/>
                        </a:rPr>
                        <a:t>addr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2472042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Error Code (0)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5369133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Interrupt Number (0)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1004657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General Purpose Registers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06203217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Ds (data selector)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2887598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Es</a:t>
                      </a:r>
                      <a:r>
                        <a:rPr lang="en-US" sz="1400" kern="100" dirty="0">
                          <a:effectLst/>
                        </a:rPr>
                        <a:t> (data selector)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6890200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Fs (data selector)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9662817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Gs</a:t>
                      </a:r>
                      <a:r>
                        <a:rPr lang="en-US" sz="1400" kern="100" dirty="0">
                          <a:effectLst/>
                        </a:rPr>
                        <a:t> (data selector)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4221825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066800" y="3429000"/>
            <a:ext cx="0" cy="191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5486400"/>
            <a:ext cx="140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 growth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226763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</a:t>
            </a:r>
            <a:r>
              <a:rPr lang="en-US" altLang="ko-KR" i="1" dirty="0" smtClean="0"/>
              <a:t>Push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kthread.c</a:t>
            </a:r>
            <a:r>
              <a:rPr lang="en-US" altLang="ko-KR" dirty="0" smtClean="0"/>
              <a:t> can be used to push values.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31058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 the codes for kernel threads.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>
            <a:off x="4419600" y="3290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0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Preempt</a:t>
            </a:r>
            <a:r>
              <a:rPr lang="ko-KR" altLang="en-US" dirty="0" smtClean="0"/>
              <a:t>될 프로세스의 </a:t>
            </a:r>
            <a:r>
              <a:rPr lang="en-US" altLang="ko-KR" dirty="0" smtClean="0"/>
              <a:t>LDT </a:t>
            </a:r>
          </a:p>
          <a:p>
            <a:pPr lvl="1"/>
            <a:r>
              <a:rPr lang="en-US" altLang="ko-KR" dirty="0" err="1" smtClean="0"/>
              <a:t>UserContext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ldtSelector</a:t>
            </a:r>
            <a:r>
              <a:rPr lang="ko-KR" altLang="en-US" dirty="0" smtClean="0"/>
              <a:t>에 보관됨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수행시킬 새로운 프로세스의 </a:t>
            </a:r>
            <a:r>
              <a:rPr lang="en-US" altLang="ko-KR" dirty="0" smtClean="0"/>
              <a:t>LDT</a:t>
            </a:r>
            <a:r>
              <a:rPr lang="ko-KR" altLang="en-US" dirty="0" smtClean="0"/>
              <a:t> 복구 </a:t>
            </a:r>
            <a:endParaRPr lang="en-US" altLang="ko-KR" dirty="0" smtClean="0"/>
          </a:p>
          <a:p>
            <a:pPr lvl="1"/>
            <a:r>
              <a:rPr lang="en-US" dirty="0" smtClean="0"/>
              <a:t>in function </a:t>
            </a:r>
            <a:r>
              <a:rPr lang="en-US" i="1" dirty="0" err="1" smtClean="0"/>
              <a:t>Switch_To_Address_Space</a:t>
            </a:r>
            <a:r>
              <a:rPr lang="en-US" dirty="0" smtClean="0"/>
              <a:t> (</a:t>
            </a:r>
            <a:r>
              <a:rPr lang="en-US" dirty="0" err="1" smtClean="0"/>
              <a:t>userseg.c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sz="1200" dirty="0"/>
              <a:t>/* Switch to the LDT of the new user context */</a:t>
            </a:r>
          </a:p>
          <a:p>
            <a:pPr marL="457200" lvl="1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ldtSelector</a:t>
            </a:r>
            <a:r>
              <a:rPr lang="en-US" sz="1200" dirty="0"/>
              <a:t> = </a:t>
            </a:r>
            <a:r>
              <a:rPr lang="en-US" sz="1200" dirty="0" err="1"/>
              <a:t>userContext</a:t>
            </a:r>
            <a:r>
              <a:rPr lang="en-US" sz="1200" dirty="0"/>
              <a:t>-&gt;</a:t>
            </a:r>
            <a:r>
              <a:rPr lang="en-US" sz="1200" dirty="0" err="1"/>
              <a:t>ldtSelector</a:t>
            </a:r>
            <a:r>
              <a:rPr lang="en-US" sz="1200" dirty="0"/>
              <a:t>;</a:t>
            </a:r>
          </a:p>
          <a:p>
            <a:pPr marL="457200" lvl="1" indent="0">
              <a:buNone/>
            </a:pPr>
            <a:r>
              <a:rPr lang="en-US" sz="1200" dirty="0"/>
              <a:t>    __</a:t>
            </a:r>
            <a:r>
              <a:rPr lang="en-US" sz="1200" dirty="0" err="1"/>
              <a:t>asm</a:t>
            </a:r>
            <a:r>
              <a:rPr lang="en-US" sz="1200" dirty="0"/>
              <a:t>__ __volatile__("</a:t>
            </a:r>
            <a:r>
              <a:rPr lang="en-US" sz="1200" dirty="0" err="1"/>
              <a:t>lldt</a:t>
            </a:r>
            <a:r>
              <a:rPr lang="en-US" sz="1200" dirty="0"/>
              <a:t> %0"::"a"(</a:t>
            </a:r>
            <a:r>
              <a:rPr lang="en-US" sz="1200" dirty="0" err="1"/>
              <a:t>ldtSelector</a:t>
            </a:r>
            <a:r>
              <a:rPr lang="en-US" sz="1200" dirty="0" smtClean="0"/>
              <a:t>)  );</a:t>
            </a:r>
          </a:p>
          <a:p>
            <a:pPr lvl="1"/>
            <a:endParaRPr lang="en-US" dirty="0" smtClean="0"/>
          </a:p>
          <a:p>
            <a:pPr lvl="1"/>
            <a:r>
              <a:rPr lang="ko-KR" altLang="en-US" dirty="0" smtClean="0"/>
              <a:t>구현되어 있음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</a:p>
          <a:p>
            <a:pPr lvl="1"/>
            <a:r>
              <a:rPr lang="en-US" altLang="ko-KR" dirty="0" smtClean="0"/>
              <a:t>Try loading null.exe which makes </a:t>
            </a:r>
            <a:r>
              <a:rPr lang="en-US" altLang="ko-KR" i="1" dirty="0" err="1" smtClean="0"/>
              <a:t>Sys_Null</a:t>
            </a:r>
            <a:r>
              <a:rPr lang="en-US" altLang="ko-KR" dirty="0" smtClean="0"/>
              <a:t> system call.</a:t>
            </a:r>
          </a:p>
          <a:p>
            <a:pPr lvl="2"/>
            <a:r>
              <a:rPr lang="en-US" altLang="ko-KR" dirty="0" smtClean="0"/>
              <a:t>System calls are defined in </a:t>
            </a:r>
            <a:r>
              <a:rPr lang="en-US" altLang="ko-KR" dirty="0" err="1" smtClean="0"/>
              <a:t>syscall.c</a:t>
            </a:r>
            <a:r>
              <a:rPr lang="en-US" altLang="ko-KR" dirty="0" smtClean="0"/>
              <a:t>, where </a:t>
            </a:r>
            <a:r>
              <a:rPr lang="en-US" altLang="ko-KR" i="1" dirty="0" err="1" smtClean="0"/>
              <a:t>Sys_Null</a:t>
            </a:r>
            <a:r>
              <a:rPr lang="en-US" altLang="ko-KR" dirty="0" smtClean="0"/>
              <a:t> is implemented already.</a:t>
            </a:r>
          </a:p>
          <a:p>
            <a:pPr lvl="2"/>
            <a:r>
              <a:rPr lang="en-US" altLang="ko-KR" dirty="0" smtClean="0"/>
              <a:t>Stored as /c/null.exe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8600" y="579120"/>
            <a:ext cx="6400800" cy="6400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중간 테스트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96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program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79120"/>
            <a:ext cx="5133975" cy="5019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6324600"/>
            <a:ext cx="51149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200" y="5777031"/>
            <a:ext cx="15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other stuff..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12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3433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syscall.c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Syscall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g_syscallTable</a:t>
            </a:r>
            <a:r>
              <a:rPr lang="en-US" altLang="ko-KR" dirty="0" smtClean="0"/>
              <a:t>[] : </a:t>
            </a:r>
            <a:r>
              <a:rPr lang="ko-KR" altLang="en-US" dirty="0" smtClean="0"/>
              <a:t>시스템 호출 등록 테이블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 smtClean="0">
                <a:ea typeface="굴림" panose="020B0600000101010101" pitchFamily="50" charset="-127"/>
              </a:rPr>
              <a:t>Sys_Null</a:t>
            </a:r>
            <a:endParaRPr lang="en-GB" altLang="ko-KR" i="1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 smtClean="0">
                <a:ea typeface="굴림" panose="020B0600000101010101" pitchFamily="50" charset="-127"/>
              </a:rPr>
              <a:t>Do nothing</a:t>
            </a:r>
            <a:endParaRPr lang="en-GB" altLang="ko-KR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 smtClean="0">
                <a:ea typeface="굴림" panose="020B0600000101010101" pitchFamily="50" charset="-127"/>
              </a:rPr>
              <a:t>Sys_GetKey</a:t>
            </a:r>
            <a:endParaRPr lang="en-GB" altLang="ko-KR" i="1" dirty="0" smtClean="0">
              <a:ea typeface="굴림" panose="020B0600000101010101" pitchFamily="50" charset="-127"/>
            </a:endParaRP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Read a key from </a:t>
            </a:r>
            <a:r>
              <a:rPr lang="en-GB" altLang="ko-KR" dirty="0" smtClean="0">
                <a:ea typeface="굴림" panose="020B0600000101010101" pitchFamily="50" charset="-127"/>
              </a:rPr>
              <a:t>keyboard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 smtClean="0">
                <a:ea typeface="굴림" panose="020B0600000101010101" pitchFamily="50" charset="-127"/>
              </a:rPr>
              <a:t>Sys_PrintString</a:t>
            </a:r>
            <a:endParaRPr lang="en-GB" altLang="ko-KR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 smtClean="0">
                <a:ea typeface="굴림" panose="020B0600000101010101" pitchFamily="50" charset="-127"/>
              </a:rPr>
              <a:t>Straightforward - </a:t>
            </a:r>
            <a:r>
              <a:rPr lang="en-GB" altLang="ko-KR" dirty="0">
                <a:ea typeface="굴림" panose="020B0600000101010101" pitchFamily="50" charset="-127"/>
              </a:rPr>
              <a:t>just do </a:t>
            </a:r>
            <a:r>
              <a:rPr lang="en-GB" altLang="ko-KR" i="1" dirty="0">
                <a:ea typeface="굴림" panose="020B0600000101010101" pitchFamily="50" charset="-127"/>
              </a:rPr>
              <a:t>Print</a:t>
            </a:r>
            <a:r>
              <a:rPr lang="en-GB" altLang="ko-KR" dirty="0">
                <a:ea typeface="굴림" panose="020B0600000101010101" pitchFamily="50" charset="-127"/>
              </a:rPr>
              <a:t>(“%s”,…);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>
                <a:ea typeface="굴림" panose="020B0600000101010101" pitchFamily="50" charset="-127"/>
              </a:rPr>
              <a:t>Sys_Spawn</a:t>
            </a:r>
            <a:r>
              <a:rPr lang="en-GB" altLang="ko-KR" dirty="0">
                <a:ea typeface="굴림" panose="020B0600000101010101" pitchFamily="50" charset="-127"/>
              </a:rPr>
              <a:t> </a:t>
            </a:r>
            <a:endParaRPr lang="en-GB" altLang="ko-KR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ko-KR" i="1" dirty="0" err="1" smtClean="0">
                <a:ea typeface="굴림" panose="020B0600000101010101" pitchFamily="50" charset="-127"/>
              </a:rPr>
              <a:t>Start_User_Thread</a:t>
            </a:r>
            <a:endParaRPr lang="en-GB" altLang="ko-KR" i="1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 smtClean="0">
                <a:ea typeface="굴림" panose="020B0600000101010101" pitchFamily="50" charset="-127"/>
              </a:rPr>
              <a:t>Sys_Exit</a:t>
            </a:r>
            <a:endParaRPr lang="en-GB" altLang="ko-KR" i="1" dirty="0" smtClean="0">
              <a:ea typeface="굴림" panose="020B0600000101010101" pitchFamily="50" charset="-127"/>
            </a:endParaRP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>
                <a:ea typeface="굴림" panose="020B0600000101010101" pitchFamily="50" charset="-127"/>
              </a:rPr>
              <a:t>Free_Segment_Descriptor</a:t>
            </a:r>
            <a:endParaRPr lang="en-GB" altLang="ko-KR" i="1" dirty="0">
              <a:ea typeface="굴림" panose="020B0600000101010101" pitchFamily="50" charset="-127"/>
            </a:endParaRP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Free </a:t>
            </a:r>
            <a:r>
              <a:rPr lang="en-GB" altLang="ko-KR" dirty="0" err="1">
                <a:ea typeface="굴림" panose="020B0600000101010101" pitchFamily="50" charset="-127"/>
              </a:rPr>
              <a:t>userContext</a:t>
            </a:r>
            <a:r>
              <a:rPr lang="en-GB" altLang="ko-KR" dirty="0">
                <a:ea typeface="굴림" panose="020B0600000101010101" pitchFamily="50" charset="-127"/>
              </a:rPr>
              <a:t>-&gt;program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Free </a:t>
            </a:r>
            <a:r>
              <a:rPr lang="en-GB" altLang="ko-KR" dirty="0" err="1">
                <a:ea typeface="굴림" panose="020B0600000101010101" pitchFamily="50" charset="-127"/>
              </a:rPr>
              <a:t>userContext</a:t>
            </a:r>
            <a:endParaRPr lang="en-GB" altLang="ko-KR" dirty="0">
              <a:ea typeface="굴림" panose="020B0600000101010101" pitchFamily="50" charset="-127"/>
            </a:endParaRP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Call </a:t>
            </a:r>
            <a:r>
              <a:rPr lang="en-GB" altLang="ko-KR" i="1" dirty="0">
                <a:ea typeface="굴림" panose="020B0600000101010101" pitchFamily="50" charset="-127"/>
              </a:rPr>
              <a:t>Exit</a:t>
            </a:r>
            <a:r>
              <a:rPr lang="en-GB" altLang="ko-KR" dirty="0">
                <a:ea typeface="굴림" panose="020B0600000101010101" pitchFamily="50" charset="-127"/>
              </a:rPr>
              <a:t> in </a:t>
            </a:r>
            <a:r>
              <a:rPr lang="en-GB" altLang="ko-KR" dirty="0" err="1" smtClean="0">
                <a:ea typeface="굴림" panose="020B0600000101010101" pitchFamily="50" charset="-127"/>
              </a:rPr>
              <a:t>kthread.c</a:t>
            </a:r>
            <a:endParaRPr lang="en-GB" altLang="ko-KR" dirty="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 smtClean="0">
                <a:ea typeface="굴림" panose="020B0600000101010101" pitchFamily="50" charset="-127"/>
              </a:rPr>
              <a:t>Sys_Wait</a:t>
            </a:r>
            <a:r>
              <a:rPr lang="en-GB" altLang="ko-KR" dirty="0" smtClean="0">
                <a:ea typeface="굴림" panose="020B0600000101010101" pitchFamily="50" charset="-127"/>
              </a:rPr>
              <a:t> 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smtClean="0">
                <a:ea typeface="굴림" panose="020B0600000101010101" pitchFamily="50" charset="-127"/>
              </a:rPr>
              <a:t>Join</a:t>
            </a:r>
            <a:r>
              <a:rPr lang="en-GB" altLang="ko-KR" dirty="0">
                <a:ea typeface="굴림" panose="020B0600000101010101" pitchFamily="50" charset="-127"/>
              </a:rPr>
              <a:t>() in </a:t>
            </a:r>
            <a:r>
              <a:rPr lang="en-GB" altLang="ko-KR" dirty="0" err="1" smtClean="0">
                <a:ea typeface="굴림" panose="020B0600000101010101" pitchFamily="50" charset="-127"/>
              </a:rPr>
              <a:t>kthread.c</a:t>
            </a:r>
            <a:endParaRPr lang="en-GB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calls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51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Attach “&amp;” at the end of the command.</a:t>
            </a:r>
          </a:p>
          <a:p>
            <a:pPr lvl="1"/>
            <a:r>
              <a:rPr lang="en-US" altLang="ko-KR" dirty="0" smtClean="0"/>
              <a:t>The program is spawned as a background process.</a:t>
            </a:r>
          </a:p>
          <a:p>
            <a:pPr lvl="1"/>
            <a:r>
              <a:rPr lang="en-US" altLang="ko-KR" dirty="0" smtClean="0"/>
              <a:t>You don’t Wait() for the process.</a:t>
            </a:r>
          </a:p>
          <a:p>
            <a:pPr lvl="1"/>
            <a:r>
              <a:rPr lang="en-US" altLang="ko-KR" dirty="0" smtClean="0"/>
              <a:t>“&amp;” is not passed to Spawn.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process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15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Passing parameters</a:t>
            </a:r>
            <a:endParaRPr lang="ko-KR" altLang="en-US" dirty="0"/>
          </a:p>
        </p:txBody>
      </p:sp>
      <p:pic>
        <p:nvPicPr>
          <p:cNvPr id="5" name="Picture 3" descr="\\asteria\windows\neamtiu\My Documents\412\paramS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90600"/>
            <a:ext cx="5097463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821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Passing parameters</a:t>
            </a:r>
            <a:endParaRPr lang="ko-KR" altLang="en-US" dirty="0"/>
          </a:p>
        </p:txBody>
      </p:sp>
      <p:pic>
        <p:nvPicPr>
          <p:cNvPr id="3" name="Picture 4" descr="\\asteria\windows\neamtiu\My Documents\412\argArr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679575"/>
            <a:ext cx="6251575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4800" y="4992172"/>
            <a:ext cx="394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_Entry function will call main(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argv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943600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Hint: </a:t>
            </a:r>
            <a:r>
              <a:rPr lang="ko-KR" altLang="en-US" dirty="0" smtClean="0"/>
              <a:t>구현되어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655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제출코드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userseg.c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평가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5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구현결과</a:t>
            </a:r>
            <a:endParaRPr lang="en-US" altLang="ko-KR" dirty="0"/>
          </a:p>
          <a:p>
            <a:pPr lvl="1"/>
            <a:r>
              <a:rPr lang="ko-KR" altLang="en-US" dirty="0"/>
              <a:t>부팅 후 </a:t>
            </a:r>
            <a:r>
              <a:rPr lang="en-US" altLang="ko-KR" dirty="0"/>
              <a:t>shell</a:t>
            </a:r>
            <a:r>
              <a:rPr lang="ko-KR" altLang="en-US" dirty="0"/>
              <a:t> 정상 </a:t>
            </a:r>
            <a:r>
              <a:rPr lang="ko-KR" altLang="en-US" dirty="0" smtClean="0"/>
              <a:t>동작 </a:t>
            </a:r>
            <a:r>
              <a:rPr lang="en-US" altLang="ko-KR" dirty="0" smtClean="0"/>
              <a:t>(/c/shell.exe)</a:t>
            </a:r>
            <a:endParaRPr lang="en-US" altLang="ko-KR" dirty="0"/>
          </a:p>
          <a:p>
            <a:pPr lvl="2"/>
            <a:r>
              <a:rPr lang="ko-KR" altLang="en-US" dirty="0"/>
              <a:t>구현 시 </a:t>
            </a:r>
            <a:r>
              <a:rPr lang="en-US" altLang="ko-KR" dirty="0"/>
              <a:t>shell</a:t>
            </a:r>
            <a:r>
              <a:rPr lang="ko-KR" altLang="en-US" dirty="0"/>
              <a:t>이 자동으로 정상 실행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goal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356350" y="5821362"/>
            <a:ext cx="1422400" cy="350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ko-KR" altLang="en-US" sz="1000" dirty="0">
                <a:latin typeface="+mn-ea"/>
                <a:ea typeface="+mn-ea"/>
              </a:rPr>
              <a:t>구현 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22400" y="5821362"/>
            <a:ext cx="1422400" cy="350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ko-KR" altLang="en-US" sz="1000" dirty="0">
                <a:latin typeface="+mn-ea"/>
                <a:ea typeface="+mn-ea"/>
              </a:rPr>
              <a:t>구현 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3317875"/>
            <a:ext cx="3779837" cy="2520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3" y="3308350"/>
            <a:ext cx="3759200" cy="2519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149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81000" y="1964353"/>
            <a:ext cx="773128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테스트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(15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shell.exe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수행하지 못하나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null.exe</a:t>
            </a:r>
            <a:r>
              <a:rPr kumimoji="0" lang="en-US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수행되는 경우</a:t>
            </a:r>
            <a:endParaRPr kumimoji="0" lang="en-US" altLang="ko-KR" sz="24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(10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수행되어 </a:t>
            </a:r>
            <a:r>
              <a:rPr lang="ko-KR" altLang="en-US" dirty="0"/>
              <a:t>명령을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입력받아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수행이 가능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&lt;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 </a:t>
            </a:r>
            <a:r>
              <a:rPr lang="en-US" altLang="ko-KR" dirty="0" smtClean="0">
                <a:solidFill>
                  <a:schemeClr val="tx1"/>
                </a:solidFill>
              </a:rPr>
              <a:t>case &gt; </a:t>
            </a:r>
            <a:endParaRPr lang="en-US" altLang="ko-KR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r>
              <a:rPr lang="en-US" altLang="ko-KR" dirty="0" smtClean="0">
                <a:solidFill>
                  <a:schemeClr val="tx1"/>
                </a:solidFill>
              </a:rPr>
              <a:t>: aa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Could not spawn process: No such file or directory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입력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엔터키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다음 줄에 프롬프트 출력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입력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/c/c.exe</a:t>
            </a:r>
            <a:r>
              <a:rPr kumimoji="0" lang="en-US" altLang="ko-K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4.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입력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: exit 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프로그램 종료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  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테스트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06" y="4453626"/>
            <a:ext cx="4352925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42" y="5713129"/>
            <a:ext cx="3124200" cy="57150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0" idx="1"/>
          </p:cNvCxnSpPr>
          <p:nvPr/>
        </p:nvCxnSpPr>
        <p:spPr>
          <a:xfrm flipH="1">
            <a:off x="4191001" y="6161384"/>
            <a:ext cx="995575" cy="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6576" y="597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번호는 다를 수 있음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76177" y="4402723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안되는 경우 </a:t>
            </a:r>
            <a:r>
              <a:rPr lang="en-US" altLang="ko-KR" sz="1600" b="1" dirty="0" smtClean="0"/>
              <a:t>-3</a:t>
            </a:r>
            <a:r>
              <a:rPr lang="ko-KR" altLang="en-US" sz="1600" b="1" dirty="0" smtClean="0"/>
              <a:t>점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54912" y="5086350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안되는 경우 </a:t>
            </a:r>
            <a:r>
              <a:rPr lang="en-US" altLang="ko-KR" sz="1600" b="1" dirty="0" smtClean="0"/>
              <a:t>-</a:t>
            </a:r>
            <a:r>
              <a:rPr lang="en-US" altLang="ko-KR" sz="1600" b="1" dirty="0"/>
              <a:t>3</a:t>
            </a:r>
            <a:r>
              <a:rPr lang="ko-KR" altLang="en-US" sz="1600" b="1" dirty="0" smtClean="0"/>
              <a:t>점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29898" y="5629275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안되는 경우 </a:t>
            </a:r>
            <a:r>
              <a:rPr lang="en-US" altLang="ko-KR" sz="1600" b="1" dirty="0" smtClean="0"/>
              <a:t>-</a:t>
            </a:r>
            <a:r>
              <a:rPr lang="en-US" altLang="ko-KR" sz="1600" b="1" dirty="0"/>
              <a:t>3</a:t>
            </a:r>
            <a:r>
              <a:rPr lang="ko-KR" altLang="en-US" sz="1600" b="1" dirty="0" smtClean="0"/>
              <a:t>점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99367" y="6460697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안되는 경우 </a:t>
            </a:r>
            <a:r>
              <a:rPr lang="en-US" altLang="ko-KR" sz="1600" b="1" dirty="0" smtClean="0"/>
              <a:t>-1</a:t>
            </a:r>
            <a:r>
              <a:rPr lang="ko-KR" altLang="en-US" sz="1600" b="1" dirty="0" smtClean="0"/>
              <a:t>점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00790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81000" y="2337391"/>
            <a:ext cx="5424755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Argument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passing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typing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/c/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exe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arg1 arg2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…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argn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hould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I am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the b program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A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rg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0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/c/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b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exe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A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rg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1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arg1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…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A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rg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argn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Background process (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typing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/c/long.exe &amp;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should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immediately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long.exe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should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background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테스트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5995769"/>
            <a:ext cx="3324225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352800"/>
            <a:ext cx="2505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35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오류의 감점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Crash : -10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수행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오류 당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점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구현테스트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9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Supports both segmentation and segmentation with paging</a:t>
            </a:r>
          </a:p>
          <a:p>
            <a:pPr lvl="1"/>
            <a:r>
              <a:rPr lang="en-US" altLang="en-US" dirty="0" smtClean="0"/>
              <a:t>Each segment can be 4 GB</a:t>
            </a:r>
          </a:p>
          <a:p>
            <a:pPr lvl="1"/>
            <a:r>
              <a:rPr lang="en-US" altLang="en-US" dirty="0" smtClean="0"/>
              <a:t>Up to 16 K segments per process</a:t>
            </a:r>
          </a:p>
          <a:p>
            <a:r>
              <a:rPr lang="en-US" altLang="en-US" dirty="0" smtClean="0"/>
              <a:t>Divided into two partitions</a:t>
            </a:r>
          </a:p>
          <a:p>
            <a:pPr lvl="1"/>
            <a:r>
              <a:rPr lang="en-US" altLang="en-US" dirty="0" smtClean="0"/>
              <a:t>First partition of up to 8 K segments are private to process (kept in </a:t>
            </a:r>
            <a:r>
              <a:rPr lang="en-US" altLang="en-US" b="1" dirty="0" smtClean="0">
                <a:solidFill>
                  <a:srgbClr val="3366FF"/>
                </a:solidFill>
              </a:rPr>
              <a:t>local descriptor table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LDT</a:t>
            </a:r>
            <a:r>
              <a:rPr lang="en-US" altLang="en-US" dirty="0" smtClean="0"/>
              <a:t>))</a:t>
            </a:r>
          </a:p>
          <a:p>
            <a:pPr lvl="1"/>
            <a:r>
              <a:rPr lang="en-US" altLang="en-US" dirty="0" smtClean="0"/>
              <a:t>Second partition of up to 8K segments shared among all processes (kept in </a:t>
            </a:r>
            <a:r>
              <a:rPr lang="en-US" altLang="en-US" b="1" dirty="0" smtClean="0">
                <a:solidFill>
                  <a:srgbClr val="3366FF"/>
                </a:solidFill>
              </a:rPr>
              <a:t>global descriptor table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GDT</a:t>
            </a:r>
            <a:r>
              <a:rPr lang="en-US" altLang="en-US" dirty="0" smtClean="0"/>
              <a:t>))</a:t>
            </a:r>
          </a:p>
          <a:p>
            <a:endParaRPr lang="en-US" alt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Intel IA-32 Architecture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CPU generates logical address</a:t>
            </a:r>
          </a:p>
          <a:p>
            <a:pPr lvl="1">
              <a:defRPr/>
            </a:pPr>
            <a:r>
              <a:rPr lang="en-US" altLang="en-US" dirty="0" smtClean="0"/>
              <a:t>Selector given to segmentation unit</a:t>
            </a:r>
          </a:p>
          <a:p>
            <a:pPr lvl="2">
              <a:defRPr/>
            </a:pPr>
            <a:r>
              <a:rPr lang="en-US" altLang="en-US" dirty="0" smtClean="0"/>
              <a:t>Which produces linear addresses </a:t>
            </a:r>
          </a:p>
          <a:p>
            <a:pPr marL="857250" lvl="2" indent="0">
              <a:buFont typeface="Webdings" panose="05030102010509060703" pitchFamily="18" charset="2"/>
              <a:buNone/>
              <a:defRPr/>
            </a:pPr>
            <a:endParaRPr lang="en-US" altLang="en-US" dirty="0" smtClean="0"/>
          </a:p>
          <a:p>
            <a:pPr lvl="2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Linear address given to paging unit</a:t>
            </a:r>
          </a:p>
          <a:p>
            <a:pPr lvl="2">
              <a:defRPr/>
            </a:pPr>
            <a:r>
              <a:rPr lang="en-US" altLang="en-US" dirty="0" smtClean="0"/>
              <a:t>Which generates physical address in main memory</a:t>
            </a:r>
          </a:p>
          <a:p>
            <a:pPr lvl="2">
              <a:defRPr/>
            </a:pPr>
            <a:r>
              <a:rPr lang="en-US" altLang="en-US" dirty="0" smtClean="0"/>
              <a:t>Paging units form equivalent of MMU</a:t>
            </a:r>
          </a:p>
          <a:p>
            <a:pPr lvl="2">
              <a:defRPr/>
            </a:pPr>
            <a:r>
              <a:rPr lang="en-US" altLang="en-US" dirty="0" smtClean="0"/>
              <a:t>Pages sizes can be 4 KB or 4 MB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Intel IA-32 Architecture (Cont.)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8" name="Picture 1" descr="Screen Shot 2013-01-04 at 12.2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24368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Intel IA-32 Segmentation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54383"/>
            <a:ext cx="6034088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2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400" dirty="0" smtClean="0"/>
              <a:t>Logical to Physical Address Translation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44" y="3300633"/>
            <a:ext cx="61579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29200" y="3162300"/>
            <a:ext cx="990600" cy="1219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0" y="4431268"/>
            <a:ext cx="228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do this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168153"/>
            <a:ext cx="4114800" cy="2556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Descriptor Table : Segment</a:t>
            </a:r>
            <a:r>
              <a:rPr lang="ko-KR" altLang="en-US" sz="1200" dirty="0" smtClean="0">
                <a:latin typeface="+mn-ea"/>
                <a:ea typeface="+mn-ea"/>
              </a:rPr>
              <a:t>의 정보</a:t>
            </a:r>
            <a:r>
              <a:rPr lang="en-US" altLang="ko-KR" sz="1200" dirty="0" smtClean="0">
                <a:latin typeface="+mn-ea"/>
                <a:ea typeface="+mn-ea"/>
              </a:rPr>
              <a:t>(Base, Limit)</a:t>
            </a:r>
            <a:r>
              <a:rPr lang="ko-KR" altLang="en-US" sz="1200" dirty="0" smtClean="0">
                <a:latin typeface="+mn-ea"/>
                <a:ea typeface="+mn-ea"/>
              </a:rPr>
              <a:t>들을 보관하고 있는 테이블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Global Descriptor Table : OS </a:t>
            </a:r>
            <a:r>
              <a:rPr lang="ko-KR" altLang="en-US" sz="1200" dirty="0" smtClean="0">
                <a:latin typeface="+mn-ea"/>
                <a:ea typeface="+mn-ea"/>
              </a:rPr>
              <a:t>전체에 대한 </a:t>
            </a:r>
            <a:r>
              <a:rPr lang="en-US" altLang="ko-KR" sz="1200" dirty="0" smtClean="0">
                <a:latin typeface="+mn-ea"/>
                <a:ea typeface="+mn-ea"/>
              </a:rPr>
              <a:t>Segment Descriptor</a:t>
            </a:r>
            <a:r>
              <a:rPr lang="ko-KR" altLang="en-US" sz="1200" dirty="0" smtClean="0">
                <a:latin typeface="+mn-ea"/>
                <a:ea typeface="+mn-ea"/>
              </a:rPr>
              <a:t>들을 보관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GDTR</a:t>
            </a:r>
            <a:r>
              <a:rPr lang="ko-KR" altLang="en-US" sz="1200" dirty="0" smtClean="0">
                <a:latin typeface="+mn-ea"/>
                <a:ea typeface="+mn-ea"/>
              </a:rPr>
              <a:t>을 통해 접근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OS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  <a:r>
              <a:rPr lang="ko-KR" altLang="en-US" sz="1200" dirty="0" smtClean="0">
                <a:latin typeface="+mn-ea"/>
                <a:ea typeface="+mn-ea"/>
              </a:rPr>
              <a:t>개의 </a:t>
            </a:r>
            <a:r>
              <a:rPr lang="en-US" altLang="ko-KR" sz="1200" dirty="0" smtClean="0">
                <a:latin typeface="+mn-ea"/>
                <a:ea typeface="+mn-ea"/>
              </a:rPr>
              <a:t>GDT</a:t>
            </a:r>
            <a:r>
              <a:rPr lang="ko-KR" altLang="en-US" sz="1200" dirty="0" smtClean="0">
                <a:latin typeface="+mn-ea"/>
                <a:ea typeface="+mn-ea"/>
              </a:rPr>
              <a:t>를 가짐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context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Descriptor Table - GDT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52950"/>
            <a:ext cx="4190297" cy="1924050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3"/>
          <a:stretch/>
        </p:blipFill>
        <p:spPr>
          <a:xfrm>
            <a:off x="5486400" y="3733800"/>
            <a:ext cx="2677020" cy="2729584"/>
          </a:xfrm>
          <a:prstGeom prst="rect">
            <a:avLst/>
          </a:prstGeom>
          <a:ln w="360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54298"/>
            <a:ext cx="4386263" cy="12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168153"/>
            <a:ext cx="5943600" cy="24800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Local Descriptor Table : Process</a:t>
            </a:r>
            <a:r>
              <a:rPr lang="ko-KR" altLang="en-US" sz="1200" dirty="0" smtClean="0">
                <a:latin typeface="+mn-ea"/>
                <a:ea typeface="+mn-ea"/>
              </a:rPr>
              <a:t>에 대한 </a:t>
            </a:r>
            <a:r>
              <a:rPr lang="en-US" altLang="ko-KR" sz="1200" dirty="0" smtClean="0">
                <a:latin typeface="+mn-ea"/>
                <a:ea typeface="+mn-ea"/>
              </a:rPr>
              <a:t>Segment Descriptor</a:t>
            </a:r>
            <a:r>
              <a:rPr lang="ko-KR" altLang="en-US" sz="1200" dirty="0" smtClean="0">
                <a:latin typeface="+mn-ea"/>
                <a:ea typeface="+mn-ea"/>
              </a:rPr>
              <a:t>들을 보관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L</a:t>
            </a:r>
            <a:r>
              <a:rPr lang="en-US" altLang="ko-KR" sz="1200" dirty="0" smtClean="0">
                <a:latin typeface="+mn-ea"/>
                <a:ea typeface="+mn-ea"/>
              </a:rPr>
              <a:t>DTR</a:t>
            </a:r>
            <a:r>
              <a:rPr lang="ko-KR" altLang="en-US" sz="1200" dirty="0" smtClean="0">
                <a:latin typeface="+mn-ea"/>
                <a:ea typeface="+mn-ea"/>
              </a:rPr>
              <a:t>을 통해 접근</a:t>
            </a:r>
            <a:r>
              <a:rPr lang="en-US" altLang="ko-KR" sz="1200" dirty="0" smtClean="0">
                <a:latin typeface="+mn-ea"/>
                <a:ea typeface="+mn-ea"/>
              </a:rPr>
              <a:t>, Context Switching</a:t>
            </a:r>
            <a:r>
              <a:rPr lang="ko-KR" altLang="en-US" sz="1200" dirty="0" smtClean="0">
                <a:latin typeface="+mn-ea"/>
                <a:ea typeface="+mn-ea"/>
              </a:rPr>
              <a:t>과 관련성이 있음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LDT</a:t>
            </a:r>
            <a:r>
              <a:rPr lang="ko-KR" altLang="en-US" sz="1200" dirty="0" smtClean="0">
                <a:latin typeface="+mn-ea"/>
                <a:ea typeface="+mn-ea"/>
              </a:rPr>
              <a:t>의 위치를 나타내는 </a:t>
            </a:r>
            <a:r>
              <a:rPr lang="en-US" altLang="ko-KR" sz="1200" dirty="0" smtClean="0">
                <a:latin typeface="+mn-ea"/>
                <a:ea typeface="+mn-ea"/>
              </a:rPr>
              <a:t>Segment Descriptor</a:t>
            </a:r>
            <a:r>
              <a:rPr lang="ko-KR" altLang="en-US" sz="1200" dirty="0" smtClean="0">
                <a:latin typeface="+mn-ea"/>
                <a:ea typeface="+mn-ea"/>
              </a:rPr>
              <a:t>를 </a:t>
            </a:r>
            <a:r>
              <a:rPr lang="en-US" altLang="ko-KR" sz="1200" dirty="0" smtClean="0">
                <a:latin typeface="+mn-ea"/>
                <a:ea typeface="+mn-ea"/>
              </a:rPr>
              <a:t>GDT </a:t>
            </a:r>
            <a:r>
              <a:rPr lang="ko-KR" altLang="en-US" sz="1200" dirty="0" smtClean="0">
                <a:latin typeface="+mn-ea"/>
                <a:ea typeface="+mn-ea"/>
              </a:rPr>
              <a:t>내부에 저장한 뒤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해당 </a:t>
            </a:r>
            <a:r>
              <a:rPr lang="en-US" altLang="ko-KR" sz="1200" dirty="0" smtClean="0">
                <a:latin typeface="+mn-ea"/>
                <a:ea typeface="+mn-ea"/>
              </a:rPr>
              <a:t>Index</a:t>
            </a:r>
            <a:r>
              <a:rPr lang="ko-KR" altLang="en-US" sz="1200" dirty="0" smtClean="0">
                <a:latin typeface="+mn-ea"/>
                <a:ea typeface="+mn-ea"/>
              </a:rPr>
              <a:t>를 </a:t>
            </a:r>
            <a:r>
              <a:rPr lang="en-US" altLang="ko-KR" sz="1200" dirty="0" smtClean="0">
                <a:latin typeface="+mn-ea"/>
                <a:ea typeface="+mn-ea"/>
              </a:rPr>
              <a:t>LDTR Register</a:t>
            </a:r>
            <a:r>
              <a:rPr lang="ko-KR" altLang="en-US" sz="1200" dirty="0" smtClean="0">
                <a:latin typeface="+mn-ea"/>
                <a:ea typeface="+mn-ea"/>
              </a:rPr>
              <a:t>에 넣어주면 </a:t>
            </a:r>
            <a:r>
              <a:rPr lang="en-US" altLang="ko-KR" sz="1200" dirty="0" smtClean="0">
                <a:latin typeface="+mn-ea"/>
                <a:ea typeface="+mn-ea"/>
              </a:rPr>
              <a:t>CPU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LDT</a:t>
            </a:r>
            <a:r>
              <a:rPr lang="ko-KR" altLang="en-US" sz="1200" dirty="0" smtClean="0">
                <a:latin typeface="+mn-ea"/>
                <a:ea typeface="+mn-ea"/>
              </a:rPr>
              <a:t>를 읽어 들여  </a:t>
            </a:r>
            <a:r>
              <a:rPr lang="en-US" altLang="ko-KR" sz="1200" dirty="0" smtClean="0">
                <a:latin typeface="+mn-ea"/>
                <a:ea typeface="+mn-ea"/>
              </a:rPr>
              <a:t>Process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en-US" altLang="ko-KR" sz="1200" dirty="0" smtClean="0">
                <a:latin typeface="+mn-ea"/>
                <a:ea typeface="+mn-ea"/>
              </a:rPr>
              <a:t>Segment</a:t>
            </a:r>
            <a:r>
              <a:rPr lang="ko-KR" altLang="en-US" sz="1200" dirty="0" smtClean="0">
                <a:latin typeface="+mn-ea"/>
                <a:ea typeface="+mn-ea"/>
              </a:rPr>
              <a:t>들에 대한 정보에 접근가능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32bit </a:t>
            </a:r>
            <a:r>
              <a:rPr lang="ko-KR" altLang="en-US" sz="1200" dirty="0" smtClean="0">
                <a:latin typeface="+mn-ea"/>
                <a:ea typeface="+mn-ea"/>
              </a:rPr>
              <a:t>이상의 </a:t>
            </a:r>
            <a:r>
              <a:rPr lang="en-US" altLang="ko-KR" sz="1200" dirty="0" smtClean="0">
                <a:latin typeface="+mn-ea"/>
                <a:ea typeface="+mn-ea"/>
              </a:rPr>
              <a:t>OS</a:t>
            </a:r>
            <a:r>
              <a:rPr lang="ko-KR" altLang="en-US" sz="1200" dirty="0" smtClean="0">
                <a:latin typeface="+mn-ea"/>
                <a:ea typeface="+mn-ea"/>
              </a:rPr>
              <a:t>에서 </a:t>
            </a:r>
            <a:r>
              <a:rPr lang="en-US" altLang="ko-KR" sz="1200" dirty="0" smtClean="0">
                <a:latin typeface="+mn-ea"/>
                <a:ea typeface="+mn-ea"/>
              </a:rPr>
              <a:t>Segment Register</a:t>
            </a:r>
            <a:r>
              <a:rPr lang="ko-KR" altLang="en-US" sz="1200" dirty="0" smtClean="0">
                <a:latin typeface="+mn-ea"/>
                <a:ea typeface="+mn-ea"/>
              </a:rPr>
              <a:t>에는 </a:t>
            </a:r>
            <a:r>
              <a:rPr lang="en-US" altLang="ko-KR" sz="1200" dirty="0" smtClean="0">
                <a:latin typeface="+mn-ea"/>
                <a:ea typeface="+mn-ea"/>
              </a:rPr>
              <a:t>Segment</a:t>
            </a:r>
            <a:r>
              <a:rPr lang="ko-KR" altLang="en-US" sz="1200" dirty="0" smtClean="0">
                <a:latin typeface="+mn-ea"/>
                <a:ea typeface="+mn-ea"/>
              </a:rPr>
              <a:t>에 관한 </a:t>
            </a:r>
            <a:r>
              <a:rPr lang="en-US" altLang="ko-KR" sz="1200" dirty="0" smtClean="0">
                <a:latin typeface="+mn-ea"/>
                <a:ea typeface="+mn-ea"/>
              </a:rPr>
              <a:t>LDT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en-US" altLang="ko-KR" sz="1200" dirty="0" smtClean="0">
                <a:latin typeface="+mn-ea"/>
                <a:ea typeface="+mn-ea"/>
              </a:rPr>
              <a:t>Descriptor Number</a:t>
            </a:r>
            <a:r>
              <a:rPr lang="ko-KR" altLang="en-US" sz="1200" dirty="0" smtClean="0">
                <a:latin typeface="+mn-ea"/>
                <a:ea typeface="+mn-ea"/>
              </a:rPr>
              <a:t>가 들어가게 되어 </a:t>
            </a:r>
            <a:r>
              <a:rPr lang="en-US" altLang="ko-KR" sz="1200" dirty="0" smtClean="0">
                <a:latin typeface="+mn-ea"/>
                <a:ea typeface="+mn-ea"/>
              </a:rPr>
              <a:t>Segment Selector</a:t>
            </a:r>
            <a:r>
              <a:rPr lang="ko-KR" altLang="en-US" sz="1200" dirty="0" smtClean="0">
                <a:latin typeface="+mn-ea"/>
                <a:ea typeface="+mn-ea"/>
              </a:rPr>
              <a:t>라는 명칭으로 바뀌게 된다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context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Descriptor Table - LDT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70" y="4572000"/>
            <a:ext cx="3546566" cy="20711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72651"/>
            <a:ext cx="2701636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모서리가 둥근 직사각형 14"/>
          <p:cNvSpPr/>
          <p:nvPr/>
        </p:nvSpPr>
        <p:spPr>
          <a:xfrm>
            <a:off x="5867400" y="4531572"/>
            <a:ext cx="3006435" cy="11072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endCxn id="14" idx="0"/>
          </p:cNvCxnSpPr>
          <p:nvPr/>
        </p:nvCxnSpPr>
        <p:spPr>
          <a:xfrm rot="5400000" flipH="1" flipV="1">
            <a:off x="5680048" y="2688604"/>
            <a:ext cx="2258921" cy="1427017"/>
          </a:xfrm>
          <a:prstGeom prst="bentConnector3">
            <a:avLst>
              <a:gd name="adj1" fmla="val 11012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33609</TotalTime>
  <Words>2274</Words>
  <Application>Microsoft Office PowerPoint</Application>
  <PresentationFormat>화면 슬라이드 쇼(4:3)</PresentationFormat>
  <Paragraphs>394</Paragraphs>
  <Slides>32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Arial Unicode MS</vt:lpstr>
      <vt:lpstr>MS PGothic</vt:lpstr>
      <vt:lpstr>굴림</vt:lpstr>
      <vt:lpstr>굴림체</vt:lpstr>
      <vt:lpstr>맑은 고딕</vt:lpstr>
      <vt:lpstr>Arial</vt:lpstr>
      <vt:lpstr>Calibri</vt:lpstr>
      <vt:lpstr>Helvetica</vt:lpstr>
      <vt:lpstr>Tahoma</vt:lpstr>
      <vt:lpstr>Times New Roman</vt:lpstr>
      <vt:lpstr>Webdings</vt:lpstr>
      <vt:lpstr>Wingdings</vt:lpstr>
      <vt:lpstr>SH_radial_light_grey</vt:lpstr>
      <vt:lpstr>PowerPoint 프레젠테이션</vt:lpstr>
      <vt:lpstr>Project 2</vt:lpstr>
      <vt:lpstr>Project goal</vt:lpstr>
      <vt:lpstr>Intel IA-32 Architecture</vt:lpstr>
      <vt:lpstr>Intel IA-32 Architecture (Cont.)</vt:lpstr>
      <vt:lpstr>Intel IA-32 Segmentation</vt:lpstr>
      <vt:lpstr>Logical to Physical Address Translation</vt:lpstr>
      <vt:lpstr>User context Descriptor Table - GDT </vt:lpstr>
      <vt:lpstr>User context Descriptor Table - LDT </vt:lpstr>
      <vt:lpstr>Segment descriptor selector</vt:lpstr>
      <vt:lpstr>Thread</vt:lpstr>
      <vt:lpstr>Implementation</vt:lpstr>
      <vt:lpstr>Comparison</vt:lpstr>
      <vt:lpstr>Comparison</vt:lpstr>
      <vt:lpstr>User process</vt:lpstr>
      <vt:lpstr>User_Context</vt:lpstr>
      <vt:lpstr>사용되는 함수</vt:lpstr>
      <vt:lpstr>Definitions</vt:lpstr>
      <vt:lpstr>Load_User_Program</vt:lpstr>
      <vt:lpstr>Start_User_Thread</vt:lpstr>
      <vt:lpstr>Initial stack state</vt:lpstr>
      <vt:lpstr>Context switching</vt:lpstr>
      <vt:lpstr>중간 테스트</vt:lpstr>
      <vt:lpstr>Shell program</vt:lpstr>
      <vt:lpstr>System calls</vt:lpstr>
      <vt:lpstr>Background process</vt:lpstr>
      <vt:lpstr>Passing parameters</vt:lpstr>
      <vt:lpstr>Passing parameters</vt:lpstr>
      <vt:lpstr>제출 &amp; 평가</vt:lpstr>
      <vt:lpstr>구현 테스트</vt:lpstr>
      <vt:lpstr>구현 테스트</vt:lpstr>
      <vt:lpstr>구현테스트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Park Moonju</cp:lastModifiedBy>
  <cp:revision>284</cp:revision>
  <dcterms:created xsi:type="dcterms:W3CDTF">2013-08-12T05:24:51Z</dcterms:created>
  <dcterms:modified xsi:type="dcterms:W3CDTF">2020-04-22T03:16:40Z</dcterms:modified>
</cp:coreProperties>
</file>