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00"/>
    <a:srgbClr val="003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85726" autoAdjust="0"/>
  </p:normalViewPr>
  <p:slideViewPr>
    <p:cSldViewPr snapToGrid="0">
      <p:cViewPr varScale="1">
        <p:scale>
          <a:sx n="145" d="100"/>
          <a:sy n="14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EA486-C613-4566-8203-3F2771FC8890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1F84C-CD43-40D1-88AF-98A1D0B67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8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E656-968F-416A-AC9C-DFF05809C888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25112"/>
            <a:ext cx="10058400" cy="0"/>
          </a:xfrm>
          <a:prstGeom prst="line">
            <a:avLst/>
          </a:prstGeom>
          <a:ln w="38100">
            <a:solidFill>
              <a:srgbClr val="FF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2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00458" y="414778"/>
            <a:ext cx="1453342" cy="5757421"/>
          </a:xfrm>
        </p:spPr>
        <p:txBody>
          <a:bodyPr vert="eaVert"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894588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55F0-1431-4252-AC61-3B1E422D5987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6820"/>
            <a:ext cx="10058400" cy="464227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1DA7-94DA-4AE8-9FFD-01B3E27F4171}" type="datetime1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5F5F-5CC9-4DBB-B943-E562C09FBB2E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1" name="Straight Connector 8"/>
          <p:cNvCxnSpPr/>
          <p:nvPr userDrawn="1"/>
        </p:nvCxnSpPr>
        <p:spPr>
          <a:xfrm>
            <a:off x="1097280" y="4325112"/>
            <a:ext cx="10058400" cy="0"/>
          </a:xfrm>
          <a:prstGeom prst="line">
            <a:avLst/>
          </a:prstGeom>
          <a:ln w="38100">
            <a:solidFill>
              <a:srgbClr val="FF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6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34440"/>
            <a:ext cx="4937760" cy="46346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34441"/>
            <a:ext cx="4937760" cy="46346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8283-CF04-44CF-B643-DA5D44CC11AC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537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AC0B-108E-4F31-B550-6482D1974C86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4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1EB4-7549-41C9-BEE2-F8306B684BBF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1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3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5D241-C635-404B-82C2-48642859B5EB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2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3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5438-4F01-446A-B862-3DC21296D492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234440"/>
            <a:ext cx="10058400" cy="4634654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2DF7-2C4D-4330-8312-89AA571C551D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8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3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C11E8-477C-42F5-8ED3-483CFA5871B6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STP10 ACADEMY, </a:t>
            </a:r>
            <a:r>
              <a:rPr lang="ko-KR" altLang="en-US" smtClean="0"/>
              <a:t>인천포스코고등학교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07BB5A-3261-4C31-A694-E1A30BF8FD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20140"/>
            <a:ext cx="10058400" cy="0"/>
          </a:xfrm>
          <a:prstGeom prst="line">
            <a:avLst/>
          </a:prstGeom>
          <a:ln w="38100">
            <a:solidFill>
              <a:srgbClr val="FF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4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rgbClr val="FFA600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rgbClr val="FFA600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rgbClr val="FFA60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rgbClr val="FFA60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rgbClr val="FFA600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hweekim@i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kimhwee.wordpres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소프트웨어공학</a:t>
            </a:r>
            <a:r>
              <a:rPr lang="en-US" altLang="ko-KR" sz="3200" dirty="0" smtClean="0"/>
              <a:t>-1</a:t>
            </a:r>
            <a:r>
              <a:rPr lang="ko-KR" altLang="en-US" sz="3200" dirty="0" smtClean="0"/>
              <a:t>주차 오리엔테이션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김휘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인천대학교 컴퓨터공학부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9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15"/>
    </mc:Choice>
    <mc:Fallback xmlns="">
      <p:transition spd="slow" advTm="1314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김휘</a:t>
            </a:r>
            <a:r>
              <a:rPr lang="en-US" altLang="ko-KR" dirty="0" smtClean="0"/>
              <a:t>(428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이메일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hweekim@inu.ac.kr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강의시간</a:t>
            </a:r>
            <a:r>
              <a:rPr lang="en-US" altLang="ko-KR" dirty="0"/>
              <a:t> (</a:t>
            </a:r>
            <a:r>
              <a:rPr lang="ko-KR" altLang="en-US" dirty="0"/>
              <a:t>명목상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주간분반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 </a:t>
            </a:r>
            <a:r>
              <a:rPr lang="en-US" altLang="ko-KR" dirty="0" smtClean="0"/>
              <a:t>1030-1115, </a:t>
            </a:r>
            <a:r>
              <a:rPr lang="ko-KR" altLang="en-US" dirty="0" smtClean="0"/>
              <a:t>금 </a:t>
            </a:r>
            <a:r>
              <a:rPr lang="en-US" altLang="ko-KR" dirty="0" smtClean="0"/>
              <a:t>1500-1615, 504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야간분반</a:t>
            </a:r>
            <a:r>
              <a:rPr lang="en-US" altLang="ko-KR" dirty="0" smtClean="0"/>
              <a:t>: </a:t>
            </a:r>
            <a:r>
              <a:rPr lang="ko-KR" altLang="en-US" dirty="0"/>
              <a:t>수 </a:t>
            </a:r>
            <a:r>
              <a:rPr lang="en-US" altLang="ko-KR" dirty="0"/>
              <a:t>1800-2040, 504</a:t>
            </a:r>
            <a:r>
              <a:rPr lang="ko-KR" altLang="en-US" dirty="0"/>
              <a:t>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코로나</a:t>
            </a:r>
            <a:r>
              <a:rPr lang="en-US" altLang="ko-KR" dirty="0" smtClean="0"/>
              <a:t>19 </a:t>
            </a:r>
            <a:r>
              <a:rPr lang="ko-KR" altLang="en-US" dirty="0" smtClean="0"/>
              <a:t>상황으로 인해 기본적으로 전면 비대면 수업을 진행 예정</a:t>
            </a:r>
            <a:r>
              <a:rPr lang="en-US" altLang="ko-KR" dirty="0" smtClean="0"/>
              <a:t>-LMS</a:t>
            </a:r>
            <a:r>
              <a:rPr lang="ko-KR" altLang="en-US" dirty="0" smtClean="0"/>
              <a:t>에 영상 업로드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온라인 출석부 활용</a:t>
            </a:r>
            <a:r>
              <a:rPr lang="en-US" altLang="ko-KR" dirty="0" smtClean="0"/>
              <a:t>, LMS</a:t>
            </a:r>
            <a:r>
              <a:rPr lang="ko-KR" altLang="en-US" dirty="0" smtClean="0"/>
              <a:t>나 이메일을 활용하여 상시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 가능</a:t>
            </a:r>
            <a:endParaRPr lang="en-US" altLang="ko-KR" dirty="0" smtClean="0"/>
          </a:p>
          <a:p>
            <a:pPr lvl="1"/>
            <a:r>
              <a:rPr lang="ko-KR" altLang="en-US" dirty="0"/>
              <a:t>교재</a:t>
            </a:r>
            <a:r>
              <a:rPr lang="en-US" altLang="ko-KR" dirty="0"/>
              <a:t>: </a:t>
            </a:r>
            <a:r>
              <a:rPr lang="ko-KR" altLang="en-US" dirty="0"/>
              <a:t>소프트웨어공학</a:t>
            </a:r>
            <a:r>
              <a:rPr lang="en-US" altLang="ko-KR" dirty="0"/>
              <a:t>(Ian </a:t>
            </a:r>
            <a:r>
              <a:rPr lang="en-US" altLang="ko-KR" dirty="0" err="1"/>
              <a:t>Sommerville</a:t>
            </a:r>
            <a:r>
              <a:rPr lang="en-US" altLang="ko-KR" dirty="0"/>
              <a:t>, </a:t>
            </a:r>
            <a:r>
              <a:rPr lang="ko-KR" altLang="en-US" dirty="0" err="1"/>
              <a:t>한티미디어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15" y="4363072"/>
            <a:ext cx="1801368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1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소프트웨어의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</a:t>
            </a:r>
            <a:r>
              <a:rPr lang="ko-KR" altLang="en-US" dirty="0" err="1"/>
              <a:t>서술적이며</a:t>
            </a:r>
            <a:r>
              <a:rPr lang="ko-KR" altLang="en-US" dirty="0"/>
              <a:t> 정량적으로 다루는 학문이다 </a:t>
            </a:r>
            <a:r>
              <a:rPr lang="en-US" altLang="ko-KR" dirty="0"/>
              <a:t>– </a:t>
            </a:r>
            <a:r>
              <a:rPr lang="ko-KR" altLang="en-US" dirty="0"/>
              <a:t>한국어 위키피디아</a:t>
            </a:r>
            <a:endParaRPr lang="en-US" altLang="ko-KR" dirty="0"/>
          </a:p>
          <a:p>
            <a:r>
              <a:rPr lang="ko-KR" altLang="en-US" dirty="0"/>
              <a:t>컴퓨터공학 학부 과목 중에서 가장 이질적인 과목 </a:t>
            </a:r>
            <a:r>
              <a:rPr lang="en-US" altLang="ko-KR" dirty="0"/>
              <a:t>– </a:t>
            </a:r>
            <a:r>
              <a:rPr lang="ko-KR" altLang="en-US" dirty="0"/>
              <a:t>컴퓨터공학 </a:t>
            </a:r>
            <a:r>
              <a:rPr lang="en-US" altLang="ko-KR" dirty="0"/>
              <a:t>+ </a:t>
            </a:r>
            <a:r>
              <a:rPr lang="ko-KR" altLang="en-US" dirty="0"/>
              <a:t>경영학</a:t>
            </a:r>
            <a:r>
              <a:rPr lang="en-US" altLang="ko-KR" dirty="0"/>
              <a:t>?</a:t>
            </a:r>
          </a:p>
          <a:p>
            <a:r>
              <a:rPr lang="ko-KR" altLang="en-US" dirty="0" smtClean="0"/>
              <a:t>프로그래밍을 하면서 전혀 중요하게 생각하지 않았지만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프로젝트를 하면 아주 중요해지는 것들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시장조사 및 요구사항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명세서 및 사용설명서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구조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유지보수 및 사후지원</a:t>
            </a:r>
            <a:endParaRPr lang="en-US" altLang="ko-KR" dirty="0" smtClean="0"/>
          </a:p>
          <a:p>
            <a:r>
              <a:rPr lang="ko-KR" altLang="en-US" dirty="0" smtClean="0"/>
              <a:t>소규모 팀 프로젝트를 통해 위와 같은 과정을 실습해 보는 경우도 있음</a:t>
            </a:r>
            <a:endParaRPr lang="en-US" altLang="ko-KR" dirty="0" smtClean="0"/>
          </a:p>
          <a:p>
            <a:r>
              <a:rPr lang="ko-KR" altLang="en-US" dirty="0" smtClean="0"/>
              <a:t>실제 개발자로 일하게 된다면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수업계획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26564"/>
              </p:ext>
            </p:extLst>
          </p:nvPr>
        </p:nvGraphicFramePr>
        <p:xfrm>
          <a:off x="1096963" y="1227134"/>
          <a:ext cx="4822191" cy="4986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3668">
                  <a:extLst>
                    <a:ext uri="{9D8B030D-6E8A-4147-A177-3AD203B41FA5}">
                      <a16:colId xmlns:a16="http://schemas.microsoft.com/office/drawing/2014/main" val="3422496084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3748572249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1730953842"/>
                    </a:ext>
                  </a:extLst>
                </a:gridCol>
              </a:tblGrid>
              <a:tr h="3116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696489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(8/31-9/6)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서론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285854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(9/7-9/13)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소프트웨어 프로세스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682328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(9/14-9/20)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에자일</a:t>
                      </a:r>
                      <a:r>
                        <a:rPr lang="ko-KR" altLang="en-US" sz="1200" dirty="0" smtClean="0"/>
                        <a:t> 소프트웨어 개발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410498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(9/21-9/27)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요구공학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053698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(9/28-10/4)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 모델링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추석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(9/30-10/2)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064991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(10/5-10/11)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아키텍처 설계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한글날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(10/9)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(1)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823165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(10/12-10/18)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설계와 구현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271527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(10/19-10/25)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중간고사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1860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(10/26-11/1)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외부인사 특강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14135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(11/2-11/8)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소프트웨어 </a:t>
                      </a:r>
                      <a:r>
                        <a:rPr lang="ko-KR" altLang="en-US" sz="1200" dirty="0" err="1" smtClean="0"/>
                        <a:t>테스팅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733535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(11/9-11/15)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소프트웨어 진화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768924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(11/16-11/22)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프로젝트 관리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과제</a:t>
                      </a:r>
                      <a:r>
                        <a:rPr lang="en-US" altLang="ko-KR" sz="1200" dirty="0" smtClean="0"/>
                        <a:t>(2)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282532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(11/23-11/29)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프로젝트 계획 수립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283302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(11/30-12/6)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품질 경영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710810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(12/7-12/13)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기말고사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2155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중간고사 </a:t>
            </a:r>
            <a:r>
              <a:rPr lang="en-US" altLang="ko-KR" dirty="0" smtClean="0"/>
              <a:t>30%, </a:t>
            </a:r>
            <a:r>
              <a:rPr lang="ko-KR" altLang="en-US" dirty="0" smtClean="0"/>
              <a:t>기말고사 </a:t>
            </a:r>
            <a:r>
              <a:rPr lang="en-US" altLang="ko-KR" dirty="0" smtClean="0"/>
              <a:t>30%, </a:t>
            </a:r>
            <a:r>
              <a:rPr lang="ko-KR" altLang="en-US" dirty="0" smtClean="0">
                <a:solidFill>
                  <a:srgbClr val="FF0000"/>
                </a:solidFill>
              </a:rPr>
              <a:t>시험 주차의 수업 시간에 대면 시험을 원칙으로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 2</a:t>
            </a:r>
            <a:r>
              <a:rPr lang="ko-KR" altLang="en-US" dirty="0" smtClean="0"/>
              <a:t>회 각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리포트 형식</a:t>
            </a:r>
            <a:endParaRPr lang="en-US" altLang="ko-KR" dirty="0" smtClean="0"/>
          </a:p>
          <a:p>
            <a:r>
              <a:rPr lang="ko-KR" altLang="en-US" dirty="0" smtClean="0"/>
              <a:t>출석</a:t>
            </a:r>
            <a:r>
              <a:rPr lang="en-US" altLang="ko-KR" dirty="0" smtClean="0"/>
              <a:t>: 20%</a:t>
            </a:r>
          </a:p>
          <a:p>
            <a:pPr lvl="1"/>
            <a:r>
              <a:rPr lang="en-US" altLang="ko-KR" dirty="0" smtClean="0"/>
              <a:t>20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주차 결석 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 감점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수업시간수의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이상 결석 시 학칙에 의거 </a:t>
            </a:r>
            <a:r>
              <a:rPr lang="ko-KR" altLang="en-US" dirty="0" smtClean="0">
                <a:solidFill>
                  <a:srgbClr val="FF0000"/>
                </a:solidFill>
              </a:rPr>
              <a:t>학점인정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부정행위 금지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학칙에 의거 </a:t>
            </a:r>
            <a:r>
              <a:rPr lang="ko-KR" altLang="en-US" dirty="0" smtClean="0">
                <a:solidFill>
                  <a:srgbClr val="FF0000"/>
                </a:solidFill>
              </a:rPr>
              <a:t>학점인정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시험에서의 부정행위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과제 관련 부정행위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서로간의 상의 및 인터넷상의 자료 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레퍼런스 필요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불가능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문장구조나</a:t>
            </a:r>
            <a:r>
              <a:rPr lang="ko-KR" altLang="en-US" dirty="0" smtClean="0"/>
              <a:t> 논리구조를 그대로 유지하면서 베끼기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스스로의 문장으로 기술할 것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인터넷에서 무언가를 그대로 긁어올 때는 다른 학생도 똑같이 긁어올 수 있다는 것을 기억하자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과제 답안에서 서로간에 합리적 의심이 가능할 정도의 연속적으로 유사한 문장구조 및 </a:t>
            </a:r>
            <a:r>
              <a:rPr lang="ko-KR" altLang="en-US" dirty="0" err="1" smtClean="0"/>
              <a:t>논리구조가</a:t>
            </a:r>
            <a:r>
              <a:rPr lang="ko-KR" altLang="en-US" dirty="0" smtClean="0"/>
              <a:t> 등장할 경우 </a:t>
            </a:r>
            <a:r>
              <a:rPr lang="ko-KR" altLang="en-US" dirty="0" smtClean="0">
                <a:solidFill>
                  <a:srgbClr val="FF0000"/>
                </a:solidFill>
              </a:rPr>
              <a:t>부정행위로 간주할 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추신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학부생</a:t>
            </a:r>
            <a:r>
              <a:rPr lang="ko-KR" altLang="en-US" dirty="0" smtClean="0"/>
              <a:t> 인턴 모집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NACO Lab(</a:t>
            </a:r>
            <a:r>
              <a:rPr lang="ko-KR" altLang="en-US" dirty="0" smtClean="0"/>
              <a:t>자연 컴퓨팅 연구실</a:t>
            </a:r>
            <a:r>
              <a:rPr lang="en-US" altLang="ko-KR" dirty="0" smtClean="0"/>
              <a:t>), </a:t>
            </a:r>
            <a:r>
              <a:rPr lang="en-US" altLang="ko-KR" dirty="0" smtClean="0">
                <a:hlinkClick r:id="rId2" action="ppaction://hlinkfile"/>
              </a:rPr>
              <a:t>kimhwee.wordpress.com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생물학적 현상을 기반으로 한 컴퓨팅 모델 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복잡도 분석</a:t>
            </a:r>
            <a:endParaRPr lang="en-US" altLang="ko-KR" dirty="0" smtClean="0"/>
          </a:p>
          <a:p>
            <a:r>
              <a:rPr lang="ko-KR" altLang="en-US" dirty="0" err="1" smtClean="0"/>
              <a:t>학부생</a:t>
            </a:r>
            <a:r>
              <a:rPr lang="ko-KR" altLang="en-US" dirty="0" smtClean="0"/>
              <a:t> 인턴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) 2</a:t>
            </a:r>
            <a:r>
              <a:rPr lang="ko-KR" altLang="en-US" dirty="0" smtClean="0"/>
              <a:t>명 모집합니다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자료구조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알고리즘 과목이 적성에 맞았다면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주마다 </a:t>
            </a:r>
            <a:r>
              <a:rPr lang="ko-KR" altLang="en-US" dirty="0" err="1" smtClean="0"/>
              <a:t>교수실에서</a:t>
            </a:r>
            <a:r>
              <a:rPr lang="ko-KR" altLang="en-US" dirty="0" smtClean="0"/>
              <a:t> 미팅을 진행하려고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교수에 의한 세미나 형식의 수업</a:t>
            </a:r>
            <a:endParaRPr lang="en-US" altLang="ko-KR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학생이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논문 읽고 발표</a:t>
            </a:r>
            <a:endParaRPr lang="en-US" altLang="ko-KR" dirty="0"/>
          </a:p>
          <a:p>
            <a:pPr lvl="2"/>
            <a:r>
              <a:rPr lang="ko-KR" altLang="en-US" dirty="0" smtClean="0"/>
              <a:t>현재 연구 중인 과제 참여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기여가 있을 경우 논문에 저자로 참여 가능</a:t>
            </a:r>
            <a:endParaRPr lang="en-US" altLang="ko-KR" dirty="0"/>
          </a:p>
          <a:p>
            <a:pPr lvl="2"/>
            <a:r>
              <a:rPr lang="ko-KR" altLang="en-US" dirty="0" err="1" smtClean="0"/>
              <a:t>파이썬</a:t>
            </a:r>
            <a:r>
              <a:rPr lang="ko-KR" altLang="en-US" dirty="0" smtClean="0"/>
              <a:t> 개발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한 </a:t>
            </a:r>
            <a:r>
              <a:rPr lang="ko-KR" altLang="en-US" dirty="0" err="1" smtClean="0"/>
              <a:t>학기동안</a:t>
            </a:r>
            <a:r>
              <a:rPr lang="ko-KR" altLang="en-US" dirty="0" smtClean="0"/>
              <a:t> 진행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추후 학생 의사에 따라 연장 가능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학점 수업 혹은 그 이상의 로드가 있을 수 있음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학생 인건비 월 </a:t>
            </a:r>
            <a:r>
              <a:rPr lang="en-US" altLang="ko-KR" dirty="0" smtClean="0">
                <a:solidFill>
                  <a:srgbClr val="FF0000"/>
                </a:solidFill>
              </a:rPr>
              <a:t>90</a:t>
            </a:r>
            <a:r>
              <a:rPr lang="ko-KR" altLang="en-US" dirty="0" smtClean="0">
                <a:solidFill>
                  <a:srgbClr val="FF0000"/>
                </a:solidFill>
              </a:rPr>
              <a:t>만원 책정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과제 상황에 따라 변동 가능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9/11</a:t>
            </a:r>
            <a:r>
              <a:rPr lang="ko-KR" altLang="en-US" dirty="0" smtClean="0"/>
              <a:t>까지 이메일</a:t>
            </a:r>
            <a:r>
              <a:rPr lang="en-US" altLang="ko-KR" dirty="0" smtClean="0"/>
              <a:t>/LMS</a:t>
            </a:r>
            <a:r>
              <a:rPr lang="ko-KR" altLang="en-US" dirty="0" smtClean="0"/>
              <a:t>로 신청하세요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BB5A-3261-4C31-A694-E1A30BF8FDC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53" y="2220686"/>
            <a:ext cx="2432727" cy="32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2163</TotalTime>
  <Words>521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</vt:lpstr>
      <vt:lpstr>Calibri Light</vt:lpstr>
      <vt:lpstr>Wingdings</vt:lpstr>
      <vt:lpstr>추억</vt:lpstr>
      <vt:lpstr>소프트웨어공학-1주차 오리엔테이션</vt:lpstr>
      <vt:lpstr>소개</vt:lpstr>
      <vt:lpstr>소프트웨어 공학이란?</vt:lpstr>
      <vt:lpstr>수업계획</vt:lpstr>
      <vt:lpstr>평가</vt:lpstr>
      <vt:lpstr>추신-학부생 인턴 모집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Hwee Kim</dc:creator>
  <cp:lastModifiedBy>Hwee Kim</cp:lastModifiedBy>
  <cp:revision>567</cp:revision>
  <dcterms:created xsi:type="dcterms:W3CDTF">2020-06-16T07:18:46Z</dcterms:created>
  <dcterms:modified xsi:type="dcterms:W3CDTF">2020-08-25T08:11:03Z</dcterms:modified>
</cp:coreProperties>
</file>