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9"/>
  </p:notesMasterIdLst>
  <p:handoutMasterIdLst>
    <p:handoutMasterId r:id="rId60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259" r:id="rId17"/>
    <p:sldId id="346" r:id="rId18"/>
    <p:sldId id="347" r:id="rId19"/>
    <p:sldId id="334" r:id="rId20"/>
    <p:sldId id="272" r:id="rId21"/>
    <p:sldId id="260" r:id="rId22"/>
    <p:sldId id="291" r:id="rId23"/>
    <p:sldId id="293" r:id="rId24"/>
    <p:sldId id="261" r:id="rId25"/>
    <p:sldId id="323" r:id="rId26"/>
    <p:sldId id="348" r:id="rId27"/>
    <p:sldId id="299" r:id="rId28"/>
    <p:sldId id="262" r:id="rId29"/>
    <p:sldId id="301" r:id="rId30"/>
    <p:sldId id="263" r:id="rId31"/>
    <p:sldId id="303" r:id="rId32"/>
    <p:sldId id="264" r:id="rId33"/>
    <p:sldId id="337" r:id="rId34"/>
    <p:sldId id="273" r:id="rId35"/>
    <p:sldId id="325" r:id="rId36"/>
    <p:sldId id="349" r:id="rId37"/>
    <p:sldId id="312" r:id="rId38"/>
    <p:sldId id="313" r:id="rId39"/>
    <p:sldId id="265" r:id="rId40"/>
    <p:sldId id="328" r:id="rId41"/>
    <p:sldId id="316" r:id="rId42"/>
    <p:sldId id="305" r:id="rId43"/>
    <p:sldId id="266" r:id="rId44"/>
    <p:sldId id="307" r:id="rId45"/>
    <p:sldId id="326" r:id="rId46"/>
    <p:sldId id="338" r:id="rId47"/>
    <p:sldId id="339" r:id="rId48"/>
    <p:sldId id="340" r:id="rId49"/>
    <p:sldId id="341" r:id="rId50"/>
    <p:sldId id="350" r:id="rId51"/>
    <p:sldId id="342" r:id="rId52"/>
    <p:sldId id="343" r:id="rId53"/>
    <p:sldId id="344" r:id="rId54"/>
    <p:sldId id="345" r:id="rId55"/>
    <p:sldId id="335" r:id="rId56"/>
    <p:sldId id="336" r:id="rId57"/>
    <p:sldId id="280" r:id="rId5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16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7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828274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8860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78948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5207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531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2 – </a:t>
            </a:r>
            <a:r>
              <a:rPr lang="ko-KR" altLang="en-US" dirty="0" smtClean="0"/>
              <a:t>소프트웨어 프로세스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모델의 문제점</a:t>
            </a:r>
            <a:endParaRPr lang="en-GB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프로젝트를 경직되게 몇 단계로 구분하는 것은 고객의 요구사항 반영을 어렵게 함</a:t>
            </a:r>
            <a:r>
              <a:rPr lang="en-GB" dirty="0" smtClean="0"/>
              <a:t>.</a:t>
            </a:r>
          </a:p>
          <a:p>
            <a:pPr lvl="1"/>
            <a:r>
              <a:rPr lang="ko-KR" altLang="en-US" dirty="0" smtClean="0"/>
              <a:t>따라서 폭포수 모델은 요구사항이 명확하고 디자인 프로세스 도중에 변화가 거의 없는 경우에만 적합함</a:t>
            </a:r>
            <a:r>
              <a:rPr lang="en-GB" dirty="0" smtClean="0"/>
              <a:t>. </a:t>
            </a:r>
          </a:p>
          <a:p>
            <a:pPr lvl="1"/>
            <a:r>
              <a:rPr lang="ko-KR" altLang="en-US" dirty="0" smtClean="0"/>
              <a:t>명확한 요구사항을 가지는 비즈니스 시스템은 그리 많지 않음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폭포수 모델은 주로 시스템이 여러 곳에서 분산되어 개발되는 대규모 개발 프로젝트에서 활용됨</a:t>
            </a:r>
            <a:r>
              <a:rPr lang="en-GB" dirty="0" smtClean="0"/>
              <a:t>.</a:t>
            </a:r>
          </a:p>
          <a:p>
            <a:pPr lvl="1"/>
            <a:r>
              <a:rPr lang="ko-KR" altLang="en-US" dirty="0" smtClean="0"/>
              <a:t>위와 같은 환경에서는 계획에 기반한 폭포수 모델이 협업에 도움이 됨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점증적 개발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922" y="3918423"/>
            <a:ext cx="1144475" cy="5532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개요 설명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08265" y="2784764"/>
            <a:ext cx="1144475" cy="5532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명세화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2175" y="1819515"/>
            <a:ext cx="1144475" cy="5532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병행 활동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96950" y="3918423"/>
            <a:ext cx="1219700" cy="5532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개발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96950" y="5087370"/>
            <a:ext cx="1219700" cy="5532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검증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28041" y="2784763"/>
            <a:ext cx="1144475" cy="5532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초기 버전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61876" y="3869261"/>
            <a:ext cx="1218217" cy="5532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중간 </a:t>
            </a:r>
            <a:r>
              <a:rPr lang="ko-KR" altLang="en-US" sz="1600" dirty="0" smtClean="0">
                <a:solidFill>
                  <a:schemeClr val="tx1"/>
                </a:solidFill>
              </a:rPr>
              <a:t>버전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14276" y="5038207"/>
            <a:ext cx="1218217" cy="5532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최종 </a:t>
            </a:r>
            <a:r>
              <a:rPr lang="ko-KR" altLang="en-US" sz="1600" dirty="0" smtClean="0">
                <a:solidFill>
                  <a:schemeClr val="tx1"/>
                </a:solidFill>
              </a:rPr>
              <a:t>버전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점증적 개발의 장점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요구사항 변경을 구현하는 비용이 줄어듦</a:t>
            </a:r>
            <a:r>
              <a:rPr lang="en-GB" dirty="0" smtClean="0"/>
              <a:t>. </a:t>
            </a:r>
          </a:p>
          <a:p>
            <a:pPr lvl="1"/>
            <a:r>
              <a:rPr lang="ko-KR" altLang="en-US" dirty="0" smtClean="0"/>
              <a:t>다시 분석하고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작성해야 하는 문서의 양이 폭포수 모델의 경우보다 훨씬 적음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이미 진행된 개발 작업에 대해서는 고객의 피드백을 받기가 더 쉬움</a:t>
            </a:r>
            <a:r>
              <a:rPr lang="en-US" altLang="ko-KR" dirty="0" smtClean="0"/>
              <a:t>.</a:t>
            </a:r>
            <a:r>
              <a:rPr lang="en-GB" dirty="0" smtClean="0"/>
              <a:t> </a:t>
            </a:r>
          </a:p>
          <a:p>
            <a:pPr lvl="1"/>
            <a:r>
              <a:rPr lang="ko-KR" altLang="en-US" dirty="0" smtClean="0"/>
              <a:t>고객은 소프트웨어 시연에 대해 의견을 줄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얼마나 많이 구현되었는지 확인할 수 있음</a:t>
            </a:r>
            <a:r>
              <a:rPr lang="en-US" altLang="ko-KR" dirty="0" smtClean="0"/>
              <a:t>.</a:t>
            </a:r>
            <a:r>
              <a:rPr lang="en-GB" dirty="0" smtClean="0"/>
              <a:t> </a:t>
            </a:r>
          </a:p>
          <a:p>
            <a:r>
              <a:rPr lang="ko-KR" altLang="en-US" dirty="0" smtClean="0"/>
              <a:t>고객에게 유용한 소프트웨어를 빠르게 전달하고 배포하는 것이 가능함</a:t>
            </a:r>
            <a:r>
              <a:rPr lang="en-GB" dirty="0" smtClean="0"/>
              <a:t>. </a:t>
            </a:r>
          </a:p>
          <a:p>
            <a:pPr lvl="1"/>
            <a:r>
              <a:rPr lang="ko-KR" altLang="en-US" dirty="0" smtClean="0"/>
              <a:t>고객은 폭포수 프로세스를 사용하는 경우보다 더 일찍 소프트웨어가 제공하는 가치를 경험하고 실제로 사용해볼 수 있음</a:t>
            </a:r>
            <a:r>
              <a:rPr lang="en-US" altLang="ko-KR" dirty="0" smtClean="0"/>
              <a:t>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점증적 개발의 문제점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프로세스가 가시적이지 못함</a:t>
            </a:r>
            <a:r>
              <a:rPr lang="en-US" altLang="ko-KR" dirty="0" smtClean="0"/>
              <a:t>.</a:t>
            </a:r>
            <a:r>
              <a:rPr lang="en-GB" dirty="0" smtClean="0"/>
              <a:t> </a:t>
            </a:r>
          </a:p>
          <a:p>
            <a:pPr lvl="1"/>
            <a:r>
              <a:rPr lang="ko-KR" altLang="en-US" dirty="0" smtClean="0"/>
              <a:t>관리자는 진척도를 확인하기 위해 정기적으로 중간 산출물</a:t>
            </a:r>
            <a:r>
              <a:rPr lang="en-US" altLang="ko-KR" dirty="0" smtClean="0"/>
              <a:t>(</a:t>
            </a:r>
            <a:r>
              <a:rPr lang="en-GB" dirty="0" smtClean="0"/>
              <a:t>deliverable)</a:t>
            </a:r>
            <a:r>
              <a:rPr lang="ko-KR" altLang="en-US" dirty="0" smtClean="0"/>
              <a:t>이 필요함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시스템이 빨리 개발되어야 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시스템의 모든 버전을 반영한 문서를 작성하는 것은 비용 측면에서 효율적이지 않음</a:t>
            </a:r>
            <a:r>
              <a:rPr lang="en-US" altLang="ko-KR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새로운 증가분이 반영되면서 시스템 구조를 훼손시키는 경향이 있음</a:t>
            </a:r>
            <a:r>
              <a:rPr lang="en-GB" i="1" dirty="0" smtClean="0"/>
              <a:t>.</a:t>
            </a:r>
            <a:endParaRPr lang="en-GB" dirty="0" smtClean="0"/>
          </a:p>
          <a:p>
            <a:pPr lvl="1"/>
            <a:r>
              <a:rPr lang="ko-KR" altLang="en-US" dirty="0" smtClean="0"/>
              <a:t>시스템에 새로운 기능을 추가하는 작업은 하면 할수록 더 어렵고 많은 비용이 들게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구조적인 품질 저하와 일반적인 코드 망가짐을 방지하기 위해서는 소프트웨어를 개선하고 재구성하는 정기적인 리팩토링</a:t>
            </a:r>
            <a:r>
              <a:rPr lang="en-US" altLang="ko-KR" dirty="0" smtClean="0"/>
              <a:t>(</a:t>
            </a:r>
            <a:r>
              <a:rPr lang="en-GB" dirty="0" smtClean="0"/>
              <a:t>refactoring)</a:t>
            </a:r>
            <a:r>
              <a:rPr lang="ko-KR" altLang="en-US" dirty="0" smtClean="0"/>
              <a:t>이 필요함</a:t>
            </a:r>
            <a:r>
              <a:rPr lang="en-GB" dirty="0" smtClean="0"/>
              <a:t>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통합과 환경설정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재사용할 </a:t>
            </a:r>
            <a:r>
              <a:rPr lang="ko-KR" altLang="en-US" dirty="0"/>
              <a:t>수 있는 코드를 찾고</a:t>
            </a:r>
            <a:r>
              <a:rPr lang="en-US" altLang="ko-KR" dirty="0"/>
              <a:t>, </a:t>
            </a:r>
            <a:r>
              <a:rPr lang="ko-KR" altLang="en-US" dirty="0" smtClean="0"/>
              <a:t>요구에 맞추어 수정한 후 이미 개발된 새로운 코드와 통합함</a:t>
            </a:r>
            <a:r>
              <a:rPr lang="en-US" altLang="ko-KR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재사용 가능한 소프트웨어 컴포넌트와 이 컴포넌트를 조합하기 위한 통합 프레임워크에 기반을 두고 있음</a:t>
            </a:r>
            <a:r>
              <a:rPr lang="en-US" altLang="ko-KR" dirty="0" smtClean="0"/>
              <a:t>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재사용 가능한 소프트웨어 컴포넌트 유형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환경에서 사용할 수 있도록 설정된 독립형 애플리케이션 시스템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컴포넌트 프레임워크에 통합할 수 있도록 개발한 컴포넌트나 패키지 객체들의 모음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서비스 표준에 따라 개발하고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인터넷을 통해 원격 실행이 가능한 웹 서비스</a:t>
            </a:r>
            <a:r>
              <a:rPr lang="en-GB" dirty="0" smtClean="0"/>
              <a:t>. </a:t>
            </a:r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재사용 지향 소프트웨어 공학</a:t>
            </a:r>
            <a:endParaRPr lang="en-GB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3672" y="3051218"/>
            <a:ext cx="849508" cy="3409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요구사항 명세화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22206" y="2613682"/>
            <a:ext cx="849508" cy="3409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소프트웨어 발견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22206" y="3450817"/>
            <a:ext cx="849508" cy="3409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소프트웨어 평가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02539" y="3044603"/>
            <a:ext cx="849508" cy="3409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요구사항 정제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74081" y="2374676"/>
            <a:ext cx="1253613" cy="3409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사용 가능한 애플리케이션 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74082" y="3672625"/>
            <a:ext cx="1200520" cy="3409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 </a:t>
            </a:r>
            <a:r>
              <a:rPr lang="ko-KR" altLang="en-US" sz="1200" smtClean="0">
                <a:solidFill>
                  <a:schemeClr val="tx1"/>
                </a:solidFill>
              </a:rPr>
              <a:t>가능한 컴포넌트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03692" y="2472007"/>
            <a:ext cx="785598" cy="4825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애플리케이션 환경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28446" y="3159073"/>
            <a:ext cx="849508" cy="3409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컴포넌트 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28446" y="3843080"/>
            <a:ext cx="909484" cy="3409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신규 컴포넌트 개발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19102" y="3452752"/>
            <a:ext cx="849508" cy="3409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시스템 통합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프로세스 단계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요구사항 명세화</a:t>
            </a:r>
            <a:endParaRPr lang="en-US" dirty="0" smtClean="0"/>
          </a:p>
          <a:p>
            <a:r>
              <a:rPr lang="ko-KR" altLang="en-US" dirty="0" smtClean="0"/>
              <a:t>소프트웨어 발견 및 평가</a:t>
            </a:r>
            <a:endParaRPr lang="en-US" dirty="0" smtClean="0"/>
          </a:p>
          <a:p>
            <a:r>
              <a:rPr lang="ko-KR" altLang="en-US" dirty="0" smtClean="0"/>
              <a:t>요구사항 정제</a:t>
            </a:r>
            <a:endParaRPr lang="en-US" dirty="0" smtClean="0"/>
          </a:p>
          <a:p>
            <a:r>
              <a:rPr lang="ko-KR" altLang="en-US" dirty="0" smtClean="0"/>
              <a:t>애플리케이션 시스템 설정</a:t>
            </a:r>
            <a:endParaRPr lang="en-US" dirty="0" smtClean="0"/>
          </a:p>
          <a:p>
            <a:r>
              <a:rPr lang="ko-KR" altLang="en-US" dirty="0" smtClean="0"/>
              <a:t>컴포넌트 수정과 통합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장단점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개발해야 하는 소프트웨어의 양을 줄임으로써 비용과 위험을 감소시켜줌</a:t>
            </a:r>
            <a:endParaRPr lang="en-US" dirty="0" smtClean="0"/>
          </a:p>
          <a:p>
            <a:r>
              <a:rPr lang="ko-KR" altLang="en-US" dirty="0" smtClean="0"/>
              <a:t>소프트웨어를 고객에게 더 빨리 전달할 수 있음</a:t>
            </a:r>
            <a:endParaRPr lang="en-US" dirty="0" smtClean="0"/>
          </a:p>
          <a:p>
            <a:r>
              <a:rPr lang="ko-KR" altLang="en-US" dirty="0" smtClean="0"/>
              <a:t>요구사항을 타협해야 하는 문제가 발생하기 때문에 시스템이 사용자의 진정한 요구사항을 만족시키기 어려울 수도 있음</a:t>
            </a:r>
            <a:endParaRPr lang="en-US" dirty="0" smtClean="0"/>
          </a:p>
          <a:p>
            <a:r>
              <a:rPr lang="ko-KR" altLang="en-US" dirty="0" smtClean="0"/>
              <a:t>시스템 진화에 대한 주도권을 상실함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프로세스 활동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학습내용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프로세스 모델</a:t>
            </a:r>
            <a:endParaRPr lang="en-GB" dirty="0" smtClean="0"/>
          </a:p>
          <a:p>
            <a:r>
              <a:rPr lang="ko-KR" altLang="en-US" dirty="0" smtClean="0"/>
              <a:t>프로세스 활동</a:t>
            </a:r>
            <a:endParaRPr lang="en-GB" dirty="0" smtClean="0"/>
          </a:p>
          <a:p>
            <a:r>
              <a:rPr lang="ko-KR" altLang="en-US" dirty="0" smtClean="0"/>
              <a:t>변경 처리</a:t>
            </a:r>
            <a:endParaRPr lang="en-GB" dirty="0" smtClean="0"/>
          </a:p>
          <a:p>
            <a:r>
              <a:rPr lang="ko-KR" altLang="en-US" dirty="0" smtClean="0"/>
              <a:t>프로세스 개선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활동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실제 소프트웨어 프로세스는 소프트웨어 시스템을 명세하고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구현하고 테스팅하기 위한 전반적 목표를 가지고 기술적이고 관리적인 측면을 가진 공동의 활동들이 서로 중첩되어 진행됨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명세화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검증과 진화라는 네 가지 기본 프로세스 활동은 다른 개발 프로세스상에서 서로 다른 방식으로 구성됨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폭포수 모델에서는 순차적으로 구성하고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점증적 개발에서는 서로 중첩시킴</a:t>
            </a:r>
            <a:r>
              <a:rPr lang="en-GB" dirty="0" smtClean="0"/>
              <a:t>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요구공학 프로세스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10524" y="1794655"/>
            <a:ext cx="1374550" cy="753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요구사항 도출 및 분석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0524" y="3916960"/>
            <a:ext cx="1374550" cy="5311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시스템 설명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56906" y="2548521"/>
            <a:ext cx="1374550" cy="5311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요구사항 명세화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02538" y="4571017"/>
            <a:ext cx="1647887" cy="5311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사용자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</a:rPr>
              <a:t>시스템 요구사항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9256" y="5438129"/>
            <a:ext cx="1647887" cy="5311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요구사항 문서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40362" y="3230787"/>
            <a:ext cx="1445342" cy="5311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요구사항 검증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소프트웨어 명세화</a:t>
            </a:r>
            <a:endParaRPr lang="en-GB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ko-KR" altLang="en-US" dirty="0" smtClean="0"/>
              <a:t>시스템을 개발하기 위해 어떤 서비스가 필요한지를 이해하고 정의하며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시스템의 운영과 개발에 대한 제약사항을 찾아냄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요구공학 프로세스</a:t>
            </a:r>
            <a:endParaRPr lang="en-GB" dirty="0" smtClean="0"/>
          </a:p>
          <a:p>
            <a:pPr lvl="1"/>
            <a:r>
              <a:rPr lang="ko-KR" altLang="en-US" dirty="0" smtClean="0"/>
              <a:t>요구사항 도출과 분석</a:t>
            </a:r>
            <a:endParaRPr lang="en-GB" dirty="0" smtClean="0"/>
          </a:p>
          <a:p>
            <a:pPr lvl="2"/>
            <a:r>
              <a:rPr lang="ko-KR" altLang="en-US" dirty="0" smtClean="0"/>
              <a:t>기존 시스템 관찰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잠재적 사용자 및 구매자와 토의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업무 분석 등을 통해 시스템 요구사항을 얻어냄</a:t>
            </a:r>
            <a:endParaRPr lang="en-GB" dirty="0" smtClean="0"/>
          </a:p>
          <a:p>
            <a:pPr lvl="1"/>
            <a:r>
              <a:rPr lang="ko-KR" altLang="en-US" dirty="0" smtClean="0"/>
              <a:t>요구사항 명세화</a:t>
            </a:r>
            <a:endParaRPr lang="en-GB" dirty="0" smtClean="0"/>
          </a:p>
          <a:p>
            <a:pPr lvl="2"/>
            <a:r>
              <a:rPr lang="ko-KR" altLang="en-US" dirty="0" smtClean="0"/>
              <a:t>요구사항 분석 과정에서 확보한 정보를 바탕으로 요구사항들을 담은 문서를 작성</a:t>
            </a:r>
            <a:endParaRPr lang="en-GB" dirty="0" smtClean="0"/>
          </a:p>
          <a:p>
            <a:pPr lvl="1"/>
            <a:r>
              <a:rPr lang="ko-KR" altLang="en-US" dirty="0" smtClean="0"/>
              <a:t>요구사항 검증</a:t>
            </a:r>
            <a:endParaRPr lang="en-GB" dirty="0" smtClean="0"/>
          </a:p>
          <a:p>
            <a:pPr lvl="2"/>
            <a:r>
              <a:rPr lang="ko-KR" altLang="en-US" dirty="0" smtClean="0"/>
              <a:t>요구사항에 대한 현실성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일관성과 완전성을 검사함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설계 및 구현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고객에게 전달하기 위한 실행 가능한 시스템을 개발하는 프로세스임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소프트웨어 설계</a:t>
            </a:r>
            <a:endParaRPr lang="en-GB" dirty="0" smtClean="0"/>
          </a:p>
          <a:p>
            <a:pPr lvl="1"/>
            <a:r>
              <a:rPr lang="ko-KR" altLang="en-US" dirty="0" smtClean="0"/>
              <a:t>구현해야 하는 소프트웨어의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시스템이 사용하는 데이터 모델과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컴포넌트들 사이의 인터페이스와 사용하는 알고리즘 등을 기술</a:t>
            </a:r>
            <a:endParaRPr lang="en-GB" dirty="0" smtClean="0"/>
          </a:p>
          <a:p>
            <a:r>
              <a:rPr lang="ko-KR" altLang="en-US" dirty="0" smtClean="0"/>
              <a:t>구현</a:t>
            </a:r>
            <a:endParaRPr lang="en-GB" dirty="0" smtClean="0"/>
          </a:p>
          <a:p>
            <a:pPr lvl="1"/>
            <a:r>
              <a:rPr lang="ko-KR" altLang="en-US" dirty="0" smtClean="0"/>
              <a:t>설계된 구조를 실행 가능한 프로그램으로 구현</a:t>
            </a:r>
            <a:endParaRPr lang="en-GB" dirty="0" smtClean="0"/>
          </a:p>
          <a:p>
            <a:r>
              <a:rPr lang="ko-KR" altLang="en-US" dirty="0" smtClean="0"/>
              <a:t>설계와 구현은 밀접한 관련이 있고 중첩되기도 함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</a:t>
            </a:r>
            <a:r>
              <a:rPr lang="en-US" altLang="ko-KR" dirty="0"/>
              <a:t> </a:t>
            </a:r>
            <a:r>
              <a:rPr lang="ko-KR" altLang="en-US" dirty="0" smtClean="0"/>
              <a:t>프로세스의 일반적 모델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4056" y="2101422"/>
            <a:ext cx="991092" cy="4058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플랫폼 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80213" y="2101422"/>
            <a:ext cx="991092" cy="4588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소프트웨어 요구사항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95364" y="2101422"/>
            <a:ext cx="991092" cy="4588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데이터 설명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86455" y="1641306"/>
            <a:ext cx="1087449" cy="239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설계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86456" y="2916676"/>
            <a:ext cx="1339526" cy="239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설계 활동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86456" y="5015863"/>
            <a:ext cx="1339526" cy="239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설계 결과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24056" y="3481190"/>
            <a:ext cx="900144" cy="4058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아키텍처 설계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08269" y="4224296"/>
            <a:ext cx="1341289" cy="4058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데이터베이스 설계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81708" y="3481190"/>
            <a:ext cx="900144" cy="4058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인터페이스 설계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02759" y="3474878"/>
            <a:ext cx="900144" cy="4058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컴포넌트 선택 및 설계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76399" y="5509584"/>
            <a:ext cx="900144" cy="4058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시스템 아키텍처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58197" y="5459082"/>
            <a:ext cx="900144" cy="4563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데이터베이스 설계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1305" y="5484333"/>
            <a:ext cx="900144" cy="4563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인터페이스 명세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80107" y="5475979"/>
            <a:ext cx="900144" cy="4563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컴포넌트 설명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활동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아키텍처 설계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시스템의 전체적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주요 컴포넌트와 그 관계를 찾고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구성요소들이 어떠한 방식으로 분산될지를 알아냄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데이터베이스 설계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 데이터 구조를 설계하고 데이터베이스에서 어떻게 표현할지를 결정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인터페이스 설계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 컴포넌트들 사이의 인터페이스를 정의함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컴포넌트 선택 및 설계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재사용할 컴포넌트를 찾고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만약 적합한 컴포넌트가 없는 경우에는 새로운 소프트웨어 컴포넌트를 설계함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대부분의 경우 설계와 프로그램 개발은 중첩됨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프로그래밍은 개별적 활동이기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준수해야 할 일반적인 프로세스가 없음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디버깅은 프로그램의 결함을 찾아서 고치는 작업임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소프트웨어 검증</a:t>
            </a:r>
            <a:endParaRPr lang="en-GB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검증 및 확인</a:t>
            </a:r>
            <a:r>
              <a:rPr lang="en-GB" dirty="0" smtClean="0"/>
              <a:t>(V &amp; V: verification and validation)</a:t>
            </a:r>
            <a:r>
              <a:rPr lang="ko-KR" altLang="en-US" dirty="0" smtClean="0"/>
              <a:t>은 시스템이 주어진 명세를 잘 따르고 있는 것과 고객이 원하는 것을 그대로 반영하고 있다는 것을 보이기 위함임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실제처럼 제작한 테스트 데이터를 사용하여 시스템을 실행하는 프로그램 테스팅은 주요한 검증 기법임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테스팅의 단계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75704" y="3405180"/>
            <a:ext cx="1244765" cy="5827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컴포넌트 테스팅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68702" y="3405449"/>
            <a:ext cx="1523019" cy="5827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시스템 테스팅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9955" y="3405449"/>
            <a:ext cx="1440428" cy="5827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고객 테스팅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테스팅의 단계</a:t>
            </a:r>
            <a:endParaRPr lang="en-GB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컴포넌트 테스팅</a:t>
            </a:r>
            <a:endParaRPr lang="en-GB" dirty="0" smtClean="0"/>
          </a:p>
          <a:p>
            <a:pPr lvl="1"/>
            <a:r>
              <a:rPr lang="ko-KR" altLang="en-US" dirty="0" smtClean="0"/>
              <a:t>각각의 컴포넌트를 개별적으로 테스트함</a:t>
            </a:r>
            <a:endParaRPr lang="en-GB" dirty="0" smtClean="0"/>
          </a:p>
          <a:p>
            <a:pPr lvl="1"/>
            <a:r>
              <a:rPr lang="ko-KR" altLang="en-US" dirty="0" smtClean="0"/>
              <a:t>컴포넌트는 함수나 객채 클래스 같은 단순 구성 요소일 수도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관련이 있는 구성 요소들을 모아놓은 그룹일 수도 있음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시스템 테스팅</a:t>
            </a:r>
            <a:endParaRPr lang="en-GB" dirty="0" smtClean="0"/>
          </a:p>
          <a:p>
            <a:pPr lvl="1"/>
            <a:r>
              <a:rPr lang="ko-KR" altLang="en-US" dirty="0" smtClean="0"/>
              <a:t>시스템 컴포넌트를 통합해서 완전한 시스템을 구성함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창발적 시스템 속성을 테스트하는 것이 특히 중요함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고객 테스팅</a:t>
            </a:r>
            <a:endParaRPr lang="en-GB" dirty="0" smtClean="0"/>
          </a:p>
          <a:p>
            <a:pPr lvl="1"/>
            <a:r>
              <a:rPr lang="ko-KR" altLang="en-US" dirty="0" smtClean="0"/>
              <a:t>시스템 고객이 직접 시스템을 테스트하게 됨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프로세스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시스템을 제품화하기 위한 활동들의 집합</a:t>
            </a:r>
            <a:r>
              <a:rPr lang="en-GB" dirty="0" smtClean="0"/>
              <a:t> </a:t>
            </a:r>
          </a:p>
          <a:p>
            <a:r>
              <a:rPr lang="ko-KR" altLang="en-US" dirty="0" smtClean="0"/>
              <a:t>모든 프로세스는 다음 활동을 포함함</a:t>
            </a:r>
            <a:r>
              <a:rPr lang="en-GB" dirty="0" smtClean="0"/>
              <a:t>:</a:t>
            </a:r>
          </a:p>
          <a:p>
            <a:pPr lvl="1"/>
            <a:r>
              <a:rPr lang="ko-KR" altLang="en-US" dirty="0" smtClean="0"/>
              <a:t>명세화</a:t>
            </a:r>
            <a:r>
              <a:rPr lang="en-GB" dirty="0" smtClean="0"/>
              <a:t> – </a:t>
            </a:r>
            <a:r>
              <a:rPr lang="ko-KR" altLang="en-US" dirty="0" smtClean="0"/>
              <a:t>기능과 운영상의 제약조건을 정의함</a:t>
            </a:r>
            <a:endParaRPr lang="en-GB" dirty="0" smtClean="0"/>
          </a:p>
          <a:p>
            <a:pPr lvl="1"/>
            <a:r>
              <a:rPr lang="ko-KR" altLang="en-US" dirty="0" smtClean="0"/>
              <a:t>개발</a:t>
            </a:r>
            <a:r>
              <a:rPr lang="en-GB" dirty="0" smtClean="0"/>
              <a:t> – </a:t>
            </a:r>
            <a:r>
              <a:rPr lang="ko-KR" altLang="en-US" dirty="0" smtClean="0"/>
              <a:t>명세를 충족하는 소프트웨어를 만들어야 함</a:t>
            </a:r>
            <a:endParaRPr lang="en-GB" dirty="0" smtClean="0"/>
          </a:p>
          <a:p>
            <a:pPr lvl="1"/>
            <a:r>
              <a:rPr lang="ko-KR" altLang="en-US" dirty="0" smtClean="0"/>
              <a:t>검증</a:t>
            </a:r>
            <a:r>
              <a:rPr lang="en-GB" dirty="0" smtClean="0"/>
              <a:t> – </a:t>
            </a:r>
            <a:r>
              <a:rPr lang="ko-KR" altLang="en-US" dirty="0" smtClean="0"/>
              <a:t>소프트웨어가 고객이 원하는 것과 일치하는지를 검증</a:t>
            </a:r>
            <a:endParaRPr lang="en-GB" dirty="0" smtClean="0"/>
          </a:p>
          <a:p>
            <a:pPr lvl="1"/>
            <a:r>
              <a:rPr lang="ko-KR" altLang="en-US" dirty="0" smtClean="0"/>
              <a:t>진화</a:t>
            </a:r>
            <a:r>
              <a:rPr lang="en-GB" dirty="0" smtClean="0"/>
              <a:t> – </a:t>
            </a:r>
            <a:r>
              <a:rPr lang="ko-KR" altLang="en-US" dirty="0" smtClean="0"/>
              <a:t>변화하는 고객의 요구를 충족해야 함</a:t>
            </a:r>
            <a:endParaRPr lang="en-GB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주도 소프트웨어 프로세스에서의 테스팅 단계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2254805"/>
            <a:ext cx="991092" cy="4058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요구사항 명세화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1923" y="2254805"/>
            <a:ext cx="991092" cy="4058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시스템 명세화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06646" y="2254566"/>
            <a:ext cx="991092" cy="4058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시스템 설계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05951" y="2254566"/>
            <a:ext cx="991092" cy="4058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컴포넌트 설계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98782" y="4626428"/>
            <a:ext cx="991092" cy="364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고객 테스트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19285" y="3316772"/>
            <a:ext cx="1102195" cy="6534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시스템 통합 </a:t>
            </a:r>
            <a:r>
              <a:rPr lang="ko-KR" altLang="en-US" sz="1200" smtClean="0">
                <a:solidFill>
                  <a:schemeClr val="tx1"/>
                </a:solidFill>
              </a:rPr>
              <a:t>테스트 계획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05644" y="3316772"/>
            <a:ext cx="1102195" cy="6534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서브시스템 </a:t>
            </a:r>
            <a:r>
              <a:rPr lang="ko-KR" altLang="en-US" sz="1200" dirty="0" smtClean="0">
                <a:solidFill>
                  <a:schemeClr val="tx1"/>
                </a:solidFill>
              </a:rPr>
              <a:t>통합 </a:t>
            </a:r>
            <a:r>
              <a:rPr lang="ko-KR" altLang="en-US" sz="1200" smtClean="0">
                <a:solidFill>
                  <a:schemeClr val="tx1"/>
                </a:solidFill>
              </a:rPr>
              <a:t>테스트 계획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53902" y="3444398"/>
            <a:ext cx="991092" cy="449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고객 테스트 계획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06646" y="4626428"/>
            <a:ext cx="1081056" cy="4333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시스템 통합 테스트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05951" y="4591959"/>
            <a:ext cx="1081056" cy="4333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서브시스템 통합 테스트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5836" y="4695364"/>
            <a:ext cx="654828" cy="2128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서비스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36715" y="3380358"/>
            <a:ext cx="991092" cy="5899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컴포넌트 테스트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소프트웨어 진화</a:t>
            </a:r>
            <a:endParaRPr lang="en-GB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소프트웨어는 태생적으로 유연성을 가짐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비즈니스 환경의 변화에 맞추어 요구사항이 변화하고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거기에 맞추어 소프트웨어 또한 진화하고 변화해야 함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개발과 진화 프로세스는 항상 구분되어 왔으나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완전히 새로 만든 소프트웨어 시스템은 거의 없기 때문에 개발과 유지보수는 연속적인 활동으로 보는 것이 더 옳다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시스템 진화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2746" y="3051218"/>
            <a:ext cx="1312606" cy="511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시스템 요구사항 정의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6248" y="3051218"/>
            <a:ext cx="1360784" cy="511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기존 시스템 평가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62052" y="3051218"/>
            <a:ext cx="1467956" cy="511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시스템 변경 제안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5028" y="3051218"/>
            <a:ext cx="1172987" cy="511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시스템 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61240" y="4265502"/>
            <a:ext cx="1172987" cy="511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신규 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82647" y="4252989"/>
            <a:ext cx="1172987" cy="511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기존 </a:t>
            </a:r>
            <a:r>
              <a:rPr lang="ko-KR" altLang="en-US" sz="1200" dirty="0" smtClean="0">
                <a:solidFill>
                  <a:schemeClr val="tx1"/>
                </a:solidFill>
              </a:rPr>
              <a:t>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ko-KR" altLang="en-US" smtClean="0"/>
              <a:t>변경 처리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변경 처리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대규모 소프트웨어 프로젝트에서 변경은 피할 수 없음</a:t>
            </a:r>
            <a:r>
              <a:rPr lang="en-US" altLang="ko-KR" dirty="0" smtClean="0"/>
              <a:t>.</a:t>
            </a:r>
            <a:endParaRPr lang="en-US" dirty="0" smtClean="0"/>
          </a:p>
          <a:p>
            <a:pPr lvl="1"/>
            <a:r>
              <a:rPr lang="ko-KR" altLang="en-US" dirty="0" smtClean="0"/>
              <a:t>사업적 대응과 경영 우선순위의 변화 때문에 시스템 요구사항이 바뀜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ko-KR" altLang="en-US" dirty="0" smtClean="0"/>
              <a:t>신기술이 도입되면서 설계나 구현에 대한 새로운 접근이 가능해짐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ko-KR" altLang="en-US" dirty="0" smtClean="0"/>
              <a:t>플랫폼이 변경되면 애플리케이션의 변경이 필요함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이미 완료된 작업을 재수행해야 하는 경우가 많기 때문에 변경 작업은 소프트웨어 개발 비용을 증가시킴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경우를 재작업이라고 함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재작업 비용 줄이기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변경 예측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필요한 재작업이 많이 생기기 전에 가능한 변경을 미리 예측함</a:t>
            </a:r>
            <a:r>
              <a:rPr lang="en-GB" dirty="0" smtClean="0"/>
              <a:t>. </a:t>
            </a:r>
            <a:endParaRPr lang="en-GB" dirty="0" smtClean="0"/>
          </a:p>
          <a:p>
            <a:pPr lvl="1"/>
            <a:r>
              <a:rPr lang="ko-KR" altLang="en-US" dirty="0" smtClean="0"/>
              <a:t>예로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시스템의 주요 특성을 고객에게 보여주기 위해 프로토타입 시스템을 개발하는 것</a:t>
            </a:r>
            <a:r>
              <a:rPr lang="en-GB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변경 허용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시스템에 쉽게 변경을 가할 수 있도록 프로세스와 소프트웨어를 설계함</a:t>
            </a:r>
            <a:r>
              <a:rPr lang="en-GB" dirty="0" smtClean="0"/>
              <a:t>.</a:t>
            </a:r>
            <a:endParaRPr lang="en-GB" dirty="0" smtClean="0"/>
          </a:p>
          <a:p>
            <a:pPr lvl="1"/>
            <a:r>
              <a:rPr lang="ko-KR" altLang="en-US" dirty="0" smtClean="0"/>
              <a:t>보통 점증적 개발 방식을 수반함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제안한 변경을 아직 개발되지 않은 증가분에 포함시켜 구현하는 방식임</a:t>
            </a:r>
            <a:r>
              <a:rPr lang="en-GB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요구사항 바꾸기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 프로토타이핑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고객의 요구사항 및 결정한 설계의 타당성을 확인하기 위해 시스템의 한 버전이나 부분을 빠르게 개발하는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변경 예측의 한 방법임</a:t>
            </a:r>
            <a:r>
              <a:rPr lang="en-GB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점증적 인도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의견을 받거나 회피할 수 있도록 시스템 증가분을 고객에게 전달하는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변경 회피와 변경 허용을 모두 제공함</a:t>
            </a:r>
            <a:r>
              <a:rPr lang="en-GB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프로토타이핑</a:t>
            </a:r>
            <a:endParaRPr lang="en-US" dirty="0"/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프로토타입은 제품의 아이디어를 시연하고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 선택 사항들을 시도해보고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문제점과 가능한 해결책을 찾아내기 위해 사용하는 소프트웨어 시스템의 초기 버전임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프로토타입이 사용되는 경우</a:t>
            </a:r>
            <a:endParaRPr lang="en-US" dirty="0" smtClean="0"/>
          </a:p>
          <a:p>
            <a:pPr lvl="1"/>
            <a:r>
              <a:rPr lang="ko-KR" altLang="en-US" dirty="0" smtClean="0"/>
              <a:t>요구공학 프로세스에서 시스템 요구사항 도출과 검증에 도움을 줌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ko-KR" altLang="en-US" dirty="0" smtClean="0"/>
              <a:t>시스템 설계 프로세스에서 소프트웨어 해결 방안을 탐색하거나 사용자 인터페이스 개발을 위해 사용됨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ko-KR" altLang="en-US" dirty="0" smtClean="0"/>
              <a:t>테스팅 단계에서 백투백 테스트를 돌리기 위해 사용됨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프로토타이핑의 장점</a:t>
            </a:r>
            <a:endParaRPr lang="en-US" dirty="0"/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 사용성 향상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사용자가 진짜 필요로 하는 요구사항 발견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설계 품질 향상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유지보수성 향상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개발 비용 감소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프로토타입 개발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1814" y="2697256"/>
            <a:ext cx="1088431" cy="7066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프로토타입 목표 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1813" y="4112118"/>
            <a:ext cx="1088431" cy="52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프로토타이핑 계획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11215" y="2697256"/>
            <a:ext cx="1088431" cy="7066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프로토타입 기능 정의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11215" y="4112118"/>
            <a:ext cx="1088431" cy="52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정의에 대한 개요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08146" y="2697256"/>
            <a:ext cx="1088431" cy="7066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프로토타입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08146" y="4112118"/>
            <a:ext cx="1088431" cy="52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실행 가능한 프로토타입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06216" y="4112118"/>
            <a:ext cx="1088431" cy="52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평가 보고서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06216" y="2703781"/>
            <a:ext cx="1088431" cy="7066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프로토타입 평가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프로세스 설명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프로세스 설명의 구성 요소들</a:t>
            </a:r>
            <a:r>
              <a:rPr lang="en-GB" dirty="0" smtClean="0"/>
              <a:t>:</a:t>
            </a:r>
          </a:p>
          <a:p>
            <a:pPr lvl="1"/>
            <a:r>
              <a:rPr lang="ko-KR" altLang="en-US" dirty="0" smtClean="0"/>
              <a:t>제품</a:t>
            </a:r>
            <a:r>
              <a:rPr lang="en-US" altLang="ko-KR" dirty="0" smtClean="0"/>
              <a:t>(product)</a:t>
            </a:r>
            <a:r>
              <a:rPr lang="ko-KR" altLang="en-US" dirty="0" smtClean="0"/>
              <a:t>과 산출물</a:t>
            </a:r>
            <a:r>
              <a:rPr lang="en-US" altLang="ko-KR" dirty="0" smtClean="0"/>
              <a:t>(deliverable)</a:t>
            </a:r>
            <a:r>
              <a:rPr lang="ko-KR" altLang="en-US" dirty="0" smtClean="0"/>
              <a:t>은 프로세스 활동의 결과물임</a:t>
            </a:r>
            <a:endParaRPr lang="en-GB" dirty="0" smtClean="0"/>
          </a:p>
          <a:p>
            <a:pPr lvl="1"/>
            <a:r>
              <a:rPr lang="ko-KR" altLang="en-US" dirty="0" smtClean="0"/>
              <a:t>역할</a:t>
            </a:r>
            <a:r>
              <a:rPr lang="en-US" altLang="ko-KR" dirty="0" smtClean="0"/>
              <a:t>(</a:t>
            </a:r>
            <a:r>
              <a:rPr lang="en-GB" dirty="0" smtClean="0"/>
              <a:t>role)</a:t>
            </a:r>
            <a:r>
              <a:rPr lang="ko-KR" altLang="en-US" dirty="0" smtClean="0"/>
              <a:t>은 프로세스에 참여하는 사람들의 책임을 나타냄</a:t>
            </a:r>
            <a:endParaRPr lang="en-GB" dirty="0" smtClean="0"/>
          </a:p>
          <a:p>
            <a:pPr lvl="1"/>
            <a:r>
              <a:rPr lang="ko-KR" altLang="en-US" dirty="0" smtClean="0"/>
              <a:t>사전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사후 조건</a:t>
            </a:r>
            <a:r>
              <a:rPr lang="en-US" altLang="ko-KR" dirty="0" smtClean="0"/>
              <a:t>(</a:t>
            </a:r>
            <a:r>
              <a:rPr lang="en-GB" dirty="0" smtClean="0"/>
              <a:t>pre- and post-condition)</a:t>
            </a:r>
            <a:r>
              <a:rPr lang="ko-KR" altLang="en-US" dirty="0" smtClean="0"/>
              <a:t>은 프로세스 활동이 이루어지거나 제품이 만들어지는 전과 후에 만족해야 하는 조건들임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프로토타입 개발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빠른 프로토타입 개발용 언어나 도구를 사용</a:t>
            </a:r>
            <a:endParaRPr lang="en-US" dirty="0" smtClean="0"/>
          </a:p>
          <a:p>
            <a:r>
              <a:rPr lang="ko-KR" altLang="en-US" dirty="0" smtClean="0"/>
              <a:t>기능 제외시키기</a:t>
            </a:r>
            <a:endParaRPr lang="en-US" dirty="0" smtClean="0"/>
          </a:p>
          <a:p>
            <a:pPr lvl="1"/>
            <a:r>
              <a:rPr lang="ko-KR" altLang="en-US" dirty="0" smtClean="0"/>
              <a:t>프로토타입은 제품에서 잘 이해되지 않는 부분에 집중해야 함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ko-KR" altLang="en-US" dirty="0" smtClean="0"/>
              <a:t>오류 처리 및 관리를 무시할 수도 있음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ko-KR" altLang="en-US" dirty="0" smtClean="0"/>
              <a:t>신뢰성과 품질 기준 등의 비기능적 요구사항보다 기능적 요구사항에 집중해야 함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프로토타입 폐기</a:t>
            </a:r>
            <a:endParaRPr lang="en-US" dirty="0"/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개발이 끝나면 프로토타입은 폐기해야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프로토타입을 기반으로 시스템을 구현하는 것은 좋은 방법이 아님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ko-KR" altLang="en-US" dirty="0" smtClean="0"/>
              <a:t>비기능적 요구사항을 만족시키도록 개량하는 것이 불가능할 수도 있음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ko-KR" altLang="en-US" dirty="0" smtClean="0"/>
              <a:t>프로토타입은 보통 문서화되어 있지 않음</a:t>
            </a:r>
            <a:r>
              <a:rPr lang="en-US" altLang="ko-KR" dirty="0"/>
              <a:t>.</a:t>
            </a:r>
            <a:endParaRPr lang="en-US" dirty="0" smtClean="0"/>
          </a:p>
          <a:p>
            <a:pPr lvl="1"/>
            <a:r>
              <a:rPr lang="ko-KR" altLang="en-US" dirty="0" smtClean="0"/>
              <a:t>프로토타입의 구조는 보통 빠른 변화에 취약함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ko-KR" altLang="en-US" dirty="0" smtClean="0"/>
              <a:t>프로토타입은 표준화된 품질 기준에 맞추지 못할 가능성이 높음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점증적 인도</a:t>
            </a:r>
            <a:endParaRPr lang="en-GB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개발을 마친 증가분 일부를 고객에게 전달함으로써 고객의 업무 환경에서 사용할 수 있도록 배포하는 것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고객이 직접 어떤 서비스가 가장 중요하고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서비스가 별로 중요하지 않은지를 정함</a:t>
            </a:r>
            <a:r>
              <a:rPr lang="en-GB" dirty="0" smtClean="0"/>
              <a:t>. </a:t>
            </a:r>
            <a:r>
              <a:rPr lang="ko-KR" altLang="en-US" dirty="0" smtClean="0"/>
              <a:t>가장 높은 우선순위의 서비스를 제일 먼저 구현하고 전달하게 됨</a:t>
            </a:r>
            <a:r>
              <a:rPr lang="en-US" altLang="ko-KR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개발하는 동안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증가분에 대해서 요구사항을 추가할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증가분에 대해서는 요구사항을 변경하지 못함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점증적 인도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7597" y="2391321"/>
            <a:ext cx="1131203" cy="4698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요구사항 개요 정의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3615" y="2448232"/>
            <a:ext cx="1627732" cy="4129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요구사항을 증가분에 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88597" y="2391320"/>
            <a:ext cx="1131203" cy="4698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시스템 아키텍처 설계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67050" y="2418774"/>
            <a:ext cx="1226576" cy="4698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시스템 증가분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32738" y="3020470"/>
            <a:ext cx="1096479" cy="4037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시스템 미완성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0" y="4157757"/>
            <a:ext cx="1096479" cy="4037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시스템 완성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08145" y="3526573"/>
            <a:ext cx="1085482" cy="4698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증가분 배포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88597" y="3561652"/>
            <a:ext cx="1226576" cy="4698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시스템 검증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14193" y="3541673"/>
            <a:ext cx="1226576" cy="4698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증가분 통합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2224" y="3541673"/>
            <a:ext cx="1226576" cy="4698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증가분 검증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02193" y="4660318"/>
            <a:ext cx="548240" cy="4037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최종 시스템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점증적 인도의 장점</a:t>
            </a:r>
            <a:endParaRPr lang="en-GB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첫 증가분은 고객이 가장 중요하게 생각하는 요구를 충족시켜줌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초기 증가분을 프로토타입으로 사용할 수 있기 때문에 이후 시스템 증가분에 대한 요구사항에 대한 힌트를 얻을 수 있음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전체 프로젝트가 실패할 위험이 낮음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가장 중요한 시스템 서비스를 가장 많이 테스트하게 됨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점증적 인도의 문제점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대부분의 시스템은 시스템의 서로 다른 부분에서 사용하는 여러 기본 기능을 필요로 함</a:t>
            </a:r>
            <a:r>
              <a:rPr lang="en-GB" dirty="0" smtClean="0"/>
              <a:t>. </a:t>
            </a:r>
            <a:endParaRPr lang="en-GB" dirty="0" smtClean="0"/>
          </a:p>
          <a:p>
            <a:pPr lvl="1"/>
            <a:r>
              <a:rPr lang="ko-KR" altLang="en-US" dirty="0" smtClean="0"/>
              <a:t>주어진 증가분을 구현할 때까지 요구사항을 상세하게 정의하지 않기 때문에 모든 증가분이 필요로 하는 공통 기능을 찾기 어려울 수 있음</a:t>
            </a:r>
            <a:r>
              <a:rPr lang="en-GB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반복적 프로세스의 본질은 소프트웨어와 함께 명세를 개발하는 것임</a:t>
            </a:r>
            <a:r>
              <a:rPr lang="en-GB" dirty="0" smtClean="0"/>
              <a:t>. </a:t>
            </a:r>
            <a:endParaRPr lang="en-GB" dirty="0" smtClean="0"/>
          </a:p>
          <a:p>
            <a:pPr lvl="1"/>
            <a:r>
              <a:rPr lang="ko-KR" altLang="en-US" dirty="0" smtClean="0"/>
              <a:t>이 방법은 여러 기관의 조달 방식과 문제를 일으킴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대부분의 조달 과정에는 시스템 개발 계약이 완전한 시스템 명세를 포함해야 함</a:t>
            </a:r>
            <a:r>
              <a:rPr lang="en-US" altLang="ko-KR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804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프로세스 개선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개선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많은 소프트웨어 회사들이 제품의 품질을 개선하고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비용을 절약하거나 개발 프로세스를 가속화하기 위한 수단으로 소프트웨어 프로세스 개선에 관심을 가지게 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프로세스 개선은 기존 프로세스를 이해한 후 이 프로세스를 바꾸어서 제품의 품질을 향상시키거나 비용과 개발 시간을 단축하는 활동을 의미함</a:t>
            </a:r>
            <a:r>
              <a:rPr lang="en-US" dirty="0" smtClean="0"/>
              <a:t>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개선과 변경의 방법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프로세스 성숙도 접근법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프로세스와 프로젝트 관리 기법을 개선하는 것과 바람직한 소프트웨어 공학 실무를 조직에 소개하는 것에 중점을 둠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프로세스 성숙도의 수준은 기술적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관리적 실무가 소프트웨어 개발 프로세스에 얼마나 잘 적용되고 있는지에 대한 정도를 나타냄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애자일 접근법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소프트웨어 프로세스 중 반복적 개발과 오버헤드의 감소에 중점을 둠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애자일 방법의 주요 특징은 기능을 빠르게 구현해서 배포하면서 고객의 요구사항 변경에 대해 대응을 한다는 것임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개선 사이클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5442" y="1969151"/>
            <a:ext cx="1226576" cy="4082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측정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9875" y="4127331"/>
            <a:ext cx="1226576" cy="4082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97624" y="4127330"/>
            <a:ext cx="1226576" cy="4082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변경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주도와 애자일 프로세스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계획 주도 프로세스는 모든 프로세스 활동을 미리 계획하고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계획에 따라 진행을 평가한다</a:t>
            </a:r>
            <a:r>
              <a:rPr lang="en-GB" dirty="0" smtClean="0"/>
              <a:t>. </a:t>
            </a:r>
          </a:p>
          <a:p>
            <a:r>
              <a:rPr lang="ko-KR" altLang="en-US" dirty="0" smtClean="0"/>
              <a:t>애자일 프로세스에서는 소프트웨어를 개발하면서 점증적이고 연속적으로 계획이 이루어진다</a:t>
            </a:r>
            <a:r>
              <a:rPr lang="en-US" altLang="ko-KR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소프트웨어 프로세스에 정답은 없다</a:t>
            </a:r>
            <a:r>
              <a:rPr lang="en-GB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개선 활동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1" dirty="0" smtClean="0"/>
              <a:t>프로세스 측정</a:t>
            </a:r>
            <a:endParaRPr lang="en-US" i="1" dirty="0" smtClean="0"/>
          </a:p>
          <a:p>
            <a:pPr lvl="1"/>
            <a:r>
              <a:rPr lang="ko-KR" altLang="en-US" dirty="0" smtClean="0"/>
              <a:t>소프트웨어 프로세스나 제품의 한 가지 또는 그 이상의 속성을 측정함</a:t>
            </a:r>
            <a:r>
              <a:rPr lang="en-US" dirty="0" smtClean="0"/>
              <a:t>. </a:t>
            </a:r>
            <a:r>
              <a:rPr lang="ko-KR" altLang="en-US" dirty="0" smtClean="0"/>
              <a:t>이 측정을 통해 얻은 기준값으로 프로세스 개선이 효과적이었는지를 평가함</a:t>
            </a:r>
            <a:r>
              <a:rPr lang="en-US" dirty="0" smtClean="0"/>
              <a:t>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ko-KR" altLang="en-US" i="1" dirty="0" smtClean="0"/>
              <a:t>프로세스 분석</a:t>
            </a:r>
            <a:endParaRPr lang="en-US" dirty="0" smtClean="0"/>
          </a:p>
          <a:p>
            <a:pPr lvl="1"/>
            <a:r>
              <a:rPr lang="ko-KR" altLang="en-US" dirty="0" smtClean="0"/>
              <a:t>현재의 프로세스를 평가해서 프로세스의 약점과 방해물을 찾음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단계에서 프로세스를 설명하는 프로세스 모델을 개발함</a:t>
            </a:r>
            <a:r>
              <a:rPr lang="en-US" dirty="0" smtClean="0"/>
              <a:t>. </a:t>
            </a:r>
            <a:r>
              <a:rPr lang="en-GB" dirty="0" smtClean="0"/>
              <a:t> </a:t>
            </a:r>
          </a:p>
          <a:p>
            <a:r>
              <a:rPr lang="ko-KR" altLang="en-US" i="1" dirty="0" smtClean="0"/>
              <a:t>프로세스 변경</a:t>
            </a:r>
            <a:r>
              <a:rPr lang="en-US" i="1" dirty="0" smtClean="0"/>
              <a:t> </a:t>
            </a:r>
            <a:endParaRPr lang="en-US" i="1" dirty="0" smtClean="0"/>
          </a:p>
          <a:p>
            <a:pPr lvl="1"/>
            <a:r>
              <a:rPr lang="ko-KR" altLang="en-US" dirty="0" smtClean="0"/>
              <a:t>찾아낸 프로세스의 일부 약점을 다루기 위한 프로세스 변경을 제안함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변경을 도입하고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사이클을 통해 변경 효과성에 대한 데이터를 수집하는 작업을 다시 시작하게 됨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프로세스 측정</a:t>
            </a:r>
            <a:endParaRPr lang="en-GB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sz="2400" dirty="0" smtClean="0"/>
              <a:t>정량적인 프로세스 데이터를 가능한 한 많이 수집해야 함</a:t>
            </a:r>
            <a:endParaRPr lang="en-GB" sz="2400" dirty="0"/>
          </a:p>
          <a:p>
            <a:pPr lvl="1"/>
            <a:r>
              <a:rPr lang="ko-KR" altLang="en-US" dirty="0" smtClean="0"/>
              <a:t>회사가 개선 기준값으로 쓸 수 있는 프로세스 데이터를 확보할 수 있는 경우가 드묾</a:t>
            </a:r>
            <a:r>
              <a:rPr lang="en-US" altLang="ko-KR" dirty="0" smtClean="0"/>
              <a:t>. </a:t>
            </a:r>
            <a:r>
              <a:rPr lang="ko-KR" altLang="en-US" dirty="0" smtClean="0"/>
              <a:t>측정이 불가능한 시점에 이미 프로세스를 설정해야 할 수도 있음</a:t>
            </a:r>
            <a:r>
              <a:rPr lang="en-GB" sz="2000" dirty="0" smtClean="0"/>
              <a:t>.</a:t>
            </a:r>
            <a:endParaRPr lang="en-GB" sz="2000" dirty="0"/>
          </a:p>
          <a:p>
            <a:r>
              <a:rPr lang="ko-KR" altLang="en-US" sz="2400" dirty="0" smtClean="0"/>
              <a:t>프로세스 측정값을 바탕으로 프로세스 개선을 평가해야 함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프로세스 지표</a:t>
            </a:r>
            <a:endParaRPr lang="en-GB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프로세스 활동을 완료하는 데 걸리는 시간</a:t>
            </a:r>
            <a:endParaRPr lang="en-GB" dirty="0"/>
          </a:p>
          <a:p>
            <a:pPr lvl="1"/>
            <a:r>
              <a:rPr lang="ko-KR" altLang="en-US" dirty="0" smtClean="0"/>
              <a:t>활동이나 프로세스를 완료하는 데 걸리는 시간이나 자원</a:t>
            </a:r>
            <a:endParaRPr lang="en-GB" dirty="0"/>
          </a:p>
          <a:p>
            <a:r>
              <a:rPr lang="ko-KR" altLang="en-US" dirty="0" smtClean="0"/>
              <a:t>프로세스나 활동에 소요되는 자원</a:t>
            </a:r>
            <a:endParaRPr lang="en-GB" dirty="0"/>
          </a:p>
          <a:p>
            <a:pPr lvl="1"/>
            <a:r>
              <a:rPr lang="ko-KR" altLang="en-US" dirty="0" smtClean="0"/>
              <a:t>투입 인시</a:t>
            </a:r>
            <a:endParaRPr lang="en-GB" dirty="0"/>
          </a:p>
          <a:p>
            <a:r>
              <a:rPr lang="ko-KR" altLang="en-US" dirty="0" smtClean="0"/>
              <a:t>특정 이벤트의 발생 빈도</a:t>
            </a:r>
            <a:endParaRPr lang="en-GB" dirty="0"/>
          </a:p>
          <a:p>
            <a:pPr lvl="1"/>
            <a:r>
              <a:rPr lang="ko-KR" altLang="en-US" dirty="0" smtClean="0"/>
              <a:t>결함 발생 횟수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역량 성숙도 수준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938696" y="1567571"/>
            <a:ext cx="6681304" cy="500862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22062" y="5811516"/>
            <a:ext cx="1131203" cy="4698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레벨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초기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4333" y="4884334"/>
            <a:ext cx="1131203" cy="4698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레벨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13746" y="3951252"/>
            <a:ext cx="1131203" cy="4698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레벨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97349" y="3041768"/>
            <a:ext cx="1131203" cy="5804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레벨 </a:t>
            </a:r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정량적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43875" y="2180462"/>
            <a:ext cx="1131203" cy="4698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레벨 </a:t>
            </a:r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최적화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SEI </a:t>
            </a:r>
            <a:r>
              <a:rPr lang="ko-KR" altLang="en-US" dirty="0" smtClean="0"/>
              <a:t>프로세스 역량 성숙도 모델</a:t>
            </a:r>
            <a:endParaRPr lang="en-GB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</a:t>
            </a:r>
            <a:endParaRPr lang="en-GB" dirty="0" smtClean="0"/>
          </a:p>
          <a:p>
            <a:pPr lvl="1"/>
            <a:r>
              <a:rPr lang="ko-KR" altLang="en-US" dirty="0" smtClean="0"/>
              <a:t>업무 범위를 팀원들에게 정확히 전달</a:t>
            </a:r>
            <a:endParaRPr lang="en-GB" dirty="0" smtClean="0"/>
          </a:p>
          <a:p>
            <a:r>
              <a:rPr lang="ko-KR" altLang="en-US" dirty="0" smtClean="0"/>
              <a:t>관리</a:t>
            </a:r>
            <a:endParaRPr lang="en-GB" dirty="0" smtClean="0"/>
          </a:p>
          <a:p>
            <a:pPr lvl="1"/>
            <a:r>
              <a:rPr lang="ko-KR" altLang="en-US" dirty="0" smtClean="0"/>
              <a:t>문서화된 프로젝트 계획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조직에 대한 자원 관리와 프로세스 모니터링 절차</a:t>
            </a:r>
            <a:endParaRPr lang="en-GB" dirty="0" smtClean="0"/>
          </a:p>
          <a:p>
            <a:r>
              <a:rPr lang="ko-KR" altLang="en-US" dirty="0" smtClean="0"/>
              <a:t>정의</a:t>
            </a:r>
            <a:endParaRPr lang="en-GB" dirty="0" smtClean="0"/>
          </a:p>
          <a:p>
            <a:pPr lvl="1"/>
            <a:r>
              <a:rPr lang="ko-KR" altLang="en-US" dirty="0" smtClean="0"/>
              <a:t>조직 차원의 표준과 프로세스 배포</a:t>
            </a:r>
            <a:endParaRPr lang="en-GB" dirty="0" smtClean="0"/>
          </a:p>
          <a:p>
            <a:r>
              <a:rPr lang="ko-KR" altLang="en-US" dirty="0" smtClean="0"/>
              <a:t>정량적 관리</a:t>
            </a:r>
            <a:endParaRPr lang="en-GB" dirty="0" smtClean="0"/>
          </a:p>
          <a:p>
            <a:pPr lvl="1"/>
            <a:r>
              <a:rPr lang="ko-KR" altLang="en-US" dirty="0" smtClean="0"/>
              <a:t>수집한 프로세스와 제품의 측정값들을 프로세스 관리에 사용함</a:t>
            </a:r>
            <a:endParaRPr lang="en-GB" dirty="0" smtClean="0"/>
          </a:p>
          <a:p>
            <a:r>
              <a:rPr lang="ko-KR" altLang="en-US" dirty="0" smtClean="0"/>
              <a:t>최적화</a:t>
            </a:r>
            <a:endParaRPr lang="en-GB" dirty="0" smtClean="0"/>
          </a:p>
          <a:p>
            <a:pPr lvl="1"/>
            <a:r>
              <a:rPr lang="ko-KR" altLang="en-US" dirty="0" smtClean="0"/>
              <a:t>프로세스와 제품 측정을 통해 프로세스 개선을 추진함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프로세스는 소프트웨어 시스템을 제품화하는 것과 관련된 활동들이다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소프트웨어 프로세스 모델은 이러한 프로세스들을 추상적으로 표현한 것이다</a:t>
            </a:r>
            <a:r>
              <a:rPr lang="en-US" altLang="ko-KR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일반적인 프로세스 모델은 소프트웨어 프로세스의 구조를 설명한다</a:t>
            </a:r>
            <a:r>
              <a:rPr lang="en-US" altLang="ko-KR" dirty="0" smtClean="0"/>
              <a:t>.</a:t>
            </a:r>
            <a:r>
              <a:rPr lang="en-GB" dirty="0" smtClean="0"/>
              <a:t> </a:t>
            </a:r>
          </a:p>
          <a:p>
            <a:pPr lvl="1"/>
            <a:r>
              <a:rPr lang="ko-KR" altLang="en-US" dirty="0" smtClean="0"/>
              <a:t>폭포수 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점증적 개발과 재사용 가능한 컴포넌트 환경설정 및 통합이 이러한 일반적 모델에 해당한다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요구공학은 소프트웨어 명세를 개발하는 프로세스이다</a:t>
            </a:r>
            <a:r>
              <a:rPr lang="en-GB" dirty="0" smtClean="0"/>
              <a:t>.</a:t>
            </a:r>
            <a:endParaRPr lang="en-GB" dirty="0"/>
          </a:p>
          <a:p>
            <a:pPr lvl="1"/>
            <a:endParaRPr lang="en-GB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설계 및 구현 프로세스는 요구 명세서를 실행 가능한 소프트웨어 시스템으로 바꾸는 것과 관련이 있다</a:t>
            </a:r>
            <a:r>
              <a:rPr lang="en-GB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소프트웨어 검증은 시스템이 주어진 명세를 잘 따르는지와 시스템 사용자의 정확한 요구를 충족하는지를 확인하는 프로세스이다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소프트웨어 진화는 새로운 요구를 충족시키기 위해 기존 소프트웨어 시스템을 변경할 때 이루어진다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소프트웨어가 유용하기 위해서는 진화를 해야만 한다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프로세스는 변경에 대응하기 위해 프로토타이핑이나 점증적 인도와 같은 활동이 필요하다</a:t>
            </a:r>
            <a:r>
              <a:rPr lang="en-GB" dirty="0" smtClean="0"/>
              <a:t>.</a:t>
            </a:r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 전체에 영향을 주지 않은 채 변경 작업을 할 수 있도록 반복적 개발과 인도를 고려해서 프로세스를 구축할 수 있다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프로세스 개선은 소프트웨어 품질을 높이고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비용을 줄이거나 개발 소요 시간을 감소시키기 위해 기존 소프트웨어 프로세스를 향상시키는 과정이다</a:t>
            </a:r>
            <a:r>
              <a:rPr lang="en-US" altLang="ko-KR" dirty="0" smtClean="0"/>
              <a:t>.</a:t>
            </a:r>
            <a:endParaRPr lang="en-GB" dirty="0" smtClean="0"/>
          </a:p>
          <a:p>
            <a:r>
              <a:rPr lang="en-GB" dirty="0" smtClean="0"/>
              <a:t>SEI </a:t>
            </a:r>
            <a:r>
              <a:rPr lang="ko-KR" altLang="en-US" dirty="0" smtClean="0"/>
              <a:t>프로세스 역량 성숙도 모델은 프로세스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측정과 그 회사에서 사용하는 좋은 소프트웨어 공학 실무를 반영한다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소프트웨어 프로세스 모델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프로세스 모델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폭포수 모델</a:t>
            </a:r>
            <a:endParaRPr lang="en-GB" dirty="0" smtClean="0"/>
          </a:p>
          <a:p>
            <a:pPr lvl="1"/>
            <a:r>
              <a:rPr lang="ko-KR" altLang="en-US" dirty="0" smtClean="0"/>
              <a:t>계획 주도 모델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개별적인 프로세스 단계로 프로세스 모델을 나타냄</a:t>
            </a:r>
            <a:r>
              <a:rPr lang="en-US" altLang="ko-KR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점증적 개발</a:t>
            </a:r>
            <a:endParaRPr lang="en-GB" dirty="0" smtClean="0"/>
          </a:p>
          <a:p>
            <a:pPr lvl="1"/>
            <a:r>
              <a:rPr lang="ko-KR" altLang="en-US" dirty="0" smtClean="0"/>
              <a:t>명세화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및 검증 활동이 서로 중첩됨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계획 주도 혹은 애자일 모델일 수 있음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통합 및 환경 설정</a:t>
            </a:r>
            <a:endParaRPr lang="en-GB" dirty="0" smtClean="0"/>
          </a:p>
          <a:p>
            <a:pPr lvl="1"/>
            <a:r>
              <a:rPr lang="ko-KR" altLang="en-US" dirty="0" smtClean="0"/>
              <a:t>새로운 설정에 사용할 컴포넌트들을 조합하고 하나의 시스템으로 통합함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계획 주도 혹은 애자일 모델일 수 있음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대규모 시스템에서는 모든 일반적 프로세스에서 가장 좋은 특징을 일부 조합해서 사용함</a:t>
            </a:r>
            <a:endParaRPr lang="en-GB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3179" y="2017579"/>
            <a:ext cx="1144475" cy="4011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요구사항 정의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94443" y="2824807"/>
            <a:ext cx="1251647" cy="4434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시스템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소프트웨어 설계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51295" y="3686416"/>
            <a:ext cx="1298842" cy="4431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구현 및 단위 테스팅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54358" y="4505444"/>
            <a:ext cx="1298842" cy="4431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통합 및 시스템 테스팅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16125" y="5359868"/>
            <a:ext cx="1298842" cy="4431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운영 및 유지보수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모델의 단계</a:t>
            </a:r>
            <a:endParaRPr lang="en-GB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폭포수 모델의 단계</a:t>
            </a:r>
            <a:r>
              <a:rPr lang="en-GB" dirty="0" smtClean="0"/>
              <a:t>:</a:t>
            </a:r>
          </a:p>
          <a:p>
            <a:pPr lvl="1"/>
            <a:r>
              <a:rPr lang="ko-KR" altLang="en-US" dirty="0" smtClean="0"/>
              <a:t>요구사항 분석 및 정의</a:t>
            </a:r>
            <a:endParaRPr lang="en-GB" dirty="0" smtClean="0"/>
          </a:p>
          <a:p>
            <a:pPr lvl="1"/>
            <a:r>
              <a:rPr lang="ko-KR" altLang="en-US" dirty="0" smtClean="0"/>
              <a:t>시스템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소프트웨어 설계</a:t>
            </a:r>
            <a:endParaRPr lang="en-GB" dirty="0" smtClean="0"/>
          </a:p>
          <a:p>
            <a:pPr lvl="1"/>
            <a:r>
              <a:rPr lang="ko-KR" altLang="en-US" dirty="0" smtClean="0"/>
              <a:t>구현 및 단위 테스팅</a:t>
            </a:r>
            <a:endParaRPr lang="en-GB" dirty="0" smtClean="0"/>
          </a:p>
          <a:p>
            <a:pPr lvl="1"/>
            <a:r>
              <a:rPr lang="ko-KR" altLang="en-US" dirty="0" smtClean="0"/>
              <a:t>통합과 시스템 테스팅</a:t>
            </a:r>
            <a:endParaRPr lang="en-GB" dirty="0" smtClean="0"/>
          </a:p>
          <a:p>
            <a:pPr lvl="1"/>
            <a:r>
              <a:rPr lang="ko-KR" altLang="en-US" dirty="0" smtClean="0"/>
              <a:t>운영과 유지보수</a:t>
            </a:r>
            <a:endParaRPr lang="en-GB" dirty="0" smtClean="0"/>
          </a:p>
          <a:p>
            <a:r>
              <a:rPr lang="ko-KR" altLang="en-US" dirty="0" smtClean="0"/>
              <a:t>폭포수 모델의 가장 큰 단점은 프로세스 단계가 종료된 후 변화를 주는 것이 어렵다는 점이다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원칙적으로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단계가 끝나기 전까지는 다음 단계를 시작할 수 없다</a:t>
            </a:r>
            <a:r>
              <a:rPr lang="en-US" altLang="ko-KR" dirty="0" smtClean="0"/>
              <a:t>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2 </a:t>
            </a:r>
            <a:r>
              <a:rPr lang="ko-KR" altLang="en-US" smtClean="0"/>
              <a:t>소프트웨어 프로세스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9201</TotalTime>
  <Words>2576</Words>
  <Application>Microsoft Office PowerPoint</Application>
  <PresentationFormat>On-screen Show (4:3)</PresentationFormat>
  <Paragraphs>505</Paragraphs>
  <Slides>57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ＭＳ Ｐゴシック</vt:lpstr>
      <vt:lpstr>맑은 고딕</vt:lpstr>
      <vt:lpstr>Arial</vt:lpstr>
      <vt:lpstr>Calibri</vt:lpstr>
      <vt:lpstr>Wingdings</vt:lpstr>
      <vt:lpstr>SE10 slides</vt:lpstr>
      <vt:lpstr>Chapter 2 – 소프트웨어 프로세스</vt:lpstr>
      <vt:lpstr>학습내용</vt:lpstr>
      <vt:lpstr>소프트웨어 프로세스</vt:lpstr>
      <vt:lpstr>소프트웨어 프로세스 설명</vt:lpstr>
      <vt:lpstr>계획 주도와 애자일 프로세스</vt:lpstr>
      <vt:lpstr>소프트웨어 프로세스 모델</vt:lpstr>
      <vt:lpstr>소프트웨어 프로세스 모델</vt:lpstr>
      <vt:lpstr>폭포수 모델</vt:lpstr>
      <vt:lpstr>폭포수 모델의 단계</vt:lpstr>
      <vt:lpstr>폭포수 모델의 문제점</vt:lpstr>
      <vt:lpstr>점증적 개발</vt:lpstr>
      <vt:lpstr>점증적 개발의 장점</vt:lpstr>
      <vt:lpstr>점증적 개발의 문제점</vt:lpstr>
      <vt:lpstr>통합과 환경설정</vt:lpstr>
      <vt:lpstr>재사용 가능한 소프트웨어 컴포넌트 유형</vt:lpstr>
      <vt:lpstr>재사용 지향 소프트웨어 공학</vt:lpstr>
      <vt:lpstr>주요 프로세스 단계</vt:lpstr>
      <vt:lpstr>장단점</vt:lpstr>
      <vt:lpstr>프로세스 활동</vt:lpstr>
      <vt:lpstr>프로세스 활동</vt:lpstr>
      <vt:lpstr>요구공학 프로세스</vt:lpstr>
      <vt:lpstr>소프트웨어 명세화</vt:lpstr>
      <vt:lpstr>소프트웨어 설계 및 구현</vt:lpstr>
      <vt:lpstr>설계 프로세스의 일반적 모델</vt:lpstr>
      <vt:lpstr>설계 활동</vt:lpstr>
      <vt:lpstr>시스템 구현</vt:lpstr>
      <vt:lpstr>소프트웨어 검증</vt:lpstr>
      <vt:lpstr>테스팅의 단계</vt:lpstr>
      <vt:lpstr>테스팅의 단계</vt:lpstr>
      <vt:lpstr>계획 주도 소프트웨어 프로세스에서의 테스팅 단계</vt:lpstr>
      <vt:lpstr>소프트웨어 진화</vt:lpstr>
      <vt:lpstr>소프트웨어 시스템 진화</vt:lpstr>
      <vt:lpstr>변경 처리</vt:lpstr>
      <vt:lpstr>변경 처리</vt:lpstr>
      <vt:lpstr>재작업 비용 줄이기</vt:lpstr>
      <vt:lpstr>시스템 요구사항 바꾸기</vt:lpstr>
      <vt:lpstr>프로토타이핑</vt:lpstr>
      <vt:lpstr>프로토타이핑의 장점</vt:lpstr>
      <vt:lpstr>프로토타입 개발</vt:lpstr>
      <vt:lpstr>프로토타입 개발</vt:lpstr>
      <vt:lpstr>프로토타입 폐기</vt:lpstr>
      <vt:lpstr>점증적 인도</vt:lpstr>
      <vt:lpstr>점증적 인도</vt:lpstr>
      <vt:lpstr>점증적 인도의 장점</vt:lpstr>
      <vt:lpstr>점증적 인도의 문제점</vt:lpstr>
      <vt:lpstr>프로세스 개선</vt:lpstr>
      <vt:lpstr>프로세스 개선</vt:lpstr>
      <vt:lpstr>프로세스 개선과 변경의 방법</vt:lpstr>
      <vt:lpstr>프로세스 개선 사이클</vt:lpstr>
      <vt:lpstr>프로세스 개선 활동</vt:lpstr>
      <vt:lpstr>프로세스 측정</vt:lpstr>
      <vt:lpstr>프로세스 지표</vt:lpstr>
      <vt:lpstr>역량 성숙도 수준</vt:lpstr>
      <vt:lpstr>SEI 프로세스 역량 성숙도 모델</vt:lpstr>
      <vt:lpstr>키 포인트</vt:lpstr>
      <vt:lpstr>키 포인트</vt:lpstr>
      <vt:lpstr>키 포인트</vt:lpstr>
    </vt:vector>
  </TitlesOfParts>
  <Company>St Andrews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Hwee Kim</cp:lastModifiedBy>
  <cp:revision>196</cp:revision>
  <dcterms:created xsi:type="dcterms:W3CDTF">2010-01-06T19:57:16Z</dcterms:created>
  <dcterms:modified xsi:type="dcterms:W3CDTF">2020-08-25T12:53:57Z</dcterms:modified>
</cp:coreProperties>
</file>