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256" r:id="rId2"/>
    <p:sldId id="313" r:id="rId3"/>
    <p:sldId id="287" r:id="rId4"/>
    <p:sldId id="314" r:id="rId5"/>
    <p:sldId id="288" r:id="rId6"/>
    <p:sldId id="331" r:id="rId7"/>
    <p:sldId id="289" r:id="rId8"/>
    <p:sldId id="315" r:id="rId9"/>
    <p:sldId id="327" r:id="rId10"/>
    <p:sldId id="267" r:id="rId11"/>
    <p:sldId id="332" r:id="rId12"/>
    <p:sldId id="257" r:id="rId13"/>
    <p:sldId id="269" r:id="rId14"/>
    <p:sldId id="281" r:id="rId15"/>
    <p:sldId id="271" r:id="rId16"/>
    <p:sldId id="282" r:id="rId17"/>
    <p:sldId id="273" r:id="rId18"/>
    <p:sldId id="283" r:id="rId19"/>
    <p:sldId id="284" r:id="rId20"/>
    <p:sldId id="276" r:id="rId21"/>
    <p:sldId id="333" r:id="rId22"/>
    <p:sldId id="285" r:id="rId23"/>
    <p:sldId id="286" r:id="rId24"/>
    <p:sldId id="279" r:id="rId25"/>
    <p:sldId id="262" r:id="rId26"/>
    <p:sldId id="328" r:id="rId27"/>
    <p:sldId id="318" r:id="rId28"/>
    <p:sldId id="319" r:id="rId29"/>
    <p:sldId id="292" r:id="rId30"/>
    <p:sldId id="263" r:id="rId31"/>
    <p:sldId id="294" r:id="rId32"/>
    <p:sldId id="299" r:id="rId33"/>
    <p:sldId id="264" r:id="rId34"/>
    <p:sldId id="334" r:id="rId35"/>
    <p:sldId id="296" r:id="rId36"/>
    <p:sldId id="297" r:id="rId37"/>
    <p:sldId id="298" r:id="rId38"/>
    <p:sldId id="330" r:id="rId39"/>
    <p:sldId id="300" r:id="rId40"/>
    <p:sldId id="320" r:id="rId41"/>
    <p:sldId id="265" r:id="rId42"/>
    <p:sldId id="321" r:id="rId43"/>
    <p:sldId id="322" r:id="rId44"/>
    <p:sldId id="291" r:id="rId45"/>
    <p:sldId id="302" r:id="rId46"/>
    <p:sldId id="266" r:id="rId47"/>
    <p:sldId id="323" r:id="rId48"/>
    <p:sldId id="311" r:id="rId49"/>
    <p:sldId id="312" r:id="rId50"/>
    <p:sldId id="309" r:id="rId51"/>
    <p:sldId id="310" r:id="rId52"/>
    <p:sldId id="329" r:id="rId53"/>
    <p:sldId id="325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166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49946-30E8-EF45-816C-54A0CC5828B3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9138B-A9E6-8349-A1E8-E80673ED8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81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8708B-7B32-BE4F-B0DB-B439E38FBDCE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5C8D-D3DB-A946-B900-2FF245373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4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C5C8D-D3DB-A946-B900-2FF2453738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45875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before – best not to read this out. Talk around the issues after</a:t>
            </a:r>
            <a:r>
              <a:rPr lang="en-US" baseline="0" dirty="0" smtClean="0"/>
              <a:t> students have had 2 minutes to read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C5C8D-D3DB-A946-B900-2FF2453738A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31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91010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before – discuss</a:t>
            </a:r>
            <a:r>
              <a:rPr lang="en-US" baseline="0" dirty="0" smtClean="0"/>
              <a:t> the issues around this rather than reading it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C5C8D-D3DB-A946-B900-2FF2453738A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1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1051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7010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4441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2296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43810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5187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34085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let student’s read this. Don’t try to read it out in class.  Talk around the issues discussed in the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C5C8D-D3DB-A946-B900-2FF2453738A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56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3083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41DB566-6001-1B4F-A74B-7213F33DBA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Chapter 22 – </a:t>
            </a:r>
            <a:r>
              <a:rPr lang="ko-KR" altLang="en-US" dirty="0" smtClean="0"/>
              <a:t>프로젝트 관리</a:t>
            </a:r>
            <a:endParaRPr lang="en-US" sz="2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리스크 관리</a:t>
            </a:r>
            <a:endParaRPr lang="en-GB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리스크 관리는 프로젝트 일정 또는 개발 중인 소프트웨어의 품질에 영향을 미칠 수 있는 리스크들을 예측하고 이런 리스크들을 피하기 위한 조치를 수행하는 것임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리스크 분류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프로젝트 리스크는 프로젝트 일정 또는 자원에 영향을 미침</a:t>
            </a:r>
            <a:r>
              <a:rPr lang="en-GB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ko-KR" altLang="en-US" dirty="0" smtClean="0"/>
              <a:t>제품 리스크는 개발하고 있는 소프트웨어의 품질이나 성능에 영향을 미침</a:t>
            </a:r>
            <a:r>
              <a:rPr lang="en-GB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ko-KR" altLang="en-US" dirty="0" smtClean="0"/>
              <a:t>비즈니스 리스크는 소프트웨어를 개발하고 있는 또는 구입한 조직에 영향을 미침</a:t>
            </a:r>
            <a:r>
              <a:rPr lang="en-GB" dirty="0" smtClean="0"/>
              <a:t>.</a:t>
            </a:r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4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공통적인 프로젝트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비즈니스 리스크들의 예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621391"/>
              </p:ext>
            </p:extLst>
          </p:nvPr>
        </p:nvGraphicFramePr>
        <p:xfrm>
          <a:off x="457200" y="1600200"/>
          <a:ext cx="8229600" cy="491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2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리스크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영향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설명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직원 교체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프로젝트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경험이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 많은 직원이 프로젝트가 끝나기 전에 떠날 수 있다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관리 변화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프로젝트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다른 우선순위를 갖는 조직상의 관리에 대한 변화가 있을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하드웨어 사용 불가능성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프로젝트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필수적인 하드웨어가 일정 내에 이용가능하지 않을 수도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요구사항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 변경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프로젝트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제품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요구사항이 당초 예측했던 것보다 훨씬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 많은 변경이 있을 수 있다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명세화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 지연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프로젝트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제품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필수적인 인터페이스들에 대한 명세서가 일정 내에 이용가능하지 않을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규모 </a:t>
                      </a: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과소추정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프로젝트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제품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시스템의 규모를 작게 추정하였다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소프트웨어 도구의 성능 부족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제품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프로젝트를 지원하는 소프트웨어 도구들이 기대했던 것만큼 성능이 좋지 않다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기술의 변화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비즈니스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시스템이 기초로 하고 있는 기술이 새로운 기술로 대체된다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제품의 경쟁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비즈니스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시스템이 완결되기 전에 경쟁 기업의 제품이 시장에 출하된다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리스크 관리 프로세스</a:t>
            </a:r>
            <a:endParaRPr lang="en-GB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리스크 식별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발생할 수 있는 프로젝트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비즈니스 리스크들을 식별해야 함</a:t>
            </a:r>
            <a:r>
              <a:rPr lang="en-GB" dirty="0" smtClean="0"/>
              <a:t>;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리스크 분석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이런 리스크들의 발생가능성과 결과를 측정해야 함</a:t>
            </a:r>
            <a:r>
              <a:rPr lang="en-GB" dirty="0" smtClean="0"/>
              <a:t>;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리스크 계획 수립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리스크를 피하거나 프로젝트에 미치는 영향을 최소화하기 위한 계획을 수립해야 함</a:t>
            </a:r>
            <a:r>
              <a:rPr lang="en-GB" dirty="0" smtClean="0"/>
              <a:t>;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리스크 감시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정기적으로 리스크를 측정하고 리스크 완화 계획을 점검하며 리스크에 대한 새로운 내용이 있으면 계획을 수정해야 함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리스크 관리 프로세스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22.2 Risk-man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0" y="2333592"/>
            <a:ext cx="8090244" cy="2429302"/>
          </a:xfrm>
          <a:prstGeom prst="rect">
            <a:avLst/>
          </a:prstGeom>
        </p:spPr>
      </p:pic>
      <p:sp>
        <p:nvSpPr>
          <p:cNvPr id="7" name="Rectangle 4"/>
          <p:cNvSpPr/>
          <p:nvPr/>
        </p:nvSpPr>
        <p:spPr>
          <a:xfrm>
            <a:off x="939109" y="2792126"/>
            <a:ext cx="1134726" cy="459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리스크 식별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969090" y="2813043"/>
            <a:ext cx="1134726" cy="459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리스크 분석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4999071" y="2813043"/>
            <a:ext cx="1134726" cy="459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리스크 계획 수립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7052637" y="2813043"/>
            <a:ext cx="1134726" cy="459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리스크 감시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7103437" y="4077067"/>
            <a:ext cx="1134726" cy="459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리스크 평가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4885073" y="3912714"/>
            <a:ext cx="1372291" cy="707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리스크 회피와 비상 계획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3012542" y="3958533"/>
            <a:ext cx="1134726" cy="577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우선순위를 매긴 리스크 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822165" y="4017799"/>
            <a:ext cx="1344304" cy="5776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잠재적 리스크의 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리스크 식별</a:t>
            </a:r>
            <a:endParaRPr lang="en-GB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ko-KR" altLang="en-US" dirty="0" smtClean="0"/>
              <a:t>팀 프로세스 또는 프로젝트 관리자의 경험을 바탕으로 리스크를 식별할 수 있음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리스크 체크리스트</a:t>
            </a:r>
            <a:endParaRPr lang="en-GB" dirty="0" smtClean="0"/>
          </a:p>
          <a:p>
            <a:pPr lvl="1"/>
            <a:r>
              <a:rPr lang="ko-KR" altLang="en-US" dirty="0" smtClean="0"/>
              <a:t>추정 리스크</a:t>
            </a:r>
            <a:r>
              <a:rPr lang="en-GB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/>
              <a:t>조직 리스크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ko-KR" altLang="en-US" dirty="0" smtClean="0"/>
              <a:t>인력 리스크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ko-KR" altLang="en-US" dirty="0" smtClean="0"/>
              <a:t>요구사항 리스크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ko-KR" altLang="en-US" dirty="0" smtClean="0"/>
              <a:t>기술 리스크</a:t>
            </a:r>
            <a:r>
              <a:rPr lang="en-GB" dirty="0" smtClean="0"/>
              <a:t>.</a:t>
            </a:r>
            <a:endParaRPr lang="en-US" dirty="0"/>
          </a:p>
          <a:p>
            <a:pPr lvl="1"/>
            <a:r>
              <a:rPr lang="ko-KR" altLang="en-US" dirty="0" smtClean="0"/>
              <a:t>도구 리스크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종류의 리스크의 예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737306"/>
              </p:ext>
            </p:extLst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1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리스크 유형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발생 가능한 리스크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추정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소프트웨어 개발에 필요한 시간을 과소평가한다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오류 수정의 비율을 낮게 추정한다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3.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소프트웨어의 규모를 작게 추정한다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조직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4.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조직에 구조변화가 와서 여러 관리 조직이 프로젝트에 관여한다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5.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조직의 재정적 문제로 인해 프로젝트 예산 축소가 불가피하다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인력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6.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요구되는 기능을 가진 직원을 채용하는 것이 불가능하다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7.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중요한 직원이 주요 시점에 아파서 일을 진행할 수 없다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8.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직원들에게 필요한 교육이 제공되지 않는다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요구사항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9.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주요한 설계 작업에 대한 </a:t>
                      </a: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재작업을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 필요로 하는 요구사항에 대한 변경이 제안된다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10.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고객들이 요구사항 변경에 대한 영향을 이해하지 못한다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기술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11.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시스템에 사용되는 데이터베이스가 초당 처리하는 트랜잭션을 기대했던 것만큼 하지 못한다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12.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재사용할 소프트웨어 컴포넌트가 결함을 포함하고 있어 사용하기 전에 수정이 필요하다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도구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13.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소프트웨어 코드 생성 도구에 의해 생성되는 코드가 비효율적이다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14.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소프트웨어 도구들이 통합된 방식으로는 함께 동작하지 않는다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리스크 분석</a:t>
            </a:r>
            <a:endParaRPr lang="en-GB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ko-KR" altLang="en-US" dirty="0" smtClean="0"/>
              <a:t>식별한 리스크 각각에 대해 리스크의 발생가능성과 심각성을 측정함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리스크의 발생가능성은 의미 없음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매우 높음으로 구분할 수 있음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리스크가 미치는 영향은 재앙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프로젝트의 생존을 위협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심각함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큰 지연을 일으킬 수 있음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견딜만함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비상계획으로 처리할 수 있는 지연 발생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또는 중요하지 않음으로 구분할 수 있음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63" y="450268"/>
            <a:ext cx="6974213" cy="1049340"/>
          </a:xfrm>
        </p:spPr>
        <p:txBody>
          <a:bodyPr/>
          <a:lstStyle/>
          <a:p>
            <a:r>
              <a:rPr lang="ko-KR" altLang="en-US" dirty="0" smtClean="0"/>
              <a:t>리스크에 대한 분석의 예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28707"/>
              </p:ext>
            </p:extLst>
          </p:nvPr>
        </p:nvGraphicFramePr>
        <p:xfrm>
          <a:off x="416663" y="1861904"/>
          <a:ext cx="8255407" cy="4209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8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b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리스크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b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발생가능성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b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영향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60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5. </a:t>
                      </a:r>
                      <a:r>
                        <a:rPr lang="ko-KR" altLang="en-US" sz="160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조직의 재정적 문제로 인해 프로젝트 예산 축소가 불가피하다</a:t>
                      </a:r>
                      <a:r>
                        <a:rPr lang="en-US" altLang="ko-KR" sz="160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낮음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재앙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60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6. </a:t>
                      </a:r>
                      <a:r>
                        <a:rPr lang="ko-KR" altLang="en-US" sz="160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요구되는 기능을 가진 직원을 채용하는 것이 불가능하다</a:t>
                      </a:r>
                      <a:r>
                        <a:rPr lang="en-US" altLang="ko-KR" sz="160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높음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재앙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7.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중요한 직원이 주요 시점에 아파서 일을 진행할 수 없다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보통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심각함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12.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재사용할 소프트웨어 컴포넌트가 결함을 포함하고 있어 사용하기 전에 수정이 필요하다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보통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심각함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9.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주요한 설계 작업에 대한 </a:t>
                      </a:r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재작업을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 필요로 하는 요구사항에 대한 변경이 제안된다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보통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심각함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4.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조직에 구조변화가 와서 여러 관리 조직이 프로젝트에 관여한다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높음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심각함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11.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시스템에 사용되는 데이터베이스가 초당 처리하는 트랜잭션을 기대했던 것만큼 하지 못한다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보통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심각함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리스크에 대한 분석의 예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091931"/>
              </p:ext>
            </p:extLst>
          </p:nvPr>
        </p:nvGraphicFramePr>
        <p:xfrm>
          <a:off x="457200" y="1958946"/>
          <a:ext cx="8392922" cy="377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리스크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발생가능성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영향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55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소프트웨어 개발에 필요한 시간을 과소평가한다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높음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심각함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14.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소프트웨어 도구들이 통합된 방식으로는 함께 동작하지 않는다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높음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견딜만함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10.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고객들이 요구사항 변경에 대한 영향을 이해하지 못한다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보통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견딜만함</a:t>
                      </a:r>
                      <a:endParaRPr lang="en-GB" altLang="ko-KR" sz="16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8.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직원들에게 필요한 교육이 제공되지 않는다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보통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견딜만함</a:t>
                      </a:r>
                      <a:endParaRPr lang="en-GB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36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오류 수정의 비율을 낮게 추정한다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보통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견딜만함</a:t>
                      </a:r>
                      <a:endParaRPr lang="en-GB" altLang="ko-KR" sz="16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36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3.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소프트웨어의 규모를 작게 추정한다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높음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견딜만함</a:t>
                      </a:r>
                      <a:endParaRPr lang="en-GB" altLang="ko-KR" sz="16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13.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소프트웨어 코드 생성 도구에 의해 생성되는 코드가 비효율적이다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보통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중요하지 않음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학습내용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리스크 관리</a:t>
            </a:r>
            <a:endParaRPr lang="en-GB" dirty="0" smtClean="0"/>
          </a:p>
          <a:p>
            <a:r>
              <a:rPr lang="ko-KR" altLang="en-US" dirty="0" smtClean="0"/>
              <a:t>인간 관리</a:t>
            </a:r>
            <a:endParaRPr lang="en-GB" dirty="0" smtClean="0"/>
          </a:p>
          <a:p>
            <a:r>
              <a:rPr lang="ko-KR" altLang="en-US" smtClean="0"/>
              <a:t>팀워크</a:t>
            </a:r>
            <a:r>
              <a:rPr lang="en-GB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리스크 계획 수립</a:t>
            </a:r>
            <a:endParaRPr lang="en-GB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프로젝트에 위협을 주는 주요한 리스크들을 관리하기 위한 전략을 개발함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회피 전략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위험이 발생할 가능성을 줄이는 것</a:t>
            </a:r>
            <a:r>
              <a:rPr lang="en-GB" dirty="0" smtClean="0"/>
              <a:t>;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최소화 전략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리스크의 영향을 줄이는 것</a:t>
            </a:r>
            <a:r>
              <a:rPr lang="en-GB" dirty="0" smtClean="0"/>
              <a:t>;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비상 계획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최악의 경우를 대비해 준비하고 그것을 다루기 위한 전략을 세워놓는 것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만약의 문제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여러 명의 엔지니어들이 동시에 아프면 어떻게 해야 할까</a:t>
            </a:r>
            <a:r>
              <a:rPr lang="en-GB" dirty="0" smtClean="0"/>
              <a:t>?</a:t>
            </a:r>
            <a:endParaRPr lang="en-GB" dirty="0"/>
          </a:p>
          <a:p>
            <a:r>
              <a:rPr lang="ko-KR" altLang="en-US" dirty="0" smtClean="0"/>
              <a:t>경기가 침체되어 프로젝트에 대한 예산이 </a:t>
            </a:r>
            <a:r>
              <a:rPr lang="en-US" altLang="ko-KR" dirty="0" smtClean="0"/>
              <a:t>20% </a:t>
            </a:r>
            <a:r>
              <a:rPr lang="ko-KR" altLang="en-US" dirty="0" smtClean="0"/>
              <a:t>삭감되면 어떻게 해야 할까</a:t>
            </a:r>
            <a:r>
              <a:rPr lang="en-GB" dirty="0" smtClean="0"/>
              <a:t>?</a:t>
            </a:r>
            <a:endParaRPr lang="en-GB" dirty="0"/>
          </a:p>
          <a:p>
            <a:r>
              <a:rPr lang="ko-KR" altLang="en-US" dirty="0" smtClean="0"/>
              <a:t>오픈 소스 소프트웨어의 성능이 적당하지 않고 그 오픈 소스 소프트웨어에 대한 유일한 전문가가 그만두면 어떻게 해야 할까</a:t>
            </a:r>
            <a:r>
              <a:rPr lang="en-GB" dirty="0" smtClean="0"/>
              <a:t>?</a:t>
            </a:r>
            <a:endParaRPr lang="en-GB" dirty="0"/>
          </a:p>
          <a:p>
            <a:r>
              <a:rPr lang="ko-KR" altLang="en-US" dirty="0" smtClean="0"/>
              <a:t>소프트웨어 컴포넌트를 공급하고 유지보수하는 기업체가 폐업하면 어떻게 해야 할까</a:t>
            </a:r>
            <a:r>
              <a:rPr lang="en-GB" dirty="0" smtClean="0"/>
              <a:t>?</a:t>
            </a:r>
            <a:endParaRPr lang="en-GB" dirty="0"/>
          </a:p>
          <a:p>
            <a:r>
              <a:rPr lang="ko-KR" altLang="en-US" dirty="0" smtClean="0"/>
              <a:t>고객이 갱신된 요구사항을 예정대로 전달해주지 않으면 어떻게 해야 할까</a:t>
            </a:r>
            <a:r>
              <a:rPr lang="en-GB" dirty="0" smtClean="0"/>
              <a:t>? </a:t>
            </a:r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위험을 관리하기 위한 전략의 예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651003"/>
              </p:ext>
            </p:extLst>
          </p:nvPr>
        </p:nvGraphicFramePr>
        <p:xfrm>
          <a:off x="713921" y="1952368"/>
          <a:ext cx="779841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리스크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전략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조직의 재정적 문제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프로젝트가 조직의 비즈니스 목적을 달성하는 데 매우 중요하다는 것을 보여주고 프로젝트 예산 삭감이 비용대비 효율적이지 않은 이유를 보이는 브리핑 문서를 작성하여 상급 관리자에게 설명한다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채용 실패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고객에게 잠재적 어려움과 일정 지연의 가능성을 알린다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;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컴포넌트 구입에 대해 조사한다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직원의 병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직원들이 더 많이 겹치도록 팀을 재구성하여 사람들이 다른 사람의 작업을 이해할 수 있도록 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결함이 있는 컴포넌트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결함이 있는 컴포넌트를 신뢰도가 입증된 컴포넌트들로 대체한다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요구사항 변경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요구사항 변경의 영향을 측정하기 위한 추적 정보를 만든다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;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설계에서 정보 은닉을 최대화한다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위험을 관리하기 위한 전략의 예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279878"/>
              </p:ext>
            </p:extLst>
          </p:nvPr>
        </p:nvGraphicFramePr>
        <p:xfrm>
          <a:off x="457200" y="2209058"/>
          <a:ext cx="7487642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9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리스크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전략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조직 구조의 변화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프로젝트가 조직의 비즈니스 목적을 달성하는 데 매우 중요하다는 것을 보여주는 브리핑 문서를 작성하여 상급 관리자에게 설명한다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데이터베이스 성능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보다 좋은 성능을 가진 데이터베이스의 구입 가능성에 대해 조사한다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짧게 추정한 개발 시간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컴포넌트의 구입에 대해 조사한다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;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자동 코드 </a:t>
                      </a:r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생성기의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 사용에 대해 조사한다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리스크 감시</a:t>
            </a:r>
            <a:endParaRPr lang="en-GB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ko-KR" altLang="en-US" dirty="0" smtClean="0"/>
              <a:t>식별한 각각의 리스크들이 발생할 가능성이 증가 또는 </a:t>
            </a:r>
            <a:r>
              <a:rPr lang="ko-KR" altLang="en-US" dirty="0" err="1" smtClean="0"/>
              <a:t>감소했는지를</a:t>
            </a:r>
            <a:r>
              <a:rPr lang="ko-KR" altLang="en-US" dirty="0" smtClean="0"/>
              <a:t> 판단하기 위해 정기적으로 리스크들을 평가해야 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또한 리스크의 영향 정도가 </a:t>
            </a:r>
            <a:r>
              <a:rPr lang="ko-KR" altLang="en-US" dirty="0" err="1" smtClean="0"/>
              <a:t>변화했는지에</a:t>
            </a:r>
            <a:r>
              <a:rPr lang="ko-KR" altLang="en-US" dirty="0" smtClean="0"/>
              <a:t> 대해서도 고려해야 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리스크 요인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313699"/>
              </p:ext>
            </p:extLst>
          </p:nvPr>
        </p:nvGraphicFramePr>
        <p:xfrm>
          <a:off x="457200" y="2059545"/>
          <a:ext cx="8229600" cy="291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리스크 유형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잠재적인 요인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추정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합의된 일정에 맞추는 것의 실패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;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보고된 결함 제거의 실패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조직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조직 내의 소문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;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상급 관리자의 행동 결여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인력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직원의 낮은 도덕성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;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팀 멤버간의 낮은 공조체제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직원의 잦은 교체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요구사항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많은 요구사항 변경 요청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;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고객의 불평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기술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하드웨어 또는 지원 소프트웨어의 공급 지연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;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보고된 많은 기술적인 문제점들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도구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팀 멤버들이 도구를 사용하는 것을 싫어함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;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소프트웨어 도구들에 대한 불평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;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더 빠른 또는 대용량의 메모리를 가진 컴퓨터에 대한 요청 등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5595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인간 관리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인간 관리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사람들이 조직의 가장 큰 </a:t>
            </a:r>
            <a:r>
              <a:rPr lang="ko-KR" altLang="en-US" dirty="0" err="1" smtClean="0"/>
              <a:t>자산임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소프트웨어 엔지니어는 종종 훌륭한 기술적 능력을 가지고 있지만 사람들에게 동기를 부여하고 프로젝트 개발팀을 이끌어 나가는 소프트 스킬은 부족할 수 있음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직원 관리 인자</a:t>
            </a:r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일관성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프로젝트팀의 모든 구성원은 비슷한 방식으로 대우를 받아야 함</a:t>
            </a:r>
            <a:r>
              <a:rPr lang="en-GB" sz="2000" dirty="0" smtClean="0"/>
              <a:t>.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존중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사람들은 서로 다른 능력을 갖고 있고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관리자는 이런 차이를 존중해야 함</a:t>
            </a:r>
            <a:r>
              <a:rPr lang="en-GB" sz="2000" dirty="0" smtClean="0"/>
              <a:t>.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참여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사람들은 다른 사람들이 자신의 말을 경청하고 자신의 제안을 고려하고 있다고 느낄 때 효과적으로 기여를 함</a:t>
            </a:r>
            <a:r>
              <a:rPr lang="en-GB" sz="2000" dirty="0" smtClean="0"/>
              <a:t>.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정직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관리자는 팀에서 제대로 진행되고 있는 것과 그렇지 않은 것에 대해 항상 정직해야 함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 부여하기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프로젝트 관리자는 같이 일하는 사람들이 본인들의 최상의 능력을 발휘할 수 있도록 동기를 부여해야 함</a:t>
            </a:r>
            <a:r>
              <a:rPr lang="en-GB" dirty="0" smtClean="0"/>
              <a:t>.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동기부여는 사람들이 고무되어 가능한 효과적으로 일을 수행할 수 있도록 작업과 환경을 구성하는 것을 의미함</a:t>
            </a:r>
            <a:r>
              <a:rPr lang="en-GB" dirty="0" smtClean="0"/>
              <a:t>. 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동기부여가 되지 않으면 사람들은 하고 있는 작업에 흥미를 덜 느낄 것임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그들은 천천히 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실수도 더 많이 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 또는 조직의 커다란 목표에 기여하지 못할 것임</a:t>
            </a:r>
            <a:r>
              <a:rPr lang="en-GB" dirty="0" smtClean="0"/>
              <a:t>. 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격려를 해주기 위해서는 무엇이 사람들에게 동기를 부여하는가에 대해서 이해해야 함</a:t>
            </a:r>
            <a:r>
              <a:rPr lang="en-GB" dirty="0" smtClean="0"/>
              <a:t>: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기본적인 욕구</a:t>
            </a:r>
            <a:r>
              <a:rPr lang="en-GB" dirty="0" smtClean="0"/>
              <a:t> (</a:t>
            </a:r>
            <a:r>
              <a:rPr lang="ko-KR" altLang="en-US" dirty="0" smtClean="0"/>
              <a:t>음식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수면</a:t>
            </a:r>
            <a:r>
              <a:rPr lang="en-GB" dirty="0" smtClean="0"/>
              <a:t>);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개인적인 욕구</a:t>
            </a:r>
            <a:r>
              <a:rPr lang="en-GB" dirty="0" smtClean="0"/>
              <a:t> (</a:t>
            </a:r>
            <a:r>
              <a:rPr lang="ko-KR" altLang="en-US" dirty="0" smtClean="0"/>
              <a:t>존중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명예</a:t>
            </a:r>
            <a:r>
              <a:rPr lang="en-GB" dirty="0" smtClean="0"/>
              <a:t>);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사회적인 욕구</a:t>
            </a:r>
            <a:r>
              <a:rPr lang="en-GB" dirty="0" smtClean="0"/>
              <a:t> (</a:t>
            </a:r>
            <a:r>
              <a:rPr lang="ko-KR" altLang="en-US" dirty="0" smtClean="0"/>
              <a:t>무리의 일원으로 받아들여지기</a:t>
            </a:r>
            <a:r>
              <a:rPr lang="en-GB" dirty="0" smtClean="0"/>
              <a:t>).</a:t>
            </a:r>
            <a:endParaRPr lang="en-GB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소프트웨어 프로젝트 관리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프로젝트 관리자의 임무는 소프트웨어 프로젝트가 조직의 예산과 일정에 대한 제약조건을 만족하고 극복하면서 고품질의 소프트웨어를 인도하도록 보장하는 것임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인간 욕구의 계층구조</a:t>
            </a:r>
            <a:endParaRPr lang="en-US" dirty="0"/>
          </a:p>
        </p:txBody>
      </p:sp>
      <p:pic>
        <p:nvPicPr>
          <p:cNvPr id="4" name="Content Placeholder 3" descr="22.7 Needs-hierarchy.eps"/>
          <p:cNvPicPr>
            <a:picLocks noGrp="1" noChangeAspect="1"/>
          </p:cNvPicPr>
          <p:nvPr>
            <p:ph idx="1"/>
          </p:nvPr>
        </p:nvPicPr>
        <p:blipFill>
          <a:blip r:embed="rId2"/>
          <a:srcRect l="-9445" r="-9445"/>
          <a:stretch>
            <a:fillRect/>
          </a:stretch>
        </p:blipFill>
        <p:spPr>
          <a:xfrm>
            <a:off x="1511107" y="1883909"/>
            <a:ext cx="6285107" cy="345656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3580708" y="4704596"/>
            <a:ext cx="2186585" cy="459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생리적 욕구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3560367" y="4157749"/>
            <a:ext cx="2186585" cy="459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안전 욕구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560366" y="3554738"/>
            <a:ext cx="2186585" cy="459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사회적 욕구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860800" y="2951727"/>
            <a:ext cx="1524001" cy="459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명예 욕구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1748117" y="2015012"/>
            <a:ext cx="2160495" cy="6026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자아 실현 욕구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욕구의 만족</a:t>
            </a:r>
            <a:endParaRPr lang="en-GB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소프트웨어 개발 조직에서 일하는 사람들은 대체로 배고프거나 목마르지 않고 환경에 의해 물리적으로 위협을 받지 않음</a:t>
            </a:r>
            <a:r>
              <a:rPr lang="en-GB" dirty="0" smtClean="0"/>
              <a:t>.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사회적 욕구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사회적 공간 제공</a:t>
            </a:r>
            <a:r>
              <a:rPr lang="en-GB" dirty="0" smtClean="0"/>
              <a:t>;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소셜 네트워크 등을 통해 격식 없는 의사소통 공간 제공</a:t>
            </a:r>
            <a:r>
              <a:rPr lang="en-US" altLang="ko-KR" dirty="0" smtClean="0"/>
              <a:t>.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명예 욕구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성취에 대한 인정</a:t>
            </a:r>
            <a:r>
              <a:rPr lang="en-GB" dirty="0" smtClean="0"/>
              <a:t>;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적절한 보상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자아 실현 욕구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교육훈련 및 개발</a:t>
            </a:r>
            <a:r>
              <a:rPr lang="en-GB" dirty="0" smtClean="0"/>
              <a:t>;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작업에 대한 책임감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개인에 대한 동기부여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7259" y="1719402"/>
            <a:ext cx="8484125" cy="3293209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Arial"/>
                <a:cs typeface="Arial"/>
              </a:rPr>
              <a:t>Alice</a:t>
            </a:r>
            <a:r>
              <a:rPr lang="ko-KR" altLang="en-US" sz="1600" dirty="0" smtClean="0">
                <a:latin typeface="Arial"/>
                <a:cs typeface="Arial"/>
              </a:rPr>
              <a:t>는 경보 시스템 개발 업체에서 일하는 소프트웨어 프로젝트 관리자이다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이 기업은 따로 사는 노인과 장애인을 돕는 보조 기술 시장에 진입하기를 희망한다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en-GB" sz="1600" dirty="0" smtClean="0">
                <a:latin typeface="Arial"/>
                <a:cs typeface="Arial"/>
              </a:rPr>
              <a:t>Alice</a:t>
            </a:r>
            <a:r>
              <a:rPr lang="ko-KR" altLang="en-US" sz="1600" dirty="0" smtClean="0">
                <a:latin typeface="Arial"/>
                <a:cs typeface="Arial"/>
              </a:rPr>
              <a:t>는 기업체의 경보 기술을 기본으로 새로운 제품을 개발할 수 있는 개발자 </a:t>
            </a:r>
            <a:r>
              <a:rPr lang="en-US" altLang="ko-KR" sz="1600" dirty="0" smtClean="0">
                <a:latin typeface="Arial"/>
                <a:cs typeface="Arial"/>
              </a:rPr>
              <a:t>6</a:t>
            </a:r>
            <a:r>
              <a:rPr lang="ko-KR" altLang="en-US" sz="1600" dirty="0" smtClean="0">
                <a:latin typeface="Arial"/>
                <a:cs typeface="Arial"/>
              </a:rPr>
              <a:t>명으로 구성된 팀을 이끌라고 </a:t>
            </a:r>
            <a:r>
              <a:rPr lang="ko-KR" altLang="en-US" sz="1600" dirty="0" err="1" smtClean="0">
                <a:latin typeface="Arial"/>
                <a:cs typeface="Arial"/>
              </a:rPr>
              <a:t>요청받았다</a:t>
            </a:r>
            <a:r>
              <a:rPr lang="en-GB" sz="1600" dirty="0" smtClean="0">
                <a:latin typeface="Arial"/>
                <a:cs typeface="Arial"/>
              </a:rPr>
              <a:t>.  </a:t>
            </a:r>
            <a:endParaRPr lang="en-GB" sz="1600" dirty="0" smtClean="0">
              <a:latin typeface="Arial"/>
              <a:cs typeface="Arial"/>
            </a:endParaRPr>
          </a:p>
          <a:p>
            <a:endParaRPr lang="en-GB" sz="1600" dirty="0" smtClean="0">
              <a:latin typeface="Arial"/>
              <a:cs typeface="Arial"/>
            </a:endParaRPr>
          </a:p>
          <a:p>
            <a:r>
              <a:rPr lang="en-GB" sz="1600" dirty="0" smtClean="0">
                <a:latin typeface="Arial"/>
                <a:cs typeface="Arial"/>
              </a:rPr>
              <a:t>Alice</a:t>
            </a:r>
            <a:r>
              <a:rPr lang="ko-KR" altLang="en-US" sz="1600" dirty="0" smtClean="0">
                <a:latin typeface="Arial"/>
                <a:cs typeface="Arial"/>
              </a:rPr>
              <a:t>가 맡은 프로젝트의 시작은 좋았다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팀원들 사이의 좋은 작업 공조가 이루어졌고 새로운 창의적</a:t>
            </a:r>
            <a:r>
              <a:rPr lang="en-US" altLang="ko-KR" sz="1600" dirty="0" smtClean="0">
                <a:latin typeface="Arial"/>
                <a:cs typeface="Arial"/>
              </a:rPr>
              <a:t> </a:t>
            </a:r>
            <a:r>
              <a:rPr lang="ko-KR" altLang="en-US" sz="1600" dirty="0" smtClean="0">
                <a:latin typeface="Arial"/>
                <a:cs typeface="Arial"/>
              </a:rPr>
              <a:t>아이디어도 개발되었다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팀은 사용자가 휴대폰 또는 </a:t>
            </a:r>
            <a:r>
              <a:rPr lang="ko-KR" altLang="en-US" sz="1600" dirty="0" err="1" smtClean="0">
                <a:latin typeface="Arial"/>
                <a:cs typeface="Arial"/>
              </a:rPr>
              <a:t>태플릿을</a:t>
            </a:r>
            <a:r>
              <a:rPr lang="ko-KR" altLang="en-US" sz="1600" dirty="0" smtClean="0">
                <a:latin typeface="Arial"/>
                <a:cs typeface="Arial"/>
              </a:rPr>
              <a:t> 사용해 경보 시스템을 시작하고 제어할 수 있는 시스템을 개발하기로 결정했다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그러나 몇 달이 지나자 </a:t>
            </a:r>
            <a:r>
              <a:rPr lang="en-GB" sz="1600" dirty="0" smtClean="0">
                <a:latin typeface="Arial"/>
                <a:cs typeface="Arial"/>
              </a:rPr>
              <a:t>Alice</a:t>
            </a:r>
            <a:r>
              <a:rPr lang="ko-KR" altLang="en-US" sz="1600" dirty="0" smtClean="0">
                <a:latin typeface="Arial"/>
                <a:cs typeface="Arial"/>
              </a:rPr>
              <a:t>는 하드웨어 전문가인</a:t>
            </a:r>
            <a:r>
              <a:rPr lang="en-GB" sz="1600" dirty="0" smtClean="0">
                <a:latin typeface="Arial"/>
                <a:cs typeface="Arial"/>
              </a:rPr>
              <a:t> Dorothy</a:t>
            </a:r>
            <a:r>
              <a:rPr lang="ko-KR" altLang="en-US" sz="1600" dirty="0" smtClean="0">
                <a:latin typeface="Arial"/>
                <a:cs typeface="Arial"/>
              </a:rPr>
              <a:t>가 출근이 늦어지기 시작하고 작업 품질이 악화되고 점차 팀의 다른 멤버들과의 소통에 참여하지 않는다는 것을 알게 되었다</a:t>
            </a:r>
            <a:r>
              <a:rPr lang="en-GB" sz="1600" dirty="0" smtClean="0">
                <a:latin typeface="Arial"/>
                <a:cs typeface="Arial"/>
              </a:rPr>
              <a:t>.</a:t>
            </a:r>
            <a:endParaRPr lang="en-GB" sz="1600" dirty="0">
              <a:latin typeface="Arial"/>
              <a:cs typeface="Arial"/>
            </a:endParaRPr>
          </a:p>
          <a:p>
            <a:r>
              <a:rPr lang="en-GB" sz="1600" dirty="0" smtClean="0">
                <a:latin typeface="Arial"/>
                <a:cs typeface="Arial"/>
              </a:rPr>
              <a:t>Alice</a:t>
            </a:r>
            <a:r>
              <a:rPr lang="ko-KR" altLang="en-US" sz="1600" dirty="0" smtClean="0">
                <a:latin typeface="Arial"/>
                <a:cs typeface="Arial"/>
              </a:rPr>
              <a:t>는 </a:t>
            </a:r>
            <a:r>
              <a:rPr lang="en-GB" sz="1600" dirty="0" smtClean="0">
                <a:latin typeface="Arial"/>
                <a:cs typeface="Arial"/>
              </a:rPr>
              <a:t>Dorothy</a:t>
            </a:r>
            <a:r>
              <a:rPr lang="ko-KR" altLang="en-US" sz="1600" dirty="0" smtClean="0">
                <a:latin typeface="Arial"/>
                <a:cs typeface="Arial"/>
              </a:rPr>
              <a:t>의 개인 환경이 변화했는지 그리고 이것이 업무에 영향을 미치고 있는지를 파악하기 위해 팀의 다른 멤버들과 비공식적으로 이야기를 나누었다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그들은 아무 것도 아는 것이 없어 </a:t>
            </a:r>
            <a:r>
              <a:rPr lang="en-GB" sz="1600" dirty="0" smtClean="0">
                <a:latin typeface="Arial"/>
                <a:cs typeface="Arial"/>
              </a:rPr>
              <a:t>Alice</a:t>
            </a:r>
            <a:r>
              <a:rPr lang="ko-KR" altLang="en-US" sz="1600" dirty="0" smtClean="0">
                <a:latin typeface="Arial"/>
                <a:cs typeface="Arial"/>
              </a:rPr>
              <a:t>는 문제를 해결하고자</a:t>
            </a:r>
            <a:r>
              <a:rPr lang="en-GB" sz="1600" dirty="0" smtClean="0">
                <a:latin typeface="Arial"/>
                <a:cs typeface="Arial"/>
              </a:rPr>
              <a:t> Dorothy</a:t>
            </a:r>
            <a:r>
              <a:rPr lang="ko-KR" altLang="en-US" sz="1600" dirty="0" smtClean="0">
                <a:latin typeface="Arial"/>
                <a:cs typeface="Arial"/>
              </a:rPr>
              <a:t>와 이야기하기로 결정하였다</a:t>
            </a:r>
            <a:r>
              <a:rPr lang="en-GB" sz="1600" dirty="0" smtClean="0">
                <a:latin typeface="Arial"/>
                <a:cs typeface="Arial"/>
              </a:rPr>
              <a:t>.</a:t>
            </a:r>
            <a:endParaRPr lang="en-GB" sz="1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개인에 대한 동기부여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999476"/>
            <a:ext cx="7987573" cy="3016210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txBody>
          <a:bodyPr wrap="square" rtlCol="0">
            <a:spAutoFit/>
          </a:bodyPr>
          <a:lstStyle/>
          <a:p>
            <a:endParaRPr lang="en-GB" sz="1600" dirty="0" smtClean="0">
              <a:latin typeface="Arial"/>
              <a:cs typeface="Arial"/>
            </a:endParaRPr>
          </a:p>
          <a:p>
            <a:r>
              <a:rPr lang="en-GB" sz="1600" dirty="0" smtClean="0">
                <a:latin typeface="Arial"/>
                <a:cs typeface="Arial"/>
              </a:rPr>
              <a:t>Dorothy</a:t>
            </a:r>
            <a:r>
              <a:rPr lang="ko-KR" altLang="en-US" sz="1600" dirty="0" smtClean="0">
                <a:latin typeface="Arial"/>
                <a:cs typeface="Arial"/>
              </a:rPr>
              <a:t>는 처음에는 문제에 대해 부인하다가 업무에 흥미를 잃었다는 사실을 털어놓았다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그녀는 자신의 하드웨어 인터페이스 기술을 사용하고 발전시킬 것으로 기대했었다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그러나 선택된 제품의 방향에 의해 이런 기술을 사용할 기회가 거의 없었다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기본적으로 그녀는 경보 시스템 소프트웨어의</a:t>
            </a:r>
            <a:r>
              <a:rPr lang="en-GB" sz="1600" dirty="0" smtClean="0">
                <a:latin typeface="Arial"/>
                <a:cs typeface="Arial"/>
              </a:rPr>
              <a:t> </a:t>
            </a:r>
            <a:r>
              <a:rPr lang="en-GB" sz="1600" dirty="0">
                <a:latin typeface="Arial"/>
                <a:cs typeface="Arial"/>
              </a:rPr>
              <a:t>C </a:t>
            </a:r>
            <a:r>
              <a:rPr lang="ko-KR" altLang="en-US" sz="1600" dirty="0" smtClean="0">
                <a:latin typeface="Arial"/>
                <a:cs typeface="Arial"/>
              </a:rPr>
              <a:t>프로그래머로서 일할 뿐이었다</a:t>
            </a:r>
            <a:r>
              <a:rPr lang="en-GB" sz="1600" dirty="0" smtClean="0">
                <a:latin typeface="Arial"/>
                <a:cs typeface="Arial"/>
              </a:rPr>
              <a:t>. </a:t>
            </a:r>
            <a:endParaRPr lang="en-GB" sz="1600" dirty="0" smtClean="0">
              <a:latin typeface="Arial"/>
              <a:cs typeface="Arial"/>
            </a:endParaRPr>
          </a:p>
          <a:p>
            <a:endParaRPr lang="en-GB" sz="1600" dirty="0" smtClean="0">
              <a:latin typeface="Arial"/>
              <a:cs typeface="Arial"/>
            </a:endParaRPr>
          </a:p>
          <a:p>
            <a:r>
              <a:rPr lang="ko-KR" altLang="en-US" sz="1600" dirty="0" smtClean="0">
                <a:latin typeface="Arial"/>
                <a:cs typeface="Arial"/>
              </a:rPr>
              <a:t>업무가 도전적인 것은 인정했지만 </a:t>
            </a:r>
            <a:r>
              <a:rPr lang="en-US" altLang="ko-KR" sz="1600" dirty="0" smtClean="0">
                <a:latin typeface="Arial"/>
                <a:cs typeface="Arial"/>
              </a:rPr>
              <a:t>Dorothy</a:t>
            </a:r>
            <a:r>
              <a:rPr lang="ko-KR" altLang="en-US" sz="1600" dirty="0" smtClean="0">
                <a:latin typeface="Arial"/>
                <a:cs typeface="Arial"/>
              </a:rPr>
              <a:t>는 자신의 인터페이스 기술을 발전시키지 못하는 것에 대해 걱정했다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그녀는 이 프로젝트 이후에 하드웨어 인터페이스 기술에 관련된 업무를 구하는 것이 어려울 것이라는 것을 걱정했다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자신이 다음 프로젝트에 대해 생각하고 있다는 것을 드러내면 팀이 곤란한 상황에 빠지게 될 것을 염려해 다른 팀원과의 대화를 최소로 하는 것이 최선의 방법이라고 결정했다는 것이다</a:t>
            </a:r>
            <a:r>
              <a:rPr lang="en-GB" sz="1600" dirty="0" smtClean="0">
                <a:latin typeface="Arial"/>
                <a:cs typeface="Arial"/>
              </a:rPr>
              <a:t>.</a:t>
            </a:r>
            <a:endParaRPr lang="en-GB" sz="1600" dirty="0">
              <a:latin typeface="Arial"/>
              <a:cs typeface="Arial"/>
            </a:endParaRPr>
          </a:p>
          <a:p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연구에 대한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관리자가 문제에 대해 정리하지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그룹의 다른 멤버들은 불만을 가지게 되고 본인들이 불공평하게 작업을 수행하고 있다고 느끼게 됨</a:t>
            </a:r>
            <a:r>
              <a:rPr lang="en-GB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개인적 어려움은 사람들이 자신의 작업에 집중할 수 없도록 하므로 동기부여에 흔하게 영향을 미침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비록 그들이 아직도 업무에 대한 책임을 지고 있다는 점을 명확히 해야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그들에게 이런 문제들을 해결할 시간을 주고 도와주어야 함</a:t>
            </a:r>
            <a:r>
              <a:rPr lang="en-GB" dirty="0" smtClean="0"/>
              <a:t>. </a:t>
            </a:r>
            <a:endParaRPr lang="en-GB" dirty="0" smtClean="0"/>
          </a:p>
          <a:p>
            <a:r>
              <a:rPr lang="en-GB" dirty="0" smtClean="0"/>
              <a:t>Alice</a:t>
            </a:r>
            <a:r>
              <a:rPr lang="ko-KR" altLang="en-US" dirty="0"/>
              <a:t>는</a:t>
            </a:r>
            <a:r>
              <a:rPr lang="en-GB" dirty="0" smtClean="0"/>
              <a:t> Dorothy</a:t>
            </a:r>
            <a:r>
              <a:rPr lang="ko-KR" altLang="en-US" dirty="0" smtClean="0"/>
              <a:t>에게 더 많은 설계 자율성을 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현재의 프로젝트가 끝난 후에 더 많은 기회를 가질 수 있도록 소프트웨어 공학 교육훈련 코스를 제공함</a:t>
            </a:r>
            <a:r>
              <a:rPr lang="en-GB" dirty="0" smtClean="0"/>
              <a:t>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심리적 </a:t>
            </a:r>
            <a:r>
              <a:rPr lang="ko-KR" altLang="en-US" dirty="0" smtClean="0"/>
              <a:t>유형</a:t>
            </a:r>
            <a:endParaRPr lang="en-GB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사람의 심리적 유형 또한 동기부여에 영향을 미침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ko-KR" altLang="en-US" dirty="0" smtClean="0"/>
              <a:t>작업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지향인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그들이 하고 있는 일에 의해 동기를 </a:t>
            </a:r>
            <a:r>
              <a:rPr lang="ko-KR" altLang="en-US" dirty="0" err="1" smtClean="0"/>
              <a:t>부여받는</a:t>
            </a:r>
            <a:r>
              <a:rPr lang="ko-KR" altLang="en-US" dirty="0" smtClean="0"/>
              <a:t> 사람들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ko-KR" altLang="en-US" dirty="0" smtClean="0"/>
              <a:t>자기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지향인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개인적인 성공과 자신에 대한 인정에 의해 주로 동기를 </a:t>
            </a:r>
            <a:r>
              <a:rPr lang="ko-KR" altLang="en-US" dirty="0" err="1" smtClean="0"/>
              <a:t>부여받는</a:t>
            </a:r>
            <a:r>
              <a:rPr lang="ko-KR" altLang="en-US" dirty="0" smtClean="0"/>
              <a:t> 사람들</a:t>
            </a:r>
            <a:r>
              <a:rPr lang="en-GB" dirty="0" smtClean="0"/>
              <a:t>. </a:t>
            </a:r>
            <a:endParaRPr lang="en-GB" dirty="0" smtClean="0"/>
          </a:p>
          <a:p>
            <a:pPr lvl="1"/>
            <a:r>
              <a:rPr lang="ko-KR" altLang="en-US" dirty="0" smtClean="0"/>
              <a:t>교류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지향인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동료들의 존재와 행동에 의해 동기를 </a:t>
            </a:r>
            <a:r>
              <a:rPr lang="ko-KR" altLang="en-US" dirty="0" err="1" smtClean="0"/>
              <a:t>부여받는</a:t>
            </a:r>
            <a:r>
              <a:rPr lang="ko-KR" altLang="en-US" dirty="0" smtClean="0"/>
              <a:t> 사람들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심리적 유형</a:t>
            </a:r>
            <a:endParaRPr lang="en-GB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sz="2400" dirty="0" smtClean="0"/>
              <a:t>작업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지향인</a:t>
            </a:r>
            <a:r>
              <a:rPr lang="en-GB" sz="2400" dirty="0" smtClean="0"/>
              <a:t>.  </a:t>
            </a:r>
            <a:endParaRPr lang="en-GB" sz="2400" dirty="0"/>
          </a:p>
          <a:p>
            <a:pPr lvl="1"/>
            <a:r>
              <a:rPr lang="ko-KR" altLang="en-US" sz="2000" dirty="0" smtClean="0"/>
              <a:t>소프트웨어 개발의 지적인 도전에 의해 동기를 </a:t>
            </a:r>
            <a:r>
              <a:rPr lang="ko-KR" altLang="en-US" sz="2000" dirty="0" err="1" smtClean="0"/>
              <a:t>부여받음</a:t>
            </a:r>
            <a:r>
              <a:rPr lang="en-GB" sz="2000" dirty="0" smtClean="0"/>
              <a:t>;</a:t>
            </a:r>
            <a:endParaRPr lang="en-GB" sz="2000" dirty="0"/>
          </a:p>
          <a:p>
            <a:r>
              <a:rPr lang="ko-KR" altLang="en-US" sz="2400" dirty="0" smtClean="0"/>
              <a:t>자기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지향인</a:t>
            </a:r>
            <a:r>
              <a:rPr lang="en-GB" sz="2400" dirty="0" smtClean="0"/>
              <a:t>. </a:t>
            </a:r>
            <a:endParaRPr lang="en-GB" sz="2400" dirty="0"/>
          </a:p>
          <a:p>
            <a:pPr lvl="1"/>
            <a:r>
              <a:rPr lang="ko-KR" altLang="en-US" sz="2000" dirty="0" smtClean="0"/>
              <a:t>자신의 목적을 달성하는 수단으로서 소프트웨어 개발에 흥미를 가짐</a:t>
            </a:r>
            <a:r>
              <a:rPr lang="en-GB" sz="2000" dirty="0" smtClean="0"/>
              <a:t>;</a:t>
            </a:r>
            <a:endParaRPr lang="en-GB" sz="2000" dirty="0"/>
          </a:p>
          <a:p>
            <a:r>
              <a:rPr lang="ko-KR" altLang="en-US" sz="2400" dirty="0" smtClean="0"/>
              <a:t>교류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지향인</a:t>
            </a:r>
            <a:r>
              <a:rPr lang="en-US" altLang="ko-KR" sz="2400" dirty="0" smtClean="0"/>
              <a:t>.</a:t>
            </a:r>
            <a:endParaRPr lang="en-GB" sz="2400" dirty="0" smtClean="0"/>
          </a:p>
          <a:p>
            <a:pPr lvl="1"/>
            <a:r>
              <a:rPr lang="ko-KR" altLang="en-US" sz="2000" dirty="0" smtClean="0"/>
              <a:t>동료들의 존재와 행동에 의해 동기를 </a:t>
            </a:r>
            <a:r>
              <a:rPr lang="ko-KR" altLang="en-US" sz="2000" dirty="0" err="1" smtClean="0"/>
              <a:t>부여받음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동기부여 균형</a:t>
            </a:r>
            <a:endParaRPr lang="en-GB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sz="2400" dirty="0" smtClean="0"/>
              <a:t>개인의 동기부여는 여러 분류의 요소들로 구성되지만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대체로 하나의 유형이 다른 것들을 압도함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사람들은 변화할 수 있음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예를 들면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자신이 정당한 보상을 받지 못한다고 느끼는 기술자들은 자기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중심적이 되어 개인의 흥미를 기술적인 관심보다 앞에 두게 됨</a:t>
            </a:r>
            <a:r>
              <a:rPr lang="en-GB" sz="2400" dirty="0" smtClean="0"/>
              <a:t>. </a:t>
            </a:r>
            <a:endParaRPr lang="en-GB" sz="2400" dirty="0"/>
          </a:p>
          <a:p>
            <a:r>
              <a:rPr lang="ko-KR" altLang="en-US" sz="2400" dirty="0" smtClean="0"/>
              <a:t>만약 어떤 그룹이 특별히 잘 운영된다면 자기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중심적 사람들이 점차 교류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중심적이 될 수 있음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2029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팀워크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팀워크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대부분의 소프트웨어 엔지니어링은 그룹 </a:t>
            </a:r>
            <a:r>
              <a:rPr lang="ko-KR" altLang="en-US" dirty="0" err="1" smtClean="0"/>
              <a:t>활동임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그룹의 최상의 규모는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6</a:t>
            </a:r>
            <a:r>
              <a:rPr lang="ko-KR" altLang="en-US" dirty="0" smtClean="0"/>
              <a:t>명의 멤버를 갖는 것이고 절대로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명 이상의 멤버로 구성되지 않아야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그룹의 규모가 작으면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의사소통 문제는 완화됨</a:t>
            </a:r>
            <a:r>
              <a:rPr lang="en-GB" dirty="0" smtClean="0"/>
              <a:t>.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기술적인 능력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개인적 특성이 알맞은 균형을 이루도록 그룹을 구성하는 것은 관리자의 중대한 </a:t>
            </a:r>
            <a:r>
              <a:rPr lang="ko-KR" altLang="en-US" dirty="0" err="1" smtClean="0"/>
              <a:t>작업임</a:t>
            </a:r>
            <a:r>
              <a:rPr lang="en-GB" dirty="0" smtClean="0"/>
              <a:t>. 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좋은 그룹은 단결이 잘되고 자기 그룹을 강력한 하나의 단위로 생각함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그룹의 구성원들은 자신의 개인적 </a:t>
            </a:r>
            <a:r>
              <a:rPr lang="ko-KR" altLang="en-US" dirty="0" err="1" smtClean="0"/>
              <a:t>목표뿐만</a:t>
            </a:r>
            <a:r>
              <a:rPr lang="ko-KR" altLang="en-US" dirty="0" smtClean="0"/>
              <a:t> 아니라 그룹의 성공이라는 목표를 공유함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성공 기준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약속된 기한까지 고객에게 소프트웨어를 인도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전체 비용을 예산 범위 이내에서 지출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고객의 기대치를 충족하는 소프트웨어를 인도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일관적이고 잘 운영되는 개발팀을 유지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단결된 그룹</a:t>
            </a:r>
            <a:endParaRPr lang="en-GB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단결된 그룹에서는 멤버들이 개인보다 그룹을 더 중요하게 생각함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단결된 그룹의 장점</a:t>
            </a:r>
            <a:r>
              <a:rPr lang="en-GB" dirty="0" smtClean="0"/>
              <a:t>: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그룹은 자신의 고유한 품질 표준을 설정할 수 있음</a:t>
            </a:r>
            <a:r>
              <a:rPr lang="en-GB" dirty="0" smtClean="0"/>
              <a:t>.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구성원이 서로로부터 배우고 도움을 줌</a:t>
            </a:r>
            <a:r>
              <a:rPr lang="en-GB" dirty="0" smtClean="0"/>
              <a:t>.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지식이 공유됨</a:t>
            </a:r>
            <a:r>
              <a:rPr lang="en-GB" dirty="0" smtClean="0"/>
              <a:t>.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err="1" smtClean="0"/>
              <a:t>리팩토링과</a:t>
            </a:r>
            <a:r>
              <a:rPr lang="ko-KR" altLang="en-US" sz="2000" dirty="0" smtClean="0"/>
              <a:t> 지속적 개선이 장려됨</a:t>
            </a:r>
            <a:r>
              <a:rPr lang="en-GB" dirty="0" smtClean="0"/>
              <a:t>. </a:t>
            </a:r>
            <a:endParaRPr lang="en-GB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그룹의 단결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4225" y="1756297"/>
            <a:ext cx="8229600" cy="4031873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ial"/>
                <a:cs typeface="Arial"/>
              </a:rPr>
              <a:t>경험이 많은 프로젝트 관리자인 </a:t>
            </a:r>
            <a:r>
              <a:rPr lang="en-GB" sz="1600" dirty="0" smtClean="0">
                <a:latin typeface="Arial"/>
                <a:cs typeface="Arial"/>
              </a:rPr>
              <a:t>Alice</a:t>
            </a:r>
            <a:r>
              <a:rPr lang="ko-KR" altLang="en-US" sz="1600" dirty="0" smtClean="0">
                <a:latin typeface="Arial"/>
                <a:cs typeface="Arial"/>
              </a:rPr>
              <a:t>는 단합된 그룹을 만드는 것이 중요하다는 것을 알고 있다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그녀가 속한 기업체가 새로운 제품을 개발할 때</a:t>
            </a:r>
            <a:r>
              <a:rPr lang="en-US" altLang="ko-KR" sz="1600" dirty="0" smtClean="0">
                <a:latin typeface="Arial"/>
                <a:cs typeface="Arial"/>
              </a:rPr>
              <a:t>, </a:t>
            </a:r>
            <a:r>
              <a:rPr lang="ko-KR" altLang="en-US" sz="1600" dirty="0" smtClean="0">
                <a:latin typeface="Arial"/>
                <a:cs typeface="Arial"/>
              </a:rPr>
              <a:t>그녀는 제품 </a:t>
            </a:r>
            <a:r>
              <a:rPr lang="ko-KR" altLang="en-US" sz="1600" dirty="0" err="1" smtClean="0">
                <a:latin typeface="Arial"/>
                <a:cs typeface="Arial"/>
              </a:rPr>
              <a:t>명세화와</a:t>
            </a:r>
            <a:r>
              <a:rPr lang="ko-KR" altLang="en-US" sz="1600" dirty="0" smtClean="0">
                <a:latin typeface="Arial"/>
                <a:cs typeface="Arial"/>
              </a:rPr>
              <a:t> 설계에 모든 그룹 멤버들을 참여시키는 기회를 맞이한다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그녀는 그들에게 그들의 가족 중 나이가 많은 분들과 가능한 기술에 대해 의논하도록 하였다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그녀는 이런 가족 멤버들이 개발 그룹의 다른 멤버들과 만나는 것을 장려하였다</a:t>
            </a:r>
            <a:r>
              <a:rPr lang="en-GB" sz="1600" dirty="0" smtClean="0">
                <a:latin typeface="Arial"/>
                <a:cs typeface="Arial"/>
              </a:rPr>
              <a:t>. </a:t>
            </a:r>
            <a:endParaRPr lang="en-GB" sz="1600" dirty="0" smtClean="0">
              <a:latin typeface="Arial"/>
              <a:cs typeface="Arial"/>
            </a:endParaRPr>
          </a:p>
          <a:p>
            <a:endParaRPr lang="en-GB" sz="1600" dirty="0" smtClean="0">
              <a:latin typeface="Arial"/>
              <a:cs typeface="Arial"/>
            </a:endParaRPr>
          </a:p>
          <a:p>
            <a:r>
              <a:rPr lang="en-GB" sz="1600" dirty="0" smtClean="0">
                <a:latin typeface="Arial"/>
                <a:cs typeface="Arial"/>
              </a:rPr>
              <a:t>Alice</a:t>
            </a:r>
            <a:r>
              <a:rPr lang="ko-KR" altLang="en-US" sz="1600" dirty="0" smtClean="0">
                <a:latin typeface="Arial"/>
                <a:cs typeface="Arial"/>
              </a:rPr>
              <a:t>는 또한 매달 그룹의 모든 멤버들과 함께 점심 식사를 가졌다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이런 점심 식사는 모든 팀 멤버가 비공식적으로 만나 관심 사항에 대해 이야기하고 서로를 알아갈 수 있는 기회를 제공한다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식사에서 </a:t>
            </a:r>
            <a:r>
              <a:rPr lang="en-GB" sz="1600" dirty="0" smtClean="0">
                <a:latin typeface="Arial"/>
                <a:cs typeface="Arial"/>
              </a:rPr>
              <a:t>Alice</a:t>
            </a:r>
            <a:r>
              <a:rPr lang="ko-KR" altLang="en-US" sz="1600" dirty="0" smtClean="0">
                <a:latin typeface="Arial"/>
                <a:cs typeface="Arial"/>
              </a:rPr>
              <a:t>는 조직에 대한 뉴스</a:t>
            </a:r>
            <a:r>
              <a:rPr lang="en-US" altLang="ko-KR" sz="1600" dirty="0" smtClean="0">
                <a:latin typeface="Arial"/>
                <a:cs typeface="Arial"/>
              </a:rPr>
              <a:t>, </a:t>
            </a:r>
            <a:r>
              <a:rPr lang="ko-KR" altLang="en-US" sz="1600" dirty="0" smtClean="0">
                <a:latin typeface="Arial"/>
                <a:cs typeface="Arial"/>
              </a:rPr>
              <a:t>정책</a:t>
            </a:r>
            <a:r>
              <a:rPr lang="en-US" altLang="ko-KR" sz="1600" dirty="0" smtClean="0">
                <a:latin typeface="Arial"/>
                <a:cs typeface="Arial"/>
              </a:rPr>
              <a:t>, </a:t>
            </a:r>
            <a:r>
              <a:rPr lang="ko-KR" altLang="en-US" sz="1600" dirty="0" smtClean="0">
                <a:latin typeface="Arial"/>
                <a:cs typeface="Arial"/>
              </a:rPr>
              <a:t>전략 등 그녀가 알고 있는 것들을 멤버들에게 이야기한다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팀 멤버들은 진행하고 있는 작업에 대해 간단히 요약하고</a:t>
            </a:r>
            <a:r>
              <a:rPr lang="en-US" altLang="ko-KR" sz="1600" dirty="0" smtClean="0">
                <a:latin typeface="Arial"/>
                <a:cs typeface="Arial"/>
              </a:rPr>
              <a:t>, </a:t>
            </a:r>
            <a:r>
              <a:rPr lang="ko-KR" altLang="en-US" sz="1600" dirty="0" smtClean="0">
                <a:latin typeface="Arial"/>
                <a:cs typeface="Arial"/>
              </a:rPr>
              <a:t>그룹은 나이 많은 가족들로부터 얻은 새로운 제품 아이디어와 같은 일반적인 주제들에 대해 이야기한다</a:t>
            </a:r>
            <a:r>
              <a:rPr lang="en-US" altLang="ko-KR" sz="1600" dirty="0" smtClean="0">
                <a:latin typeface="Arial"/>
                <a:cs typeface="Arial"/>
              </a:rPr>
              <a:t>.</a:t>
            </a:r>
            <a:endParaRPr lang="en-GB" sz="1600" dirty="0" smtClean="0">
              <a:latin typeface="Arial"/>
              <a:cs typeface="Arial"/>
            </a:endParaRPr>
          </a:p>
          <a:p>
            <a:endParaRPr lang="en-GB" sz="1600" dirty="0" smtClean="0">
              <a:latin typeface="Arial"/>
              <a:cs typeface="Arial"/>
            </a:endParaRPr>
          </a:p>
          <a:p>
            <a:r>
              <a:rPr lang="ko-KR" altLang="en-US" sz="1600" dirty="0" smtClean="0">
                <a:latin typeface="Arial"/>
                <a:cs typeface="Arial"/>
              </a:rPr>
              <a:t>몇 개월에 한번 정도 </a:t>
            </a:r>
            <a:r>
              <a:rPr lang="en-GB" sz="1600" dirty="0" smtClean="0">
                <a:latin typeface="Arial"/>
                <a:cs typeface="Arial"/>
              </a:rPr>
              <a:t>Alice</a:t>
            </a:r>
            <a:r>
              <a:rPr lang="ko-KR" altLang="en-US" sz="1600" dirty="0" smtClean="0">
                <a:latin typeface="Arial"/>
                <a:cs typeface="Arial"/>
              </a:rPr>
              <a:t>는 </a:t>
            </a:r>
            <a:r>
              <a:rPr lang="en-US" altLang="ko-KR" sz="1600" dirty="0" smtClean="0">
                <a:latin typeface="Arial"/>
                <a:cs typeface="Arial"/>
              </a:rPr>
              <a:t>"</a:t>
            </a:r>
            <a:r>
              <a:rPr lang="ko-KR" altLang="en-US" sz="1600" dirty="0" smtClean="0">
                <a:latin typeface="Arial"/>
                <a:cs typeface="Arial"/>
              </a:rPr>
              <a:t>기술 갱신</a:t>
            </a:r>
            <a:r>
              <a:rPr lang="en-US" altLang="ko-KR" sz="1600" dirty="0" smtClean="0">
                <a:latin typeface="Arial"/>
                <a:cs typeface="Arial"/>
              </a:rPr>
              <a:t>"</a:t>
            </a:r>
            <a:r>
              <a:rPr lang="ko-KR" altLang="en-US" sz="1600" dirty="0" smtClean="0">
                <a:latin typeface="Arial"/>
                <a:cs typeface="Arial"/>
              </a:rPr>
              <a:t>을 위해 </a:t>
            </a:r>
            <a:r>
              <a:rPr lang="en-US" altLang="ko-KR" sz="1600" dirty="0" smtClean="0">
                <a:latin typeface="Arial"/>
                <a:cs typeface="Arial"/>
              </a:rPr>
              <a:t>2</a:t>
            </a:r>
            <a:r>
              <a:rPr lang="ko-KR" altLang="en-US" sz="1600" dirty="0" smtClean="0">
                <a:latin typeface="Arial"/>
                <a:cs typeface="Arial"/>
              </a:rPr>
              <a:t>일짜리 그룹 </a:t>
            </a:r>
            <a:r>
              <a:rPr lang="en-US" altLang="ko-KR" sz="1600" dirty="0" smtClean="0">
                <a:latin typeface="Arial"/>
                <a:cs typeface="Arial"/>
              </a:rPr>
              <a:t>＂</a:t>
            </a:r>
            <a:r>
              <a:rPr lang="ko-KR" altLang="en-US" sz="1600" dirty="0" smtClean="0">
                <a:latin typeface="Arial"/>
                <a:cs typeface="Arial"/>
              </a:rPr>
              <a:t>워크샵</a:t>
            </a:r>
            <a:r>
              <a:rPr lang="en-US" altLang="ko-KR" sz="1600" dirty="0" smtClean="0">
                <a:latin typeface="Arial"/>
                <a:cs typeface="Arial"/>
              </a:rPr>
              <a:t>＂</a:t>
            </a:r>
            <a:r>
              <a:rPr lang="ko-KR" altLang="en-US" sz="1600" dirty="0" smtClean="0">
                <a:latin typeface="Arial"/>
                <a:cs typeface="Arial"/>
              </a:rPr>
              <a:t>을 기획한다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팀 멤버 각각은 관련된 기술 변화를 준비하여 발표한다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이것은 사무실 밖에서 진행하는 회의이고 토론과 사회적 교류를 위해 많은 시간이 할당된다</a:t>
            </a:r>
            <a:r>
              <a:rPr lang="en-GB" sz="1600" dirty="0" smtClean="0">
                <a:latin typeface="Arial"/>
                <a:cs typeface="Arial"/>
              </a:rPr>
              <a:t>. </a:t>
            </a:r>
            <a:endParaRPr lang="en-GB" sz="16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작업에 영향을 미치는 요인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그룹의 구성원</a:t>
            </a:r>
            <a:r>
              <a:rPr lang="en-GB" dirty="0" smtClean="0"/>
              <a:t> </a:t>
            </a:r>
            <a:endParaRPr lang="en-GB" dirty="0" smtClean="0"/>
          </a:p>
          <a:p>
            <a:pPr lvl="1"/>
            <a:r>
              <a:rPr lang="ko-KR" altLang="en-US" dirty="0" smtClean="0"/>
              <a:t>소프트웨어 개발은 고객과의 협상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그리고 문서화와 같은 다양한 활동들을 포함하므로 프로젝트 그룹을 여러 유형의 사람들을 섞어서 구성할 필요가 있음</a:t>
            </a:r>
            <a:r>
              <a:rPr lang="en-GB" dirty="0" smtClean="0"/>
              <a:t>.  </a:t>
            </a:r>
            <a:endParaRPr lang="en-GB" dirty="0" smtClean="0"/>
          </a:p>
          <a:p>
            <a:r>
              <a:rPr lang="ko-KR" altLang="en-US" dirty="0" smtClean="0"/>
              <a:t>그룹의 조직 방식</a:t>
            </a:r>
            <a:r>
              <a:rPr lang="en-GB" dirty="0" smtClean="0"/>
              <a:t> </a:t>
            </a:r>
            <a:endParaRPr lang="en-GB" dirty="0" smtClean="0"/>
          </a:p>
          <a:p>
            <a:pPr lvl="1"/>
            <a:r>
              <a:rPr lang="ko-KR" altLang="en-US" dirty="0" smtClean="0"/>
              <a:t>개개인이 각자의 최상의 능력을 발휘하고 작업들이 예상대로 완결될 수 있도록 그룹이 조직되어야 함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기술적 그리고 관리적 소통</a:t>
            </a:r>
            <a:endParaRPr lang="en-GB" dirty="0" smtClean="0"/>
          </a:p>
          <a:p>
            <a:pPr lvl="1"/>
            <a:r>
              <a:rPr lang="ko-KR" altLang="en-US" dirty="0" smtClean="0"/>
              <a:t>그룹 멤버들 사이 그리고 소프트웨어 </a:t>
            </a:r>
            <a:r>
              <a:rPr lang="ko-KR" altLang="en-US" dirty="0" err="1" smtClean="0"/>
              <a:t>공학팀과</a:t>
            </a:r>
            <a:r>
              <a:rPr lang="ko-KR" altLang="en-US" dirty="0" smtClean="0"/>
              <a:t> 다른 프로젝트 이해당사자 사이의 좋은 소통은 필수적임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그룹 멤버의 선택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관리자 또는 팀 리더의 의무는 단결된 그룹을 만들고 그룹이 작업을 효과적으로 함께할 수 있도록 조직하는 것임</a:t>
            </a:r>
            <a:r>
              <a:rPr lang="en-GB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이 작업은 기술적인 능력과 개인의 특성 사이의 올바른 균형을 가진 그룹을 만드는 것과 관련이 있음</a:t>
            </a:r>
            <a:r>
              <a:rPr lang="en-GB" dirty="0" smtClean="0"/>
              <a:t>.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팀 구성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sz="2300" dirty="0" smtClean="0"/>
              <a:t>이상적인 팀원들을 모으는 것은 불가능함</a:t>
            </a:r>
            <a:endParaRPr lang="en-GB" sz="2300" dirty="0"/>
          </a:p>
          <a:p>
            <a:pPr lvl="1"/>
            <a:r>
              <a:rPr lang="ko-KR" altLang="en-US" sz="2100" dirty="0" smtClean="0"/>
              <a:t>프로젝트 예산 때문에 고임금의 직원을 고용하기 어려울 수도 있음</a:t>
            </a:r>
            <a:r>
              <a:rPr lang="en-GB" sz="2100" dirty="0" smtClean="0"/>
              <a:t>;</a:t>
            </a:r>
            <a:endParaRPr lang="en-GB" sz="2100" dirty="0"/>
          </a:p>
          <a:p>
            <a:pPr lvl="1"/>
            <a:r>
              <a:rPr lang="ko-KR" altLang="en-US" sz="2100" dirty="0" smtClean="0"/>
              <a:t>적절한 경험을 가진 직원을 고용할 수 없을 수도 있음</a:t>
            </a:r>
            <a:r>
              <a:rPr lang="en-GB" sz="2100" dirty="0" smtClean="0"/>
              <a:t>;</a:t>
            </a:r>
            <a:endParaRPr lang="en-GB" sz="2100" dirty="0"/>
          </a:p>
          <a:p>
            <a:r>
              <a:rPr lang="ko-KR" altLang="en-US" sz="2300" dirty="0" smtClean="0"/>
              <a:t>업무에 꼭 맞는 사람들이 아니더라도 기업에서 가용할 수 있는 인력을 사용해야 하는 경우가 종종 있음</a:t>
            </a:r>
            <a:r>
              <a:rPr lang="en-GB" sz="2300" dirty="0" smtClean="0"/>
              <a:t>.</a:t>
            </a:r>
            <a:endParaRPr lang="en-GB" sz="23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그룹 구성</a:t>
            </a:r>
            <a:endParaRPr lang="en-GB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804150" cy="4505325"/>
          </a:xfrm>
          <a:noFill/>
          <a:ln/>
        </p:spPr>
        <p:txBody>
          <a:bodyPr lIns="90840" tIns="44623" rIns="90840" bIns="44623"/>
          <a:lstStyle/>
          <a:p>
            <a:r>
              <a:rPr lang="ko-KR" altLang="en-US" sz="2400" dirty="0" smtClean="0"/>
              <a:t>같은 동기부여를 가지는 직원들로 이루어진 그룹에선 문제가 발생할 수 있음</a:t>
            </a:r>
            <a:endParaRPr lang="en-GB" sz="2400" dirty="0"/>
          </a:p>
          <a:p>
            <a:pPr lvl="1"/>
            <a:r>
              <a:rPr lang="ko-KR" altLang="en-US" sz="2000" dirty="0" smtClean="0"/>
              <a:t>작업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지향적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모두가 자신의 일만 함</a:t>
            </a:r>
            <a:r>
              <a:rPr lang="en-GB" sz="2000" dirty="0" smtClean="0"/>
              <a:t>;</a:t>
            </a:r>
            <a:endParaRPr lang="en-GB" sz="2000" dirty="0"/>
          </a:p>
          <a:p>
            <a:pPr lvl="1"/>
            <a:r>
              <a:rPr lang="ko-KR" altLang="en-US" sz="2000" dirty="0" smtClean="0"/>
              <a:t>자기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지향적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모두가 리더가 되고 싶어함</a:t>
            </a:r>
            <a:r>
              <a:rPr lang="en-GB" sz="2000" dirty="0" smtClean="0"/>
              <a:t>;</a:t>
            </a:r>
            <a:endParaRPr lang="en-GB" sz="2000" dirty="0"/>
          </a:p>
          <a:p>
            <a:pPr lvl="1"/>
            <a:r>
              <a:rPr lang="ko-KR" altLang="en-US" sz="2000" dirty="0" smtClean="0"/>
              <a:t>교류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지향적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대화는 많으나 일이 되지 않음</a:t>
            </a:r>
            <a:r>
              <a:rPr lang="en-GB" sz="2000" dirty="0" smtClean="0"/>
              <a:t>.</a:t>
            </a:r>
            <a:endParaRPr lang="en-GB" sz="2000" dirty="0"/>
          </a:p>
          <a:p>
            <a:r>
              <a:rPr lang="ko-KR" altLang="en-US" sz="2400" dirty="0" smtClean="0"/>
              <a:t>효율적인 그룹은 모든 종류의 동기부여를 가짐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소프트웨어 엔지니어들은 보통 작업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지향적이기 때문에 이렇게 그룹을 구성하는 것은 어려울 수 있음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교류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지향적인 사람들은 긴장을 감지하고 완화할 수 있기 때문에 매우 중요함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그룹 구성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5772" y="1715767"/>
            <a:ext cx="8161028" cy="4001095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ial"/>
                <a:cs typeface="Arial"/>
              </a:rPr>
              <a:t>보조 기술 개발을 위한 그룹을 구성할 때</a:t>
            </a:r>
            <a:r>
              <a:rPr lang="en-GB" sz="1600" dirty="0" smtClean="0">
                <a:latin typeface="Arial"/>
                <a:cs typeface="Arial"/>
              </a:rPr>
              <a:t>, Alice</a:t>
            </a:r>
            <a:r>
              <a:rPr lang="ko-KR" altLang="en-US" sz="1600" dirty="0" smtClean="0">
                <a:latin typeface="Arial"/>
                <a:cs typeface="Arial"/>
              </a:rPr>
              <a:t>는 상호보완적인 특성을 가진 사람들을 선택하는 것이 중요하다는 것을 인지하고 있다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그녀는 그룹 멤버 지원자들을 인터뷰하면서 지원자가 작업</a:t>
            </a:r>
            <a:r>
              <a:rPr lang="en-US" altLang="ko-KR" sz="1600" dirty="0" smtClean="0">
                <a:latin typeface="Arial"/>
                <a:cs typeface="Arial"/>
              </a:rPr>
              <a:t>-</a:t>
            </a:r>
            <a:r>
              <a:rPr lang="ko-KR" altLang="en-US" sz="1600" dirty="0" smtClean="0">
                <a:latin typeface="Arial"/>
                <a:cs typeface="Arial"/>
              </a:rPr>
              <a:t>지향적인지</a:t>
            </a:r>
            <a:r>
              <a:rPr lang="en-US" altLang="ko-KR" sz="1600" dirty="0" smtClean="0">
                <a:latin typeface="Arial"/>
                <a:cs typeface="Arial"/>
              </a:rPr>
              <a:t>, </a:t>
            </a:r>
            <a:r>
              <a:rPr lang="ko-KR" altLang="en-US" sz="1600" dirty="0" smtClean="0">
                <a:latin typeface="Arial"/>
                <a:cs typeface="Arial"/>
              </a:rPr>
              <a:t>자기</a:t>
            </a:r>
            <a:r>
              <a:rPr lang="en-US" altLang="ko-KR" sz="1600" dirty="0" smtClean="0">
                <a:latin typeface="Arial"/>
                <a:cs typeface="Arial"/>
              </a:rPr>
              <a:t>-</a:t>
            </a:r>
            <a:r>
              <a:rPr lang="ko-KR" altLang="en-US" sz="1600" dirty="0" smtClean="0">
                <a:latin typeface="Arial"/>
                <a:cs typeface="Arial"/>
              </a:rPr>
              <a:t>지향적인지</a:t>
            </a:r>
            <a:r>
              <a:rPr lang="en-US" altLang="ko-KR" sz="1600" dirty="0" smtClean="0">
                <a:latin typeface="Arial"/>
                <a:cs typeface="Arial"/>
              </a:rPr>
              <a:t>, </a:t>
            </a:r>
            <a:r>
              <a:rPr lang="ko-KR" altLang="en-US" sz="1600" dirty="0" smtClean="0">
                <a:latin typeface="Arial"/>
                <a:cs typeface="Arial"/>
              </a:rPr>
              <a:t>아니면 교류</a:t>
            </a:r>
            <a:r>
              <a:rPr lang="en-US" altLang="ko-KR" sz="1600" dirty="0" smtClean="0">
                <a:latin typeface="Arial"/>
                <a:cs typeface="Arial"/>
              </a:rPr>
              <a:t>-</a:t>
            </a:r>
            <a:r>
              <a:rPr lang="ko-KR" altLang="en-US" sz="1600" dirty="0" smtClean="0">
                <a:latin typeface="Arial"/>
                <a:cs typeface="Arial"/>
              </a:rPr>
              <a:t>지향적인지를 판단하려고 노력했다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그녀는 이 프로젝트가 상급 관리자에 의해 주목을 받고 어쩌면 승지의 가능성도 고려하고 있다는 측면에서 자신이 주로 자기</a:t>
            </a:r>
            <a:r>
              <a:rPr lang="en-US" altLang="ko-KR" sz="1600" dirty="0" smtClean="0">
                <a:latin typeface="Arial"/>
                <a:cs typeface="Arial"/>
              </a:rPr>
              <a:t>-</a:t>
            </a:r>
            <a:r>
              <a:rPr lang="ko-KR" altLang="en-US" sz="1600" dirty="0" smtClean="0">
                <a:latin typeface="Arial"/>
                <a:cs typeface="Arial"/>
              </a:rPr>
              <a:t>지향적인 유형이라고 느꼈다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그래서 그녀는 교류</a:t>
            </a:r>
            <a:r>
              <a:rPr lang="en-US" altLang="ko-KR" sz="1600" dirty="0" smtClean="0">
                <a:latin typeface="Arial"/>
                <a:cs typeface="Arial"/>
              </a:rPr>
              <a:t>-</a:t>
            </a:r>
            <a:r>
              <a:rPr lang="ko-KR" altLang="en-US" sz="1600" dirty="0" smtClean="0">
                <a:latin typeface="Arial"/>
                <a:cs typeface="Arial"/>
              </a:rPr>
              <a:t>지향적인 특성을 가진 사람과 작업</a:t>
            </a:r>
            <a:r>
              <a:rPr lang="en-US" altLang="ko-KR" sz="1600" dirty="0" smtClean="0">
                <a:latin typeface="Arial"/>
                <a:cs typeface="Arial"/>
              </a:rPr>
              <a:t>-</a:t>
            </a:r>
            <a:r>
              <a:rPr lang="ko-KR" altLang="en-US" sz="1600" dirty="0" smtClean="0">
                <a:latin typeface="Arial"/>
                <a:cs typeface="Arial"/>
              </a:rPr>
              <a:t>지향적인 특성을 가진 사람들을 각각 한두 명씩 찾았다</a:t>
            </a:r>
            <a:r>
              <a:rPr lang="en-US" altLang="ko-KR" sz="1600" dirty="0" smtClean="0">
                <a:latin typeface="Arial"/>
                <a:cs typeface="Arial"/>
              </a:rPr>
              <a:t>. </a:t>
            </a:r>
            <a:r>
              <a:rPr lang="ko-KR" altLang="en-US" sz="1600" dirty="0" smtClean="0">
                <a:latin typeface="Arial"/>
                <a:cs typeface="Arial"/>
              </a:rPr>
              <a:t>그녀가 내린 최종적인 판단은 다음과 같다</a:t>
            </a:r>
            <a:r>
              <a:rPr lang="en-GB" sz="1600" dirty="0" smtClean="0">
                <a:latin typeface="Arial"/>
                <a:cs typeface="Arial"/>
              </a:rPr>
              <a:t>:</a:t>
            </a:r>
            <a:endParaRPr lang="en-GB" sz="1600" dirty="0" smtClean="0">
              <a:latin typeface="Arial"/>
              <a:cs typeface="Arial"/>
            </a:endParaRPr>
          </a:p>
          <a:p>
            <a:endParaRPr lang="en-GB" sz="1600" dirty="0" smtClean="0">
              <a:latin typeface="Arial"/>
              <a:cs typeface="Arial"/>
            </a:endParaRPr>
          </a:p>
          <a:p>
            <a:r>
              <a:rPr lang="en-GB" sz="1600" dirty="0" smtClean="0">
                <a:latin typeface="Arial"/>
                <a:cs typeface="Arial"/>
              </a:rPr>
              <a:t>	</a:t>
            </a:r>
            <a:r>
              <a:rPr lang="en-GB" sz="1600" dirty="0" smtClean="0">
                <a:latin typeface="Arial"/>
                <a:cs typeface="Arial"/>
              </a:rPr>
              <a:t>Alice</a:t>
            </a:r>
            <a:r>
              <a:rPr lang="en-US" altLang="ko-KR" sz="1600" dirty="0" smtClean="0">
                <a:latin typeface="Arial"/>
                <a:cs typeface="Arial"/>
              </a:rPr>
              <a:t>: </a:t>
            </a:r>
            <a:r>
              <a:rPr lang="ko-KR" altLang="en-US" sz="1600" dirty="0" smtClean="0">
                <a:latin typeface="Arial"/>
                <a:cs typeface="Arial"/>
              </a:rPr>
              <a:t>자기</a:t>
            </a:r>
            <a:r>
              <a:rPr lang="en-US" altLang="ko-KR" sz="1600" dirty="0" smtClean="0">
                <a:latin typeface="Arial"/>
                <a:cs typeface="Arial"/>
              </a:rPr>
              <a:t>-</a:t>
            </a:r>
            <a:r>
              <a:rPr lang="ko-KR" altLang="en-US" sz="1600" dirty="0" smtClean="0">
                <a:latin typeface="Arial"/>
                <a:cs typeface="Arial"/>
              </a:rPr>
              <a:t>지향적</a:t>
            </a:r>
            <a:endParaRPr lang="en-GB" sz="1600" dirty="0" smtClean="0">
              <a:latin typeface="Arial"/>
              <a:cs typeface="Arial"/>
            </a:endParaRPr>
          </a:p>
          <a:p>
            <a:r>
              <a:rPr lang="en-GB" sz="1600" dirty="0" smtClean="0">
                <a:latin typeface="Arial"/>
                <a:cs typeface="Arial"/>
              </a:rPr>
              <a:t>	</a:t>
            </a:r>
            <a:r>
              <a:rPr lang="en-GB" sz="1600" dirty="0" smtClean="0">
                <a:latin typeface="Arial"/>
                <a:cs typeface="Arial"/>
              </a:rPr>
              <a:t>Brian</a:t>
            </a:r>
            <a:r>
              <a:rPr lang="en-US" altLang="ko-KR" sz="1600" dirty="0" smtClean="0">
                <a:latin typeface="Arial"/>
                <a:cs typeface="Arial"/>
              </a:rPr>
              <a:t>: </a:t>
            </a:r>
            <a:r>
              <a:rPr lang="ko-KR" altLang="en-US" sz="1600" dirty="0" smtClean="0">
                <a:latin typeface="Arial"/>
                <a:cs typeface="Arial"/>
              </a:rPr>
              <a:t>작업</a:t>
            </a:r>
            <a:r>
              <a:rPr lang="en-US" altLang="ko-KR" sz="1600" dirty="0" smtClean="0">
                <a:latin typeface="Arial"/>
                <a:cs typeface="Arial"/>
              </a:rPr>
              <a:t>-</a:t>
            </a:r>
            <a:r>
              <a:rPr lang="ko-KR" altLang="en-US" sz="1600" dirty="0" smtClean="0">
                <a:latin typeface="Arial"/>
                <a:cs typeface="Arial"/>
              </a:rPr>
              <a:t>지향적</a:t>
            </a:r>
            <a:endParaRPr lang="en-GB" sz="1600" dirty="0" smtClean="0">
              <a:latin typeface="Arial"/>
              <a:cs typeface="Arial"/>
            </a:endParaRPr>
          </a:p>
          <a:p>
            <a:r>
              <a:rPr lang="en-GB" sz="1600" dirty="0" smtClean="0">
                <a:latin typeface="Arial"/>
                <a:cs typeface="Arial"/>
              </a:rPr>
              <a:t>	</a:t>
            </a:r>
            <a:r>
              <a:rPr lang="en-GB" sz="1600" dirty="0" smtClean="0">
                <a:latin typeface="Arial"/>
                <a:cs typeface="Arial"/>
              </a:rPr>
              <a:t>Bob</a:t>
            </a:r>
            <a:r>
              <a:rPr lang="en-US" altLang="ko-KR" sz="1600" dirty="0" smtClean="0">
                <a:latin typeface="Arial"/>
                <a:cs typeface="Arial"/>
              </a:rPr>
              <a:t>: </a:t>
            </a:r>
            <a:r>
              <a:rPr lang="ko-KR" altLang="en-US" sz="1600" dirty="0" smtClean="0">
                <a:latin typeface="Arial"/>
                <a:cs typeface="Arial"/>
              </a:rPr>
              <a:t>교류</a:t>
            </a:r>
            <a:r>
              <a:rPr lang="en-US" altLang="ko-KR" sz="1600" dirty="0" smtClean="0">
                <a:latin typeface="Arial"/>
                <a:cs typeface="Arial"/>
              </a:rPr>
              <a:t>-</a:t>
            </a:r>
            <a:r>
              <a:rPr lang="ko-KR" altLang="en-US" sz="1600" dirty="0" smtClean="0">
                <a:latin typeface="Arial"/>
                <a:cs typeface="Arial"/>
              </a:rPr>
              <a:t>지향적</a:t>
            </a:r>
            <a:endParaRPr lang="en-GB" sz="1600" dirty="0" smtClean="0">
              <a:latin typeface="Arial"/>
              <a:cs typeface="Arial"/>
            </a:endParaRPr>
          </a:p>
          <a:p>
            <a:r>
              <a:rPr lang="en-GB" sz="1600" dirty="0" smtClean="0">
                <a:latin typeface="Arial"/>
                <a:cs typeface="Arial"/>
              </a:rPr>
              <a:t>	</a:t>
            </a:r>
            <a:r>
              <a:rPr lang="en-GB" sz="1600" dirty="0" smtClean="0">
                <a:latin typeface="Arial"/>
                <a:cs typeface="Arial"/>
              </a:rPr>
              <a:t>Carol</a:t>
            </a:r>
            <a:r>
              <a:rPr lang="en-US" altLang="ko-KR" sz="1600" dirty="0" smtClean="0">
                <a:latin typeface="Arial"/>
                <a:cs typeface="Arial"/>
              </a:rPr>
              <a:t>: </a:t>
            </a:r>
            <a:r>
              <a:rPr lang="ko-KR" altLang="en-US" sz="1600" dirty="0" smtClean="0">
                <a:latin typeface="Arial"/>
                <a:cs typeface="Arial"/>
              </a:rPr>
              <a:t>자기</a:t>
            </a:r>
            <a:r>
              <a:rPr lang="en-US" altLang="ko-KR" sz="1600" dirty="0" smtClean="0">
                <a:latin typeface="Arial"/>
                <a:cs typeface="Arial"/>
              </a:rPr>
              <a:t>-</a:t>
            </a:r>
            <a:r>
              <a:rPr lang="ko-KR" altLang="en-US" sz="1600" dirty="0" smtClean="0">
                <a:latin typeface="Arial"/>
                <a:cs typeface="Arial"/>
              </a:rPr>
              <a:t>지향적</a:t>
            </a:r>
            <a:endParaRPr lang="en-GB" sz="1600" dirty="0" smtClean="0">
              <a:latin typeface="Arial"/>
              <a:cs typeface="Arial"/>
            </a:endParaRPr>
          </a:p>
          <a:p>
            <a:r>
              <a:rPr lang="en-GB" sz="1600" dirty="0" smtClean="0">
                <a:latin typeface="Arial"/>
                <a:cs typeface="Arial"/>
              </a:rPr>
              <a:t>	</a:t>
            </a:r>
            <a:r>
              <a:rPr lang="en-GB" sz="1600" dirty="0" smtClean="0">
                <a:latin typeface="Arial"/>
                <a:cs typeface="Arial"/>
              </a:rPr>
              <a:t>Dorothy</a:t>
            </a:r>
            <a:r>
              <a:rPr lang="en-US" altLang="ko-KR" sz="1600" dirty="0" smtClean="0">
                <a:latin typeface="Arial"/>
                <a:cs typeface="Arial"/>
              </a:rPr>
              <a:t>: </a:t>
            </a:r>
            <a:r>
              <a:rPr lang="ko-KR" altLang="en-US" sz="1600" dirty="0" smtClean="0">
                <a:latin typeface="Arial"/>
                <a:cs typeface="Arial"/>
              </a:rPr>
              <a:t>교류</a:t>
            </a:r>
            <a:r>
              <a:rPr lang="en-US" altLang="ko-KR" sz="1600" dirty="0" smtClean="0">
                <a:latin typeface="Arial"/>
                <a:cs typeface="Arial"/>
              </a:rPr>
              <a:t>-</a:t>
            </a:r>
            <a:r>
              <a:rPr lang="ko-KR" altLang="en-US" sz="1600" dirty="0" smtClean="0">
                <a:latin typeface="Arial"/>
                <a:cs typeface="Arial"/>
              </a:rPr>
              <a:t>지향적</a:t>
            </a:r>
            <a:endParaRPr lang="en-GB" sz="1600" dirty="0" smtClean="0">
              <a:latin typeface="Arial"/>
              <a:cs typeface="Arial"/>
            </a:endParaRPr>
          </a:p>
          <a:p>
            <a:r>
              <a:rPr lang="en-GB" sz="1600" dirty="0" smtClean="0">
                <a:latin typeface="Arial"/>
                <a:cs typeface="Arial"/>
              </a:rPr>
              <a:t>	</a:t>
            </a:r>
            <a:r>
              <a:rPr lang="en-GB" sz="1600" dirty="0" smtClean="0">
                <a:latin typeface="Arial"/>
                <a:cs typeface="Arial"/>
              </a:rPr>
              <a:t>Ed</a:t>
            </a:r>
            <a:r>
              <a:rPr lang="en-US" altLang="ko-KR" sz="1600" dirty="0" smtClean="0">
                <a:latin typeface="Arial"/>
                <a:cs typeface="Arial"/>
              </a:rPr>
              <a:t>: </a:t>
            </a:r>
            <a:r>
              <a:rPr lang="ko-KR" altLang="en-US" sz="1600" dirty="0" smtClean="0">
                <a:latin typeface="Arial"/>
                <a:cs typeface="Arial"/>
              </a:rPr>
              <a:t>작업</a:t>
            </a:r>
            <a:r>
              <a:rPr lang="en-US" altLang="ko-KR" sz="1600" dirty="0" smtClean="0">
                <a:latin typeface="Arial"/>
                <a:cs typeface="Arial"/>
              </a:rPr>
              <a:t>-</a:t>
            </a:r>
            <a:r>
              <a:rPr lang="ko-KR" altLang="en-US" sz="1600" dirty="0" smtClean="0">
                <a:latin typeface="Arial"/>
                <a:cs typeface="Arial"/>
              </a:rPr>
              <a:t>지향적</a:t>
            </a:r>
            <a:endParaRPr lang="en-GB" sz="1600" dirty="0" smtClean="0">
              <a:latin typeface="Arial"/>
              <a:cs typeface="Arial"/>
            </a:endParaRPr>
          </a:p>
          <a:p>
            <a:r>
              <a:rPr lang="en-GB" sz="1600" dirty="0" smtClean="0">
                <a:latin typeface="Arial"/>
                <a:cs typeface="Arial"/>
              </a:rPr>
              <a:t>	</a:t>
            </a:r>
            <a:r>
              <a:rPr lang="en-GB" sz="1600" dirty="0" smtClean="0">
                <a:latin typeface="Arial"/>
                <a:cs typeface="Arial"/>
              </a:rPr>
              <a:t>Fred</a:t>
            </a:r>
            <a:r>
              <a:rPr lang="en-US" altLang="ko-KR" sz="1600" dirty="0" smtClean="0">
                <a:latin typeface="Arial"/>
                <a:cs typeface="Arial"/>
              </a:rPr>
              <a:t>: </a:t>
            </a:r>
            <a:r>
              <a:rPr lang="ko-KR" altLang="en-US" sz="1600" dirty="0" smtClean="0">
                <a:latin typeface="Arial"/>
                <a:cs typeface="Arial"/>
              </a:rPr>
              <a:t>작업</a:t>
            </a:r>
            <a:r>
              <a:rPr lang="en-US" altLang="ko-KR" sz="1600" dirty="0" smtClean="0">
                <a:latin typeface="Arial"/>
                <a:cs typeface="Arial"/>
              </a:rPr>
              <a:t>-</a:t>
            </a:r>
            <a:r>
              <a:rPr lang="ko-KR" altLang="en-US" sz="1600" dirty="0" smtClean="0">
                <a:latin typeface="Arial"/>
                <a:cs typeface="Arial"/>
              </a:rPr>
              <a:t>지향적</a:t>
            </a:r>
            <a:endParaRPr lang="en-GB" sz="1600" dirty="0">
              <a:latin typeface="Arial"/>
              <a:cs typeface="Arial"/>
            </a:endParaRPr>
          </a:p>
          <a:p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그룹의 조직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그룹이 조직되는 방식은 그루브이 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정보가 교환되는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개발 그룹과 외부의 프로젝트 이해당사자와의 상호 작용에 영향을 미침</a:t>
            </a:r>
            <a:r>
              <a:rPr lang="en-GB" dirty="0" smtClean="0"/>
              <a:t>. </a:t>
            </a:r>
            <a:endParaRPr lang="en-GB" dirty="0" smtClean="0"/>
          </a:p>
          <a:p>
            <a:pPr lvl="1"/>
            <a:r>
              <a:rPr lang="ko-KR" altLang="en-US" dirty="0" smtClean="0"/>
              <a:t>중요한 조직에 대한 질문들</a:t>
            </a:r>
            <a:r>
              <a:rPr lang="en-GB" dirty="0" smtClean="0"/>
              <a:t>:</a:t>
            </a:r>
            <a:endParaRPr lang="en-GB" dirty="0" smtClean="0"/>
          </a:p>
          <a:p>
            <a:pPr lvl="2"/>
            <a:r>
              <a:rPr lang="ko-KR" altLang="en-US" dirty="0" smtClean="0"/>
              <a:t>프로젝트 관리자가 그룹의 기술적 </a:t>
            </a:r>
            <a:r>
              <a:rPr lang="ko-KR" altLang="en-US" dirty="0" err="1" smtClean="0"/>
              <a:t>리더이어야</a:t>
            </a:r>
            <a:r>
              <a:rPr lang="ko-KR" altLang="en-US" dirty="0" smtClean="0"/>
              <a:t> 하는가</a:t>
            </a:r>
            <a:r>
              <a:rPr lang="en-GB" dirty="0" smtClean="0"/>
              <a:t>? </a:t>
            </a:r>
            <a:endParaRPr lang="en-GB" dirty="0" smtClean="0"/>
          </a:p>
          <a:p>
            <a:pPr lvl="2"/>
            <a:r>
              <a:rPr lang="ko-KR" altLang="en-US" dirty="0" smtClean="0"/>
              <a:t>중요한 기술적 결정을 내리는 데 누가 관여해야 하는가 그리고 이런 결정은 어떻게 내려야 하는가</a:t>
            </a:r>
            <a:r>
              <a:rPr lang="en-GB" dirty="0" smtClean="0"/>
              <a:t>? </a:t>
            </a:r>
            <a:endParaRPr lang="en-GB" dirty="0" smtClean="0"/>
          </a:p>
          <a:p>
            <a:pPr lvl="2"/>
            <a:r>
              <a:rPr lang="ko-KR" altLang="en-US" dirty="0" smtClean="0"/>
              <a:t>외부의 이해당사자 그리고 기업체의 상급 관리자와의 관계는 어떻게 처리할 것인가</a:t>
            </a:r>
            <a:r>
              <a:rPr lang="en-GB" dirty="0" smtClean="0"/>
              <a:t>? </a:t>
            </a:r>
            <a:endParaRPr lang="en-GB" dirty="0" smtClean="0"/>
          </a:p>
          <a:p>
            <a:pPr lvl="2"/>
            <a:r>
              <a:rPr lang="ko-KR" altLang="en-US" dirty="0" smtClean="0"/>
              <a:t>같은 지역에서 근무하지 않는 구성원을 통합하는 방법은 무엇인가</a:t>
            </a:r>
            <a:r>
              <a:rPr lang="en-GB" dirty="0" smtClean="0"/>
              <a:t>? </a:t>
            </a:r>
            <a:endParaRPr lang="en-GB" dirty="0" smtClean="0"/>
          </a:p>
          <a:p>
            <a:pPr lvl="2"/>
            <a:r>
              <a:rPr lang="ko-KR" altLang="en-US" dirty="0" smtClean="0"/>
              <a:t>그룹 내에서 지식을 공유하는 방법은 무엇인가</a:t>
            </a:r>
            <a:r>
              <a:rPr lang="en-GB" dirty="0" smtClean="0"/>
              <a:t>? </a:t>
            </a:r>
            <a:endParaRPr lang="en-GB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그룹의 조직</a:t>
            </a:r>
            <a:endParaRPr lang="en-GB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작은 프로그래밍 그룹은 대체로 비정형적인 방식으로 조직됨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애자일 개발 팀은 항상 비정형적 </a:t>
            </a:r>
            <a:r>
              <a:rPr lang="ko-KR" altLang="en-US" dirty="0" err="1" smtClean="0"/>
              <a:t>그룹임</a:t>
            </a:r>
            <a:r>
              <a:rPr lang="en-US" altLang="ko-KR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비정형적 그룹</a:t>
            </a:r>
            <a:endParaRPr lang="en-GB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그룹 전체가 수행할 작업에 대해 토의하고 능력과 경험에 따라 업무를 할당함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경험이 많은 그룹 멤버가 시스템 구조 설계에 대한 책임을 맡을 수도 있음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그러나 상세 설계와 구현은 특정한 업무를 </a:t>
            </a:r>
            <a:r>
              <a:rPr lang="ko-KR" altLang="en-US" sz="2400" dirty="0" err="1" smtClean="0"/>
              <a:t>할당받은</a:t>
            </a:r>
            <a:r>
              <a:rPr lang="ko-KR" altLang="en-US" sz="2400" dirty="0" smtClean="0"/>
              <a:t> 팀 멤버의 책임임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비정형적 그룹은 특별히 대부분의 그룹 멤버들이 경험이 많고 유능할 때 매우 </a:t>
            </a:r>
            <a:r>
              <a:rPr lang="ko-KR" altLang="en-US" sz="2400" dirty="0" err="1" smtClean="0"/>
              <a:t>성공적임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476054" cy="1109007"/>
          </a:xfrm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소프트웨어 관리의 차이점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소프트웨어 제품은 형체가 없음</a:t>
            </a:r>
            <a:r>
              <a:rPr lang="en-GB" dirty="0" smtClean="0"/>
              <a:t>.</a:t>
            </a:r>
          </a:p>
          <a:p>
            <a:pPr lvl="1"/>
            <a:r>
              <a:rPr lang="ko-KR" altLang="en-US" dirty="0" smtClean="0"/>
              <a:t>소프트웨어는 보이지도 않고 만질 수도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소프트웨어 프로젝트 관리자는 개발 중인 제품에 대한 진척사항을 볼 수 없음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대형 소프트웨어 프로젝트는 종종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일회성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프로젝트임</a:t>
            </a:r>
            <a:r>
              <a:rPr lang="en-GB" dirty="0" smtClean="0"/>
              <a:t>.</a:t>
            </a:r>
          </a:p>
          <a:p>
            <a:pPr lvl="1"/>
            <a:r>
              <a:rPr lang="ko-KR" altLang="en-US" dirty="0" smtClean="0"/>
              <a:t>모든 대형 소프트웨어 프로젝트는 개발되는 환경이 다른 것들과는 어느 정도 다르기 때문에 고유함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많은 경험을 가진 관리자조차도 문제를 예측하는 것이 어려움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소프트웨어 프로세스는 변동이 심하고 조직마다 다름</a:t>
            </a:r>
            <a:r>
              <a:rPr lang="en-GB" dirty="0" smtClean="0"/>
              <a:t>.</a:t>
            </a:r>
          </a:p>
          <a:p>
            <a:pPr lvl="1"/>
            <a:r>
              <a:rPr lang="ko-KR" altLang="en-US" dirty="0" smtClean="0"/>
              <a:t>특정한 소프트웨어 프로세스가 개발 문제를 언제 일으킬 것 같은지를 예측할 수 없음</a:t>
            </a:r>
            <a:r>
              <a:rPr lang="en-GB" dirty="0" smtClean="0"/>
              <a:t>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그룹 소통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그룹 멤버들 사이의 그리고 프로젝트 이해당사자와의 효과적이고 효율적인 소통은 필수적임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그룹 멤버들은 그들의 작업 상황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설계에 대한 결정 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이전의 설계 결정에서의 변경 내용에 대한 정보를 반드시 교환해야 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좋은 소통은 그룹의 단결력을 강화하는 데도 도움이 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399463" cy="1108075"/>
          </a:xfrm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그룹 소통</a:t>
            </a:r>
            <a:endParaRPr lang="en-GB" dirty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그룹의 크기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그룹의 규모가 커질수록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멤버들이 효과적으로 소통하는 것은 </a:t>
            </a:r>
            <a:r>
              <a:rPr lang="ko-KR" altLang="en-US" sz="2000" dirty="0" err="1" smtClean="0"/>
              <a:t>어려워짐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그룹의 구조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비정형적으로 조직된 그룹의 멤버들은 </a:t>
            </a:r>
            <a:r>
              <a:rPr lang="ko-KR" altLang="en-US" sz="2000" dirty="0" err="1" smtClean="0"/>
              <a:t>정형적이고</a:t>
            </a:r>
            <a:r>
              <a:rPr lang="ko-KR" altLang="en-US" sz="2000" dirty="0" smtClean="0"/>
              <a:t> 계층적인 그룹에 속한 멤버들보다 더 효과적으로 소통함</a:t>
            </a:r>
            <a:r>
              <a:rPr lang="en-GB" sz="2000" dirty="0" smtClean="0"/>
              <a:t>.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그룹의 구성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동일한 성격 유형의 사람들은 충돌할 수 있고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결과적으로 소통이 억제될 수 있음</a:t>
            </a:r>
            <a:r>
              <a:rPr lang="en-GB" sz="2000" dirty="0" smtClean="0"/>
              <a:t>.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물리적 작업 환경</a:t>
            </a:r>
            <a:endParaRPr lang="en-GB" sz="24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작업장의 구조가 소통을 활발하게 하거나 저해하게 만드는 주요한 요인임</a:t>
            </a:r>
            <a:endParaRPr lang="en-US" altLang="ko-KR" sz="2000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이용할 수 있는 대화 수단</a:t>
            </a:r>
            <a:endParaRPr lang="en-GB" altLang="ko-KR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면대면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전자우편 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공식적인 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소셜 네트워크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GB" altLang="ko-KR" dirty="0"/>
          </a:p>
          <a:p>
            <a:pPr lvl="1">
              <a:lnSpc>
                <a:spcPct val="90000"/>
              </a:lnSpc>
            </a:pPr>
            <a:endParaRPr lang="en-GB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좋은 소프트웨어 프로젝트 관리는 소프트웨어 공학 프로젝트가 원래 일정과 예산에 맞춰 인도되기 위해서 필수적임</a:t>
            </a:r>
            <a:r>
              <a:rPr lang="en-GB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소프트웨어 관리는 다른 공학 분야의 관리와는 구별됨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소프트웨어는 만질 수 없음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프로젝트는 새롭고 혁신적일 수 있으므로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관리를 진행할 경험을 가진 사람이 없을 수 있음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소프트웨어 프로세스는 전통적인 공학 프로세스만큼 </a:t>
            </a:r>
            <a:r>
              <a:rPr lang="ko-KR" altLang="en-US" sz="2000" dirty="0" err="1" smtClean="0"/>
              <a:t>성숙되어있지</a:t>
            </a:r>
            <a:r>
              <a:rPr lang="ko-KR" altLang="en-US" sz="2000" dirty="0" smtClean="0"/>
              <a:t> 않음</a:t>
            </a:r>
            <a:r>
              <a:rPr lang="en-GB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리스크 관리는 주요한 프로젝트 리스크를 식별하고 리스크가 발생할 가능성과 발생했을 때 영향의 결과를 평가하는 것을 포함함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리스크를 회피하고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만약 발생하면 리스크를 관리하고 다루는 계획을 수립해야 함</a:t>
            </a:r>
            <a:r>
              <a:rPr lang="en-US" altLang="ko-KR" sz="2000" dirty="0" smtClean="0"/>
              <a:t>.</a:t>
            </a:r>
            <a:r>
              <a:rPr lang="en-GB" sz="2000" dirty="0" smtClean="0"/>
              <a:t> </a:t>
            </a:r>
            <a:endParaRPr lang="en-GB" sz="2000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1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인간 관리는 프로젝트에 적당한 사람을 선발하고 팀을 조직하고 가능한 생산적이 되도록 작업 환경을 구성하는 것을 포함함</a:t>
            </a:r>
            <a:r>
              <a:rPr lang="en-GB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사람들은 다른 사람과의 교류를 통해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관리자와 동료들의 인정에 의해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개인의 발전을 위한 기회를 갖는 것에 의해 동기를 </a:t>
            </a:r>
            <a:r>
              <a:rPr lang="ko-KR" altLang="en-US" sz="2000" dirty="0" err="1" smtClean="0"/>
              <a:t>부여받음</a:t>
            </a:r>
            <a:r>
              <a:rPr lang="en-US" altLang="ko-KR" sz="2000" dirty="0" smtClean="0"/>
              <a:t>.</a:t>
            </a:r>
            <a:r>
              <a:rPr lang="en-GB" sz="2000" dirty="0" smtClean="0"/>
              <a:t> </a:t>
            </a:r>
            <a:endParaRPr lang="en-GB" sz="2000" dirty="0" smtClean="0"/>
          </a:p>
          <a:p>
            <a:r>
              <a:rPr lang="ko-KR" altLang="en-US" sz="2000" dirty="0" smtClean="0"/>
              <a:t>소프트웨어 개발 그룹은 소규모이고 단결력이 높아야 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그룹의 효용성에 영향을 미치는 주요 요인들은 그룹의 구성원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그룹의 조직 방식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그룹 멤버 사이의 </a:t>
            </a:r>
            <a:r>
              <a:rPr lang="ko-KR" altLang="en-US" sz="2000" dirty="0" err="1" smtClean="0"/>
              <a:t>소통임</a:t>
            </a:r>
            <a:r>
              <a:rPr lang="en-GB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그룹 내에서의 소통은 그룹 멤버들의 상황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그룹의 크기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그룹의 성별 구성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대화 방식과 같은 요인들에 의해 </a:t>
            </a:r>
            <a:r>
              <a:rPr lang="ko-KR" altLang="en-US" sz="2000" smtClean="0"/>
              <a:t>영향을 받음</a:t>
            </a:r>
            <a:r>
              <a:rPr lang="en-GB" sz="2000" smtClean="0"/>
              <a:t>.</a:t>
            </a:r>
            <a:endParaRPr lang="en-GB" sz="2000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관리에 영향을 미치는 요인들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기업체 규모</a:t>
            </a:r>
            <a:r>
              <a:rPr lang="en-GB" dirty="0" smtClean="0"/>
              <a:t> </a:t>
            </a:r>
          </a:p>
          <a:p>
            <a:r>
              <a:rPr lang="ko-KR" altLang="en-US" dirty="0" smtClean="0"/>
              <a:t>소프트웨어 고객</a:t>
            </a:r>
            <a:r>
              <a:rPr lang="en-GB" dirty="0" smtClean="0"/>
              <a:t> </a:t>
            </a:r>
          </a:p>
          <a:p>
            <a:r>
              <a:rPr lang="ko-KR" altLang="en-US" dirty="0" smtClean="0"/>
              <a:t>소프트웨어 규모</a:t>
            </a:r>
            <a:r>
              <a:rPr lang="en-GB" dirty="0" smtClean="0"/>
              <a:t> </a:t>
            </a:r>
          </a:p>
          <a:p>
            <a:r>
              <a:rPr lang="ko-KR" altLang="en-US" dirty="0" smtClean="0"/>
              <a:t>소프트웨어 유형</a:t>
            </a:r>
            <a:endParaRPr lang="en-GB" dirty="0" smtClean="0"/>
          </a:p>
          <a:p>
            <a:r>
              <a:rPr lang="ko-KR" altLang="en-US" dirty="0" smtClean="0"/>
              <a:t>조직의 문화 직원</a:t>
            </a:r>
            <a:r>
              <a:rPr lang="en-GB" dirty="0" smtClean="0"/>
              <a:t> </a:t>
            </a:r>
          </a:p>
          <a:p>
            <a:r>
              <a:rPr lang="ko-KR" altLang="en-US" dirty="0" smtClean="0"/>
              <a:t>소프트웨어 개발 프로세스</a:t>
            </a:r>
            <a:r>
              <a:rPr lang="en-GB" dirty="0" smtClean="0"/>
              <a:t>  </a:t>
            </a:r>
          </a:p>
          <a:p>
            <a:r>
              <a:rPr lang="ko-KR" altLang="en-US" dirty="0" smtClean="0"/>
              <a:t>다른 조직에 속한 프로젝트 관리자는 상당히 다른 방식으로 작업한다는 것을 의미함</a:t>
            </a:r>
            <a:r>
              <a:rPr lang="en-GB" dirty="0" smtClean="0"/>
              <a:t>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기본적인 관리 활동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프로젝트 계획 수립</a:t>
            </a:r>
            <a:endParaRPr lang="en-GB" dirty="0" smtClean="0"/>
          </a:p>
          <a:p>
            <a:pPr lvl="1"/>
            <a:r>
              <a:rPr lang="ko-KR" altLang="en-US" dirty="0" smtClean="0"/>
              <a:t>프로젝트 관리자는 계획 수립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예산 추정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개발 일정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직원 업무 할당 등을 책임짐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리스크 관리</a:t>
            </a:r>
            <a:endParaRPr lang="en-GB" dirty="0" smtClean="0"/>
          </a:p>
          <a:p>
            <a:pPr lvl="1"/>
            <a:r>
              <a:rPr lang="ko-KR" altLang="en-US" dirty="0" smtClean="0"/>
              <a:t>프로젝트 관리자는 프로젝트에 영향을 미칠 수 있는 리스크들을 측정하고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감시하고 문제가 발생하면 조치를 해야 함</a:t>
            </a:r>
            <a:r>
              <a:rPr lang="en-GB" dirty="0" smtClean="0"/>
              <a:t>.  </a:t>
            </a:r>
          </a:p>
          <a:p>
            <a:r>
              <a:rPr lang="ko-KR" altLang="en-US" dirty="0" smtClean="0"/>
              <a:t>인간 관리</a:t>
            </a:r>
            <a:r>
              <a:rPr lang="en-GB" dirty="0" smtClean="0"/>
              <a:t> </a:t>
            </a:r>
            <a:endParaRPr lang="en-GB" dirty="0"/>
          </a:p>
          <a:p>
            <a:pPr lvl="1"/>
            <a:r>
              <a:rPr lang="ko-KR" altLang="en-US" dirty="0" smtClean="0"/>
              <a:t>프로젝트 관리자는 팀의 인력을 관리해야 함</a:t>
            </a:r>
            <a:r>
              <a:rPr lang="en-GB" dirty="0" smtClean="0"/>
              <a:t>.</a:t>
            </a:r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관리 활동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보고</a:t>
            </a:r>
            <a:r>
              <a:rPr lang="en-GB" dirty="0" smtClean="0"/>
              <a:t> </a:t>
            </a:r>
            <a:endParaRPr lang="en-GB" dirty="0"/>
          </a:p>
          <a:p>
            <a:pPr lvl="1"/>
            <a:r>
              <a:rPr lang="ko-KR" altLang="en-US" dirty="0" smtClean="0"/>
              <a:t>프로젝트 관리자는 대체로 고객과 소프트웨어를 개발하는 기업의 관리자에게 프로젝트 진행상황을 보고할 책임이 있음</a:t>
            </a:r>
            <a:r>
              <a:rPr lang="en-GB" dirty="0" smtClean="0"/>
              <a:t>. </a:t>
            </a:r>
            <a:endParaRPr lang="en-GB" dirty="0"/>
          </a:p>
          <a:p>
            <a:r>
              <a:rPr lang="ko-KR" altLang="en-US" dirty="0" smtClean="0"/>
              <a:t>제안서 작성</a:t>
            </a:r>
            <a:r>
              <a:rPr lang="en-GB" dirty="0" smtClean="0"/>
              <a:t> </a:t>
            </a:r>
          </a:p>
          <a:p>
            <a:pPr lvl="1"/>
            <a:r>
              <a:rPr lang="ko-KR" altLang="en-US" dirty="0" smtClean="0"/>
              <a:t>소프트웨어 프로젝트의 첫 번째 단계는 작업을 수행하는 계약을 수주하기 위해 제안서를 작성하는 것과 관련됨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제안서에는 프로젝트의 목적과 그것을 달성하기 위한 방법을 기술함</a:t>
            </a:r>
            <a:r>
              <a:rPr lang="en-GB" dirty="0" smtClean="0"/>
              <a:t>. 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0377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리스크 관리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04/12/2014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22 </a:t>
            </a:r>
            <a:r>
              <a:rPr lang="ko-KR" altLang="en-US" smtClean="0"/>
              <a:t>프로젝트 관리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738</TotalTime>
  <Words>3508</Words>
  <Application>Microsoft Office PowerPoint</Application>
  <PresentationFormat>화면 슬라이드 쇼(4:3)</PresentationFormat>
  <Paragraphs>562</Paragraphs>
  <Slides>53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ＭＳ Ｐゴシック</vt:lpstr>
      <vt:lpstr>맑은 고딕</vt:lpstr>
      <vt:lpstr>Arial</vt:lpstr>
      <vt:lpstr>Calibri</vt:lpstr>
      <vt:lpstr>Wingdings</vt:lpstr>
      <vt:lpstr>SE10 slides</vt:lpstr>
      <vt:lpstr>Chapter 22 – 프로젝트 관리</vt:lpstr>
      <vt:lpstr>학습내용</vt:lpstr>
      <vt:lpstr>소프트웨어 프로젝트 관리</vt:lpstr>
      <vt:lpstr>성공 기준</vt:lpstr>
      <vt:lpstr>소프트웨어 관리의 차이점</vt:lpstr>
      <vt:lpstr>프로젝트 관리에 영향을 미치는 요인들</vt:lpstr>
      <vt:lpstr>기본적인 관리 활동</vt:lpstr>
      <vt:lpstr>기본적인 관리 활동</vt:lpstr>
      <vt:lpstr>리스크 관리</vt:lpstr>
      <vt:lpstr>리스크 관리</vt:lpstr>
      <vt:lpstr>리스크 분류</vt:lpstr>
      <vt:lpstr>공통적인 프로젝트, 제품, 비즈니스 리스크들의 예</vt:lpstr>
      <vt:lpstr>리스크 관리 프로세스</vt:lpstr>
      <vt:lpstr>리스크 관리 프로세스</vt:lpstr>
      <vt:lpstr>리스크 식별</vt:lpstr>
      <vt:lpstr>여러 종류의 리스크의 예</vt:lpstr>
      <vt:lpstr>리스크 분석</vt:lpstr>
      <vt:lpstr>리스크에 대한 분석의 예</vt:lpstr>
      <vt:lpstr>리스크에 대한 분석의 예</vt:lpstr>
      <vt:lpstr>리스크 계획 수립</vt:lpstr>
      <vt:lpstr>만약의 문제</vt:lpstr>
      <vt:lpstr>위험을 관리하기 위한 전략의 예</vt:lpstr>
      <vt:lpstr>위험을 관리하기 위한 전략의 예</vt:lpstr>
      <vt:lpstr>리스크 감시</vt:lpstr>
      <vt:lpstr>리스크 요인</vt:lpstr>
      <vt:lpstr>인간 관리</vt:lpstr>
      <vt:lpstr>인간 관리</vt:lpstr>
      <vt:lpstr>직원 관리 인자</vt:lpstr>
      <vt:lpstr>동기 부여하기</vt:lpstr>
      <vt:lpstr>인간 욕구의 계층구조</vt:lpstr>
      <vt:lpstr>욕구의 만족</vt:lpstr>
      <vt:lpstr>개인에 대한 동기부여 </vt:lpstr>
      <vt:lpstr>개인에 대한 동기부여</vt:lpstr>
      <vt:lpstr>사례 연구에 대한 분석</vt:lpstr>
      <vt:lpstr>심리적 유형</vt:lpstr>
      <vt:lpstr>심리적 유형</vt:lpstr>
      <vt:lpstr>동기부여 균형</vt:lpstr>
      <vt:lpstr>팀워크</vt:lpstr>
      <vt:lpstr>팀워크</vt:lpstr>
      <vt:lpstr>단결된 그룹</vt:lpstr>
      <vt:lpstr>그룹의 단결</vt:lpstr>
      <vt:lpstr>팀 작업에 영향을 미치는 요인</vt:lpstr>
      <vt:lpstr>그룹 멤버의 선택</vt:lpstr>
      <vt:lpstr>팀 구성</vt:lpstr>
      <vt:lpstr>그룹 구성</vt:lpstr>
      <vt:lpstr>그룹 구성</vt:lpstr>
      <vt:lpstr>그룹의 조직</vt:lpstr>
      <vt:lpstr>그룹의 조직</vt:lpstr>
      <vt:lpstr>비정형적 그룹</vt:lpstr>
      <vt:lpstr>그룹 소통</vt:lpstr>
      <vt:lpstr>그룹 소통</vt:lpstr>
      <vt:lpstr>키 포인트</vt:lpstr>
      <vt:lpstr>키 포인트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22</dc:title>
  <dc:creator>Ian Sommerville</dc:creator>
  <cp:lastModifiedBy>Hwee Kim</cp:lastModifiedBy>
  <cp:revision>140</cp:revision>
  <dcterms:created xsi:type="dcterms:W3CDTF">2010-02-12T10:22:34Z</dcterms:created>
  <dcterms:modified xsi:type="dcterms:W3CDTF">2020-10-15T07:20:34Z</dcterms:modified>
</cp:coreProperties>
</file>