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4"/>
  </p:notesMasterIdLst>
  <p:handoutMasterIdLst>
    <p:handoutMasterId r:id="rId75"/>
  </p:handoutMasterIdLst>
  <p:sldIdLst>
    <p:sldId id="256" r:id="rId2"/>
    <p:sldId id="307" r:id="rId3"/>
    <p:sldId id="308" r:id="rId4"/>
    <p:sldId id="309" r:id="rId5"/>
    <p:sldId id="310" r:id="rId6"/>
    <p:sldId id="332" r:id="rId7"/>
    <p:sldId id="333" r:id="rId8"/>
    <p:sldId id="325" r:id="rId9"/>
    <p:sldId id="271" r:id="rId10"/>
    <p:sldId id="257" r:id="rId11"/>
    <p:sldId id="311" r:id="rId12"/>
    <p:sldId id="335" r:id="rId13"/>
    <p:sldId id="327" r:id="rId14"/>
    <p:sldId id="299" r:id="rId15"/>
    <p:sldId id="312" r:id="rId16"/>
    <p:sldId id="300" r:id="rId17"/>
    <p:sldId id="258" r:id="rId18"/>
    <p:sldId id="301" r:id="rId19"/>
    <p:sldId id="259" r:id="rId20"/>
    <p:sldId id="336" r:id="rId21"/>
    <p:sldId id="337" r:id="rId22"/>
    <p:sldId id="326" r:id="rId23"/>
    <p:sldId id="302" r:id="rId24"/>
    <p:sldId id="304" r:id="rId25"/>
    <p:sldId id="260" r:id="rId26"/>
    <p:sldId id="305" r:id="rId27"/>
    <p:sldId id="306" r:id="rId28"/>
    <p:sldId id="338" r:id="rId29"/>
    <p:sldId id="339" r:id="rId30"/>
    <p:sldId id="261" r:id="rId31"/>
    <p:sldId id="262" r:id="rId32"/>
    <p:sldId id="263" r:id="rId33"/>
    <p:sldId id="328" r:id="rId34"/>
    <p:sldId id="303" r:id="rId35"/>
    <p:sldId id="316" r:id="rId36"/>
    <p:sldId id="340" r:id="rId37"/>
    <p:sldId id="317" r:id="rId38"/>
    <p:sldId id="264" r:id="rId39"/>
    <p:sldId id="341" r:id="rId40"/>
    <p:sldId id="342" r:id="rId41"/>
    <p:sldId id="343" r:id="rId42"/>
    <p:sldId id="344" r:id="rId43"/>
    <p:sldId id="345" r:id="rId44"/>
    <p:sldId id="329" r:id="rId45"/>
    <p:sldId id="272" r:id="rId46"/>
    <p:sldId id="346" r:id="rId47"/>
    <p:sldId id="318" r:id="rId48"/>
    <p:sldId id="347" r:id="rId49"/>
    <p:sldId id="273" r:id="rId50"/>
    <p:sldId id="274" r:id="rId51"/>
    <p:sldId id="349" r:id="rId52"/>
    <p:sldId id="348" r:id="rId53"/>
    <p:sldId id="276" r:id="rId54"/>
    <p:sldId id="279" r:id="rId55"/>
    <p:sldId id="266" r:id="rId56"/>
    <p:sldId id="281" r:id="rId57"/>
    <p:sldId id="267" r:id="rId58"/>
    <p:sldId id="321" r:id="rId59"/>
    <p:sldId id="322" r:id="rId60"/>
    <p:sldId id="285" r:id="rId61"/>
    <p:sldId id="286" r:id="rId62"/>
    <p:sldId id="287" r:id="rId63"/>
    <p:sldId id="288" r:id="rId64"/>
    <p:sldId id="289" r:id="rId65"/>
    <p:sldId id="268" r:id="rId66"/>
    <p:sldId id="319" r:id="rId67"/>
    <p:sldId id="269" r:id="rId68"/>
    <p:sldId id="297" r:id="rId69"/>
    <p:sldId id="298" r:id="rId70"/>
    <p:sldId id="330" r:id="rId71"/>
    <p:sldId id="320" r:id="rId72"/>
    <p:sldId id="331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16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6B337-ED57-E54E-A9EB-880DAF55FCF1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BBB05-5C7A-8D4D-909B-FD29D2B3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34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4C2B3-C3DA-0A4F-8E8B-C520D519E3E6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993E7-8755-214F-88A5-D2D0847D26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49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4281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7260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9573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0658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2605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9100" y="781050"/>
            <a:ext cx="3454400" cy="2590800"/>
          </a:xfrm>
          <a:ln cap="flat"/>
        </p:spPr>
      </p:sp>
    </p:spTree>
    <p:extLst>
      <p:ext uri="{BB962C8B-B14F-4D97-AF65-F5344CB8AC3E}">
        <p14:creationId xmlns:p14="http://schemas.microsoft.com/office/powerpoint/2010/main" val="303632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8187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D150273-F455-7D4F-8782-207C524666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23 – </a:t>
            </a:r>
            <a:r>
              <a:rPr lang="ko-KR" altLang="en-US" dirty="0" smtClean="0"/>
              <a:t>프로젝트 계획 수립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Chapter 23 </a:t>
            </a:r>
            <a:r>
              <a:rPr lang="ko-KR" altLang="en-US" dirty="0" smtClean="0"/>
              <a:t>프로젝트 계획 수립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가격에 영향을 미치는 요인들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879465"/>
              </p:ext>
            </p:extLst>
          </p:nvPr>
        </p:nvGraphicFramePr>
        <p:xfrm>
          <a:off x="457200" y="1823846"/>
          <a:ext cx="778489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4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요인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설명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계약 조건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어떤 고객은 개발자들이 소스 코드에 대한 소유권을 보유하고 그것을 다른 프로젝트에 재사용하는 것을 허용하고 싶을 수도 있다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그러면 책정되는 가격은 개발자에 대한 소스 코드의 가치를 반영하여 낮아질 수 있다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비용 추정의 불확실성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어떤 조직이 자신의 비용 추정에 대해 확신하지 못한다면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비상 상황에 대비하여 정상적인 이윤보다 많게 가격을 책정할 수도 있다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재정 건전성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재정적 문제를 가진 기업들은 계약을 수주하기 위해 가격을 낮게 책정할 수 있다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폐업하는 것보다는 적은 이윤을 내는 것이 더 좋다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어려운 경제 상황에서는 현금 유동성이 이윤보다 더 중요하다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가격에 영향을 미치는 요인들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5476"/>
              </p:ext>
            </p:extLst>
          </p:nvPr>
        </p:nvGraphicFramePr>
        <p:xfrm>
          <a:off x="457200" y="2134576"/>
          <a:ext cx="7772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26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요인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설명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시장 기회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개발 조직은 소프트웨어 시장의 새로운 영역에 진입하기 위해 가격을 낮게 책정할 수 있다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한 프로젝트에서 낮은 이윤을 수용하는 것은 나중에 더 많은 이윤에 대한 기회를 조직에게 제공할 수 있다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얻어진 경험들도 새로운 제품들을 개발하는 데 도움을 줄 수 있다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요구사항 변동성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요구사항이 변경될 것 같으면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조직은 계약을 수주하기 위해 가격을 낮출 것이다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계약을 수주한 이후에는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요구사항 변경에 대해 높은 가격을 부과할 수 있다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합의에 의한 가격 결정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고객이 지불할 것으로 예상되는 가격을 근거로 하여 계약에 입찰함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제안서를 근거로 합의를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상세한 프로젝트 명세서를 확정하기 위해 고객과 공급자 사이에 협상이 진행됨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명세서는 합의된 비용에 의해 제약을 받음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2899"/>
            <a:ext cx="8229600" cy="1143000"/>
          </a:xfrm>
        </p:spPr>
        <p:txBody>
          <a:bodyPr/>
          <a:lstStyle/>
          <a:p>
            <a:pPr algn="ctr"/>
            <a:r>
              <a:rPr lang="ko-KR" altLang="en-US" smtClean="0"/>
              <a:t>계획 주도 개발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주도 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계획 주도 또는 계획 기반 개발은 개발 프로세스가 상세하게 계획된 소프트웨어 공학 접근법임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계획 주도 개발은 소프트웨어 공학 관리 기법을 기반으로 하고 대형 소프트웨어 개발 프로젝트들의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전통적인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방식으로 생각될 수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프로젝트 계획은 수행될 작업들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그것들을 담당할 사람들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작업 산출물들을 기록하여 만들어짐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관리자들은 프로젝트 의사 결정을 지원하고 진척사항을 측정하는 수단으로 계획을 사용함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주도 개발의 장단점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계획 주도 개발을 옹호하는 사람들은 초기의 계획 수립이 조직의 이슈들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직원의 이용 가능성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프로젝트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고려할 수 있게 한다고 주장함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잠재적인 문제들과 종속성들이 프로젝트가 진행 중일 때가 아닌 프로젝트가 시작하기 전에 발견됨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 smtClean="0"/>
          </a:p>
          <a:p>
            <a:r>
              <a:rPr lang="ko-KR" altLang="en-US" dirty="0" smtClean="0"/>
              <a:t>계획 주도 개발의 문제점은 소프트웨어가 개발되고 사용되는 환경에 대한 변화 때문에 초기의 결정들이 갱신되어야 한다는 것임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계획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계획 주도 개발 프로젝트에서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계획은 작업을 수행하기 위해 프로젝트에서 이용 가능한 자원들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일정을 정리함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계획의 내용</a:t>
            </a:r>
            <a:endParaRPr lang="en-US" dirty="0" smtClean="0"/>
          </a:p>
          <a:p>
            <a:pPr lvl="1"/>
            <a:r>
              <a:rPr lang="ko-KR" altLang="en-US" dirty="0" smtClean="0"/>
              <a:t>소개</a:t>
            </a:r>
            <a:r>
              <a:rPr lang="en-US" dirty="0" smtClean="0"/>
              <a:t>	</a:t>
            </a:r>
            <a:endParaRPr lang="en-GB" dirty="0" smtClean="0"/>
          </a:p>
          <a:p>
            <a:pPr lvl="1"/>
            <a:r>
              <a:rPr lang="ko-KR" altLang="en-US" dirty="0" smtClean="0"/>
              <a:t>프로젝트 조직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리스크 분석</a:t>
            </a:r>
            <a:endParaRPr lang="en-GB" dirty="0" smtClean="0"/>
          </a:p>
          <a:p>
            <a:pPr lvl="1"/>
            <a:r>
              <a:rPr lang="ko-KR" altLang="en-US" dirty="0" smtClean="0"/>
              <a:t>하드웨어와 소프트웨어 자원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분할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ko-KR" altLang="en-US" dirty="0" smtClean="0"/>
              <a:t>프로젝트 일정</a:t>
            </a:r>
            <a:endParaRPr lang="en-GB" dirty="0" smtClean="0"/>
          </a:p>
          <a:p>
            <a:pPr lvl="1"/>
            <a:r>
              <a:rPr lang="ko-KR" altLang="en-US" dirty="0" smtClean="0"/>
              <a:t>모니터링과 보고 기법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부가적인 프로젝트 계획들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94055"/>
              </p:ext>
            </p:extLst>
          </p:nvPr>
        </p:nvGraphicFramePr>
        <p:xfrm>
          <a:off x="457200" y="1958946"/>
          <a:ext cx="822960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3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계획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설명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형상 관리 계획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사용되는 형상 관리 절차와 구조들을 서술한다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배치 계획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소프트웨어 그리고 연관된 하드웨어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필요하다면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를 고객의 환경에 배치할 방법을 서술한다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이것은 기존 시스템으로부터 데이터를 이전하는 것에 대한 계획을 포함해야 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유지보수 계획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유지보수 요구사항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비용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그리고 노력을 예측한다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품질 계획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프로젝트에서 사용될 품질 절차와 표준들을 서술한다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검증 계획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시스템 검증을 위해 사용될 접근법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자원들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그리고 일정을 서술한다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수립 프로세스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계획 수립은 프로젝트 시동 단계에서 최초의 프로젝트 계획을 만들 때 시작하는 반복적인 프로세스임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계획 변경은 필연적임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프로젝트 동안 시스템과 프로젝트팀에 대한 더 많은 정보가 점점 이용 가능하게 됨에 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리스크 변경들을 반영하기 위해 정기적으로 계획을 갱신해야 함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비즈니스 목표를 변경하는 것은 프로젝트 계획에 대한 변경으로 이끌게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비즈니스 목표가 변하면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프로젝트에 영향을 줄 수 있고 계획을 다시 수립해야 할 수도 있음</a:t>
            </a:r>
            <a:r>
              <a:rPr lang="en-US" dirty="0" smtClean="0"/>
              <a:t>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계획 수립 프로세스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23.3 Planning 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1" y="1949173"/>
            <a:ext cx="7883463" cy="3373783"/>
          </a:xfrm>
          <a:prstGeom prst="rect">
            <a:avLst/>
          </a:prstGeom>
        </p:spPr>
      </p:pic>
      <p:sp>
        <p:nvSpPr>
          <p:cNvPr id="7" name="Rectangle 4"/>
          <p:cNvSpPr/>
          <p:nvPr/>
        </p:nvSpPr>
        <p:spPr>
          <a:xfrm>
            <a:off x="1782717" y="2562590"/>
            <a:ext cx="718609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제한조건 식별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782717" y="3186824"/>
            <a:ext cx="718609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리스크 식별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782716" y="3718359"/>
            <a:ext cx="718609" cy="641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이정표 및 산출물 정의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474848" y="2127147"/>
            <a:ext cx="884775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smtClean="0">
                <a:solidFill>
                  <a:schemeClr val="tx1"/>
                </a:solidFill>
              </a:rPr>
              <a:t>&lt;</a:t>
            </a:r>
            <a:r>
              <a:rPr lang="ko-KR" altLang="en-US" sz="1000" dirty="0" smtClean="0">
                <a:solidFill>
                  <a:schemeClr val="tx1"/>
                </a:solidFill>
              </a:rPr>
              <a:t>시스템</a:t>
            </a:r>
            <a:r>
              <a:rPr lang="en-US" altLang="ko-KR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프로젝트 플래너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474847" y="3166568"/>
            <a:ext cx="955568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프로젝트 일정 정의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175887" y="4093153"/>
            <a:ext cx="2059731" cy="2664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사소한 문제와 일정 지연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226827" y="2813779"/>
            <a:ext cx="872121" cy="24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작업 수행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5205752" y="3468304"/>
            <a:ext cx="1029866" cy="3131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계획 대비 진도 모니터링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5518973" y="2131064"/>
            <a:ext cx="1034227" cy="208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미완료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6969232" y="1961066"/>
            <a:ext cx="743318" cy="3784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프로젝트 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6749972" y="2949679"/>
            <a:ext cx="962577" cy="2831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문제 없음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7383660" y="3744427"/>
            <a:ext cx="692557" cy="420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심각한 문제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6148665" y="4929265"/>
            <a:ext cx="1029866" cy="3131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리스크 완화 활동 개시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7750433" y="4896527"/>
            <a:ext cx="715142" cy="345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프로젝트 재계획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가격 책정</a:t>
            </a:r>
            <a:endParaRPr lang="en-GB" dirty="0" smtClean="0"/>
          </a:p>
          <a:p>
            <a:r>
              <a:rPr lang="ko-KR" altLang="en-US" dirty="0" smtClean="0"/>
              <a:t>계획 주도 개발</a:t>
            </a:r>
            <a:endParaRPr lang="en-GB" dirty="0" smtClean="0"/>
          </a:p>
          <a:p>
            <a:r>
              <a:rPr lang="ko-KR" altLang="en-US" dirty="0" smtClean="0"/>
              <a:t>프로젝트 일정관리</a:t>
            </a:r>
            <a:endParaRPr lang="en-GB" dirty="0" smtClean="0"/>
          </a:p>
          <a:p>
            <a:r>
              <a:rPr lang="ko-KR" altLang="en-US" dirty="0" smtClean="0"/>
              <a:t>애자일 계획 수립</a:t>
            </a:r>
            <a:endParaRPr lang="en-GB" dirty="0" smtClean="0"/>
          </a:p>
          <a:p>
            <a:r>
              <a:rPr lang="ko-KR" altLang="en-US" dirty="0" smtClean="0"/>
              <a:t>추정 기법</a:t>
            </a:r>
            <a:endParaRPr lang="en-US" dirty="0" smtClean="0"/>
          </a:p>
          <a:p>
            <a:r>
              <a:rPr lang="en-US" dirty="0" smtClean="0"/>
              <a:t>COCOMO </a:t>
            </a:r>
            <a:r>
              <a:rPr lang="ko-KR" altLang="en-US" dirty="0" smtClean="0"/>
              <a:t>비용 산정 모델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가정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계획을 정의할 때에는 낙천적이 아닌 현실적인 가정을 해야 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프로젝트 동안 어떤 문제들이 항상 발생하고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이것들이 프로젝트 지연으로 이끔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그러므로 초기의 가정과 일정은 비관적이어야 하고 예상치 않은 문제들을 고려해야 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계획에 비상 계획을 포함하여 뭔가가 잘못되더라도 인도 일정이 심각하게 지장을 받지 않도록 해야 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리스크 완화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작업에 상당한 지연이 일어나게 할 수도 있는 심각한 문제가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실패 리스크들을 줄이기 위해 리스크 완화 행동들을 시행할 필요가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이런 행동들과 함께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프로젝트에 대한 계획도 다시 수립해야 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이것은 프로젝트 제한조건들과 산출물들에 대한 고객과의 재협상을 포함할 수도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작업이 완결되어야 하는 때에 대한 새로운 일정 또한 수립되어야 하고 고객과 합의를 해야 함</a:t>
            </a:r>
            <a:r>
              <a:rPr lang="en-US" dirty="0" smtClean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394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프로젝트 일정관리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일정관리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일정관리는 프로젝트 내용을 분리된 작업들로 조직할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작업들이 실행되는 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실행할 방법을 결정하는 프로세스임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각각의 작업을 완료하는데 필요한 시간과 노력을 추정하고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식별된 작업을 수행할 인원을 제안함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또한 각각의 작업을 완료하는 데 필요한 하드웨어와 소프트웨어 자원들도 추정해야 함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프로젝트 일정관리 활동</a:t>
            </a:r>
            <a:endParaRPr lang="en-GB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프로젝트를 작업들로 나누고 각각의 작업을 완료하는 데 필요한 시간과 자원을 추정함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작업능력이 최적으로 사용되도록 작업을 병행하여 조직함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작업들 사이에 불필요한 종속성이 생기지 않도록 작업을 편성해야 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프로젝트 관리자의 직관과 경험에 의존함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일정관리 프로세스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 descr="23.4 Scheduling 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9" y="2639943"/>
            <a:ext cx="7594516" cy="1457187"/>
          </a:xfrm>
          <a:prstGeom prst="rect">
            <a:avLst/>
          </a:prstGeom>
        </p:spPr>
      </p:pic>
      <p:sp>
        <p:nvSpPr>
          <p:cNvPr id="7" name="Rectangle 4"/>
          <p:cNvSpPr/>
          <p:nvPr/>
        </p:nvSpPr>
        <p:spPr>
          <a:xfrm>
            <a:off x="1064108" y="3010944"/>
            <a:ext cx="718609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활동 식별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704803" y="3744459"/>
            <a:ext cx="1513354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소프트웨어 요구사항과 설계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343285" y="2984548"/>
            <a:ext cx="960354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활동 간의 종속성 식별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774777" y="2998469"/>
            <a:ext cx="1193437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활동에 필요한 자원 추정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359764" y="3015188"/>
            <a:ext cx="1105930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활동에 인원 할당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857244" y="2988792"/>
            <a:ext cx="1105930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프로젝트 차트 생성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6661610" y="3744459"/>
            <a:ext cx="1513354" cy="35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프로젝트 일정을 기술한 바 차트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일정 문제</a:t>
            </a:r>
            <a:endParaRPr lang="en-GB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문제의 어려움과 해결책을 개발하는 비용을 추정하는 것은 어려움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생산성은 작업에 할당된 인원에 비례하지 않음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소통 오버헤드 때문에 늦은 프로젝트에 인원을 더하면 더 늦어짐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예상하지 못한 일은 항상 일어남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항상 비상 계획을 세워야 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일정 표현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읽고 이해하기 쉬운 프로젝트 일정의 그래픽 시각화가 널리 사용됨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프로젝트가 어떻게 각각의 작업으로 분할되는지 보여줌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작업은 너무 작으면 안됨</a:t>
            </a:r>
            <a:r>
              <a:rPr lang="en-US" altLang="ko-KR" dirty="0" smtClean="0"/>
              <a:t>. 1</a:t>
            </a:r>
            <a:r>
              <a:rPr lang="ko-KR" altLang="en-US" dirty="0" smtClean="0"/>
              <a:t>주에서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 정도를 할당하는 것이 적절함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달력 기반</a:t>
            </a:r>
            <a:endParaRPr lang="en-GB" dirty="0" smtClean="0"/>
          </a:p>
          <a:p>
            <a:pPr lvl="1"/>
            <a:r>
              <a:rPr lang="ko-KR" altLang="en-US" dirty="0" smtClean="0"/>
              <a:t>바 차트는 각각의 액티비티에 책임을 지고 있는 사람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예상되는 경과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액티비티들의 시작과 종료 시간을 보여줌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액티비티 네트워크</a:t>
            </a:r>
            <a:endParaRPr lang="en-GB" dirty="0" smtClean="0"/>
          </a:p>
          <a:p>
            <a:pPr lvl="1"/>
            <a:r>
              <a:rPr lang="ko-KR" altLang="en-US" dirty="0" smtClean="0"/>
              <a:t>프로젝트를 구성하는 여러 액티비티들 사이의 종속성을 보여줌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액티비티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</a:t>
            </a:r>
            <a:r>
              <a:rPr lang="ko-KR" altLang="en-US" dirty="0" smtClean="0"/>
              <a:t>젝트 액티비티들은 기본적인 계획 수립 요소임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액티비티는 다음과 같은 것을 가짐</a:t>
            </a:r>
            <a:r>
              <a:rPr lang="en-US" dirty="0" smtClean="0"/>
              <a:t>:</a:t>
            </a:r>
            <a:endParaRPr lang="en-GB" dirty="0"/>
          </a:p>
          <a:p>
            <a:pPr lvl="1"/>
            <a:r>
              <a:rPr lang="ko-KR" altLang="en-US" dirty="0" smtClean="0"/>
              <a:t>일 또는 월로 표현되는 소요시간</a:t>
            </a:r>
            <a:r>
              <a:rPr lang="en-US" dirty="0" smtClean="0"/>
              <a:t>,</a:t>
            </a:r>
            <a:endParaRPr lang="en-GB" dirty="0" smtClean="0"/>
          </a:p>
          <a:p>
            <a:pPr lvl="1"/>
            <a:r>
              <a:rPr lang="ko-KR" altLang="en-US" dirty="0" smtClean="0"/>
              <a:t>작업을 완료하기 위한 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 또는 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월로 나타내는 노력 추정치</a:t>
            </a:r>
            <a:r>
              <a:rPr lang="en-US" altLang="ko-KR" dirty="0" smtClean="0"/>
              <a:t>,</a:t>
            </a:r>
            <a:endParaRPr lang="en-GB" dirty="0" smtClean="0"/>
          </a:p>
          <a:p>
            <a:pPr lvl="1"/>
            <a:r>
              <a:rPr lang="ko-KR" altLang="en-US" dirty="0" smtClean="0"/>
              <a:t>액티비티가 완료되어야 하는 마감일</a:t>
            </a:r>
            <a:r>
              <a:rPr lang="en-US" dirty="0" smtClean="0"/>
              <a:t>,</a:t>
            </a:r>
            <a:endParaRPr lang="en-GB" dirty="0"/>
          </a:p>
          <a:p>
            <a:pPr lvl="1"/>
            <a:r>
              <a:rPr lang="ko-KR" altLang="en-US" dirty="0" smtClean="0"/>
              <a:t>정의된 종료점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검토 회의의 개최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테스트의 성공적인 수행 등일 수 있음</a:t>
            </a:r>
            <a:r>
              <a:rPr lang="en-US" dirty="0" smtClean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이정표와 산출물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이정표는 작업의 진도가 검토될 수 있는 프로젝트 단계의 논리적 끝을 의미함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일부 액티비티들은 프로젝트 산출물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 고객에게 인도되는 결과물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생성함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계획 수립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관리자는 작업을 작은 작업들로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그것들을 프로젝트 팀 멤버들에게 할당하고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발생할 수도 있는 문제들을 예측하고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이 문제들에 대한 잠정적인 해결책을 준비해야 함</a:t>
            </a:r>
            <a:r>
              <a:rPr lang="en-US" dirty="0" smtClean="0"/>
              <a:t>. </a:t>
            </a:r>
          </a:p>
          <a:p>
            <a:r>
              <a:rPr lang="ko-KR" altLang="en-US" dirty="0" smtClean="0"/>
              <a:t>프로젝트의 시작에서 생성되어 프로젝트가 진행되면서 수정되는 프로젝트 계획은 작업이 진행될 방법을 보이고 프로젝트의 진척사항을 평가하기 위해 사용됨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소요시간 그리고 종속성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36313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8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9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903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작업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노력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(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인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-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일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소요시간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(</a:t>
                      </a: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일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종속성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T1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15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T2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8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T3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T4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T5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10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T2, T4 (M3)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T6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5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T1, T2 (M4)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T7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25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T1 (M1)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T8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75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25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T4 (M2)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T9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T3, T6 (M5)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T10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15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T7, T8 (M6)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T11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T9 (M7)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T12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20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T10, T11 (M8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endParaRPr lang="en-GB" sz="16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액티비티 바 차트</a:t>
            </a:r>
            <a:endParaRPr lang="en-US" dirty="0"/>
          </a:p>
        </p:txBody>
      </p:sp>
      <p:pic>
        <p:nvPicPr>
          <p:cNvPr id="6" name="Content Placeholder 5" descr="23.6 New-activity-bar-chart.eps"/>
          <p:cNvPicPr>
            <a:picLocks noGrp="1" noChangeAspect="1"/>
          </p:cNvPicPr>
          <p:nvPr>
            <p:ph idx="1"/>
          </p:nvPr>
        </p:nvPicPr>
        <p:blipFill>
          <a:blip r:embed="rId2"/>
          <a:srcRect l="-2603" r="-1628"/>
          <a:stretch>
            <a:fillRect/>
          </a:stretch>
        </p:blipFill>
        <p:spPr>
          <a:xfrm>
            <a:off x="1376317" y="1600200"/>
            <a:ext cx="6374115" cy="502448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직원 할당 차트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 descr="23.7 Staff alloc char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8" y="1735823"/>
            <a:ext cx="6234044" cy="4620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7073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애자일 계획 수립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계획 수립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애자일 방법은 소프트웨어가 증분 단위로 개발되고 고객에게 인도되는 반복적인 접근법임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계획 주도 접근법과는 다르게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증분들의 기능은 미리 계획되지 않고 개발 중에 결정됨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증분에 무엇을 포함할 것인가에 대한 결정은 진척사항과 고객의 우선순위에 의존함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고객의 우선순위와 요구사항들이 변하기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변경들을 수용할 수 있는 유연한 계획을 수립하자는 것이 의미를 가짐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계획 수립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릴리스 계획 수립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개월 앞을 내다보고 시스템의 릴리스에 포함되어야 하는 기능들에 대한 결정을 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반복 계획 수립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단기 전망을 가지고 시스템의 다음 증분에 대한 계획 수립에 집중함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대개 팀의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주간의 작업을 나타냄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계획 수립 접근법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스크럼 접근법</a:t>
            </a:r>
            <a:endParaRPr lang="en-US" dirty="0" smtClean="0"/>
          </a:p>
          <a:p>
            <a:r>
              <a:rPr lang="ko-KR" altLang="en-US" dirty="0" smtClean="0"/>
              <a:t>프로젝트의 남은 작업과 수행된 작업에 대한 일일 검토를 근거로 함</a:t>
            </a:r>
            <a:endParaRPr lang="en-US" dirty="0" smtClean="0"/>
          </a:p>
          <a:p>
            <a:r>
              <a:rPr lang="ko-KR" altLang="en-US" dirty="0" smtClean="0"/>
              <a:t>계획 수립 게임</a:t>
            </a:r>
            <a:endParaRPr lang="en-US" dirty="0" smtClean="0"/>
          </a:p>
          <a:p>
            <a:pPr lvl="1"/>
            <a:r>
              <a:rPr lang="ko-KR" altLang="en-US" dirty="0" smtClean="0"/>
              <a:t>익스트림 프로그래밍의 일부분으로 개발됨</a:t>
            </a:r>
            <a:endParaRPr lang="en-US" dirty="0" smtClean="0"/>
          </a:p>
          <a:p>
            <a:pPr lvl="1"/>
            <a:r>
              <a:rPr lang="ko-KR" altLang="en-US" dirty="0" smtClean="0"/>
              <a:t>사용자 스토리에 의존함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스토리 기반 계획 수립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계획 수립 게임의 기본은 최종 시스템에 포함되는 모든 기능들을 다루는 사용자 스토리들의 집합임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r>
              <a:rPr lang="ko-KR" altLang="en-US" sz="2000" dirty="0" smtClean="0"/>
              <a:t>팀 멤버들은 스토리들을 읽고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토의하고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스토리를 구현하는 데 걸리는 시간을 생각하여 이를 바탕으로 스토리들의 순위를 매김</a:t>
            </a:r>
            <a:r>
              <a:rPr lang="en-US" sz="2000" dirty="0" smtClean="0"/>
              <a:t>.</a:t>
            </a:r>
            <a:r>
              <a:rPr lang="en-GB" sz="2000" dirty="0" smtClean="0"/>
              <a:t>  </a:t>
            </a:r>
            <a:endParaRPr lang="en-GB" sz="2000" dirty="0" smtClean="0"/>
          </a:p>
          <a:p>
            <a:r>
              <a:rPr lang="ko-KR" altLang="en-US" sz="2000" dirty="0" smtClean="0"/>
              <a:t>스토리들의 순위를 매기기 위해 개념적 노력 점수를 부여할 수 있음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속도는 팀이 하루에 구현한 노력 점수들의 수임</a:t>
            </a:r>
            <a:r>
              <a:rPr lang="en-US" altLang="ko-KR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일단 속도 추정치를 가지면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시스템을 구현하기 위한 총 노력을 인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일 단위로 계산할 수 있음</a:t>
            </a:r>
            <a:r>
              <a:rPr lang="en-US" altLang="ko-KR" sz="2000" dirty="0" smtClean="0"/>
              <a:t>.</a:t>
            </a:r>
            <a:endParaRPr lang="en-GB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수립 게임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 descr="23.8 Planning Gam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6" y="2714486"/>
            <a:ext cx="8225176" cy="1028147"/>
          </a:xfrm>
          <a:prstGeom prst="rect">
            <a:avLst/>
          </a:prstGeom>
        </p:spPr>
      </p:pic>
      <p:sp>
        <p:nvSpPr>
          <p:cNvPr id="7" name="Rectangle 4"/>
          <p:cNvSpPr/>
          <p:nvPr/>
        </p:nvSpPr>
        <p:spPr>
          <a:xfrm>
            <a:off x="651153" y="3105333"/>
            <a:ext cx="1059660" cy="4165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스토리 식별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419976" y="3071226"/>
            <a:ext cx="966254" cy="450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초기 추정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041315" y="3088279"/>
            <a:ext cx="966254" cy="450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릴리스 계획 수립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690184" y="3059157"/>
            <a:ext cx="966254" cy="450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반복 </a:t>
            </a:r>
            <a:r>
              <a:rPr lang="ko-KR" altLang="en-US" sz="1200" dirty="0" smtClean="0">
                <a:solidFill>
                  <a:schemeClr val="tx1"/>
                </a:solidFill>
              </a:rPr>
              <a:t>계획 수립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7338071" y="3058837"/>
            <a:ext cx="966254" cy="450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작업 계획 수립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릴리스와 반복 계획 수립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릴리스 계획 수립은 시스템의 한 릴리스에서 구현될 기능들과 스토리들이 구현되어야 하는 순서를 반영하여 스토리들을 선택하고 개량하는 것을 포함함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/>
          </a:p>
          <a:p>
            <a:r>
              <a:rPr lang="ko-KR" altLang="en-US" dirty="0" smtClean="0"/>
              <a:t>동작하는 시스템을 인도하기 위한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대체로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팀의 속도를 반영하여 여러 스토리들과 함께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반복동안 구현될 스토리들이 선택됨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/>
          </a:p>
          <a:p>
            <a:r>
              <a:rPr lang="ko-KR" altLang="en-US" dirty="0" smtClean="0"/>
              <a:t>속도는 시스템의 다음 버전의 계획 수립에서 사용됨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수립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제안 단계는 소프트웨어 시스템을 개발하는 또는 공급하는 계약을 수주하기 위해 응찰할 때임</a:t>
            </a:r>
            <a:r>
              <a:rPr lang="en-US" dirty="0" smtClean="0"/>
              <a:t>. </a:t>
            </a:r>
          </a:p>
          <a:p>
            <a:r>
              <a:rPr lang="ko-KR" altLang="en-US" dirty="0" smtClean="0"/>
              <a:t>프로젝트 시작 단계 동안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누가 프로젝트에서 작업할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프로젝트를 어떻게 작업들로 나눌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어떻게 할당할 것인지 등에 대한 계획을 수립해야 함</a:t>
            </a:r>
            <a:r>
              <a:rPr lang="en-US" dirty="0" smtClean="0"/>
              <a:t>. </a:t>
            </a:r>
          </a:p>
          <a:p>
            <a:r>
              <a:rPr lang="ko-KR" altLang="en-US" dirty="0" smtClean="0"/>
              <a:t>프로젝트 내내 주기적으로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소프트웨어와 그것의 개발에 관한 새로운 정보를 반영하기 위해 계획을 수정해야 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할당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각각의 개발 반복의 시작에는 개발자들이 스토리들을 개발 작업으로 분할하는 작업 계획 수립 단계가 있음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하나의 개발 작업은 </a:t>
            </a:r>
            <a:r>
              <a:rPr lang="en-US" dirty="0" smtClean="0"/>
              <a:t>4–1</a:t>
            </a:r>
            <a:r>
              <a:rPr lang="en-US" dirty="0" smtClean="0"/>
              <a:t>6</a:t>
            </a:r>
            <a:r>
              <a:rPr lang="ko-KR" altLang="en-US" dirty="0" smtClean="0"/>
              <a:t>시간 정도 소요되어야 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그 반복에 있는 모든 스토리들을 구현하기 위해 반드시 완료되어야 하는 모든 작업들이 나열됨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 smtClean="0"/>
          </a:p>
          <a:p>
            <a:pPr lvl="1"/>
            <a:r>
              <a:rPr lang="ko-KR" altLang="en-US" dirty="0" smtClean="0"/>
              <a:t>개별 개발자들이 그들이 구현할 특정한 작업들을 신청함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이 접근법의 이점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r>
              <a:rPr lang="ko-KR" altLang="en-US" dirty="0" smtClean="0"/>
              <a:t>전체 팀은 하나의 반복에서 완료되어야 하는 작업들에 대한 전체적인 윤곽을 얻음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개별 개발자들이 구현할 작업들을 선택함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인도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각각의 프로젝트 반복이 끝날 때에 소프트웨어 증분이 항상 인도된다는 장점을 가짐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증분에 포함된 기능이 허락된 시간 이내에 완료될 수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작업의 범위는 줄어듦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인도 일정은 결코 연장되지 않음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계획 수립의 어려움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계획 수립은 고객 참여와 이용가능성에 의존함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고객 대표들이 때때로 다른 중요한 작업이 있고 계획 수립 게임에 이용 가능하지 않을 수 있기 때문에 </a:t>
            </a:r>
            <a:r>
              <a:rPr lang="ko-KR" altLang="en-US" dirty="0" smtClean="0"/>
              <a:t>이런 참여를 준비하기 어려울 수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게다가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고객들은 전통적인 프로젝트 계획에 더 익숙할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애자일 계획 수립 프로세스에 참여하는 것을 어렵게 느낄 수 있음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73" y="274638"/>
            <a:ext cx="7293232" cy="1143000"/>
          </a:xfrm>
        </p:spPr>
        <p:txBody>
          <a:bodyPr/>
          <a:lstStyle/>
          <a:p>
            <a:r>
              <a:rPr lang="ko-KR" altLang="en-US" dirty="0"/>
              <a:t>애자일 계획 수립의 어려움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계획 수립은 구현될 스토리들을 같이 모으고 토의할 수 있는 작고 안정적인 개발팀에서는 잘 작동함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그러나</a:t>
            </a:r>
            <a:r>
              <a:rPr lang="en-US" altLang="ko-KR" dirty="0"/>
              <a:t> </a:t>
            </a:r>
            <a:r>
              <a:rPr lang="ko-KR" altLang="en-US" dirty="0" smtClean="0"/>
              <a:t>팀이 대규모이고 지리적으로 흩어져 있거나 똔느 팀 멤버가 빈번하게 변하는 경우는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애자일 프로젝트 관리에서 필수적인 협력적 계획 수립에 모두가 참여하는 것이 실질적으로 불가능함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0203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추정 기법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추정 기법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조직은 소프트웨어 노력과 비용 추정치를 만들 필요가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같은 두 종류의 기법들이 추정치를 구하기 위해 사용될 수 있음</a:t>
            </a:r>
            <a:r>
              <a:rPr lang="en-US" dirty="0" smtClean="0"/>
              <a:t>:</a:t>
            </a:r>
            <a:endParaRPr lang="en-GB" dirty="0" smtClean="0"/>
          </a:p>
          <a:p>
            <a:pPr lvl="1"/>
            <a:r>
              <a:rPr lang="ko-KR" altLang="en-US" dirty="0" smtClean="0"/>
              <a:t>경험 기반 기법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미래의 노력 요구사항에 대한 추정은 관리자의 과거 프로젝트 경험과 애플리케이션 도메인을 근거로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본질적으로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관리자는 노력 요구사항이 미래에 어떻게 될 것일까에 대한 정보에 근거한 판단을 함</a:t>
            </a:r>
            <a:r>
              <a:rPr lang="en-US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알고리즘 비용 모델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 접근법에서는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노력을 계산하기 위해 크기와 같은 제품 속성의 추정치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특성 그리고 참여한 직원들의 경험을 근거로 하는 공식적 접근법이 사용됨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추정 불확실성</a:t>
            </a:r>
            <a:endParaRPr lang="en-US" dirty="0"/>
          </a:p>
        </p:txBody>
      </p:sp>
      <p:pic>
        <p:nvPicPr>
          <p:cNvPr id="4" name="Content Placeholder 3" descr="23.9 Estimate-refinement.eps"/>
          <p:cNvPicPr>
            <a:picLocks noGrp="1" noChangeAspect="1"/>
          </p:cNvPicPr>
          <p:nvPr>
            <p:ph idx="1"/>
          </p:nvPr>
        </p:nvPicPr>
        <p:blipFill>
          <a:blip r:embed="rId2"/>
          <a:srcRect t="4781" b="478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282383" y="3916276"/>
            <a:ext cx="1059660" cy="313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타당성 조사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494442" y="3906979"/>
            <a:ext cx="1464025" cy="313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요구분석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325467" y="3906979"/>
            <a:ext cx="1059660" cy="313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870115" y="3877483"/>
            <a:ext cx="560182" cy="252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7636714" y="3972767"/>
            <a:ext cx="1059660" cy="313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인도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경험 기반 기법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경험 기반 기법은 과거 프로젝트들에 대한 관리자의 경험 그리고 이 프로젝트들에서 소프트웨어 개발에 관련된 활동들을 위해 투입된 실제 노력에 의존함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전형적으로 프로젝트에서 생성되는 산출물들과 개발될 여러 소프트웨어 컴포넌트들 또는 시스템들을 식별함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이것들을 스프레드시트로 문서화하고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개별적으로 추정하고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총 노력을 계산함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노력 추정에 일련의 그룹이 참여하고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그룹의 각 멤버에게 자신들의 추정치를 설명할 것을 요청하는 것은 대체로 도움이 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경험 기반 기법의 어려움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경험 기반 기법의 어려움은 새로운 소프트웨어 프로젝트가 이전 프로젝트들과 공통적인 것을 많이 갖지 않았을 때임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소프트웨어 개발은 매우 빨리 변화하고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프로젝트는 종종 웹 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 시스템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en-US" dirty="0" smtClean="0"/>
              <a:t>HTML5</a:t>
            </a:r>
            <a:r>
              <a:rPr lang="ko-KR" altLang="en-US" dirty="0" smtClean="0"/>
              <a:t>와 같이 익숙하지 않은 기법들을 사용할 것임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이런 기법들을 가지고 작업하지 않았다면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이전의 경험은 필요한 노력을 추정하는데 도움이 되지 않을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정확한 비용과 일정 추정치들을 생성하는 것을 더 어렵게 할 수도 있음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알고리즘 비용 산정 모델</a:t>
            </a:r>
            <a:endParaRPr lang="en-GB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알고리즘 비용 산정 모델은 프로젝트 비용을 예측하기 위해 수학적 공식을 사용함</a:t>
            </a:r>
            <a:r>
              <a:rPr lang="en-GB" sz="2400" dirty="0" smtClean="0"/>
              <a:t>:</a:t>
            </a:r>
            <a:endParaRPr lang="en-GB" sz="2400" dirty="0"/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latin typeface="Helvetica" charset="0"/>
              </a:rPr>
              <a:t>Effort</a:t>
            </a:r>
            <a:r>
              <a:rPr lang="en-GB" sz="2000" dirty="0"/>
              <a:t> = </a:t>
            </a:r>
            <a:r>
              <a:rPr lang="en-GB" sz="2000" dirty="0">
                <a:latin typeface="Helvetica" charset="0"/>
              </a:rPr>
              <a:t>A </a:t>
            </a:r>
            <a:r>
              <a:rPr lang="en-GB" sz="2000" dirty="0"/>
              <a:t> </a:t>
            </a:r>
            <a:r>
              <a:rPr lang="en-GB" dirty="0">
                <a:latin typeface="+mn-lt"/>
              </a:rPr>
              <a:t>x</a:t>
            </a:r>
            <a:r>
              <a:rPr lang="en-GB" sz="2000" dirty="0" smtClean="0"/>
              <a:t> </a:t>
            </a:r>
            <a:r>
              <a:rPr lang="en-GB" sz="2000" dirty="0" err="1">
                <a:latin typeface="Helvetica" charset="0"/>
              </a:rPr>
              <a:t>Size</a:t>
            </a:r>
            <a:r>
              <a:rPr lang="en-GB" sz="2000" baseline="30000" dirty="0" err="1">
                <a:latin typeface="Helvetica" charset="0"/>
              </a:rPr>
              <a:t>B</a:t>
            </a:r>
            <a:r>
              <a:rPr lang="en-GB" sz="2000" baseline="30000" dirty="0"/>
              <a:t> </a:t>
            </a:r>
            <a:r>
              <a:rPr lang="en-GB" altLang="ko-KR" sz="1800" dirty="0"/>
              <a:t>x</a:t>
            </a:r>
            <a:r>
              <a:rPr lang="en-GB" sz="2000" dirty="0" smtClean="0"/>
              <a:t> </a:t>
            </a:r>
            <a:r>
              <a:rPr lang="en-GB" sz="2000" dirty="0">
                <a:latin typeface="Helvetica" charset="0"/>
              </a:rPr>
              <a:t>M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 smtClean="0"/>
              <a:t>A: </a:t>
            </a:r>
            <a:r>
              <a:rPr lang="ko-KR" altLang="en-US" sz="2000" dirty="0" smtClean="0"/>
              <a:t>상수인자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개별 조직의 특성과 개발되는 소프트웨어의 종류에 의존함</a:t>
            </a:r>
            <a:endParaRPr lang="en-US" altLang="ko-KR" sz="2000" dirty="0" smtClean="0"/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Size: </a:t>
            </a:r>
            <a:r>
              <a:rPr lang="ko-KR" altLang="en-US" dirty="0" smtClean="0"/>
              <a:t>소프트웨어의 코드 크기 또는 기능 점수 또는 애플리케이션 점수</a:t>
            </a:r>
            <a:endParaRPr lang="en-US" altLang="ko-KR" dirty="0" smtClean="0"/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B: </a:t>
            </a:r>
            <a:r>
              <a:rPr lang="ko-KR" altLang="en-US" sz="2000" dirty="0" smtClean="0"/>
              <a:t>소프트웨어의 복잡도를 나타냄</a:t>
            </a:r>
            <a:endParaRPr lang="en-US" altLang="ko-KR" dirty="0"/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M: </a:t>
            </a:r>
            <a:r>
              <a:rPr lang="ko-KR" altLang="en-US" sz="2000" dirty="0" smtClean="0"/>
              <a:t>소프트웨어 확실성 요구사항과 같은 프로세스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제품과 개발 속성들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개발팀의 경험을 고려한 인자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제안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제안 단계에서는 개발하려는 소프트웨어에 대한 완전한 요구사항을 가지고 있지 않음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계약을 위해 응찰할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개발을 위해 고객에게 제안할 가격을 계산해야 함</a:t>
            </a:r>
            <a:r>
              <a:rPr lang="en-US" dirty="0" smtClean="0"/>
              <a:t>.</a:t>
            </a:r>
          </a:p>
          <a:p>
            <a:r>
              <a:rPr lang="ko-KR" altLang="en-US" dirty="0" smtClean="0"/>
              <a:t>인건비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 유지보수와 소프트웨어 지원을 포함한 하드웨어와 소프트웨어 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여비와 교육훈련 비용 등이 고려됨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추정 정확도</a:t>
            </a: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최종 프로그램의 크기는 추정치가 요구되는 때에는 아직 정해지지 않을 수도 있는 설계 결정들에 의존함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최종 크기에 영향을 주는 요소들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재사용된 시스템과 컴포넌트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프로그래밍 언어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시스템의 분산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en-GB" dirty="0" smtClean="0"/>
              <a:t>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에 영향을 미치는 복잡도와 프로세스 인자들의 추정치가 주관적임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비용 모델의 효율성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 비용 모델은 시스템을 개발하기 위해 요구되는 노력을 추정하기 위한 체계적인 방법임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이런 모델들은 복잡하고 사용하기 어려움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많은 속성들 그리고 그것들의 값을 추정하는 데 상당한 불확실성의 여지가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이런 복잡도는 알고리즘 비용 모델의 실제 적용은 대체로 국방과 항공 시스템 공학에서 작업하는 상태덕으로 소수의 대형 기업들로 제한된다는 것을 의미함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219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COCOMO </a:t>
            </a:r>
            <a:r>
              <a:rPr lang="ko-KR" altLang="en-US" dirty="0" smtClean="0"/>
              <a:t>비용 산정 모델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COCOMO </a:t>
            </a:r>
            <a:r>
              <a:rPr lang="ko-KR" altLang="en-US" dirty="0" smtClean="0"/>
              <a:t>비용 산정 모델</a:t>
            </a:r>
            <a:endParaRPr lang="en-GB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sz="2400" dirty="0" smtClean="0"/>
              <a:t>이 경험적 모델은 다른 크기들을 갖는 많은 수의 소프트웨어 프로젝트들로부터 데이터를 수집하여 유도됨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 smtClean="0"/>
              <a:t>COCOMO </a:t>
            </a:r>
            <a:r>
              <a:rPr lang="en-GB" sz="2400" dirty="0" smtClean="0"/>
              <a:t>2 </a:t>
            </a:r>
            <a:r>
              <a:rPr lang="ko-KR" altLang="en-US" sz="2400" dirty="0" smtClean="0"/>
              <a:t>모델은 동적 언어들을 사용한 신속한 소프트웨어 개발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재사용을 이용한 개발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그리고 데이터베이스 프로그래밍과 같은 소프트웨어 개발에 대한 현대적 접근법들을 고려함</a:t>
            </a:r>
            <a:r>
              <a:rPr lang="en-GB" sz="2400" dirty="0" smtClean="0"/>
              <a:t>. 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2 </a:t>
            </a:r>
            <a:r>
              <a:rPr lang="ko-KR" altLang="en-US" dirty="0" smtClean="0"/>
              <a:t>모델</a:t>
            </a: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COCOMO </a:t>
            </a:r>
            <a:r>
              <a:rPr lang="en-US" sz="2400" dirty="0" smtClean="0"/>
              <a:t>2</a:t>
            </a:r>
            <a:r>
              <a:rPr lang="ko-KR" altLang="en-US" sz="2400" dirty="0" smtClean="0"/>
              <a:t>는 더 자세한 추정치를 생성하는 여러 서브모델들을 포함함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COCOMO 2</a:t>
            </a:r>
            <a:r>
              <a:rPr lang="ko-KR" altLang="en-US" sz="2400" dirty="0" smtClean="0">
                <a:solidFill>
                  <a:schemeClr val="tx1"/>
                </a:solidFill>
              </a:rPr>
              <a:t>의 서브모델들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애플리케이션 결합 모델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이 모델은 재사용 가능한 컴포넌트들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스크립팅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또는 데이터베이스 프로그래밍으로부터 생성되는 시스템을 개발하기 위해서 요구되는 노력을 구하기 위해 사용됨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초기 설계 모델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이 모델은 요구사항들이 도출된 이후 시스템 설계의 초기 단계 동안에 사용됨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재사용 모델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이 모델은 재사용 가능한 컴포넌트들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그리고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또는 자동으로 생성된 프로그램 코드를 통합하기 위해서 요구되는 노력을 계산하기 위해 사용됨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포스트 아키텍처 모델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일단 시스템 아키텍처가 설계되면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소프트웨어 크기에 대해 더 정확한 추정치를 구할 수 있음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</a:t>
            </a:r>
            <a:r>
              <a:rPr lang="ko-KR" altLang="en-US" dirty="0" smtClean="0"/>
              <a:t>비용 산정 모델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" name="Picture 7" descr="23.10 COCOMO model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2" y="1839290"/>
            <a:ext cx="7584661" cy="4455741"/>
          </a:xfrm>
          <a:prstGeom prst="rect">
            <a:avLst/>
          </a:prstGeom>
        </p:spPr>
      </p:pic>
      <p:sp>
        <p:nvSpPr>
          <p:cNvPr id="7" name="Rectangle 4"/>
          <p:cNvSpPr/>
          <p:nvPr/>
        </p:nvSpPr>
        <p:spPr>
          <a:xfrm>
            <a:off x="994169" y="2040281"/>
            <a:ext cx="1336075" cy="41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애플리케이션 점수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602598" y="1982806"/>
            <a:ext cx="771833" cy="182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719602" y="3143995"/>
            <a:ext cx="771833" cy="182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738283" y="4313015"/>
            <a:ext cx="771833" cy="182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2719601" y="5610837"/>
            <a:ext cx="771833" cy="182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514385" y="2040281"/>
            <a:ext cx="771833" cy="182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466207" y="3170990"/>
            <a:ext cx="771833" cy="182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5514384" y="4330712"/>
            <a:ext cx="771833" cy="182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5466207" y="5568594"/>
            <a:ext cx="771833" cy="182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3896189" y="2040281"/>
            <a:ext cx="1336075" cy="41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애플리케이션 결합 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6553200" y="1921534"/>
            <a:ext cx="1452225" cy="6741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동적 언어</a:t>
            </a:r>
            <a:r>
              <a:rPr lang="en-US" altLang="ko-KR" sz="1200" dirty="0" smtClean="0">
                <a:solidFill>
                  <a:schemeClr val="tx1"/>
                </a:solidFill>
              </a:rPr>
              <a:t>, DB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프로그래밍 등을 이용하여 개발된 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994169" y="3202052"/>
            <a:ext cx="1336075" cy="41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기능 점수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994169" y="4285397"/>
            <a:ext cx="1336075" cy="6051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재사용되거나 생성된 라인 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994168" y="5610837"/>
            <a:ext cx="1336075" cy="41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소스 코드의 라인 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/>
          <p:nvPr/>
        </p:nvSpPr>
        <p:spPr>
          <a:xfrm>
            <a:off x="3896188" y="3178455"/>
            <a:ext cx="1336075" cy="41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초기 설계 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4"/>
          <p:cNvSpPr/>
          <p:nvPr/>
        </p:nvSpPr>
        <p:spPr>
          <a:xfrm>
            <a:off x="3844212" y="4378106"/>
            <a:ext cx="1336075" cy="41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재사용 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3880792" y="5610837"/>
            <a:ext cx="1336075" cy="419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포스트 아키텍처 모델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6480922" y="3074835"/>
            <a:ext cx="1601194" cy="777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 요구사항과 설계 옵션에 기반을 둔 초기 비용 추정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6480922" y="4273930"/>
            <a:ext cx="1753594" cy="7774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재사용 가능한 컴포넌트 혹은 자동적으로 생성되는 코드를 통합하는 비용 추정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6570898" y="5543888"/>
            <a:ext cx="1601194" cy="6091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시스템 설계 명세서에 기반을 둔 개발 비용 추정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결합 모델</a:t>
            </a:r>
            <a:endParaRPr lang="en-GB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프로토타이핑 프로젝트와 기존의 컴포넌트들을 결합하여 소프트웨어를 개발하는 프로젝트를 지원함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애플리케이션 점수 생산성의 표준 추정치로 나누어지는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가중치를 갖는 애플리케이션 포인트들의 추정치를 기초로 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공식</a:t>
            </a:r>
            <a:endParaRPr lang="en-GB" sz="24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latin typeface="Helvetica" charset="0"/>
              </a:rPr>
              <a:t>PM</a:t>
            </a:r>
            <a:r>
              <a:rPr lang="en-GB" sz="2000" dirty="0"/>
              <a:t> = </a:t>
            </a:r>
            <a:r>
              <a:rPr lang="en-GB" sz="2000" dirty="0">
                <a:latin typeface="Helvetica" charset="0"/>
              </a:rPr>
              <a:t>( NAP</a:t>
            </a:r>
            <a:r>
              <a:rPr lang="en-GB" sz="2000" dirty="0"/>
              <a:t> </a:t>
            </a:r>
            <a:r>
              <a:rPr lang="en-GB" sz="2000" dirty="0" smtClean="0"/>
              <a:t>x </a:t>
            </a:r>
            <a:r>
              <a:rPr lang="en-GB" sz="2000" dirty="0">
                <a:latin typeface="Helvetica" charset="0"/>
              </a:rPr>
              <a:t>(1 - %reuse/100 ) ) / PROD</a:t>
            </a:r>
            <a:endParaRPr lang="en-GB" sz="2000" dirty="0"/>
          </a:p>
          <a:p>
            <a:pPr lvl="1" algn="just"/>
            <a:r>
              <a:rPr lang="en-GB" sz="2000" dirty="0" smtClean="0">
                <a:latin typeface="Helvetica" charset="0"/>
              </a:rPr>
              <a:t>PM: </a:t>
            </a:r>
            <a:r>
              <a:rPr lang="ko-KR" altLang="en-US" sz="2000" dirty="0" smtClean="0">
                <a:latin typeface="Helvetica" charset="0"/>
              </a:rPr>
              <a:t>노력 추정치</a:t>
            </a:r>
            <a:endParaRPr lang="en-US" altLang="ko-KR" sz="2000" dirty="0" smtClean="0">
              <a:latin typeface="Helvetica" charset="0"/>
            </a:endParaRPr>
          </a:p>
          <a:p>
            <a:pPr lvl="1" algn="just"/>
            <a:r>
              <a:rPr lang="en-US" dirty="0" smtClean="0">
                <a:latin typeface="Helvetica" charset="0"/>
              </a:rPr>
              <a:t>NAP: </a:t>
            </a:r>
            <a:r>
              <a:rPr lang="ko-KR" altLang="en-US" dirty="0" smtClean="0">
                <a:latin typeface="Helvetica" charset="0"/>
              </a:rPr>
              <a:t>인도되는 시스템에 있는 총 애플리케이션 점수</a:t>
            </a:r>
            <a:endParaRPr lang="en-US" altLang="ko-KR" dirty="0" smtClean="0">
              <a:latin typeface="Helvetica" charset="0"/>
            </a:endParaRPr>
          </a:p>
          <a:p>
            <a:pPr lvl="1" algn="just"/>
            <a:r>
              <a:rPr lang="en-US" sz="2000" dirty="0" smtClean="0">
                <a:latin typeface="Helvetica" charset="0"/>
              </a:rPr>
              <a:t>%reuse: </a:t>
            </a:r>
            <a:r>
              <a:rPr lang="ko-KR" altLang="en-US" sz="2000" dirty="0" smtClean="0">
                <a:latin typeface="Helvetica" charset="0"/>
              </a:rPr>
              <a:t>개발에서 재사용되는 코드들의 양에 대한 추정치</a:t>
            </a:r>
            <a:endParaRPr lang="en-US" altLang="ko-KR" sz="2000" dirty="0" smtClean="0">
              <a:latin typeface="Helvetica" charset="0"/>
            </a:endParaRPr>
          </a:p>
          <a:p>
            <a:pPr lvl="1" algn="just"/>
            <a:r>
              <a:rPr lang="en-GB" sz="2000" dirty="0" smtClean="0">
                <a:latin typeface="Helvetica" charset="0"/>
              </a:rPr>
              <a:t>PROD: </a:t>
            </a:r>
            <a:r>
              <a:rPr lang="ko-KR" altLang="en-US" dirty="0" smtClean="0">
                <a:latin typeface="Helvetica" charset="0"/>
              </a:rPr>
              <a:t>애플리케이션 점수 생산성</a:t>
            </a:r>
            <a:endParaRPr lang="en-GB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애플리케이션 점수 생산성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507781"/>
              </p:ext>
            </p:extLst>
          </p:nvPr>
        </p:nvGraphicFramePr>
        <p:xfrm>
          <a:off x="457200" y="2529839"/>
          <a:ext cx="8229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개발자들의 경험과 능력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낮음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낮음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높음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높음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ICASE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성숙도와 능력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낮음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낮음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높음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높음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PROD (NAP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월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4</a:t>
                      </a:r>
                      <a:endParaRPr lang="en-GB" sz="14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7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13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25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50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초기 설계 모델</a:t>
            </a:r>
            <a:endParaRPr lang="en-GB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프로젝트의 초기 단계 동안에 사용될 수 있음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알고리즘 모델에 대한 대표 공식을 근거로 함</a:t>
            </a:r>
            <a:r>
              <a:rPr lang="en-US" altLang="ko-KR" dirty="0" smtClean="0"/>
              <a:t>.</a:t>
            </a:r>
            <a:endParaRPr lang="en-GB" dirty="0"/>
          </a:p>
          <a:p>
            <a:pPr algn="just">
              <a:lnSpc>
                <a:spcPct val="90000"/>
              </a:lnSpc>
            </a:pPr>
            <a:r>
              <a:rPr lang="en-GB" dirty="0">
                <a:latin typeface="Helvetica" charset="0"/>
              </a:rPr>
              <a:t>PM</a:t>
            </a:r>
            <a:r>
              <a:rPr lang="en-GB" dirty="0"/>
              <a:t> = </a:t>
            </a:r>
            <a:r>
              <a:rPr lang="en-GB" dirty="0">
                <a:latin typeface="Helvetica" charset="0"/>
              </a:rPr>
              <a:t>A</a:t>
            </a:r>
            <a:r>
              <a:rPr lang="en-GB" dirty="0"/>
              <a:t> </a:t>
            </a:r>
            <a:r>
              <a:rPr lang="en-GB" dirty="0" smtClean="0">
                <a:latin typeface="+mn-lt"/>
              </a:rPr>
              <a:t>x</a:t>
            </a:r>
            <a:r>
              <a:rPr lang="en-GB" dirty="0" smtClean="0"/>
              <a:t> </a:t>
            </a:r>
            <a:r>
              <a:rPr lang="en-GB" dirty="0" err="1">
                <a:latin typeface="Helvetica" charset="0"/>
              </a:rPr>
              <a:t>Size</a:t>
            </a:r>
            <a:r>
              <a:rPr lang="en-GB" baseline="30000" dirty="0" err="1">
                <a:latin typeface="Helvetica" charset="0"/>
              </a:rPr>
              <a:t>B</a:t>
            </a:r>
            <a:r>
              <a:rPr lang="en-GB" baseline="30000" dirty="0"/>
              <a:t> </a:t>
            </a:r>
            <a:r>
              <a:rPr lang="en-GB" altLang="ko-KR" dirty="0"/>
              <a:t>x</a:t>
            </a:r>
            <a:r>
              <a:rPr lang="en-GB" dirty="0" smtClean="0"/>
              <a:t> </a:t>
            </a:r>
            <a:r>
              <a:rPr lang="en-GB" dirty="0" smtClean="0">
                <a:latin typeface="Helvetica" charset="0"/>
              </a:rPr>
              <a:t>M</a:t>
            </a:r>
            <a:endParaRPr lang="en-GB" dirty="0"/>
          </a:p>
          <a:p>
            <a:pPr lvl="1" algn="just">
              <a:lnSpc>
                <a:spcPct val="90000"/>
              </a:lnSpc>
            </a:pPr>
            <a:r>
              <a:rPr lang="en-GB" dirty="0">
                <a:latin typeface="Helvetica" charset="0"/>
              </a:rPr>
              <a:t>M</a:t>
            </a:r>
            <a:r>
              <a:rPr lang="en-GB" dirty="0"/>
              <a:t> = PERS </a:t>
            </a:r>
            <a:r>
              <a:rPr lang="en-GB" altLang="ko-KR" sz="1800" dirty="0"/>
              <a:t>x</a:t>
            </a:r>
            <a:r>
              <a:rPr lang="en-GB" dirty="0" smtClean="0"/>
              <a:t> </a:t>
            </a:r>
            <a:r>
              <a:rPr lang="en-GB" dirty="0"/>
              <a:t>RCPX </a:t>
            </a:r>
            <a:r>
              <a:rPr lang="en-GB" altLang="ko-KR" sz="1800" dirty="0"/>
              <a:t>x</a:t>
            </a:r>
            <a:r>
              <a:rPr lang="en-GB" dirty="0" smtClean="0"/>
              <a:t> </a:t>
            </a:r>
            <a:r>
              <a:rPr lang="en-GB" dirty="0"/>
              <a:t>RUSE </a:t>
            </a:r>
            <a:r>
              <a:rPr lang="en-GB" altLang="ko-KR" sz="1800" dirty="0"/>
              <a:t>x</a:t>
            </a:r>
            <a:r>
              <a:rPr lang="en-GB" dirty="0" smtClean="0"/>
              <a:t> </a:t>
            </a:r>
            <a:r>
              <a:rPr lang="en-GB" dirty="0"/>
              <a:t>PDIF </a:t>
            </a:r>
            <a:r>
              <a:rPr lang="en-GB" altLang="ko-KR" sz="1800" dirty="0"/>
              <a:t>x</a:t>
            </a:r>
            <a:r>
              <a:rPr lang="en-GB" dirty="0" smtClean="0"/>
              <a:t> </a:t>
            </a:r>
            <a:r>
              <a:rPr lang="en-GB" dirty="0"/>
              <a:t>PREX </a:t>
            </a:r>
            <a:r>
              <a:rPr lang="en-GB" altLang="ko-KR" sz="1800" dirty="0"/>
              <a:t>x</a:t>
            </a:r>
            <a:r>
              <a:rPr lang="en-GB" dirty="0" smtClean="0"/>
              <a:t> </a:t>
            </a:r>
            <a:r>
              <a:rPr lang="en-GB" dirty="0"/>
              <a:t>FCIL </a:t>
            </a:r>
            <a:r>
              <a:rPr lang="en-GB" altLang="ko-KR" sz="1800" dirty="0"/>
              <a:t>x</a:t>
            </a:r>
            <a:r>
              <a:rPr lang="en-GB" dirty="0" smtClean="0"/>
              <a:t> </a:t>
            </a:r>
            <a:r>
              <a:rPr lang="en-GB" dirty="0"/>
              <a:t>SCED;</a:t>
            </a:r>
          </a:p>
          <a:p>
            <a:pPr lvl="1" algn="just">
              <a:lnSpc>
                <a:spcPct val="90000"/>
              </a:lnSpc>
            </a:pPr>
            <a:r>
              <a:rPr lang="en-GB" dirty="0"/>
              <a:t>A = </a:t>
            </a:r>
            <a:r>
              <a:rPr lang="en-GB" dirty="0" smtClean="0"/>
              <a:t>2.94</a:t>
            </a:r>
            <a:r>
              <a:rPr lang="ko-KR" altLang="en-US" dirty="0" smtClean="0"/>
              <a:t>로 제안됨</a:t>
            </a:r>
            <a:r>
              <a:rPr lang="en-US" altLang="ko-KR" dirty="0" smtClean="0"/>
              <a:t>,</a:t>
            </a:r>
            <a:endParaRPr lang="en-GB" dirty="0" smtClean="0"/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Size: KSLOC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 코드의 천라인 단위의 수</a:t>
            </a:r>
            <a:r>
              <a:rPr lang="en-US" altLang="ko-KR" dirty="0" smtClean="0"/>
              <a:t>)</a:t>
            </a:r>
            <a:r>
              <a:rPr lang="en-GB" dirty="0" smtClean="0"/>
              <a:t>,</a:t>
            </a:r>
            <a:endParaRPr lang="en-GB" dirty="0" smtClean="0"/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B: </a:t>
            </a:r>
            <a:r>
              <a:rPr lang="ko-KR" altLang="en-US" dirty="0" smtClean="0"/>
              <a:t>프로젝트의 독창성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융통성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사용하는 리스크 해결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개발팀의 단결 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조직의 프로세스 성숙도 수준에 의존하여 </a:t>
            </a:r>
            <a:r>
              <a:rPr lang="en-US" altLang="ko-KR" dirty="0" smtClean="0"/>
              <a:t>1.1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1.24</a:t>
            </a:r>
            <a:r>
              <a:rPr lang="ko-KR" altLang="en-US" dirty="0" smtClean="0"/>
              <a:t>까지 변할 수 있음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승수</a:t>
            </a:r>
            <a:endParaRPr lang="en-GB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88975" y="1606550"/>
            <a:ext cx="7804150" cy="4129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승수는 추정치를 증가 또는 감소시키는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프로젝트와 프로세스 속성들을 근거로 함</a:t>
            </a:r>
            <a:r>
              <a:rPr lang="en-GB" dirty="0" smtClean="0"/>
              <a:t>.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altLang="ko-KR" dirty="0"/>
              <a:t>PERS </a:t>
            </a:r>
            <a:r>
              <a:rPr lang="en-GB" altLang="ko-KR" dirty="0" smtClean="0"/>
              <a:t>– </a:t>
            </a:r>
            <a:r>
              <a:rPr lang="ko-KR" altLang="en-US" dirty="0" smtClean="0"/>
              <a:t>개인의 능력</a:t>
            </a:r>
            <a:r>
              <a:rPr lang="en-GB" altLang="ko-KR" dirty="0" smtClean="0"/>
              <a:t>;</a:t>
            </a:r>
            <a:endParaRPr lang="en-GB" altLang="ko-KR" dirty="0"/>
          </a:p>
          <a:p>
            <a:pPr lvl="1">
              <a:lnSpc>
                <a:spcPct val="90000"/>
              </a:lnSpc>
            </a:pPr>
            <a:r>
              <a:rPr lang="en-GB" altLang="ko-KR" dirty="0"/>
              <a:t>PREX </a:t>
            </a:r>
            <a:r>
              <a:rPr lang="en-GB" altLang="ko-KR" dirty="0" smtClean="0"/>
              <a:t>– </a:t>
            </a:r>
            <a:r>
              <a:rPr lang="ko-KR" altLang="en-US" dirty="0" smtClean="0"/>
              <a:t>개인의 경험</a:t>
            </a:r>
            <a:r>
              <a:rPr lang="en-GB" altLang="ko-KR" dirty="0" smtClean="0"/>
              <a:t>;</a:t>
            </a:r>
            <a:endParaRPr lang="en-GB" altLang="ko-KR" dirty="0"/>
          </a:p>
          <a:p>
            <a:pPr lvl="1">
              <a:lnSpc>
                <a:spcPct val="90000"/>
              </a:lnSpc>
            </a:pPr>
            <a:r>
              <a:rPr lang="en-GB" dirty="0" smtClean="0"/>
              <a:t>RCPX – </a:t>
            </a:r>
            <a:r>
              <a:rPr lang="ko-KR" altLang="en-US" dirty="0" smtClean="0"/>
              <a:t>제품 신뢰도와 복잡도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 smtClean="0"/>
              <a:t>RUSE – </a:t>
            </a:r>
            <a:r>
              <a:rPr lang="ko-KR" altLang="en-US" dirty="0" smtClean="0"/>
              <a:t>요구되는 재사용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 smtClean="0"/>
              <a:t>PDIF – </a:t>
            </a:r>
            <a:r>
              <a:rPr lang="ko-KR" altLang="en-US" dirty="0" smtClean="0"/>
              <a:t>플랫폼 난이도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 smtClean="0"/>
              <a:t>SCED – </a:t>
            </a:r>
            <a:r>
              <a:rPr lang="ko-KR" altLang="en-US" dirty="0" smtClean="0"/>
              <a:t>일정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FCIL </a:t>
            </a:r>
            <a:r>
              <a:rPr lang="en-GB" dirty="0" smtClean="0"/>
              <a:t>– </a:t>
            </a:r>
            <a:r>
              <a:rPr lang="ko-KR" altLang="en-US" dirty="0" smtClean="0"/>
              <a:t>지원 설비들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시작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단계에서는 시스템에 대한 요구사항을 더 많이 알아야 함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프로젝트 인원 구성과 예산 편성에 대한 결정을 도울 수 있도록 충분히 상세하게 프로젝트 계획을 수립해야 함</a:t>
            </a:r>
            <a:r>
              <a:rPr lang="en-US" dirty="0" smtClean="0"/>
              <a:t>. </a:t>
            </a:r>
            <a:endParaRPr lang="en-US" dirty="0"/>
          </a:p>
          <a:p>
            <a:r>
              <a:rPr lang="ko-KR" altLang="en-US" dirty="0" smtClean="0"/>
              <a:t>프로젝트 모니터링 방법들도 정의해야 함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애자일 방법이 사용되더라도 프로젝트 시작 계획은 여전히 필요함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재사용 모델</a:t>
            </a:r>
            <a:endParaRPr 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재사용 가능한 코드 또는 생성된 코드를 통합하기 위해서 요구되는 노력을 추정하기 위해 사용됨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두 종류의 재사용되는 코드를 고려함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블랙박스 코드는 코드에 대한 이해없이 또는 코드를 수정하지 않고 재사용될 수 있는 코드임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화이트박스 코드는 새로운 코드 또는 다른 재사용되는 컴포넌트들과 통합하기 위해 수정되어야 하는 재사용 가능 코드임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재사용 모델 추정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생성된 코드에 대해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PM = (ASLOC * AT/100)/ATPROD</a:t>
            </a:r>
          </a:p>
          <a:p>
            <a:pPr lvl="1"/>
            <a:r>
              <a:rPr lang="en-US" dirty="0" smtClean="0"/>
              <a:t>ASLOC: </a:t>
            </a:r>
            <a:r>
              <a:rPr lang="ko-KR" altLang="en-US" dirty="0" smtClean="0"/>
              <a:t>생성된 코드 라인 수</a:t>
            </a:r>
            <a:endParaRPr lang="en-US" dirty="0"/>
          </a:p>
          <a:p>
            <a:pPr lvl="1"/>
            <a:r>
              <a:rPr lang="en-US" dirty="0" smtClean="0"/>
              <a:t>AT: </a:t>
            </a:r>
            <a:r>
              <a:rPr lang="ko-KR" altLang="en-US" dirty="0" smtClean="0"/>
              <a:t>자동적으로 생성된 코드의 백분율</a:t>
            </a:r>
            <a:endParaRPr lang="en-US" dirty="0"/>
          </a:p>
          <a:p>
            <a:pPr lvl="1"/>
            <a:r>
              <a:rPr lang="en-US" dirty="0" smtClean="0"/>
              <a:t>ATPROD: </a:t>
            </a:r>
            <a:r>
              <a:rPr lang="ko-KR" altLang="en-US" dirty="0" smtClean="0"/>
              <a:t>이 코드를 통합하는 엔지니어의 생산성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재사용 모델 추정 </a:t>
            </a:r>
            <a:r>
              <a:rPr lang="en-US" altLang="ko-KR" dirty="0" smtClean="0"/>
              <a:t>2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코드가 이해되고 통합되어야 하는 경우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ESLOC = ASLOC * (1-AT/100) * AAM.</a:t>
            </a:r>
          </a:p>
          <a:p>
            <a:pPr lvl="1"/>
            <a:r>
              <a:rPr lang="en-US" dirty="0" smtClean="0"/>
              <a:t>ASLOC</a:t>
            </a:r>
            <a:r>
              <a:rPr lang="ko-KR" altLang="en-US" dirty="0" smtClean="0"/>
              <a:t>과 </a:t>
            </a:r>
            <a:r>
              <a:rPr lang="en-US" dirty="0" smtClean="0"/>
              <a:t>AT</a:t>
            </a:r>
            <a:r>
              <a:rPr lang="ko-KR" altLang="en-US" dirty="0" smtClean="0"/>
              <a:t>는 전과 같음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AAM: </a:t>
            </a:r>
            <a:r>
              <a:rPr lang="ko-KR" altLang="en-US" dirty="0" smtClean="0"/>
              <a:t>컴포넌트를 재사용하기 위해 요구되는 추가적인 노력을 반영하는 변형 조정 승수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포스트 아키텍처 모델</a:t>
            </a:r>
            <a:endParaRPr lang="en-GB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530350"/>
            <a:ext cx="8186738" cy="4359275"/>
          </a:xfrm>
        </p:spPr>
        <p:txBody>
          <a:bodyPr/>
          <a:lstStyle/>
          <a:p>
            <a:r>
              <a:rPr lang="ko-KR" altLang="en-US" dirty="0" smtClean="0"/>
              <a:t>전체 노력 수정치는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 속성들이 아니라 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조직의 속성들에 대한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개의 광범위한 집합을 사용함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코드 크기 추정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ko-KR" altLang="en-US" dirty="0" smtClean="0"/>
              <a:t>개발되어야 하는 새로운 코드 라인의 총 수에 대한 추정치</a:t>
            </a:r>
            <a:r>
              <a:rPr lang="en-GB" dirty="0" smtClean="0"/>
              <a:t>;</a:t>
            </a:r>
            <a:endParaRPr lang="en-GB" dirty="0"/>
          </a:p>
          <a:p>
            <a:pPr lvl="1"/>
            <a:r>
              <a:rPr lang="ko-KR" altLang="en-US" dirty="0" smtClean="0"/>
              <a:t>재사용 모델을 사용하여 계산된 동등한 소스 코드 라인 수에 근거한 재사용 비용들에 대한 추정치</a:t>
            </a:r>
            <a:r>
              <a:rPr lang="en-GB" dirty="0" smtClean="0"/>
              <a:t>;</a:t>
            </a:r>
            <a:endParaRPr lang="en-GB" dirty="0"/>
          </a:p>
          <a:p>
            <a:pPr lvl="1"/>
            <a:r>
              <a:rPr lang="ko-KR" altLang="en-US" dirty="0" smtClean="0"/>
              <a:t>시스템 요구사항에 대한 변경으로 변경될 것 같은 코드의 라인 수에 대한 추정치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지수</a:t>
            </a:r>
            <a:endParaRPr lang="en-GB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지수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의 값은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인자들을 기초로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인자들은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까지의 범위를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등급들을 더하고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으로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결과에 </a:t>
            </a:r>
            <a:r>
              <a:rPr lang="en-US" altLang="ko-KR" dirty="0" smtClean="0"/>
              <a:t>1.01</a:t>
            </a:r>
            <a:r>
              <a:rPr lang="ko-KR" altLang="en-US" dirty="0" smtClean="0"/>
              <a:t>을 더함</a:t>
            </a:r>
            <a:r>
              <a:rPr lang="en-US" altLang="ko-KR" dirty="0"/>
              <a:t>.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어떤 조직이 이전의 경험이 거의 없는 분야의 프로젝트를 책임지고 있다고 가정하자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프로젝트 고객은 사용되는 프로세스에 대해 정의하지 않았고 프로젝트 일정에 중대한 리스크 분석을 위한 시간을 허용하지 않았음</a:t>
            </a:r>
            <a:r>
              <a:rPr lang="en-US" altLang="ko-KR" sz="2400" dirty="0" smtClean="0"/>
              <a:t>.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선행성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등급 낮음</a:t>
            </a:r>
            <a:r>
              <a:rPr lang="en-US" altLang="ko-KR" sz="2000" dirty="0" smtClean="0"/>
              <a:t>(4)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개발 융통성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등급 매우 높음</a:t>
            </a:r>
            <a:r>
              <a:rPr lang="en-US" altLang="ko-KR" dirty="0" smtClean="0"/>
              <a:t>(1)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아키텍처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리스크 해결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등급 매우 낮음</a:t>
            </a:r>
            <a:r>
              <a:rPr lang="en-US" altLang="ko-KR" sz="2000" dirty="0" smtClean="0"/>
              <a:t>(5)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팀 단결 정도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등급 보통</a:t>
            </a:r>
            <a:r>
              <a:rPr lang="en-US" altLang="ko-KR" sz="2000" dirty="0" smtClean="0"/>
              <a:t>(3)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프로세스 성숙도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등급 보통</a:t>
            </a:r>
            <a:r>
              <a:rPr lang="en-US" altLang="ko-KR" sz="2000" dirty="0" smtClean="0"/>
              <a:t>(3)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400" dirty="0" smtClean="0"/>
              <a:t>B</a:t>
            </a:r>
            <a:r>
              <a:rPr lang="ko-KR" altLang="en-US" sz="2400" dirty="0" smtClean="0"/>
              <a:t>의 조정된 값은 </a:t>
            </a:r>
            <a:r>
              <a:rPr lang="en-GB" sz="2400" dirty="0" smtClean="0"/>
              <a:t>1.17</a:t>
            </a:r>
            <a:r>
              <a:rPr lang="ko-KR" altLang="en-US" sz="2400" dirty="0" smtClean="0"/>
              <a:t>임</a:t>
            </a:r>
            <a:r>
              <a:rPr lang="en-GB" sz="2400" dirty="0" smtClean="0"/>
              <a:t>.</a:t>
            </a:r>
            <a:endParaRPr lang="en-GB" sz="2400" dirty="0"/>
          </a:p>
          <a:p>
            <a:pPr lvl="1">
              <a:lnSpc>
                <a:spcPct val="90000"/>
              </a:lnSpc>
            </a:pPr>
            <a:endParaRPr lang="en-GB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포스트 아키텍처 모델의 지수 계산에 사용되는 범위 인자들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038094"/>
              </p:ext>
            </p:extLst>
          </p:nvPr>
        </p:nvGraphicFramePr>
        <p:xfrm>
          <a:off x="457200" y="16002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27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범위 인자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설명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아키텍처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리스크 해결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수행되는 리스크 분석 정도를 반영한다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낮음은 분석이 거의 없는 것을 의미한다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아주 높음은 완전하고 철저한 분석을 의미한다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개발 융통성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개발 프로세스의 융통성 정도를 반영한다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낮음은 미리 정해진 프로세스를 의미한다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아주 높음은 고객이 일반적인 목표만을 설정한 것을 의미한다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선행성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이런 유형의 프로젝트에 대한 조직의 과거 경험을 반영한다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낮음은 과거 경험이 전혀 없음을 의미한다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아주 높음은 조직이 이런 응용분야에 완전히 익숙하다는 것을 의미한다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팀 단합 정도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개발 팀이 서로를 얼마나 잘 알고 있고 함께 일한 정도를 반영한다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낮음은 소통이 매우 어렵다는 것을 의미한다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;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아주 높음은 소통에 아무런 문제가 없는 잘 통합되고 효과적인 팀을 의미한다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프로세스 성숙도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조직의 프로세스 성숙도를 반영한다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이 값의 계산은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CMM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성숙도 설문지에 의존하지만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추정치는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에서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CMM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성숙도 레벨을 빼면 구할 수 있다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98" y="308932"/>
            <a:ext cx="7016455" cy="10412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노력 추정치에 대한 비용 드라이버들의 영향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941773"/>
              </p:ext>
            </p:extLst>
          </p:nvPr>
        </p:nvGraphicFramePr>
        <p:xfrm>
          <a:off x="1879479" y="1956568"/>
          <a:ext cx="5754775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41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지수 값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1.17</a:t>
                      </a:r>
                      <a:endParaRPr lang="en-GB" sz="14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시스템 크기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재사용과 요구사항 변동성에 대한 인자들을 포함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128 KLOC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비용 드라이버를 사용하지 않은 초기의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COCOMO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추정치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730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인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-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월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신뢰도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높음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승수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= 1.39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복잡도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높음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승수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=</a:t>
                      </a:r>
                      <a:r>
                        <a:rPr lang="en-US" altLang="ko-KR" sz="140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1.3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메모리 제약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높음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승수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= 1.21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도구 사용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낮음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승수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= 1.29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일정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빨라짐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승수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= 1.29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조정된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COCOMO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추정치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2,306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인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-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월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8932"/>
            <a:ext cx="7276731" cy="1121308"/>
          </a:xfrm>
        </p:spPr>
        <p:txBody>
          <a:bodyPr>
            <a:normAutofit/>
          </a:bodyPr>
          <a:lstStyle/>
          <a:p>
            <a:r>
              <a:rPr lang="ko-KR" altLang="en-US" dirty="0"/>
              <a:t>노력 추정치에 대한 비용 드라이버들의 영향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380587"/>
              </p:ext>
            </p:extLst>
          </p:nvPr>
        </p:nvGraphicFramePr>
        <p:xfrm>
          <a:off x="1433291" y="2634446"/>
          <a:ext cx="57547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41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지수 값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1.17</a:t>
                      </a:r>
                      <a:endParaRPr lang="en-GB" sz="140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신뢰도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낮음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승수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= 0.75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9144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복잡도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낮음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승수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= 0.75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메모리 제약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없음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승수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= 1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도구 사용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매우 높음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승수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= 0.72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일정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보통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승수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= 1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조정된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COCOMO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추정치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295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인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-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</a:rPr>
                        <a:t>월</a:t>
                      </a:r>
                      <a:endParaRPr lang="en-GB" sz="14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소요시간과 인원배정</a:t>
            </a:r>
            <a:endParaRPr lang="en-GB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프로젝트 관리자는 소프트웨어를 개발할 때까지 소요되는 기간과 직원들이 소프트웨어 작업을 위해 필요할 때도 반드시 추정해야 함</a:t>
            </a:r>
            <a:r>
              <a:rPr lang="en-GB" sz="2400" dirty="0" smtClean="0"/>
              <a:t>.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 smtClean="0"/>
              <a:t> COCOMO </a:t>
            </a:r>
            <a:r>
              <a:rPr lang="ko-KR" altLang="en-US" sz="2400" dirty="0" smtClean="0"/>
              <a:t>모델은 프로젝트를 완료하기 위해 필요한 시간을 추정할 수 있는 공식을 포함함</a:t>
            </a:r>
            <a:r>
              <a:rPr lang="en-US" altLang="ko-KR" sz="2400" dirty="0" smtClean="0"/>
              <a:t>.</a:t>
            </a:r>
            <a:endParaRPr lang="en-GB" sz="2400" dirty="0"/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000" dirty="0"/>
              <a:t>TDEV = 3 </a:t>
            </a:r>
            <a:r>
              <a:rPr lang="en-GB" sz="2000" dirty="0" smtClean="0">
                <a:latin typeface="+mn-ea"/>
                <a:ea typeface="+mn-ea"/>
              </a:rPr>
              <a:t>x</a:t>
            </a:r>
            <a:r>
              <a:rPr lang="en-GB" sz="2000" dirty="0" smtClean="0"/>
              <a:t> </a:t>
            </a:r>
            <a:r>
              <a:rPr lang="en-GB" sz="2000" dirty="0"/>
              <a:t>(PM)</a:t>
            </a:r>
            <a:r>
              <a:rPr lang="en-GB" sz="2000" baseline="30000" dirty="0"/>
              <a:t>(0.33+0.2*(B-1.01))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PM: COCOMO </a:t>
            </a:r>
            <a:r>
              <a:rPr lang="ko-KR" altLang="en-US" sz="2000" dirty="0" smtClean="0"/>
              <a:t>모델에 의해 계산되는 노력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B: </a:t>
            </a:r>
            <a:r>
              <a:rPr lang="ko-KR" altLang="en-US" dirty="0" smtClean="0"/>
              <a:t>복잡도 관련 지수</a:t>
            </a:r>
            <a:endParaRPr lang="en-GB" sz="2000" dirty="0" smtClean="0"/>
          </a:p>
          <a:p>
            <a:pPr>
              <a:lnSpc>
                <a:spcPct val="90000"/>
              </a:lnSpc>
            </a:pPr>
            <a:r>
              <a:rPr lang="ko-KR" altLang="en-US" sz="2400" dirty="0" smtClean="0"/>
              <a:t>필요한 시간은 일하는 사람의 수와는 무관함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인원 관리</a:t>
            </a:r>
            <a:endParaRPr lang="en-GB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프로젝트에서 작업하는 사람들의 수와 프로젝트 인도 일정 사이에는 복잡한 관계가 있음</a:t>
            </a:r>
            <a:r>
              <a:rPr lang="en-US" altLang="ko-KR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프로젝트에 사람을 추가로 투입하면 기존 팀 멤버들의 생산성은 감소함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개발팀의 규모가 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프로젝트에 많은 인원을 추가로 투입하는 것은 전체 생산성에 대한 효과 때문에 때때로 개발 일정을 앞당기는 것이 아니라 지연시킴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프로젝트 인원의 급격한 증가는 프로젝트 일정 차질과 관련이 있다는 것이 알려져 있음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프로젝트가 진행되고 소프트웨어와 개발에 대한 이해가 깊어지면서 프로젝트 계획도 주기적으로 수정되어야 함</a:t>
            </a:r>
            <a:r>
              <a:rPr lang="en-US" altLang="ko-KR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시스템에 부과되는 가격은 그것의 추정된 개발 비용과 개발 기업에서 요구되는 이윤에만 의존하는 것은 아님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조직적 요인은 증가되는 리스크를 보상하기 위해 가격이 올라갈 수도 있고 경쟁력을 얻기 위해 내려갈 수도 있다는 것을 의미함</a:t>
            </a:r>
            <a:r>
              <a:rPr lang="en-US" sz="2000" dirty="0" smtClean="0"/>
              <a:t>. </a:t>
            </a:r>
            <a:endParaRPr lang="en-GB" sz="2000" dirty="0"/>
          </a:p>
          <a:p>
            <a:r>
              <a:rPr lang="ko-KR" altLang="en-US" sz="2000" dirty="0" smtClean="0"/>
              <a:t>소프트웨어는 종종 계약을 수주하기 위해 가격이 책정되고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다음에 시스템의 기능이 추정되는 가격에 맞추기 위해 조정됨</a:t>
            </a:r>
            <a:r>
              <a:rPr lang="en-US" sz="2000" dirty="0" smtClean="0"/>
              <a:t>.</a:t>
            </a:r>
            <a:endParaRPr lang="en-GB" sz="2000" dirty="0"/>
          </a:p>
          <a:p>
            <a:r>
              <a:rPr lang="ko-KR" altLang="en-US" sz="2000" dirty="0" smtClean="0"/>
              <a:t>계획 주도 개발은 프로젝트 액티비티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계획되는 노력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액티비티 일정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그리고 각각의 액티비티에 책임을 지는 사람들을 정의한 완전한 프로젝트 계획 중심으로 구조화됨</a:t>
            </a:r>
            <a:r>
              <a:rPr lang="en-US" sz="2000" dirty="0" smtClean="0"/>
              <a:t>.</a:t>
            </a:r>
            <a:endParaRPr lang="en-GB" sz="2000" dirty="0"/>
          </a:p>
          <a:p>
            <a:endParaRPr lang="en-GB" sz="2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프로젝트 일정관리는 프로젝트 계획의 부분들에 대한 다양한 그래픽 표현물의 생성을 포함함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액티비티 소요시간과 직원 시각표들을 보여주는 바 차트가 가장 흔하게 사용되는 일정 표현방법임</a:t>
            </a:r>
            <a:r>
              <a:rPr lang="en-US" sz="2000" dirty="0" smtClean="0"/>
              <a:t>.</a:t>
            </a:r>
            <a:endParaRPr lang="en-GB" sz="2000" dirty="0"/>
          </a:p>
          <a:p>
            <a:r>
              <a:rPr lang="ko-KR" altLang="en-US" sz="2000" dirty="0" smtClean="0"/>
              <a:t>프로젝트 이정표는 하나의 액티비티 혹은 액티비티 집합의 예측 가능한 결과물임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각각의 이정표에서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진척사항에 대한 공식적인 보고가 관리자에게 제시되어야 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산출물은 프로젝트 고객에게 인도되는 작업 제품임</a:t>
            </a:r>
            <a:r>
              <a:rPr lang="en-US" sz="2000" dirty="0" smtClean="0"/>
              <a:t>.</a:t>
            </a:r>
            <a:endParaRPr lang="en-GB" sz="2000" dirty="0"/>
          </a:p>
          <a:p>
            <a:r>
              <a:rPr lang="ko-KR" altLang="en-US" sz="2000" dirty="0" smtClean="0"/>
              <a:t>애자일 계획 수립 게임은 프로젝트 계획 수립에 전체 팀이 포함됨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계획은 점진적으로 개발되고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만약 문제가 발생하면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증분의 인도를 연기하는 것 대신에 소프트웨어 기능을 축소하도록 계획이 조정됨</a:t>
            </a:r>
            <a:r>
              <a:rPr lang="en-US" sz="2000" dirty="0" smtClean="0"/>
              <a:t>.</a:t>
            </a:r>
            <a:endParaRPr lang="en-GB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소프트웨어에 대한 추정 기법은 관리자가 요구되는 노력을 판단하는 경험 기반 방법 또는 요구되는 인력을 다른 추정된 프로젝트 매개변수들로부터 계산하는 알고리즘 방법일 수 있음</a:t>
            </a:r>
            <a:r>
              <a:rPr lang="en-US" sz="2000" dirty="0" smtClean="0"/>
              <a:t>.</a:t>
            </a:r>
            <a:endParaRPr lang="en-GB" sz="2000" dirty="0"/>
          </a:p>
          <a:p>
            <a:r>
              <a:rPr lang="en-US" sz="2000" dirty="0" smtClean="0"/>
              <a:t>COCOMO </a:t>
            </a:r>
            <a:r>
              <a:rPr lang="en-US" sz="2000" dirty="0"/>
              <a:t>II </a:t>
            </a:r>
            <a:r>
              <a:rPr lang="ko-KR" altLang="en-US" sz="2000" dirty="0" smtClean="0"/>
              <a:t>비용 모델은 비용 추정치를 만들어낼 때 프로젝트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하드웨어 그리고 개인의 속성들을 고려하는 성숙한 알고리즘 </a:t>
            </a:r>
            <a:r>
              <a:rPr lang="ko-KR" altLang="en-US" sz="2000" smtClean="0"/>
              <a:t>비용 모델임</a:t>
            </a:r>
            <a:r>
              <a:rPr lang="en-US" altLang="ko-KR" sz="2000" smtClean="0"/>
              <a:t>.</a:t>
            </a:r>
            <a:endParaRPr lang="en-GB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394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소프트웨어 가격 책정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소프트웨어 가격 책정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프로젝트를 완수하기 위한 비용들의 추정치를 작성해야 함</a:t>
            </a:r>
            <a:r>
              <a:rPr lang="en-GB" dirty="0" smtClean="0"/>
              <a:t>.</a:t>
            </a:r>
          </a:p>
          <a:p>
            <a:pPr lvl="1"/>
            <a:r>
              <a:rPr lang="ko-KR" altLang="en-US" dirty="0" smtClean="0"/>
              <a:t>인건비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교육훈련 비용 등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프로젝트 비용과 고객에게 언급하는 가격과의 관계는 단순하지 않음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조직의 경제적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정치적 그리고 비즈니스 사항들을 폭넓게 고려해야 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10/12/2014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23 </a:t>
            </a:r>
            <a:r>
              <a:rPr lang="ko-KR" altLang="en-US" smtClean="0"/>
              <a:t>프로젝트 계획 수립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0273-F455-7D4F-8782-207C5246660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622</TotalTime>
  <Words>4147</Words>
  <Application>Microsoft Office PowerPoint</Application>
  <PresentationFormat>On-screen Show (4:3)</PresentationFormat>
  <Paragraphs>686</Paragraphs>
  <Slides>72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ＭＳ Ｐゴシック</vt:lpstr>
      <vt:lpstr>맑은 고딕</vt:lpstr>
      <vt:lpstr>Arial</vt:lpstr>
      <vt:lpstr>Calibri</vt:lpstr>
      <vt:lpstr>Helvetica</vt:lpstr>
      <vt:lpstr>Times New Roman</vt:lpstr>
      <vt:lpstr>Wingdings</vt:lpstr>
      <vt:lpstr>SE10 slides</vt:lpstr>
      <vt:lpstr>Chapter 23 – 프로젝트 계획 수립</vt:lpstr>
      <vt:lpstr>학습내용</vt:lpstr>
      <vt:lpstr>프로젝트 계획 수립</vt:lpstr>
      <vt:lpstr>계획 수립 단계</vt:lpstr>
      <vt:lpstr>제안 단계</vt:lpstr>
      <vt:lpstr>프로젝트 시작 단계</vt:lpstr>
      <vt:lpstr>개발 단계</vt:lpstr>
      <vt:lpstr>소프트웨어 가격 책정</vt:lpstr>
      <vt:lpstr>소프트웨어 가격 책정</vt:lpstr>
      <vt:lpstr>소프트웨어 가격에 영향을 미치는 요인들</vt:lpstr>
      <vt:lpstr>소프트웨어 가격에 영향을 미치는 요인들</vt:lpstr>
      <vt:lpstr>합의에 의한 가격 결정</vt:lpstr>
      <vt:lpstr>계획 주도 개발</vt:lpstr>
      <vt:lpstr>계획 주도 개발</vt:lpstr>
      <vt:lpstr>계획 주도 개발의 장단점</vt:lpstr>
      <vt:lpstr>프로젝트 계획</vt:lpstr>
      <vt:lpstr>부가적인 프로젝트 계획들</vt:lpstr>
      <vt:lpstr>계획 수립 프로세스</vt:lpstr>
      <vt:lpstr>프로젝트 계획 수립 프로세스</vt:lpstr>
      <vt:lpstr>계획 가정</vt:lpstr>
      <vt:lpstr>리스크 완화</vt:lpstr>
      <vt:lpstr>프로젝트 일정관리</vt:lpstr>
      <vt:lpstr>프로젝트 일정관리</vt:lpstr>
      <vt:lpstr>프로젝트 일정관리 활동</vt:lpstr>
      <vt:lpstr>프로젝트 일정관리 프로세스</vt:lpstr>
      <vt:lpstr>일정 문제</vt:lpstr>
      <vt:lpstr>일정 표현</vt:lpstr>
      <vt:lpstr>프로젝트 액티비티</vt:lpstr>
      <vt:lpstr>이정표와 산출물</vt:lpstr>
      <vt:lpstr>작업, 소요시간 그리고 종속성</vt:lpstr>
      <vt:lpstr>액티비티 바 차트</vt:lpstr>
      <vt:lpstr>직원 할당 차트</vt:lpstr>
      <vt:lpstr>애자일 계획 수립</vt:lpstr>
      <vt:lpstr>애자일 계획 수립</vt:lpstr>
      <vt:lpstr>애자일 계획 수립 단계</vt:lpstr>
      <vt:lpstr>애자일 계획 수립 접근법</vt:lpstr>
      <vt:lpstr>스토리 기반 계획 수립</vt:lpstr>
      <vt:lpstr>계획 수립 게임</vt:lpstr>
      <vt:lpstr>릴리스와 반복 계획 수립</vt:lpstr>
      <vt:lpstr>작업 할당</vt:lpstr>
      <vt:lpstr>소프트웨어 인도</vt:lpstr>
      <vt:lpstr>애자일 계획 수립의 어려움</vt:lpstr>
      <vt:lpstr>애자일 계획 수립의 어려움</vt:lpstr>
      <vt:lpstr>추정 기법</vt:lpstr>
      <vt:lpstr>추정 기법</vt:lpstr>
      <vt:lpstr>추정 불확실성</vt:lpstr>
      <vt:lpstr>경험 기반 기법</vt:lpstr>
      <vt:lpstr>경험 기반 기법의 어려움</vt:lpstr>
      <vt:lpstr>알고리즘 비용 산정 모델</vt:lpstr>
      <vt:lpstr>추정 정확도</vt:lpstr>
      <vt:lpstr>알고리즘 비용 모델의 효율성</vt:lpstr>
      <vt:lpstr>COCOMO 비용 산정 모델</vt:lpstr>
      <vt:lpstr>COCOMO 비용 산정 모델</vt:lpstr>
      <vt:lpstr>COCOMO 2 모델</vt:lpstr>
      <vt:lpstr>COCOMO 비용 산정 모델</vt:lpstr>
      <vt:lpstr>애플리케이션 결합 모델</vt:lpstr>
      <vt:lpstr>애플리케이션 점수 생산성</vt:lpstr>
      <vt:lpstr>초기 설계 모델</vt:lpstr>
      <vt:lpstr>승수</vt:lpstr>
      <vt:lpstr>재사용 모델</vt:lpstr>
      <vt:lpstr>재사용 모델 추정 1</vt:lpstr>
      <vt:lpstr>재사용 모델 추정 2</vt:lpstr>
      <vt:lpstr>포스트 아키텍처 모델</vt:lpstr>
      <vt:lpstr>지수</vt:lpstr>
      <vt:lpstr>포스트 아키텍처 모델의 지수 계산에 사용되는 범위 인자들</vt:lpstr>
      <vt:lpstr>노력 추정치에 대한 비용 드라이버들의 영향</vt:lpstr>
      <vt:lpstr>노력 추정치에 대한 비용 드라이버들의 영향</vt:lpstr>
      <vt:lpstr>프로젝트 소요시간과 인원배정</vt:lpstr>
      <vt:lpstr>인원 관리</vt:lpstr>
      <vt:lpstr>키 포인트</vt:lpstr>
      <vt:lpstr>키 포인트</vt:lpstr>
      <vt:lpstr>키 포인트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23</dc:title>
  <dc:creator>Ian Sommerville</dc:creator>
  <cp:lastModifiedBy>Hwee Kim</cp:lastModifiedBy>
  <cp:revision>168</cp:revision>
  <dcterms:created xsi:type="dcterms:W3CDTF">2010-02-15T19:53:37Z</dcterms:created>
  <dcterms:modified xsi:type="dcterms:W3CDTF">2020-10-15T11:38:22Z</dcterms:modified>
</cp:coreProperties>
</file>