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68"/>
  </p:notesMasterIdLst>
  <p:handoutMasterIdLst>
    <p:handoutMasterId r:id="rId69"/>
  </p:handoutMasterIdLst>
  <p:sldIdLst>
    <p:sldId id="256" r:id="rId2"/>
    <p:sldId id="266" r:id="rId3"/>
    <p:sldId id="296" r:id="rId4"/>
    <p:sldId id="323" r:id="rId5"/>
    <p:sldId id="258" r:id="rId6"/>
    <p:sldId id="324" r:id="rId7"/>
    <p:sldId id="322" r:id="rId8"/>
    <p:sldId id="268" r:id="rId9"/>
    <p:sldId id="297" r:id="rId10"/>
    <p:sldId id="257" r:id="rId11"/>
    <p:sldId id="298" r:id="rId12"/>
    <p:sldId id="320" r:id="rId13"/>
    <p:sldId id="271" r:id="rId14"/>
    <p:sldId id="259" r:id="rId15"/>
    <p:sldId id="260" r:id="rId16"/>
    <p:sldId id="265" r:id="rId17"/>
    <p:sldId id="275" r:id="rId18"/>
    <p:sldId id="330" r:id="rId19"/>
    <p:sldId id="276" r:id="rId20"/>
    <p:sldId id="261" r:id="rId21"/>
    <p:sldId id="262" r:id="rId22"/>
    <p:sldId id="278" r:id="rId23"/>
    <p:sldId id="301" r:id="rId24"/>
    <p:sldId id="303" r:id="rId25"/>
    <p:sldId id="279" r:id="rId26"/>
    <p:sldId id="282" r:id="rId27"/>
    <p:sldId id="305" r:id="rId28"/>
    <p:sldId id="263" r:id="rId29"/>
    <p:sldId id="306" r:id="rId30"/>
    <p:sldId id="307" r:id="rId31"/>
    <p:sldId id="283" r:id="rId32"/>
    <p:sldId id="295" r:id="rId33"/>
    <p:sldId id="318" r:id="rId34"/>
    <p:sldId id="287" r:id="rId35"/>
    <p:sldId id="309" r:id="rId36"/>
    <p:sldId id="331" r:id="rId37"/>
    <p:sldId id="332" r:id="rId38"/>
    <p:sldId id="313" r:id="rId39"/>
    <p:sldId id="293" r:id="rId40"/>
    <p:sldId id="294" r:id="rId41"/>
    <p:sldId id="310" r:id="rId42"/>
    <p:sldId id="311" r:id="rId43"/>
    <p:sldId id="314" r:id="rId44"/>
    <p:sldId id="321" r:id="rId45"/>
    <p:sldId id="288" r:id="rId46"/>
    <p:sldId id="312" r:id="rId47"/>
    <p:sldId id="325" r:id="rId48"/>
    <p:sldId id="333" r:id="rId49"/>
    <p:sldId id="326" r:id="rId50"/>
    <p:sldId id="334" r:id="rId51"/>
    <p:sldId id="327" r:id="rId52"/>
    <p:sldId id="335" r:id="rId53"/>
    <p:sldId id="336" r:id="rId54"/>
    <p:sldId id="315" r:id="rId55"/>
    <p:sldId id="328" r:id="rId56"/>
    <p:sldId id="329" r:id="rId57"/>
    <p:sldId id="337" r:id="rId58"/>
    <p:sldId id="289" r:id="rId59"/>
    <p:sldId id="292" r:id="rId60"/>
    <p:sldId id="316" r:id="rId61"/>
    <p:sldId id="317" r:id="rId62"/>
    <p:sldId id="291" r:id="rId63"/>
    <p:sldId id="338" r:id="rId64"/>
    <p:sldId id="290" r:id="rId65"/>
    <p:sldId id="319" r:id="rId66"/>
    <p:sldId id="267" r:id="rId67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ED6F6"/>
    <a:srgbClr val="BFE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5" d="100"/>
          <a:sy n="85" d="100"/>
        </p:scale>
        <p:origin x="84" y="3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969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019BD-5A9C-D247-A352-90D6F932FC39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8A5312-93A2-4C41-AFD8-B93FA8A91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51557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84F9F3-EF58-DB4F-B0ED-0B6B850DA2DF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ED926C-2523-DB4E-AA42-7803F6FA2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51068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smtClean="0"/>
              <a:t>30/10/2014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smtClean="0"/>
              <a:t>Chapter 3 </a:t>
            </a:r>
            <a:r>
              <a:rPr lang="ko-KR" altLang="en-US" smtClean="0"/>
              <a:t>애자일 소프트웨어 개발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73D278-956A-2946-9CE2-9D377385555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smtClean="0"/>
              <a:t>30/10/2014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smtClean="0"/>
              <a:t>Chapter 3 </a:t>
            </a:r>
            <a:r>
              <a:rPr lang="ko-KR" altLang="en-US" smtClean="0"/>
              <a:t>애자일 소프트웨어 개발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AA3012-213F-D34C-8A21-808A5790DE6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smtClean="0"/>
              <a:t>30/10/2014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smtClean="0"/>
              <a:t>Chapter 3 </a:t>
            </a:r>
            <a:r>
              <a:rPr lang="ko-KR" altLang="en-US" smtClean="0"/>
              <a:t>애자일 소프트웨어 개발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0F93C5-4D62-2844-B9B8-045E9E31D9C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buFont typeface="Wingdings" charset="2"/>
              <a:buChar char="²"/>
              <a:defRPr sz="2400">
                <a:solidFill>
                  <a:srgbClr val="46424D"/>
                </a:solidFill>
                <a:latin typeface="Arial"/>
                <a:cs typeface="Arial"/>
              </a:defRPr>
            </a:lvl1pPr>
            <a:lvl2pPr>
              <a:spcBef>
                <a:spcPts val="300"/>
              </a:spcBef>
              <a:spcAft>
                <a:spcPts val="300"/>
              </a:spcAft>
              <a:buFont typeface="Wingdings" charset="2"/>
              <a:buChar char="§"/>
              <a:defRPr sz="2000">
                <a:solidFill>
                  <a:srgbClr val="46424D"/>
                </a:solidFill>
                <a:latin typeface="Arial"/>
                <a:cs typeface="Arial"/>
              </a:defRPr>
            </a:lvl2pPr>
            <a:lvl3pPr>
              <a:defRPr sz="1800">
                <a:solidFill>
                  <a:srgbClr val="46424D"/>
                </a:solidFill>
                <a:latin typeface="Arial"/>
                <a:cs typeface="Arial"/>
              </a:defRPr>
            </a:lvl3pPr>
            <a:lvl4pPr>
              <a:defRPr sz="1800">
                <a:solidFill>
                  <a:srgbClr val="46424D"/>
                </a:solidFill>
                <a:latin typeface="Arial"/>
                <a:cs typeface="Arial"/>
              </a:defRPr>
            </a:lvl4pPr>
            <a:lvl5pPr>
              <a:defRPr sz="1800">
                <a:solidFill>
                  <a:srgbClr val="46424D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smtClean="0"/>
              <a:t>30/10/2014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smtClean="0"/>
              <a:t>Chapter 3 </a:t>
            </a:r>
            <a:r>
              <a:rPr lang="ko-KR" altLang="en-US" smtClean="0"/>
              <a:t>애자일 소프트웨어 개발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B5BBF0-B782-3644-AFE1-10103AC2537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smtClean="0"/>
              <a:t>30/10/2014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smtClean="0"/>
              <a:t>Chapter 3 </a:t>
            </a:r>
            <a:r>
              <a:rPr lang="ko-KR" altLang="en-US" smtClean="0"/>
              <a:t>애자일 소프트웨어 개발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6C4D99-7786-3A47-A0D2-BD20D34577F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smtClean="0"/>
              <a:t>30/10/2014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smtClean="0"/>
              <a:t>Chapter 3 </a:t>
            </a:r>
            <a:r>
              <a:rPr lang="ko-KR" altLang="en-US" smtClean="0"/>
              <a:t>애자일 소프트웨어 개발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FBBB66-3A15-F64E-87CC-B8CCF7F3E7A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smtClean="0"/>
              <a:t>30/10/2014</a:t>
            </a: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smtClean="0"/>
              <a:t>Chapter 3 </a:t>
            </a:r>
            <a:r>
              <a:rPr lang="ko-KR" altLang="en-US" smtClean="0"/>
              <a:t>애자일 소프트웨어 개발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97BCC1-1E15-814C-B2E6-5124192EA27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smtClean="0"/>
              <a:t>30/10/2014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smtClean="0"/>
              <a:t>Chapter 3 </a:t>
            </a:r>
            <a:r>
              <a:rPr lang="ko-KR" altLang="en-US" smtClean="0"/>
              <a:t>애자일 소프트웨어 개발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F6B7E-89C5-FC4F-92F9-AFC105C6981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smtClean="0"/>
              <a:t>30/10/2014</a:t>
            </a: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smtClean="0"/>
              <a:t>Chapter 3 </a:t>
            </a:r>
            <a:r>
              <a:rPr lang="ko-KR" altLang="en-US" smtClean="0"/>
              <a:t>애자일 소프트웨어 개발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D8CD3A-6A10-3249-A17B-90B73EF037C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smtClean="0"/>
              <a:t>30/10/2014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smtClean="0"/>
              <a:t>Chapter 3 </a:t>
            </a:r>
            <a:r>
              <a:rPr lang="ko-KR" altLang="en-US" smtClean="0"/>
              <a:t>애자일 소프트웨어 개발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50B603-B29B-9F4A-8449-859DA19F67E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GB" noProof="0" smtClean="0"/>
              <a:t>Drag picture to placeholder or click icon to add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smtClean="0"/>
              <a:t>30/10/2014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smtClean="0"/>
              <a:t>Chapter 3 </a:t>
            </a:r>
            <a:r>
              <a:rPr lang="ko-KR" altLang="en-US" smtClean="0"/>
              <a:t>애자일 소프트웨어 개발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23E2BA-5D4B-814E-BBF4-D418023BB2F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729323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altLang="ko-KR" smtClean="0"/>
              <a:t>30/10/2014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altLang="ko-KR" smtClean="0"/>
              <a:t>Chapter 3 </a:t>
            </a:r>
            <a:r>
              <a:rPr lang="ko-KR" altLang="en-US" smtClean="0"/>
              <a:t>애자일 소프트웨어 개발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3575804-F645-DB44-9DC0-C97E27A6600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457200" y="1419226"/>
            <a:ext cx="7305805" cy="158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Sommerville Cover.jp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0432" y="213186"/>
            <a:ext cx="923794" cy="1219356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 flipV="1">
            <a:off x="457200" y="1417638"/>
            <a:ext cx="8217026" cy="158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 spd="med">
    <p:wipe dir="r"/>
  </p:transition>
  <p:timing>
    <p:tnLst>
      <p:par>
        <p:cTn id="1" dur="indefinite" restart="never" nodeType="tmRoot"/>
      </p:par>
    </p:tnLst>
  </p:timing>
  <p:hf hdr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400" b="1" u="none" kern="1200">
          <a:solidFill>
            <a:srgbClr val="46424D"/>
          </a:solidFill>
          <a:latin typeface="Arial"/>
          <a:ea typeface="ＭＳ Ｐゴシック" charset="-128"/>
          <a:cs typeface="Arial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3 – </a:t>
            </a:r>
            <a:r>
              <a:rPr lang="ko-KR" altLang="en-US" dirty="0" smtClean="0"/>
              <a:t>애자일 소프트웨어 개발</a:t>
            </a:r>
            <a:endParaRPr lang="en-US" dirty="0" smtClean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buFont typeface="Arial"/>
              <a:buNone/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Chapter 3 </a:t>
            </a:r>
            <a:r>
              <a:rPr lang="ko-KR" altLang="en-US" smtClean="0"/>
              <a:t>애자일 소프트웨어 개발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73D278-956A-2946-9CE2-9D3773855556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30/10/2014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애자일 기법의 원칙들</a:t>
            </a:r>
            <a:endParaRPr lang="en-US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Chapter 3 </a:t>
            </a:r>
            <a:r>
              <a:rPr lang="ko-KR" altLang="en-US" smtClean="0"/>
              <a:t>애자일 소프트웨어 개발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B5BBF0-B782-3644-AFE1-10103AC25370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6545450"/>
              </p:ext>
            </p:extLst>
          </p:nvPr>
        </p:nvGraphicFramePr>
        <p:xfrm>
          <a:off x="457200" y="1661727"/>
          <a:ext cx="8271317" cy="4684509"/>
        </p:xfrm>
        <a:graphic>
          <a:graphicData uri="http://schemas.openxmlformats.org/drawingml/2006/table">
            <a:tbl>
              <a:tblPr/>
              <a:tblGrid>
                <a:gridCol w="23006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707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3151"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</a:rPr>
                        <a:t>원칙</a:t>
                      </a:r>
                      <a:endParaRPr kumimoji="0" lang="en-GB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/>
                      </a:endParaRPr>
                    </a:p>
                  </a:txBody>
                  <a:tcPr marL="73025" marR="73025" marT="91440" marB="914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</a:rPr>
                        <a:t>설명</a:t>
                      </a:r>
                      <a:endParaRPr kumimoji="0" lang="en-GB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/>
                      </a:endParaRPr>
                    </a:p>
                  </a:txBody>
                  <a:tcPr marL="73025" marR="73025" marT="91440" marB="914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3542"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</a:rPr>
                        <a:t>고객 참여</a:t>
                      </a:r>
                      <a:endParaRPr kumimoji="0" lang="en-GB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/>
                      </a:endParaRPr>
                    </a:p>
                  </a:txBody>
                  <a:tcPr marL="73025" marR="73025" marT="0" marB="914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</a:rPr>
                        <a:t>고객이 개발 프로세스 전반에 밀접하게 관여해야 한다</a:t>
                      </a: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</a:rPr>
                        <a:t>. </a:t>
                      </a:r>
                      <a:r>
                        <a:rPr kumimoji="0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</a:rPr>
                        <a:t>고객의 역할은 새로운 시스템 요구사항을 제공하고 우선순위를 정하며</a:t>
                      </a: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</a:rPr>
                        <a:t>, </a:t>
                      </a:r>
                      <a:r>
                        <a:rPr kumimoji="0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</a:rPr>
                        <a:t>반복적으로 개발되는 시스템을 평가하는 것이다</a:t>
                      </a: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</a:rPr>
                        <a:t>.</a:t>
                      </a:r>
                      <a:endParaRPr kumimoji="0" lang="en-GB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/>
                      </a:endParaRPr>
                    </a:p>
                  </a:txBody>
                  <a:tcPr marL="73025" marR="73025" marT="0" marB="914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9977"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</a:rPr>
                        <a:t>점증적 인도</a:t>
                      </a:r>
                      <a:endParaRPr kumimoji="0" lang="en-GB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/>
                      </a:endParaRPr>
                    </a:p>
                  </a:txBody>
                  <a:tcPr marL="73025" marR="73025" marT="0" marB="914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</a:rPr>
                        <a:t>고객이 다음 증가분에 포함해야 할 요구사항을 </a:t>
                      </a:r>
                      <a:r>
                        <a:rPr kumimoji="0" lang="ko-KR" alt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</a:rPr>
                        <a:t>명세하면서</a:t>
                      </a: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</a:rPr>
                        <a:t>. </a:t>
                      </a:r>
                      <a:r>
                        <a:rPr kumimoji="0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</a:rPr>
                        <a:t>소프트웨어를 </a:t>
                      </a:r>
                      <a:r>
                        <a:rPr kumimoji="0" lang="ko-KR" alt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</a:rPr>
                        <a:t>점증적으로</a:t>
                      </a:r>
                      <a:r>
                        <a:rPr kumimoji="0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</a:rPr>
                        <a:t> 개발한다</a:t>
                      </a: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</a:rPr>
                        <a:t>.</a:t>
                      </a:r>
                      <a:endParaRPr kumimoji="0" lang="en-GB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/>
                      </a:endParaRPr>
                    </a:p>
                  </a:txBody>
                  <a:tcPr marL="73025" marR="73025" marT="0" marB="914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81953"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</a:rPr>
                        <a:t>프로세스가 아닌 사람</a:t>
                      </a:r>
                      <a:endParaRPr kumimoji="0" lang="en-GB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/>
                      </a:endParaRPr>
                    </a:p>
                  </a:txBody>
                  <a:tcPr marL="73025" marR="73025" marT="0" marB="914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</a:rPr>
                        <a:t>개발팀의 기술을 인지하고 잘 활용할 수 있어야 한다</a:t>
                      </a: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</a:rPr>
                        <a:t>. </a:t>
                      </a:r>
                      <a:r>
                        <a:rPr kumimoji="0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</a:rPr>
                        <a:t>팀 구성원이 규정된 프로세스 없이 각자의 업무 방식을 개발할 수 있도록 해야 한다</a:t>
                      </a: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</a:rPr>
                        <a:t>.</a:t>
                      </a:r>
                      <a:endParaRPr kumimoji="0" lang="en-GB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/>
                      </a:endParaRPr>
                    </a:p>
                  </a:txBody>
                  <a:tcPr marL="73025" marR="73025" marT="0" marB="914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0364"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</a:rPr>
                        <a:t>변화 수용</a:t>
                      </a:r>
                      <a:endParaRPr kumimoji="0" lang="en-GB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/>
                      </a:endParaRPr>
                    </a:p>
                  </a:txBody>
                  <a:tcPr marL="73025" marR="73025" marT="0" marB="914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</a:rPr>
                        <a:t>변화할 시스템 요구사항을 예측하고</a:t>
                      </a: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</a:rPr>
                        <a:t>, </a:t>
                      </a:r>
                      <a:r>
                        <a:rPr kumimoji="0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</a:rPr>
                        <a:t>이러한 변화를 수용할 수 있도록 해당 시스템을 설계하는 것이다</a:t>
                      </a: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</a:rPr>
                        <a:t>.</a:t>
                      </a:r>
                      <a:endParaRPr kumimoji="0" lang="en-GB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/>
                      </a:endParaRPr>
                    </a:p>
                  </a:txBody>
                  <a:tcPr marL="73025" marR="73025" marT="0" marB="914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81953"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</a:rPr>
                        <a:t>단순성 유지</a:t>
                      </a:r>
                      <a:endParaRPr kumimoji="0" lang="en-GB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/>
                      </a:endParaRPr>
                    </a:p>
                  </a:txBody>
                  <a:tcPr marL="73025" marR="73025" marT="0" marB="914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</a:rPr>
                        <a:t>개발하고 있는 소프트웨어와 개발 프로세스 양쪽에서 단순성에 집중한다</a:t>
                      </a: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</a:rPr>
                        <a:t>. </a:t>
                      </a:r>
                      <a:r>
                        <a:rPr kumimoji="0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</a:rPr>
                        <a:t>언제든지</a:t>
                      </a: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</a:rPr>
                        <a:t>, </a:t>
                      </a:r>
                      <a:r>
                        <a:rPr kumimoji="0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</a:rPr>
                        <a:t>시스템으로 인한 복잡성을 제거하기 위해 능동적으로 대처한다</a:t>
                      </a: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</a:rPr>
                        <a:t>.</a:t>
                      </a:r>
                      <a:endParaRPr kumimoji="0" lang="en-GB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/>
                      </a:endParaRPr>
                    </a:p>
                  </a:txBody>
                  <a:tcPr marL="73025" marR="73025" marT="0" marB="914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30/10/2014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애자일 기법 적용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소프트웨어가 회사가 중소 규모의 제품을 판매할 목적으로 개발하는 경우</a:t>
            </a:r>
            <a:r>
              <a:rPr lang="en-GB" dirty="0" smtClean="0"/>
              <a:t>. </a:t>
            </a:r>
          </a:p>
          <a:p>
            <a:pPr lvl="1"/>
            <a:r>
              <a:rPr lang="ko-KR" altLang="en-US" dirty="0" smtClean="0"/>
              <a:t>사실상 모든 소프트웨어 제품과 앱은 애자일 기법을 적용해서 개발함</a:t>
            </a:r>
            <a:r>
              <a:rPr lang="en-US" altLang="ko-KR" dirty="0" smtClean="0"/>
              <a:t>.</a:t>
            </a:r>
            <a:endParaRPr lang="en-GB" dirty="0" smtClean="0"/>
          </a:p>
          <a:p>
            <a:r>
              <a:rPr lang="ko-KR" altLang="en-US" dirty="0" smtClean="0"/>
              <a:t>고객이 개발 프로세스에 참여하겠다는 확실한 의사가 있고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소프트웨어에 영향을 줄 수 있는 외부 이해당사자나 규제가 거의 없는 조직 내에서 이루어지는 맞춤형 시스템 개발인 경우</a:t>
            </a:r>
            <a:r>
              <a:rPr lang="en-GB" dirty="0" smtClean="0"/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Chapter 3 </a:t>
            </a:r>
            <a:r>
              <a:rPr lang="ko-KR" altLang="en-US" smtClean="0"/>
              <a:t>애자일 소프트웨어 개발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B5BBF0-B782-3644-AFE1-10103AC25370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30/10/2014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54238"/>
            <a:ext cx="8229600" cy="1143000"/>
          </a:xfrm>
        </p:spPr>
        <p:txBody>
          <a:bodyPr/>
          <a:lstStyle/>
          <a:p>
            <a:pPr algn="ctr"/>
            <a:r>
              <a:rPr lang="ko-KR" altLang="en-US" smtClean="0"/>
              <a:t>애자일 개발 기법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Chapter 3 </a:t>
            </a:r>
            <a:r>
              <a:rPr lang="ko-KR" altLang="en-US" smtClean="0"/>
              <a:t>애자일 소프트웨어 개발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B5BBF0-B782-3644-AFE1-10103AC25370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30/10/2014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893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8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익스트림</a:t>
            </a:r>
            <a:r>
              <a:rPr lang="ko-KR" altLang="en-US" dirty="0" smtClean="0"/>
              <a:t> 프로그래밍</a:t>
            </a:r>
            <a:endParaRPr lang="en-US" dirty="0"/>
          </a:p>
        </p:txBody>
      </p:sp>
      <p:sp>
        <p:nvSpPr>
          <p:cNvPr id="1168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ko-KR" dirty="0" smtClean="0"/>
              <a:t>1990</a:t>
            </a:r>
            <a:r>
              <a:rPr lang="ko-KR" altLang="en-US" dirty="0" smtClean="0"/>
              <a:t>년대 후반에 제시된 변화하는 소프트웨어 개발 문화를 다루는 가장 중요한 접근법</a:t>
            </a:r>
            <a:r>
              <a:rPr lang="en-US" dirty="0" smtClean="0"/>
              <a:t>.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ko-KR" altLang="en-US" dirty="0" err="1" smtClean="0"/>
              <a:t>익스트림</a:t>
            </a:r>
            <a:r>
              <a:rPr lang="ko-KR" altLang="en-US" dirty="0" smtClean="0"/>
              <a:t> 프로그래밍</a:t>
            </a:r>
            <a:r>
              <a:rPr lang="en-US" dirty="0" smtClean="0"/>
              <a:t>(</a:t>
            </a:r>
            <a:r>
              <a:rPr lang="en-US" dirty="0"/>
              <a:t>XP</a:t>
            </a:r>
            <a:r>
              <a:rPr lang="en-US" dirty="0" smtClean="0"/>
              <a:t>)</a:t>
            </a:r>
            <a:r>
              <a:rPr lang="ko-KR" altLang="en-US" dirty="0" smtClean="0"/>
              <a:t>은 좋은 방법들을 극단적 수준으로 밀어붙이는 방식임</a:t>
            </a:r>
            <a:r>
              <a:rPr lang="en-US" dirty="0" smtClean="0"/>
              <a:t>. 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ko-KR" altLang="en-US" dirty="0" smtClean="0"/>
              <a:t>단 하루에 여러 신규 시스템 버전이 만들어짐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ko-KR" altLang="en-US" dirty="0" smtClean="0"/>
              <a:t>증가분이 고객에게 </a:t>
            </a:r>
            <a:r>
              <a:rPr lang="en-US" altLang="ko-KR" dirty="0" smtClean="0"/>
              <a:t>2</a:t>
            </a:r>
            <a:r>
              <a:rPr lang="ko-KR" altLang="en-US" dirty="0" smtClean="0"/>
              <a:t>주마다 배달됨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ko-KR" altLang="en-US" dirty="0" smtClean="0"/>
              <a:t>모든 빌드는 </a:t>
            </a:r>
            <a:r>
              <a:rPr lang="ko-KR" altLang="en-US" dirty="0" err="1" smtClean="0"/>
              <a:t>테스팅을</a:t>
            </a:r>
            <a:r>
              <a:rPr lang="ko-KR" altLang="en-US" dirty="0" smtClean="0"/>
              <a:t> 통과해야 시스템에 통합됨</a:t>
            </a:r>
            <a:endParaRPr lang="en-US" dirty="0" smtClean="0"/>
          </a:p>
          <a:p>
            <a:pPr>
              <a:lnSpc>
                <a:spcPct val="90000"/>
              </a:lnSpc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Chapter 3 </a:t>
            </a:r>
            <a:r>
              <a:rPr lang="ko-KR" altLang="en-US" smtClean="0"/>
              <a:t>애자일 소프트웨어 개발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B5BBF0-B782-3644-AFE1-10103AC25370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30/10/2014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XP </a:t>
            </a:r>
            <a:r>
              <a:rPr lang="ko-KR" altLang="en-US" dirty="0" smtClean="0"/>
              <a:t>릴리스 순환</a:t>
            </a:r>
            <a:endParaRPr lang="en-US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Chapter 3 </a:t>
            </a:r>
            <a:r>
              <a:rPr lang="ko-KR" altLang="en-US" smtClean="0"/>
              <a:t>애자일 소프트웨어 개발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B5BBF0-B782-3644-AFE1-10103AC25370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pic>
        <p:nvPicPr>
          <p:cNvPr id="4" name="Picture 3" descr="3.3-XP-ReleaseCycle.ep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427" y="2372086"/>
            <a:ext cx="6558005" cy="285627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30/10/2014</a:t>
            </a:r>
            <a:endParaRPr lang="en-US"/>
          </a:p>
        </p:txBody>
      </p:sp>
      <p:sp>
        <p:nvSpPr>
          <p:cNvPr id="7" name="Rectangle 4"/>
          <p:cNvSpPr/>
          <p:nvPr/>
        </p:nvSpPr>
        <p:spPr>
          <a:xfrm>
            <a:off x="1446325" y="2447885"/>
            <a:ext cx="1308828" cy="67183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이번 릴리스를 위한 사용자 스토리 선택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" name="Rectangle 4"/>
          <p:cNvSpPr/>
          <p:nvPr/>
        </p:nvSpPr>
        <p:spPr>
          <a:xfrm>
            <a:off x="3817015" y="2600286"/>
            <a:ext cx="1308828" cy="4357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스토리를 업무로 분해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" name="Rectangle 4"/>
          <p:cNvSpPr/>
          <p:nvPr/>
        </p:nvSpPr>
        <p:spPr>
          <a:xfrm>
            <a:off x="6126921" y="2545628"/>
            <a:ext cx="1308828" cy="4357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릴리스 계획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Rectangle 4"/>
          <p:cNvSpPr/>
          <p:nvPr/>
        </p:nvSpPr>
        <p:spPr>
          <a:xfrm>
            <a:off x="6019799" y="4210075"/>
            <a:ext cx="1612153" cy="4357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소프트웨어 개발</a:t>
            </a:r>
            <a:r>
              <a:rPr lang="en-US" altLang="ko-KR" sz="1200" dirty="0" smtClean="0">
                <a:solidFill>
                  <a:schemeClr val="tx1"/>
                </a:solidFill>
              </a:rPr>
              <a:t>/</a:t>
            </a:r>
            <a:r>
              <a:rPr lang="ko-KR" altLang="en-US" sz="1200" dirty="0" smtClean="0">
                <a:solidFill>
                  <a:schemeClr val="tx1"/>
                </a:solidFill>
              </a:rPr>
              <a:t>통합</a:t>
            </a:r>
            <a:r>
              <a:rPr lang="en-US" altLang="ko-KR" sz="1200" dirty="0" smtClean="0">
                <a:solidFill>
                  <a:schemeClr val="tx1"/>
                </a:solidFill>
              </a:rPr>
              <a:t>/</a:t>
            </a:r>
            <a:r>
              <a:rPr lang="ko-KR" altLang="en-US" sz="1200" dirty="0" smtClean="0">
                <a:solidFill>
                  <a:schemeClr val="tx1"/>
                </a:solidFill>
              </a:rPr>
              <a:t>테스트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Rectangle 4"/>
          <p:cNvSpPr/>
          <p:nvPr/>
        </p:nvSpPr>
        <p:spPr>
          <a:xfrm>
            <a:off x="3873791" y="4258756"/>
            <a:ext cx="1110585" cy="4357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소프트웨어 릴리스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Rectangle 4"/>
          <p:cNvSpPr/>
          <p:nvPr/>
        </p:nvSpPr>
        <p:spPr>
          <a:xfrm>
            <a:off x="1587791" y="4210074"/>
            <a:ext cx="1110585" cy="48444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시스템 평가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XP </a:t>
            </a:r>
            <a:r>
              <a:rPr lang="ko-KR" altLang="en-US" dirty="0" smtClean="0"/>
              <a:t>실무</a:t>
            </a:r>
            <a:endParaRPr lang="en-US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Chapter 3 </a:t>
            </a:r>
            <a:r>
              <a:rPr lang="ko-KR" altLang="en-US" smtClean="0"/>
              <a:t>애자일 소프트웨어 개발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B5BBF0-B782-3644-AFE1-10103AC25370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4940467"/>
              </p:ext>
            </p:extLst>
          </p:nvPr>
        </p:nvGraphicFramePr>
        <p:xfrm>
          <a:off x="457200" y="1580272"/>
          <a:ext cx="8325364" cy="4679679"/>
        </p:xfrm>
        <a:graphic>
          <a:graphicData uri="http://schemas.openxmlformats.org/drawingml/2006/table">
            <a:tbl>
              <a:tblPr/>
              <a:tblGrid>
                <a:gridCol w="23596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657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1672"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</a:rPr>
                        <a:t>원칙 또는 실무</a:t>
                      </a:r>
                      <a:endParaRPr kumimoji="0" lang="en-GB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/>
                      </a:endParaRPr>
                    </a:p>
                  </a:txBody>
                  <a:tcPr marL="73025" marR="73025" marT="91440" marB="914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</a:rPr>
                        <a:t>설명</a:t>
                      </a:r>
                      <a:endParaRPr kumimoji="0" lang="en-GB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/>
                      </a:endParaRPr>
                    </a:p>
                  </a:txBody>
                  <a:tcPr marL="73025" marR="73025" marT="91440" marB="914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3847"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</a:rPr>
                        <a:t>점증적 계획</a:t>
                      </a:r>
                      <a:endParaRPr kumimoji="0" lang="en-GB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/>
                      </a:endParaRPr>
                    </a:p>
                  </a:txBody>
                  <a:tcPr marL="73025" marR="73025" marT="0" marB="914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</a:rPr>
                        <a:t>요구사항은 </a:t>
                      </a: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</a:rPr>
                        <a:t>"</a:t>
                      </a:r>
                      <a:r>
                        <a:rPr kumimoji="0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</a:rPr>
                        <a:t>스토리 카드</a:t>
                      </a: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</a:rPr>
                        <a:t>"</a:t>
                      </a:r>
                      <a:r>
                        <a:rPr kumimoji="0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</a:rPr>
                        <a:t>로 기록하고</a:t>
                      </a: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</a:rPr>
                        <a:t>, </a:t>
                      </a:r>
                      <a:r>
                        <a:rPr kumimoji="0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</a:rPr>
                        <a:t>릴리스에 들어가는 스토리를 가용한 시간과 상대적 우선순위에 근거하여 정한다</a:t>
                      </a: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</a:rPr>
                        <a:t>. </a:t>
                      </a:r>
                      <a:r>
                        <a:rPr kumimoji="0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</a:rPr>
                        <a:t>개발자들은 이러한 스토리를 개발 </a:t>
                      </a: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</a:rPr>
                        <a:t>＂</a:t>
                      </a:r>
                      <a:r>
                        <a:rPr kumimoji="0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</a:rPr>
                        <a:t>작업</a:t>
                      </a: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</a:rPr>
                        <a:t>＂</a:t>
                      </a:r>
                      <a:r>
                        <a:rPr kumimoji="0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</a:rPr>
                        <a:t>으로 쪼갠다</a:t>
                      </a: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</a:rPr>
                        <a:t>.</a:t>
                      </a:r>
                      <a:endParaRPr kumimoji="0" lang="en-GB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/>
                      </a:endParaRPr>
                    </a:p>
                  </a:txBody>
                  <a:tcPr marL="73025" marR="73025" marT="0" marB="914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5457"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</a:rPr>
                        <a:t>소규모 릴리스</a:t>
                      </a:r>
                      <a:endParaRPr kumimoji="0" lang="en-GB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/>
                      </a:endParaRPr>
                    </a:p>
                  </a:txBody>
                  <a:tcPr marL="73025" marR="73025" marT="0" marB="914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</a:rPr>
                        <a:t>비즈니스 가치를 제공하는 최소한의 유용한 기능을 먼저 개발한다</a:t>
                      </a: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</a:rPr>
                        <a:t>. </a:t>
                      </a:r>
                      <a:r>
                        <a:rPr kumimoji="0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</a:rPr>
                        <a:t>시스템 릴리스는 빈번하게 이루어지고</a:t>
                      </a: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</a:rPr>
                        <a:t>, </a:t>
                      </a:r>
                      <a:r>
                        <a:rPr kumimoji="0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</a:rPr>
                        <a:t>초기 릴리스에 </a:t>
                      </a:r>
                      <a:r>
                        <a:rPr kumimoji="0" lang="ko-KR" alt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</a:rPr>
                        <a:t>점증적으로</a:t>
                      </a:r>
                      <a:r>
                        <a:rPr kumimoji="0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</a:rPr>
                        <a:t> 기능을 추가한다</a:t>
                      </a: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</a:rPr>
                        <a:t>.</a:t>
                      </a:r>
                      <a:endParaRPr kumimoji="0" lang="en-GB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/>
                      </a:endParaRPr>
                    </a:p>
                  </a:txBody>
                  <a:tcPr marL="73025" marR="73025" marT="0" marB="914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676"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</a:rPr>
                        <a:t>단순한 설계</a:t>
                      </a:r>
                      <a:endParaRPr kumimoji="0" lang="en-GB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/>
                      </a:endParaRPr>
                    </a:p>
                  </a:txBody>
                  <a:tcPr marL="73025" marR="73025" marT="0" marB="914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</a:rPr>
                        <a:t>현재의 요구사항만을 만족시키기 위해 충분한 설계를 수행한다</a:t>
                      </a: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</a:rPr>
                        <a:t>.</a:t>
                      </a:r>
                      <a:endParaRPr kumimoji="0" lang="en-GB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/>
                      </a:endParaRPr>
                    </a:p>
                  </a:txBody>
                  <a:tcPr marL="73025" marR="73025" marT="0" marB="914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37067"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</a:rPr>
                        <a:t>테스트 우선 개발</a:t>
                      </a:r>
                      <a:endParaRPr kumimoji="0" lang="en-GB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/>
                      </a:endParaRPr>
                    </a:p>
                  </a:txBody>
                  <a:tcPr marL="73025" marR="73025" marT="0" marB="914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</a:rPr>
                        <a:t>기능 자체를 구현하기 전에 새로운 기능에 대한 테스트를 작성하기 위해 자동화된 단위 테스트 프레임워크를 이용한다</a:t>
                      </a: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</a:rPr>
                        <a:t>.</a:t>
                      </a:r>
                      <a:endParaRPr kumimoji="0" lang="en-GB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/>
                      </a:endParaRPr>
                    </a:p>
                  </a:txBody>
                  <a:tcPr marL="73025" marR="73025" marT="0" marB="914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37067"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</a:rPr>
                        <a:t>리팩토링</a:t>
                      </a:r>
                      <a:endParaRPr kumimoji="0" lang="en-GB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/>
                      </a:endParaRPr>
                    </a:p>
                  </a:txBody>
                  <a:tcPr marL="73025" marR="73025" marT="0" marB="914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</a:rPr>
                        <a:t>모든 개발자들은 가능한 코드 개선 사항이 </a:t>
                      </a:r>
                      <a:r>
                        <a:rPr kumimoji="0" lang="ko-KR" alt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</a:rPr>
                        <a:t>발견되자마자</a:t>
                      </a:r>
                      <a:r>
                        <a:rPr kumimoji="0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</a:rPr>
                        <a:t> 계속적으로 코드를 </a:t>
                      </a:r>
                      <a:r>
                        <a:rPr kumimoji="0" lang="ko-KR" alt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</a:rPr>
                        <a:t>리팩토링한다</a:t>
                      </a: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</a:rPr>
                        <a:t>. </a:t>
                      </a:r>
                      <a:r>
                        <a:rPr kumimoji="0" lang="ko-KR" alt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</a:rPr>
                        <a:t>리팩토링</a:t>
                      </a:r>
                      <a:r>
                        <a:rPr kumimoji="0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</a:rPr>
                        <a:t> 작업은 코드를 단순하고 유지보수하기 쉽도록 만들어준다</a:t>
                      </a: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</a:rPr>
                        <a:t>.</a:t>
                      </a:r>
                      <a:endParaRPr kumimoji="0" lang="en-GB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/>
                      </a:endParaRPr>
                    </a:p>
                  </a:txBody>
                  <a:tcPr marL="73025" marR="73025" marT="0" marB="914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30/10/2014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XP </a:t>
            </a:r>
            <a:r>
              <a:rPr lang="ko-KR" altLang="en-US" dirty="0" smtClean="0"/>
              <a:t>실무</a:t>
            </a:r>
            <a:endParaRPr lang="en-US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Chapter 3 </a:t>
            </a:r>
            <a:r>
              <a:rPr lang="ko-KR" altLang="en-US" smtClean="0"/>
              <a:t>애자일 소프트웨어 개발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B5BBF0-B782-3644-AFE1-10103AC25370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7504973"/>
              </p:ext>
            </p:extLst>
          </p:nvPr>
        </p:nvGraphicFramePr>
        <p:xfrm>
          <a:off x="457199" y="1990725"/>
          <a:ext cx="8217271" cy="4385982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2856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316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1219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ko-KR" altLang="en-US" sz="1600" b="0" dirty="0" smtClean="0">
                          <a:latin typeface="Arial"/>
                          <a:cs typeface="Arial"/>
                        </a:rPr>
                        <a:t>짝 프로그래밍</a:t>
                      </a:r>
                      <a:endParaRPr lang="en-GB" sz="1600" b="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73025" marR="73025" marT="0" marB="9144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ko-KR" altLang="en-US" sz="1600" b="0" dirty="0" smtClean="0">
                          <a:latin typeface="Arial"/>
                          <a:cs typeface="Arial"/>
                        </a:rPr>
                        <a:t>개발자는 서로의 작업을 점검하고 항상 작업을 제대로 할 수 있도록 지원하면서 짝을 이루어 작업한다</a:t>
                      </a:r>
                      <a:r>
                        <a:rPr lang="en-US" altLang="ko-KR" sz="1600" b="0" dirty="0" smtClean="0">
                          <a:latin typeface="Arial"/>
                          <a:cs typeface="Arial"/>
                        </a:rPr>
                        <a:t>.</a:t>
                      </a:r>
                      <a:endParaRPr lang="en-GB" sz="1600" b="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73025" marR="73025" marT="0" marB="9144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023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ko-KR" altLang="en-US" sz="1600" dirty="0" smtClean="0">
                          <a:latin typeface="Arial"/>
                          <a:cs typeface="Arial"/>
                        </a:rPr>
                        <a:t>공동 소유권</a:t>
                      </a:r>
                      <a:endParaRPr lang="en-GB" sz="16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73025" marR="73025" marT="0" marB="9144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ko-KR" altLang="en-US" sz="1600" dirty="0" smtClean="0">
                          <a:latin typeface="Arial"/>
                          <a:cs typeface="Arial"/>
                        </a:rPr>
                        <a:t>개발자들은 모르는 부분이 발생하지 않도록 시스템의 모든 영역에 대해 짝을 이루어 작업을 하고</a:t>
                      </a:r>
                      <a:r>
                        <a:rPr lang="en-US" altLang="ko-KR" sz="1600" dirty="0" smtClean="0">
                          <a:latin typeface="Arial"/>
                          <a:cs typeface="Arial"/>
                        </a:rPr>
                        <a:t>,</a:t>
                      </a:r>
                      <a:r>
                        <a:rPr lang="en-US" altLang="ko-KR" sz="1600" baseline="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lang="ko-KR" altLang="en-US" sz="1600" baseline="0" dirty="0" smtClean="0">
                          <a:latin typeface="Arial"/>
                          <a:cs typeface="Arial"/>
                        </a:rPr>
                        <a:t>코드에 대한 공동 책임을 지도록 한다</a:t>
                      </a:r>
                      <a:r>
                        <a:rPr lang="en-US" altLang="ko-KR" sz="1600" baseline="0" dirty="0" smtClean="0">
                          <a:latin typeface="Arial"/>
                          <a:cs typeface="Arial"/>
                        </a:rPr>
                        <a:t>. </a:t>
                      </a:r>
                      <a:r>
                        <a:rPr lang="ko-KR" altLang="en-US" sz="1600" baseline="0" dirty="0" smtClean="0">
                          <a:latin typeface="Arial"/>
                          <a:cs typeface="Arial"/>
                        </a:rPr>
                        <a:t>모든 개발자가 어떤 것이든 변경할 수 있다</a:t>
                      </a:r>
                      <a:r>
                        <a:rPr lang="en-US" altLang="ko-KR" sz="1600" baseline="0" dirty="0" smtClean="0">
                          <a:latin typeface="Arial"/>
                          <a:cs typeface="Arial"/>
                        </a:rPr>
                        <a:t>.</a:t>
                      </a:r>
                      <a:endParaRPr lang="en-GB" sz="16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73025" marR="73025" marT="0" marB="9144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3023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ko-KR" altLang="en-US" sz="1600" dirty="0" smtClean="0">
                          <a:latin typeface="Arial"/>
                          <a:cs typeface="Arial"/>
                        </a:rPr>
                        <a:t>연속적 통합</a:t>
                      </a:r>
                      <a:endParaRPr lang="en-GB" sz="16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73025" marR="73025" marT="0" marB="9144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ko-KR" altLang="en-US" sz="1600" dirty="0" smtClean="0">
                          <a:latin typeface="Arial"/>
                          <a:cs typeface="Arial"/>
                        </a:rPr>
                        <a:t>특정 작업에 대한 업무가 끝나자마자</a:t>
                      </a:r>
                      <a:r>
                        <a:rPr lang="en-US" altLang="ko-KR" sz="1600" dirty="0" smtClean="0">
                          <a:latin typeface="Arial"/>
                          <a:cs typeface="Arial"/>
                        </a:rPr>
                        <a:t>, </a:t>
                      </a:r>
                      <a:r>
                        <a:rPr lang="ko-KR" altLang="en-US" sz="1600" dirty="0" smtClean="0">
                          <a:latin typeface="Arial"/>
                          <a:cs typeface="Arial"/>
                        </a:rPr>
                        <a:t>전체 시스템에 통합한다</a:t>
                      </a:r>
                      <a:r>
                        <a:rPr lang="en-US" altLang="ko-KR" sz="1600" dirty="0" smtClean="0">
                          <a:latin typeface="Arial"/>
                          <a:cs typeface="Arial"/>
                        </a:rPr>
                        <a:t>. </a:t>
                      </a:r>
                      <a:r>
                        <a:rPr lang="ko-KR" altLang="en-US" sz="1600" dirty="0" smtClean="0">
                          <a:latin typeface="Arial"/>
                          <a:cs typeface="Arial"/>
                        </a:rPr>
                        <a:t>그러면 통합 이후에는 해당 시스템에 속하는 모든 단위 테스트를 통과해야 한다</a:t>
                      </a:r>
                      <a:r>
                        <a:rPr lang="en-US" altLang="ko-KR" sz="1600" dirty="0" smtClean="0">
                          <a:latin typeface="Arial"/>
                          <a:cs typeface="Arial"/>
                        </a:rPr>
                        <a:t>.</a:t>
                      </a:r>
                      <a:endParaRPr lang="en-GB" sz="16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73025" marR="73025" marT="0" marB="9144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3023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ko-KR" altLang="en-US" sz="1600" dirty="0" smtClean="0">
                          <a:latin typeface="Arial"/>
                          <a:cs typeface="Arial"/>
                        </a:rPr>
                        <a:t>유지할 수 있는 속도</a:t>
                      </a:r>
                      <a:endParaRPr lang="en-GB" sz="16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73025" marR="73025" marT="0" marB="9144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ko-KR" altLang="en-US" sz="1600" dirty="0" smtClean="0">
                          <a:latin typeface="Arial"/>
                          <a:cs typeface="Arial"/>
                        </a:rPr>
                        <a:t>많은 양의 초과 근무를 허용하지 않는다</a:t>
                      </a:r>
                      <a:r>
                        <a:rPr lang="en-US" altLang="ko-KR" sz="1600" dirty="0" smtClean="0">
                          <a:latin typeface="Arial"/>
                          <a:cs typeface="Arial"/>
                        </a:rPr>
                        <a:t>. </a:t>
                      </a:r>
                      <a:r>
                        <a:rPr lang="ko-KR" altLang="en-US" sz="1600" dirty="0" smtClean="0">
                          <a:latin typeface="Arial"/>
                          <a:cs typeface="Arial"/>
                        </a:rPr>
                        <a:t>그 이유는 많은 양의 초과 근무는 실제적으로는 코드의 품질을 떨어뜨리고 중간 정도의 생산성으로 이어지는 경우가 많기 때문이다</a:t>
                      </a:r>
                      <a:r>
                        <a:rPr lang="en-US" altLang="ko-KR" sz="1600" dirty="0" smtClean="0">
                          <a:latin typeface="Arial"/>
                          <a:cs typeface="Arial"/>
                        </a:rPr>
                        <a:t>.</a:t>
                      </a:r>
                      <a:endParaRPr lang="en-GB" sz="16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73025" marR="73025" marT="0" marB="9144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8308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ko-KR" altLang="en-US" sz="1600" dirty="0" smtClean="0">
                          <a:latin typeface="Arial"/>
                          <a:cs typeface="Arial"/>
                        </a:rPr>
                        <a:t>고객의 참여</a:t>
                      </a:r>
                      <a:endParaRPr lang="en-GB" sz="16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73025" marR="73025" marT="0" marB="9144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ko-KR" altLang="en-US" sz="1600" dirty="0" smtClean="0">
                          <a:latin typeface="Arial"/>
                          <a:cs typeface="Arial"/>
                        </a:rPr>
                        <a:t>최종 시스템 사용자의 대표</a:t>
                      </a:r>
                      <a:r>
                        <a:rPr lang="en-US" altLang="ko-KR" sz="1600" dirty="0" smtClean="0">
                          <a:latin typeface="Arial"/>
                          <a:cs typeface="Arial"/>
                        </a:rPr>
                        <a:t>(</a:t>
                      </a:r>
                      <a:r>
                        <a:rPr lang="ko-KR" altLang="en-US" sz="1600" dirty="0" smtClean="0">
                          <a:latin typeface="Arial"/>
                          <a:cs typeface="Arial"/>
                        </a:rPr>
                        <a:t>고객</a:t>
                      </a:r>
                      <a:r>
                        <a:rPr lang="en-US" altLang="ko-KR" sz="1600" dirty="0" smtClean="0">
                          <a:latin typeface="Arial"/>
                          <a:cs typeface="Arial"/>
                        </a:rPr>
                        <a:t>)</a:t>
                      </a:r>
                      <a:r>
                        <a:rPr lang="ko-KR" altLang="en-US" sz="1600" dirty="0" smtClean="0">
                          <a:latin typeface="Arial"/>
                          <a:cs typeface="Arial"/>
                        </a:rPr>
                        <a:t>는 </a:t>
                      </a:r>
                      <a:r>
                        <a:rPr lang="en-US" altLang="ko-KR" sz="1600" dirty="0" smtClean="0">
                          <a:latin typeface="Arial"/>
                          <a:cs typeface="Arial"/>
                        </a:rPr>
                        <a:t>XP</a:t>
                      </a:r>
                      <a:r>
                        <a:rPr lang="ko-KR" altLang="en-US" sz="1600" dirty="0" smtClean="0">
                          <a:latin typeface="Arial"/>
                          <a:cs typeface="Arial"/>
                        </a:rPr>
                        <a:t>팀의 이용을 위해 전적으로 시간을 할애할 수 있어야 한다</a:t>
                      </a:r>
                      <a:r>
                        <a:rPr lang="en-US" altLang="ko-KR" sz="1600" dirty="0" smtClean="0">
                          <a:latin typeface="Arial"/>
                          <a:cs typeface="Arial"/>
                        </a:rPr>
                        <a:t>. XP </a:t>
                      </a:r>
                      <a:r>
                        <a:rPr lang="ko-KR" altLang="en-US" sz="1600" dirty="0" smtClean="0">
                          <a:latin typeface="Arial"/>
                          <a:cs typeface="Arial"/>
                        </a:rPr>
                        <a:t>프로세스에서</a:t>
                      </a:r>
                      <a:r>
                        <a:rPr lang="en-US" altLang="ko-KR" sz="1600" dirty="0" smtClean="0">
                          <a:latin typeface="Arial"/>
                          <a:cs typeface="Arial"/>
                        </a:rPr>
                        <a:t>, </a:t>
                      </a:r>
                      <a:r>
                        <a:rPr lang="ko-KR" altLang="en-US" sz="1600" dirty="0" smtClean="0">
                          <a:latin typeface="Arial"/>
                          <a:cs typeface="Arial"/>
                        </a:rPr>
                        <a:t>고객은 개발팀의 구성원이며 </a:t>
                      </a:r>
                      <a:r>
                        <a:rPr lang="ko-KR" altLang="en-US" sz="1600" dirty="0" err="1" smtClean="0">
                          <a:latin typeface="Arial"/>
                          <a:cs typeface="Arial"/>
                        </a:rPr>
                        <a:t>구현팀에게</a:t>
                      </a:r>
                      <a:r>
                        <a:rPr lang="ko-KR" altLang="en-US" sz="1600" dirty="0" smtClean="0">
                          <a:latin typeface="Arial"/>
                          <a:cs typeface="Arial"/>
                        </a:rPr>
                        <a:t> 시스템 요구사항을 전달할 책임이 있다</a:t>
                      </a:r>
                      <a:r>
                        <a:rPr lang="en-US" altLang="ko-KR" sz="1600" dirty="0" smtClean="0">
                          <a:latin typeface="Arial"/>
                          <a:cs typeface="Arial"/>
                        </a:rPr>
                        <a:t>.</a:t>
                      </a:r>
                      <a:endParaRPr lang="en-GB" sz="16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73025" marR="73025" marT="0" marB="9144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30/10/2014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9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XP</a:t>
            </a:r>
            <a:r>
              <a:rPr lang="ko-KR" altLang="en-US" dirty="0" smtClean="0"/>
              <a:t>와 애자일 원칙들</a:t>
            </a:r>
            <a:endParaRPr lang="en-US" dirty="0"/>
          </a:p>
        </p:txBody>
      </p:sp>
      <p:sp>
        <p:nvSpPr>
          <p:cNvPr id="1169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 smtClean="0"/>
              <a:t>점증적 개발은 작은 크기의 잦은 시스템 릴리스를 통해 이루어짐</a:t>
            </a:r>
            <a:r>
              <a:rPr lang="en-US" sz="2400" dirty="0" smtClean="0"/>
              <a:t>.</a:t>
            </a:r>
            <a:endParaRPr lang="en-US" sz="2400" dirty="0"/>
          </a:p>
          <a:p>
            <a:r>
              <a:rPr lang="ko-KR" altLang="en-US" sz="2400" dirty="0" smtClean="0"/>
              <a:t>고객 참여는 고객이 개발팀에 지속적으로 참여하는 것으로 이루어짐</a:t>
            </a:r>
            <a:r>
              <a:rPr lang="en-US" sz="2400" dirty="0" smtClean="0"/>
              <a:t>.</a:t>
            </a:r>
            <a:endParaRPr lang="en-US" sz="2400" dirty="0"/>
          </a:p>
          <a:p>
            <a:r>
              <a:rPr lang="ko-KR" altLang="en-US" sz="2400" dirty="0" smtClean="0"/>
              <a:t>짝 프로그래밍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시스템 코드의 집단 소유와 너무 오랜 근무시간을 요구하지 않는 </a:t>
            </a:r>
            <a:r>
              <a:rPr lang="ko-KR" altLang="en-US" sz="2400" dirty="0" err="1" smtClean="0"/>
              <a:t>지속가능한</a:t>
            </a:r>
            <a:r>
              <a:rPr lang="ko-KR" altLang="en-US" sz="2400" dirty="0" smtClean="0"/>
              <a:t> 개발 프로세스를 통해 프로세스가 아닌 사람을 지원함</a:t>
            </a:r>
            <a:r>
              <a:rPr lang="en-US" sz="2400" dirty="0" smtClean="0"/>
              <a:t>.</a:t>
            </a:r>
            <a:endParaRPr lang="en-US" sz="2400" dirty="0"/>
          </a:p>
          <a:p>
            <a:r>
              <a:rPr lang="ko-KR" altLang="en-US" sz="2400" dirty="0" smtClean="0"/>
              <a:t>고객에게 제공하는 정기적인 릴리스를 통해 변화를 허용함</a:t>
            </a:r>
            <a:r>
              <a:rPr lang="en-US" sz="2400" dirty="0" smtClean="0"/>
              <a:t>.</a:t>
            </a:r>
            <a:endParaRPr lang="en-US" sz="2400" dirty="0"/>
          </a:p>
          <a:p>
            <a:r>
              <a:rPr lang="ko-KR" altLang="en-US" sz="2400" dirty="0" smtClean="0"/>
              <a:t>코드 품질을 향상시키는 끊임없는 </a:t>
            </a:r>
            <a:r>
              <a:rPr lang="ko-KR" altLang="en-US" sz="2400" dirty="0" err="1" smtClean="0"/>
              <a:t>리팩토링을</a:t>
            </a:r>
            <a:r>
              <a:rPr lang="ko-KR" altLang="en-US" sz="2400" dirty="0" smtClean="0"/>
              <a:t> 통해 변화를 허용함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Chapter 3 </a:t>
            </a:r>
            <a:r>
              <a:rPr lang="ko-KR" altLang="en-US" smtClean="0"/>
              <a:t>애자일 소프트웨어 개발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B5BBF0-B782-3644-AFE1-10103AC25370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30/10/2014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XP </a:t>
            </a:r>
            <a:r>
              <a:rPr lang="ko-KR" altLang="en-US" dirty="0" smtClean="0"/>
              <a:t>실무 적용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익스트림</a:t>
            </a:r>
            <a:r>
              <a:rPr lang="ko-KR" altLang="en-US" dirty="0" smtClean="0"/>
              <a:t> 프로그래밍은 관리 실무와 대부분의 사업 분위기에 쉽게 통합할 수 없었음</a:t>
            </a:r>
            <a:r>
              <a:rPr lang="en-US" dirty="0" smtClean="0"/>
              <a:t>.</a:t>
            </a:r>
          </a:p>
          <a:p>
            <a:r>
              <a:rPr lang="ko-KR" altLang="en-US" dirty="0" smtClean="0"/>
              <a:t>애자일 기법을 채택한 회사들은 각자의 업무 방식에 가장 적합한 </a:t>
            </a:r>
            <a:r>
              <a:rPr lang="en-US" altLang="ko-KR" dirty="0" smtClean="0"/>
              <a:t>XP </a:t>
            </a:r>
            <a:r>
              <a:rPr lang="ko-KR" altLang="en-US" dirty="0" smtClean="0"/>
              <a:t>실무 방식을 골라서 사용함</a:t>
            </a:r>
            <a:r>
              <a:rPr lang="en-US" dirty="0" smtClean="0"/>
              <a:t>.</a:t>
            </a:r>
          </a:p>
          <a:p>
            <a:r>
              <a:rPr lang="ko-KR" altLang="en-US" dirty="0" smtClean="0"/>
              <a:t>주요 실무 방식</a:t>
            </a:r>
            <a:endParaRPr lang="en-US" dirty="0" smtClean="0"/>
          </a:p>
          <a:p>
            <a:pPr lvl="1"/>
            <a:r>
              <a:rPr lang="ko-KR" altLang="en-US" dirty="0" smtClean="0"/>
              <a:t>사용자 스토리</a:t>
            </a:r>
            <a:endParaRPr lang="en-US" dirty="0" smtClean="0"/>
          </a:p>
          <a:p>
            <a:pPr lvl="1"/>
            <a:r>
              <a:rPr lang="ko-KR" altLang="en-US" dirty="0" err="1" smtClean="0"/>
              <a:t>리팩토링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테스트 우선 개발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짝 프로그래밍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Chapter 3 </a:t>
            </a:r>
            <a:r>
              <a:rPr lang="ko-KR" altLang="en-US" smtClean="0"/>
              <a:t>애자일 소프트웨어 개발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B5BBF0-B782-3644-AFE1-10103AC25370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30/10/2014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64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0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사용자 스토리</a:t>
            </a:r>
            <a:endParaRPr lang="en-US" dirty="0"/>
          </a:p>
        </p:txBody>
      </p:sp>
      <p:sp>
        <p:nvSpPr>
          <p:cNvPr id="1170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시스템 고객은 가능한 개발팀과 밀접하게 일하고 다른 팀 구성원들과 시나리오에 대해 의논하게 됨</a:t>
            </a:r>
            <a:r>
              <a:rPr lang="en-US" dirty="0" smtClean="0"/>
              <a:t>.</a:t>
            </a:r>
          </a:p>
          <a:p>
            <a:r>
              <a:rPr lang="ko-KR" altLang="en-US" dirty="0" smtClean="0"/>
              <a:t>고객은 개발팀과 함께 고객의 요구를 담고 있는 스토리를 간단하게 설명해주는 </a:t>
            </a:r>
            <a:r>
              <a:rPr lang="en-US" altLang="ko-KR" dirty="0" smtClean="0"/>
              <a:t>"</a:t>
            </a:r>
            <a:r>
              <a:rPr lang="ko-KR" altLang="en-US" dirty="0" smtClean="0"/>
              <a:t>스토리 카드</a:t>
            </a:r>
            <a:r>
              <a:rPr lang="en-US" altLang="ko-KR" dirty="0" smtClean="0"/>
              <a:t>"</a:t>
            </a:r>
            <a:r>
              <a:rPr lang="ko-KR" altLang="en-US" dirty="0" smtClean="0"/>
              <a:t>를 만들게 됨</a:t>
            </a:r>
            <a:r>
              <a:rPr lang="en-US" dirty="0" smtClean="0"/>
              <a:t>.</a:t>
            </a:r>
            <a:endParaRPr lang="en-US" dirty="0"/>
          </a:p>
          <a:p>
            <a:r>
              <a:rPr lang="ko-KR" altLang="en-US" dirty="0" smtClean="0"/>
              <a:t>스토리 카드를 만들고 나면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개발팀은 이 스토리 카드를 여러 과업으로 나눈 뒤 그 과업을 구현하는 데 드는 노력과 자원을 추정하게 됨</a:t>
            </a:r>
            <a:r>
              <a:rPr lang="en-US" altLang="ko-KR" dirty="0" smtClean="0"/>
              <a:t>.</a:t>
            </a:r>
            <a:endParaRPr lang="en-US" dirty="0"/>
          </a:p>
          <a:p>
            <a:r>
              <a:rPr lang="ko-KR" altLang="en-US" dirty="0" smtClean="0"/>
              <a:t>고객은 유용하게 비즈니스를 지원하기 위해 당장 사용할 수 있는 스토리들을 선택함으로써 구현해야 할 스토리의 우선순위를 정하게 됨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Chapter 3 </a:t>
            </a:r>
            <a:r>
              <a:rPr lang="ko-KR" altLang="en-US" smtClean="0"/>
              <a:t>애자일 소프트웨어 개발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B5BBF0-B782-3644-AFE1-10103AC25370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30/10/2014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학습내용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애자일 기법</a:t>
            </a:r>
            <a:endParaRPr lang="en-US" dirty="0" smtClean="0"/>
          </a:p>
          <a:p>
            <a:r>
              <a:rPr lang="ko-KR" altLang="en-US" dirty="0" smtClean="0"/>
              <a:t>애자일 개발 기법</a:t>
            </a:r>
            <a:endParaRPr lang="en-US" dirty="0" smtClean="0"/>
          </a:p>
          <a:p>
            <a:r>
              <a:rPr lang="ko-KR" altLang="en-US" dirty="0" smtClean="0"/>
              <a:t>애자일 프로젝트 관리</a:t>
            </a:r>
            <a:endParaRPr lang="en-US" dirty="0" smtClean="0"/>
          </a:p>
          <a:p>
            <a:r>
              <a:rPr lang="ko-KR" altLang="en-US" dirty="0" smtClean="0"/>
              <a:t>애자일 기법의 규모 조정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Chapter 3 </a:t>
            </a:r>
            <a:r>
              <a:rPr lang="ko-KR" altLang="en-US" smtClean="0"/>
              <a:t>애자일 소프트웨어 개발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B5BBF0-B782-3644-AFE1-10103AC25370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30/10/2014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+mj-ea"/>
                <a:ea typeface="+mj-ea"/>
              </a:rPr>
              <a:t>“</a:t>
            </a:r>
            <a:r>
              <a:rPr lang="ko-KR" altLang="en-US" dirty="0" smtClean="0">
                <a:latin typeface="+mj-ea"/>
                <a:ea typeface="+mj-ea"/>
              </a:rPr>
              <a:t>약 처방</a:t>
            </a:r>
            <a:r>
              <a:rPr lang="en-US" altLang="ko-KR" dirty="0" smtClean="0">
                <a:latin typeface="+mj-ea"/>
                <a:ea typeface="+mj-ea"/>
              </a:rPr>
              <a:t>“ </a:t>
            </a:r>
            <a:r>
              <a:rPr lang="ko-KR" altLang="en-US" dirty="0" smtClean="0">
                <a:latin typeface="+mj-ea"/>
                <a:ea typeface="+mj-ea"/>
              </a:rPr>
              <a:t>스토리</a:t>
            </a:r>
            <a:endParaRPr lang="en-US" dirty="0" smtClean="0">
              <a:latin typeface="+mj-ea"/>
              <a:ea typeface="+mj-ea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Chapter 3 </a:t>
            </a:r>
            <a:r>
              <a:rPr lang="ko-KR" altLang="en-US" smtClean="0"/>
              <a:t>애자일 소프트웨어 개발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B5BBF0-B782-3644-AFE1-10103AC25370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pic>
        <p:nvPicPr>
          <p:cNvPr id="4" name="Picture 3" descr="3.5 StoryCard.ep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0914" y="1566747"/>
            <a:ext cx="5968294" cy="4789603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30/10/2014</a:t>
            </a:r>
            <a:endParaRPr lang="en-US"/>
          </a:p>
        </p:txBody>
      </p:sp>
      <p:sp>
        <p:nvSpPr>
          <p:cNvPr id="7" name="Rectangle 4"/>
          <p:cNvSpPr/>
          <p:nvPr/>
        </p:nvSpPr>
        <p:spPr>
          <a:xfrm>
            <a:off x="1523999" y="1641061"/>
            <a:ext cx="1792941" cy="25348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약 처방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" name="Rectangle 4"/>
          <p:cNvSpPr/>
          <p:nvPr/>
        </p:nvSpPr>
        <p:spPr>
          <a:xfrm>
            <a:off x="1523998" y="1998433"/>
            <a:ext cx="5665696" cy="420880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Kate</a:t>
            </a:r>
            <a:r>
              <a:rPr lang="ko-KR" altLang="en-US" sz="1100" dirty="0" smtClean="0">
                <a:solidFill>
                  <a:schemeClr val="tx1"/>
                </a:solidFill>
                <a:latin typeface="+mn-ea"/>
              </a:rPr>
              <a:t>는 클리닉에 다니는 환자를 위해 약을 처방하려는 의사이다</a:t>
            </a: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. </a:t>
            </a:r>
            <a:r>
              <a:rPr lang="ko-KR" altLang="en-US" sz="1100" dirty="0" smtClean="0">
                <a:solidFill>
                  <a:schemeClr val="tx1"/>
                </a:solidFill>
                <a:latin typeface="+mn-ea"/>
              </a:rPr>
              <a:t>환자 기록은 이미 그녀의 컴퓨터에 출력되어 있기 때문에 그녀는 약품 필드를 클릭해서 </a:t>
            </a: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"</a:t>
            </a:r>
            <a:r>
              <a:rPr lang="ko-KR" altLang="en-US" sz="1100" dirty="0" smtClean="0">
                <a:solidFill>
                  <a:schemeClr val="tx1"/>
                </a:solidFill>
                <a:latin typeface="+mn-ea"/>
              </a:rPr>
              <a:t>현재 처방</a:t>
            </a: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“, “</a:t>
            </a:r>
            <a:r>
              <a:rPr lang="ko-KR" altLang="en-US" sz="1100" dirty="0" smtClean="0">
                <a:solidFill>
                  <a:schemeClr val="tx1"/>
                </a:solidFill>
                <a:latin typeface="+mn-ea"/>
              </a:rPr>
              <a:t>새로운 처방</a:t>
            </a: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“ </a:t>
            </a:r>
            <a:r>
              <a:rPr lang="ko-KR" altLang="en-US" sz="1100" dirty="0" smtClean="0">
                <a:solidFill>
                  <a:schemeClr val="tx1"/>
                </a:solidFill>
                <a:latin typeface="+mn-ea"/>
              </a:rPr>
              <a:t>또는 </a:t>
            </a: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＂</a:t>
            </a:r>
            <a:r>
              <a:rPr lang="ko-KR" altLang="en-US" sz="1100" dirty="0" err="1" smtClean="0">
                <a:solidFill>
                  <a:schemeClr val="tx1"/>
                </a:solidFill>
                <a:latin typeface="+mn-ea"/>
              </a:rPr>
              <a:t>처방집</a:t>
            </a: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＂</a:t>
            </a:r>
            <a:r>
              <a:rPr lang="ko-KR" altLang="en-US" sz="1100" dirty="0" smtClean="0">
                <a:solidFill>
                  <a:schemeClr val="tx1"/>
                </a:solidFill>
                <a:latin typeface="+mn-ea"/>
              </a:rPr>
              <a:t>을 선택할 수 있다</a:t>
            </a: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.</a:t>
            </a:r>
          </a:p>
          <a:p>
            <a:endParaRPr lang="en-US" altLang="ko-KR" sz="1100" dirty="0">
              <a:solidFill>
                <a:schemeClr val="tx1"/>
              </a:solidFill>
              <a:latin typeface="+mn-ea"/>
            </a:endParaRPr>
          </a:p>
          <a:p>
            <a:r>
              <a:rPr lang="ko-KR" altLang="en-US" sz="1100" dirty="0" smtClean="0">
                <a:solidFill>
                  <a:schemeClr val="tx1"/>
                </a:solidFill>
                <a:latin typeface="+mn-ea"/>
              </a:rPr>
              <a:t>만약 그녀가 </a:t>
            </a: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"</a:t>
            </a:r>
            <a:r>
              <a:rPr lang="ko-KR" altLang="en-US" sz="1100" dirty="0" smtClean="0">
                <a:solidFill>
                  <a:schemeClr val="tx1"/>
                </a:solidFill>
                <a:latin typeface="+mn-ea"/>
              </a:rPr>
              <a:t>현재 처방</a:t>
            </a: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"</a:t>
            </a:r>
            <a:r>
              <a:rPr lang="ko-KR" altLang="en-US" sz="1100" dirty="0" smtClean="0">
                <a:solidFill>
                  <a:schemeClr val="tx1"/>
                </a:solidFill>
                <a:latin typeface="+mn-ea"/>
              </a:rPr>
              <a:t>을 선택하면</a:t>
            </a: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100" dirty="0" smtClean="0">
                <a:solidFill>
                  <a:schemeClr val="tx1"/>
                </a:solidFill>
                <a:latin typeface="+mn-ea"/>
              </a:rPr>
              <a:t>시스템은 그녀에게 복용량을 확인할 것을 물어본다</a:t>
            </a: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. </a:t>
            </a:r>
            <a:r>
              <a:rPr lang="ko-KR" altLang="en-US" sz="1100" dirty="0" smtClean="0">
                <a:solidFill>
                  <a:schemeClr val="tx1"/>
                </a:solidFill>
                <a:latin typeface="+mn-ea"/>
              </a:rPr>
              <a:t>만약 복용량을 변경하고 싶으면</a:t>
            </a: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100" dirty="0" smtClean="0">
                <a:solidFill>
                  <a:schemeClr val="tx1"/>
                </a:solidFill>
                <a:latin typeface="+mn-ea"/>
              </a:rPr>
              <a:t>새로운 복용량을 입력하고 처방을 확정하면 된다</a:t>
            </a: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.</a:t>
            </a:r>
          </a:p>
          <a:p>
            <a:endParaRPr lang="en-US" altLang="ko-KR" sz="1100" dirty="0">
              <a:solidFill>
                <a:schemeClr val="tx1"/>
              </a:solidFill>
              <a:latin typeface="+mn-ea"/>
            </a:endParaRPr>
          </a:p>
          <a:p>
            <a:r>
              <a:rPr lang="ko-KR" altLang="en-US" sz="1100" dirty="0" smtClean="0">
                <a:solidFill>
                  <a:schemeClr val="tx1"/>
                </a:solidFill>
                <a:latin typeface="+mn-ea"/>
              </a:rPr>
              <a:t>만약 그녀가 </a:t>
            </a: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"</a:t>
            </a:r>
            <a:r>
              <a:rPr lang="ko-KR" altLang="en-US" sz="1100" dirty="0" smtClean="0">
                <a:solidFill>
                  <a:schemeClr val="tx1"/>
                </a:solidFill>
                <a:latin typeface="+mn-ea"/>
              </a:rPr>
              <a:t>새로운 처방</a:t>
            </a: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"</a:t>
            </a:r>
            <a:r>
              <a:rPr lang="ko-KR" altLang="en-US" sz="1100" dirty="0" smtClean="0">
                <a:solidFill>
                  <a:schemeClr val="tx1"/>
                </a:solidFill>
                <a:latin typeface="+mn-ea"/>
              </a:rPr>
              <a:t>을 선택하면</a:t>
            </a: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100" dirty="0" smtClean="0">
                <a:solidFill>
                  <a:schemeClr val="tx1"/>
                </a:solidFill>
                <a:latin typeface="+mn-ea"/>
              </a:rPr>
              <a:t>시스템은 그녀가 어떤 약을 처방할지 알고 있다고 가정한다</a:t>
            </a: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. </a:t>
            </a:r>
            <a:r>
              <a:rPr lang="ko-KR" altLang="en-US" sz="1100" dirty="0" smtClean="0">
                <a:solidFill>
                  <a:schemeClr val="tx1"/>
                </a:solidFill>
                <a:latin typeface="+mn-ea"/>
              </a:rPr>
              <a:t>그녀는 처방할 약품의 처음 몇 글자를 입력한다</a:t>
            </a: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. </a:t>
            </a:r>
            <a:r>
              <a:rPr lang="ko-KR" altLang="en-US" sz="1100" dirty="0" smtClean="0">
                <a:solidFill>
                  <a:schemeClr val="tx1"/>
                </a:solidFill>
                <a:latin typeface="+mn-ea"/>
              </a:rPr>
              <a:t>그러면</a:t>
            </a: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100" dirty="0" smtClean="0">
                <a:solidFill>
                  <a:schemeClr val="tx1"/>
                </a:solidFill>
                <a:latin typeface="+mn-ea"/>
              </a:rPr>
              <a:t>시스템은 이 글자들로 시작하는 약들의 목록을 화면에 보여준다</a:t>
            </a: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. </a:t>
            </a:r>
            <a:r>
              <a:rPr lang="ko-KR" altLang="en-US" sz="1100" dirty="0" smtClean="0">
                <a:solidFill>
                  <a:schemeClr val="tx1"/>
                </a:solidFill>
                <a:latin typeface="+mn-ea"/>
              </a:rPr>
              <a:t>그녀는 필요한 약을 선택하고 시스템은 그녀에게 선택한 약품이 정확한지를 확인하기 위해 묻는 것으로 응답한다</a:t>
            </a: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. </a:t>
            </a:r>
            <a:r>
              <a:rPr lang="ko-KR" altLang="en-US" sz="1100" dirty="0" smtClean="0">
                <a:solidFill>
                  <a:schemeClr val="tx1"/>
                </a:solidFill>
                <a:latin typeface="+mn-ea"/>
              </a:rPr>
              <a:t>그녀는 복용량을 입력하고 처방을 확정 짓는다</a:t>
            </a: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.</a:t>
            </a:r>
          </a:p>
          <a:p>
            <a:endParaRPr lang="en-US" altLang="ko-KR" sz="1100" dirty="0">
              <a:solidFill>
                <a:schemeClr val="tx1"/>
              </a:solidFill>
              <a:latin typeface="+mn-ea"/>
            </a:endParaRPr>
          </a:p>
          <a:p>
            <a:r>
              <a:rPr lang="ko-KR" altLang="en-US" sz="1100" dirty="0" smtClean="0">
                <a:solidFill>
                  <a:schemeClr val="tx1"/>
                </a:solidFill>
                <a:latin typeface="+mn-ea"/>
              </a:rPr>
              <a:t>만약 그녀가 </a:t>
            </a: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＂</a:t>
            </a:r>
            <a:r>
              <a:rPr lang="ko-KR" altLang="en-US" sz="1100" dirty="0" err="1" smtClean="0">
                <a:solidFill>
                  <a:schemeClr val="tx1"/>
                </a:solidFill>
                <a:latin typeface="+mn-ea"/>
              </a:rPr>
              <a:t>처방집</a:t>
            </a: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＂</a:t>
            </a:r>
            <a:r>
              <a:rPr lang="ko-KR" altLang="en-US" sz="1100" dirty="0" smtClean="0">
                <a:solidFill>
                  <a:schemeClr val="tx1"/>
                </a:solidFill>
                <a:latin typeface="+mn-ea"/>
              </a:rPr>
              <a:t>을 선택하면</a:t>
            </a: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100" dirty="0" smtClean="0">
                <a:solidFill>
                  <a:schemeClr val="tx1"/>
                </a:solidFill>
                <a:latin typeface="+mn-ea"/>
              </a:rPr>
              <a:t>시스템은 허용된 처방에 대한 검색 상자를 보여주게 된다</a:t>
            </a: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. </a:t>
            </a:r>
            <a:r>
              <a:rPr lang="ko-KR" altLang="en-US" sz="1100" dirty="0" smtClean="0">
                <a:solidFill>
                  <a:schemeClr val="tx1"/>
                </a:solidFill>
                <a:latin typeface="+mn-ea"/>
              </a:rPr>
              <a:t>그러면</a:t>
            </a: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100" dirty="0" smtClean="0">
                <a:solidFill>
                  <a:schemeClr val="tx1"/>
                </a:solidFill>
                <a:latin typeface="+mn-ea"/>
              </a:rPr>
              <a:t>그녀는 필요한 약을 검색할 수 있다</a:t>
            </a: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. </a:t>
            </a:r>
            <a:r>
              <a:rPr lang="ko-KR" altLang="en-US" sz="1100" dirty="0" smtClean="0">
                <a:solidFill>
                  <a:schemeClr val="tx1"/>
                </a:solidFill>
                <a:latin typeface="+mn-ea"/>
              </a:rPr>
              <a:t>그녀는 한 약품을 선택하고 그 약이 정확한지를 </a:t>
            </a:r>
            <a:r>
              <a:rPr lang="ko-KR" altLang="en-US" sz="1100" dirty="0" err="1" smtClean="0">
                <a:solidFill>
                  <a:schemeClr val="tx1"/>
                </a:solidFill>
                <a:latin typeface="+mn-ea"/>
              </a:rPr>
              <a:t>확인받게</a:t>
            </a:r>
            <a:r>
              <a:rPr lang="ko-KR" altLang="en-US" sz="1100" dirty="0" smtClean="0">
                <a:solidFill>
                  <a:schemeClr val="tx1"/>
                </a:solidFill>
                <a:latin typeface="+mn-ea"/>
              </a:rPr>
              <a:t> 된다</a:t>
            </a: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. </a:t>
            </a:r>
            <a:r>
              <a:rPr lang="ko-KR" altLang="en-US" sz="1100" dirty="0" smtClean="0">
                <a:solidFill>
                  <a:schemeClr val="tx1"/>
                </a:solidFill>
                <a:latin typeface="+mn-ea"/>
              </a:rPr>
              <a:t>그녀는 복용량을 입력하고 처방을 확정 짓는다</a:t>
            </a: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.</a:t>
            </a:r>
          </a:p>
          <a:p>
            <a:endParaRPr lang="en-US" altLang="ko-KR" sz="1100" dirty="0">
              <a:solidFill>
                <a:schemeClr val="tx1"/>
              </a:solidFill>
              <a:latin typeface="+mn-ea"/>
            </a:endParaRPr>
          </a:p>
          <a:p>
            <a:r>
              <a:rPr lang="ko-KR" altLang="en-US" sz="1100" dirty="0" smtClean="0">
                <a:solidFill>
                  <a:schemeClr val="tx1"/>
                </a:solidFill>
                <a:latin typeface="+mn-ea"/>
              </a:rPr>
              <a:t>시스템은 항상 복용량이 허용된 범위 내에 있는지 확인한다</a:t>
            </a: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. </a:t>
            </a:r>
            <a:r>
              <a:rPr lang="ko-KR" altLang="en-US" sz="1100" dirty="0" smtClean="0">
                <a:solidFill>
                  <a:schemeClr val="tx1"/>
                </a:solidFill>
                <a:latin typeface="+mn-ea"/>
              </a:rPr>
              <a:t>만약 허용 범위를 벗어나면</a:t>
            </a: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, Kate</a:t>
            </a:r>
            <a:r>
              <a:rPr lang="ko-KR" altLang="en-US" sz="1100" dirty="0" smtClean="0">
                <a:solidFill>
                  <a:schemeClr val="tx1"/>
                </a:solidFill>
                <a:latin typeface="+mn-ea"/>
              </a:rPr>
              <a:t>에게 복용량을 바꿀 것을 요청한다</a:t>
            </a: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.</a:t>
            </a:r>
          </a:p>
          <a:p>
            <a:endParaRPr lang="en-US" altLang="ko-KR" sz="11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Kate</a:t>
            </a:r>
            <a:r>
              <a:rPr lang="ko-KR" altLang="en-US" sz="1100" dirty="0" smtClean="0">
                <a:solidFill>
                  <a:schemeClr val="tx1"/>
                </a:solidFill>
                <a:latin typeface="+mn-ea"/>
              </a:rPr>
              <a:t>가 처방을 확정 지으면</a:t>
            </a: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100" dirty="0" smtClean="0">
                <a:solidFill>
                  <a:schemeClr val="tx1"/>
                </a:solidFill>
                <a:latin typeface="+mn-ea"/>
              </a:rPr>
              <a:t>시스템은 확인을 위해 그 처방을 보여준다</a:t>
            </a: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. </a:t>
            </a:r>
            <a:r>
              <a:rPr lang="ko-KR" altLang="en-US" sz="1100" dirty="0" smtClean="0">
                <a:solidFill>
                  <a:schemeClr val="tx1"/>
                </a:solidFill>
                <a:latin typeface="+mn-ea"/>
              </a:rPr>
              <a:t>그녀는 </a:t>
            </a: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＂</a:t>
            </a:r>
            <a:r>
              <a:rPr lang="ko-KR" altLang="en-US" sz="1100" dirty="0" smtClean="0">
                <a:solidFill>
                  <a:schemeClr val="tx1"/>
                </a:solidFill>
                <a:latin typeface="+mn-ea"/>
              </a:rPr>
              <a:t>확인</a:t>
            </a: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“ </a:t>
            </a:r>
            <a:r>
              <a:rPr lang="ko-KR" altLang="en-US" sz="1100" dirty="0" smtClean="0">
                <a:solidFill>
                  <a:schemeClr val="tx1"/>
                </a:solidFill>
                <a:latin typeface="+mn-ea"/>
              </a:rPr>
              <a:t>또는 </a:t>
            </a: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"</a:t>
            </a:r>
            <a:r>
              <a:rPr lang="ko-KR" altLang="en-US" sz="1100" dirty="0" smtClean="0">
                <a:solidFill>
                  <a:schemeClr val="tx1"/>
                </a:solidFill>
                <a:latin typeface="+mn-ea"/>
              </a:rPr>
              <a:t>변경</a:t>
            </a: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"</a:t>
            </a:r>
            <a:r>
              <a:rPr lang="ko-KR" altLang="en-US" sz="1100" dirty="0" smtClean="0">
                <a:solidFill>
                  <a:schemeClr val="tx1"/>
                </a:solidFill>
                <a:latin typeface="+mn-ea"/>
              </a:rPr>
              <a:t>을 클릭할 수 있다</a:t>
            </a: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. </a:t>
            </a:r>
            <a:r>
              <a:rPr lang="ko-KR" altLang="en-US" sz="1100" dirty="0" smtClean="0">
                <a:solidFill>
                  <a:schemeClr val="tx1"/>
                </a:solidFill>
                <a:latin typeface="+mn-ea"/>
              </a:rPr>
              <a:t>만약</a:t>
            </a: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, “</a:t>
            </a:r>
            <a:r>
              <a:rPr lang="ko-KR" altLang="en-US" sz="1100" dirty="0" smtClean="0">
                <a:solidFill>
                  <a:schemeClr val="tx1"/>
                </a:solidFill>
                <a:latin typeface="+mn-ea"/>
              </a:rPr>
              <a:t>확인</a:t>
            </a: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＂</a:t>
            </a:r>
            <a:r>
              <a:rPr lang="ko-KR" altLang="en-US" sz="1100" dirty="0" smtClean="0">
                <a:solidFill>
                  <a:schemeClr val="tx1"/>
                </a:solidFill>
                <a:latin typeface="+mn-ea"/>
              </a:rPr>
              <a:t>을 클릭하면 그 처방은 검사 데이터베이스에 기록된다</a:t>
            </a: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. </a:t>
            </a:r>
            <a:r>
              <a:rPr lang="ko-KR" altLang="en-US" sz="1100" dirty="0" smtClean="0">
                <a:solidFill>
                  <a:schemeClr val="tx1"/>
                </a:solidFill>
                <a:latin typeface="+mn-ea"/>
              </a:rPr>
              <a:t>만약 그녀가 </a:t>
            </a: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＂</a:t>
            </a:r>
            <a:r>
              <a:rPr lang="ko-KR" altLang="en-US" sz="1100" dirty="0" smtClean="0">
                <a:solidFill>
                  <a:schemeClr val="tx1"/>
                </a:solidFill>
                <a:latin typeface="+mn-ea"/>
              </a:rPr>
              <a:t>변경</a:t>
            </a: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＂</a:t>
            </a:r>
            <a:r>
              <a:rPr lang="ko-KR" altLang="en-US" sz="1100" dirty="0" smtClean="0">
                <a:solidFill>
                  <a:schemeClr val="tx1"/>
                </a:solidFill>
                <a:latin typeface="+mn-ea"/>
              </a:rPr>
              <a:t>을 클릭하면</a:t>
            </a: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100" dirty="0" smtClean="0">
                <a:solidFill>
                  <a:schemeClr val="tx1"/>
                </a:solidFill>
                <a:latin typeface="+mn-ea"/>
              </a:rPr>
              <a:t>그녀는 </a:t>
            </a: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"</a:t>
            </a:r>
            <a:r>
              <a:rPr lang="ko-KR" altLang="en-US" sz="1100" dirty="0" smtClean="0">
                <a:solidFill>
                  <a:schemeClr val="tx1"/>
                </a:solidFill>
                <a:latin typeface="+mn-ea"/>
              </a:rPr>
              <a:t>약 처방</a:t>
            </a: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“ </a:t>
            </a:r>
            <a:r>
              <a:rPr lang="ko-KR" altLang="en-US" sz="1100" dirty="0" smtClean="0">
                <a:solidFill>
                  <a:schemeClr val="tx1"/>
                </a:solidFill>
                <a:latin typeface="+mn-ea"/>
              </a:rPr>
              <a:t>과정을 다시 시작하게 된다</a:t>
            </a: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.</a:t>
            </a:r>
            <a:endParaRPr lang="ko-KR" altLang="en-US" sz="1100" dirty="0">
              <a:solidFill>
                <a:schemeClr val="tx1"/>
              </a:solidFill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약 처방에 대한 작업 카드의 예</a:t>
            </a:r>
            <a:endParaRPr lang="en-US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Chapter 3 </a:t>
            </a:r>
            <a:r>
              <a:rPr lang="ko-KR" altLang="en-US" smtClean="0"/>
              <a:t>애자일 소프트웨어 개발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B5BBF0-B782-3644-AFE1-10103AC25370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pic>
        <p:nvPicPr>
          <p:cNvPr id="4" name="Picture 3" descr="3.6 TaskCards.ep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382" y="1760870"/>
            <a:ext cx="6417050" cy="4518673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30/10/2014</a:t>
            </a:r>
            <a:endParaRPr lang="en-US"/>
          </a:p>
        </p:txBody>
      </p:sp>
      <p:sp>
        <p:nvSpPr>
          <p:cNvPr id="7" name="Rectangle 4"/>
          <p:cNvSpPr/>
          <p:nvPr/>
        </p:nvSpPr>
        <p:spPr>
          <a:xfrm>
            <a:off x="1458258" y="1894540"/>
            <a:ext cx="4147671" cy="33468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smtClean="0">
                <a:solidFill>
                  <a:schemeClr val="tx1"/>
                </a:solidFill>
              </a:rPr>
              <a:t>작업 </a:t>
            </a:r>
            <a:r>
              <a:rPr lang="en-US" altLang="ko-KR" sz="1600" dirty="0" smtClean="0">
                <a:solidFill>
                  <a:schemeClr val="tx1"/>
                </a:solidFill>
              </a:rPr>
              <a:t>1: </a:t>
            </a:r>
            <a:r>
              <a:rPr lang="ko-KR" altLang="en-US" sz="1600" dirty="0" smtClean="0">
                <a:solidFill>
                  <a:schemeClr val="tx1"/>
                </a:solidFill>
              </a:rPr>
              <a:t>처방된 약의 복용량 변경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8" name="Rectangle 4"/>
          <p:cNvSpPr/>
          <p:nvPr/>
        </p:nvSpPr>
        <p:spPr>
          <a:xfrm>
            <a:off x="1921435" y="2408517"/>
            <a:ext cx="4147671" cy="33468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smtClean="0">
                <a:solidFill>
                  <a:schemeClr val="tx1"/>
                </a:solidFill>
              </a:rPr>
              <a:t>작업 </a:t>
            </a:r>
            <a:r>
              <a:rPr lang="en-US" altLang="ko-KR" sz="1600" dirty="0" smtClean="0">
                <a:solidFill>
                  <a:schemeClr val="tx1"/>
                </a:solidFill>
              </a:rPr>
              <a:t>2: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처방집</a:t>
            </a:r>
            <a:r>
              <a:rPr lang="ko-KR" altLang="en-US" sz="1600" dirty="0" smtClean="0">
                <a:solidFill>
                  <a:schemeClr val="tx1"/>
                </a:solidFill>
              </a:rPr>
              <a:t> 선택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9" name="Rectangle 4"/>
          <p:cNvSpPr/>
          <p:nvPr/>
        </p:nvSpPr>
        <p:spPr>
          <a:xfrm>
            <a:off x="2271058" y="2942968"/>
            <a:ext cx="4147671" cy="33468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smtClean="0">
                <a:solidFill>
                  <a:schemeClr val="tx1"/>
                </a:solidFill>
              </a:rPr>
              <a:t>작업 </a:t>
            </a:r>
            <a:r>
              <a:rPr lang="en-US" altLang="ko-KR" sz="1600" dirty="0" smtClean="0">
                <a:solidFill>
                  <a:schemeClr val="tx1"/>
                </a:solidFill>
              </a:rPr>
              <a:t>3: </a:t>
            </a:r>
            <a:r>
              <a:rPr lang="ko-KR" altLang="en-US" sz="1600" dirty="0" smtClean="0">
                <a:solidFill>
                  <a:schemeClr val="tx1"/>
                </a:solidFill>
              </a:rPr>
              <a:t>복용량 확인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0" name="Rectangle 4"/>
          <p:cNvSpPr/>
          <p:nvPr/>
        </p:nvSpPr>
        <p:spPr>
          <a:xfrm>
            <a:off x="2271058" y="3453541"/>
            <a:ext cx="5235389" cy="25587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복용량 확인은 의사가 위험하게 복용량을 너무 적거나 많이 처방하지 않았는지를 확인하기 위한 일종의 안전 예방책이다</a:t>
            </a:r>
            <a:r>
              <a:rPr lang="en-US" altLang="ko-KR" sz="1400" dirty="0" smtClean="0">
                <a:solidFill>
                  <a:schemeClr val="tx1"/>
                </a:solidFill>
              </a:rPr>
              <a:t>.</a:t>
            </a: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일반적 약품명에 대해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처방집</a:t>
            </a:r>
            <a:r>
              <a:rPr lang="ko-KR" altLang="en-US" sz="1400" dirty="0" smtClean="0">
                <a:solidFill>
                  <a:schemeClr val="tx1"/>
                </a:solidFill>
              </a:rPr>
              <a:t> </a:t>
            </a:r>
            <a:r>
              <a:rPr lang="en-US" altLang="ko-KR" sz="1400" dirty="0" smtClean="0">
                <a:solidFill>
                  <a:schemeClr val="tx1"/>
                </a:solidFill>
              </a:rPr>
              <a:t>id</a:t>
            </a:r>
            <a:r>
              <a:rPr lang="ko-KR" altLang="en-US" sz="1400" dirty="0" smtClean="0">
                <a:solidFill>
                  <a:schemeClr val="tx1"/>
                </a:solidFill>
              </a:rPr>
              <a:t>를 가지고</a:t>
            </a:r>
            <a:r>
              <a:rPr lang="en-US" altLang="ko-KR" sz="1400" dirty="0" smtClean="0">
                <a:solidFill>
                  <a:schemeClr val="tx1"/>
                </a:solidFill>
              </a:rPr>
              <a:t>,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처방집에서</a:t>
            </a:r>
            <a:r>
              <a:rPr lang="ko-KR" altLang="en-US" sz="1400" dirty="0" smtClean="0">
                <a:solidFill>
                  <a:schemeClr val="tx1"/>
                </a:solidFill>
              </a:rPr>
              <a:t> 검색하여 권장하는 최대</a:t>
            </a:r>
            <a:r>
              <a:rPr lang="en-US" altLang="ko-KR" sz="1400" dirty="0" smtClean="0">
                <a:solidFill>
                  <a:schemeClr val="tx1"/>
                </a:solidFill>
              </a:rPr>
              <a:t>, </a:t>
            </a:r>
            <a:r>
              <a:rPr lang="ko-KR" altLang="en-US" sz="1400" dirty="0" smtClean="0">
                <a:solidFill>
                  <a:schemeClr val="tx1"/>
                </a:solidFill>
              </a:rPr>
              <a:t>최소 복용량을 찾는다</a:t>
            </a:r>
            <a:r>
              <a:rPr lang="en-US" altLang="ko-KR" sz="1400" dirty="0" smtClean="0">
                <a:solidFill>
                  <a:schemeClr val="tx1"/>
                </a:solidFill>
              </a:rPr>
              <a:t>.</a:t>
            </a: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이 최대</a:t>
            </a:r>
            <a:r>
              <a:rPr lang="en-US" altLang="ko-KR" sz="1400" dirty="0" smtClean="0">
                <a:solidFill>
                  <a:schemeClr val="tx1"/>
                </a:solidFill>
              </a:rPr>
              <a:t>, </a:t>
            </a:r>
            <a:r>
              <a:rPr lang="ko-KR" altLang="en-US" sz="1400" dirty="0" smtClean="0">
                <a:solidFill>
                  <a:schemeClr val="tx1"/>
                </a:solidFill>
              </a:rPr>
              <a:t>최소값에 대해 처방된 복용량을 확인한다</a:t>
            </a:r>
            <a:r>
              <a:rPr lang="en-US" altLang="ko-KR" sz="1400" dirty="0" smtClean="0">
                <a:solidFill>
                  <a:schemeClr val="tx1"/>
                </a:solidFill>
              </a:rPr>
              <a:t>. </a:t>
            </a:r>
            <a:r>
              <a:rPr lang="ko-KR" altLang="en-US" sz="1400" dirty="0" smtClean="0">
                <a:solidFill>
                  <a:schemeClr val="tx1"/>
                </a:solidFill>
              </a:rPr>
              <a:t>만약</a:t>
            </a:r>
            <a:r>
              <a:rPr lang="en-US" altLang="ko-KR" sz="1400" dirty="0" smtClean="0">
                <a:solidFill>
                  <a:schemeClr val="tx1"/>
                </a:solidFill>
              </a:rPr>
              <a:t>, </a:t>
            </a:r>
            <a:r>
              <a:rPr lang="ko-KR" altLang="en-US" sz="1400" dirty="0" smtClean="0">
                <a:solidFill>
                  <a:schemeClr val="tx1"/>
                </a:solidFill>
              </a:rPr>
              <a:t>범위를 벗어나면</a:t>
            </a:r>
            <a:r>
              <a:rPr lang="en-US" altLang="ko-KR" sz="1400" dirty="0" smtClean="0">
                <a:solidFill>
                  <a:schemeClr val="tx1"/>
                </a:solidFill>
              </a:rPr>
              <a:t>, </a:t>
            </a:r>
            <a:r>
              <a:rPr lang="ko-KR" altLang="en-US" sz="1400" dirty="0" smtClean="0">
                <a:solidFill>
                  <a:schemeClr val="tx1"/>
                </a:solidFill>
              </a:rPr>
              <a:t>오류 메시지를 발생시켜 해당 복용량이 너무 과하거나 너무 부족하다고 알려준다</a:t>
            </a:r>
            <a:r>
              <a:rPr lang="en-US" altLang="ko-KR" sz="1400" dirty="0" smtClean="0">
                <a:solidFill>
                  <a:schemeClr val="tx1"/>
                </a:solidFill>
              </a:rPr>
              <a:t>. </a:t>
            </a:r>
            <a:r>
              <a:rPr lang="ko-KR" altLang="en-US" sz="1400" dirty="0" smtClean="0">
                <a:solidFill>
                  <a:schemeClr val="tx1"/>
                </a:solidFill>
              </a:rPr>
              <a:t>만약 범위에 속한다면</a:t>
            </a:r>
            <a:r>
              <a:rPr lang="en-US" altLang="ko-KR" sz="1400" dirty="0" smtClean="0">
                <a:solidFill>
                  <a:schemeClr val="tx1"/>
                </a:solidFill>
              </a:rPr>
              <a:t>, “</a:t>
            </a:r>
            <a:r>
              <a:rPr lang="ko-KR" altLang="en-US" sz="1400" dirty="0" smtClean="0">
                <a:solidFill>
                  <a:schemeClr val="tx1"/>
                </a:solidFill>
              </a:rPr>
              <a:t>확인</a:t>
            </a:r>
            <a:r>
              <a:rPr lang="en-US" altLang="ko-KR" sz="1400" dirty="0" smtClean="0">
                <a:solidFill>
                  <a:schemeClr val="tx1"/>
                </a:solidFill>
              </a:rPr>
              <a:t>“ </a:t>
            </a:r>
            <a:r>
              <a:rPr lang="ko-KR" altLang="en-US" sz="1400" dirty="0" smtClean="0">
                <a:solidFill>
                  <a:schemeClr val="tx1"/>
                </a:solidFill>
              </a:rPr>
              <a:t>버튼을 활성화시킨다</a:t>
            </a:r>
            <a:r>
              <a:rPr lang="en-US" altLang="ko-KR" sz="1400" dirty="0" smtClean="0">
                <a:solidFill>
                  <a:schemeClr val="tx1"/>
                </a:solidFill>
              </a:rPr>
              <a:t>.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1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리팩토링</a:t>
            </a:r>
            <a:endParaRPr lang="en-US" dirty="0"/>
          </a:p>
        </p:txBody>
      </p:sp>
      <p:sp>
        <p:nvSpPr>
          <p:cNvPr id="1171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ko-KR" altLang="en-US" dirty="0" smtClean="0"/>
              <a:t>전통적인 소프트웨어 공학의 기본 지침은 변경을 고려한 설계를 해야 한다는 것임</a:t>
            </a:r>
            <a:r>
              <a:rPr lang="en-US" altLang="ko-KR" dirty="0" smtClean="0"/>
              <a:t>.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dirty="0" smtClean="0"/>
              <a:t>XP</a:t>
            </a:r>
            <a:r>
              <a:rPr lang="ko-KR" altLang="en-US" dirty="0" smtClean="0"/>
              <a:t>는 변경 예측이 어렵기 때문에 변경을 처리하기 위해 프로그램을 일반화시키는 것은 시간 낭비라고 생각함</a:t>
            </a:r>
            <a:r>
              <a:rPr lang="en-US" dirty="0" smtClean="0"/>
              <a:t>.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ko-KR" altLang="en-US" dirty="0" smtClean="0"/>
              <a:t>대신 쉽게 변경 처리를 하려면 개발하는 코드를 계속 리팩토링해야 한다고 주장함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Chapter 3 </a:t>
            </a:r>
            <a:r>
              <a:rPr lang="ko-KR" altLang="en-US" smtClean="0"/>
              <a:t>애자일 소프트웨어 개발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B5BBF0-B782-3644-AFE1-10103AC25370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30/10/2014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리팩토링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리팩토링은 프로그래밍 팀이 소프트웨어에서 개선 가능한 부분을 찾아서 즉시 구현하는 것을 의미함</a:t>
            </a:r>
            <a:r>
              <a:rPr lang="en-US" dirty="0" smtClean="0"/>
              <a:t>.</a:t>
            </a:r>
          </a:p>
          <a:p>
            <a:r>
              <a:rPr lang="ko-KR" altLang="en-US" dirty="0" smtClean="0"/>
              <a:t>리팩토링은 소프트웨어 구조와 신뢰성을 개선함으로써 소프트웨어를 변경할 때 자연스럽게 발생하는 구조적 악화를 막음</a:t>
            </a:r>
            <a:r>
              <a:rPr lang="en-US" dirty="0" smtClean="0"/>
              <a:t>.</a:t>
            </a:r>
          </a:p>
          <a:p>
            <a:r>
              <a:rPr lang="ko-KR" altLang="en-US" dirty="0" smtClean="0"/>
              <a:t>어떤 신규 기능과 변경은 코드 수준의 리팩토링 만으로는 처리가 어렵고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시스템의 아키텍처를 변경해야 하는 경우도 있음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Chapter 3 </a:t>
            </a:r>
            <a:r>
              <a:rPr lang="ko-KR" altLang="en-US" smtClean="0"/>
              <a:t>애자일 소프트웨어 개발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B5BBF0-B782-3644-AFE1-10103AC25370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30/10/2014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리팩토링의 예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중복 코드를 제거하기 위해 클래스 계층 구조를 변경하기</a:t>
            </a:r>
            <a:r>
              <a:rPr lang="en-US" dirty="0" smtClean="0"/>
              <a:t>.</a:t>
            </a:r>
          </a:p>
          <a:p>
            <a:r>
              <a:rPr lang="ko-KR" altLang="en-US" dirty="0" smtClean="0"/>
              <a:t>속성과 메서드 정리하기와 이름 변경하기</a:t>
            </a:r>
            <a:r>
              <a:rPr lang="en-US" dirty="0" smtClean="0"/>
              <a:t>.</a:t>
            </a:r>
          </a:p>
          <a:p>
            <a:r>
              <a:rPr lang="ko-KR" altLang="en-US" dirty="0" smtClean="0"/>
              <a:t>유사한 코드 영역을 프로그램 라이브러리에서 정의한 메서드 호출로 대체하기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Chapter 3 </a:t>
            </a:r>
            <a:r>
              <a:rPr lang="ko-KR" altLang="en-US" smtClean="0"/>
              <a:t>애자일 소프트웨어 개발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B5BBF0-B782-3644-AFE1-10103AC25370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30/10/2014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2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테스트 우선 개발</a:t>
            </a:r>
            <a:endParaRPr lang="en-US" dirty="0"/>
          </a:p>
        </p:txBody>
      </p:sp>
      <p:sp>
        <p:nvSpPr>
          <p:cNvPr id="11724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익스트림 프로그래밍은 명세 없이 진행해야 하는 테스팅의 문제점들을 해결하기 위해 새로운 프로그래밍 테스팅 방법을 제시함</a:t>
            </a:r>
            <a:r>
              <a:rPr lang="en-US" dirty="0" smtClean="0"/>
              <a:t>.</a:t>
            </a:r>
          </a:p>
          <a:p>
            <a:r>
              <a:rPr lang="en-US" dirty="0" smtClean="0"/>
              <a:t>XP </a:t>
            </a:r>
            <a:r>
              <a:rPr lang="ko-KR" altLang="en-US" dirty="0" smtClean="0"/>
              <a:t>테스팅의 특징</a:t>
            </a:r>
            <a:r>
              <a:rPr lang="en-US" dirty="0" smtClean="0"/>
              <a:t>:</a:t>
            </a:r>
          </a:p>
          <a:p>
            <a:pPr lvl="1"/>
            <a:r>
              <a:rPr lang="ko-KR" altLang="en-US" dirty="0" smtClean="0"/>
              <a:t>테스트 우선 개발</a:t>
            </a:r>
            <a:endParaRPr lang="en-US" dirty="0"/>
          </a:p>
          <a:p>
            <a:pPr lvl="1"/>
            <a:r>
              <a:rPr lang="ko-KR" altLang="en-US" dirty="0" smtClean="0"/>
              <a:t>시나리오를 가지고 이루어지는 점증적 테스트 개발</a:t>
            </a:r>
            <a:endParaRPr lang="en-US" dirty="0"/>
          </a:p>
          <a:p>
            <a:pPr lvl="1"/>
            <a:r>
              <a:rPr lang="ko-KR" altLang="en-US" dirty="0" smtClean="0"/>
              <a:t>테스트 개발 및 검증에서의 사용자 참여</a:t>
            </a:r>
            <a:endParaRPr lang="en-US" dirty="0"/>
          </a:p>
          <a:p>
            <a:pPr lvl="1"/>
            <a:r>
              <a:rPr lang="ko-KR" altLang="en-US" dirty="0" smtClean="0"/>
              <a:t>테스트 자동화 프레임워크 사용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Chapter 3 </a:t>
            </a:r>
            <a:r>
              <a:rPr lang="ko-KR" altLang="en-US" smtClean="0"/>
              <a:t>애자일 소프트웨어 개발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B5BBF0-B782-3644-AFE1-10103AC25370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30/10/2014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3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테스트 우선 개발</a:t>
            </a:r>
            <a:endParaRPr lang="en-US" dirty="0"/>
          </a:p>
        </p:txBody>
      </p:sp>
      <p:sp>
        <p:nvSpPr>
          <p:cNvPr id="1173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ko-KR" altLang="en-US" dirty="0" smtClean="0"/>
              <a:t>코드를 작성하기 전에 테스트를 먼저 작성함으로써 개발 과정에서 문제점을 찾을 수 있음</a:t>
            </a:r>
            <a:r>
              <a:rPr lang="en-US" dirty="0" smtClean="0"/>
              <a:t>.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ko-KR" altLang="en-US" dirty="0" smtClean="0"/>
              <a:t>주어진 과업을 구현하기 전에 실행할 수 있는 컴포넌트 형태로 테스트를 작성함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 테스팅 컴포넌트는 독립 실행이 가능하고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테스트 입력 값을 주는 것처럼 시뮬레이션 할 수 있어야 하며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결과 값이 명세에 맞도록 나오는지 확인할 수 있어야 함</a:t>
            </a:r>
            <a:r>
              <a:rPr lang="en-US" dirty="0" smtClean="0"/>
              <a:t>.</a:t>
            </a:r>
          </a:p>
          <a:p>
            <a:pPr lvl="1">
              <a:lnSpc>
                <a:spcPct val="90000"/>
              </a:lnSpc>
            </a:pPr>
            <a:r>
              <a:rPr lang="en-US" dirty="0" err="1" smtClean="0"/>
              <a:t>Junit</a:t>
            </a:r>
            <a:r>
              <a:rPr lang="ko-KR" altLang="en-US" dirty="0" smtClean="0"/>
              <a:t>과 같은 자동화 테스트 프레임워크에 의존함</a:t>
            </a:r>
            <a:r>
              <a:rPr lang="en-US" dirty="0" smtClean="0"/>
              <a:t>.</a:t>
            </a:r>
          </a:p>
          <a:p>
            <a:pPr>
              <a:lnSpc>
                <a:spcPct val="90000"/>
              </a:lnSpc>
            </a:pPr>
            <a:r>
              <a:rPr lang="ko-KR" altLang="en-US" dirty="0" smtClean="0"/>
              <a:t>시스템에 새로운 기능이 추가될 때마다 테스트를 할 수 있어서 새로 작성한 코드 때문에 발생한 문제를 즉시 잡아낼 수 있게 됨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Chapter 3 </a:t>
            </a:r>
            <a:r>
              <a:rPr lang="ko-KR" altLang="en-US" smtClean="0"/>
              <a:t>애자일 소프트웨어 개발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B5BBF0-B782-3644-AFE1-10103AC25370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30/10/2014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고객 참여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테스팅 프로세스에서 고객의 역할은 시스템의 다음 릴리스에 구현할 스토리에 대한 인수 테스트를 개발할 수 있도록 돕는 것임</a:t>
            </a:r>
            <a:r>
              <a:rPr lang="en-GB" dirty="0" smtClean="0"/>
              <a:t>. </a:t>
            </a:r>
          </a:p>
          <a:p>
            <a:r>
              <a:rPr lang="ko-KR" altLang="en-US" dirty="0" smtClean="0"/>
              <a:t>팀에 참여하는 고객은 개발 진척도에 맞추어 테스트를 고안함</a:t>
            </a:r>
            <a:r>
              <a:rPr lang="en-US" altLang="ko-KR" dirty="0" smtClean="0"/>
              <a:t>. </a:t>
            </a:r>
            <a:r>
              <a:rPr lang="ko-KR" altLang="en-US" dirty="0" smtClean="0"/>
              <a:t>모든 새로운 코드는 고객의 요구에 맞추도록 확인됨</a:t>
            </a:r>
            <a:r>
              <a:rPr lang="en-GB" dirty="0" smtClean="0"/>
              <a:t>. </a:t>
            </a:r>
          </a:p>
          <a:p>
            <a:r>
              <a:rPr lang="ko-KR" altLang="en-US" dirty="0" smtClean="0"/>
              <a:t>고객은 개발팀에서 전일제로 일할 수는 없음</a:t>
            </a:r>
            <a:r>
              <a:rPr lang="en-US" altLang="ko-KR" dirty="0" smtClean="0"/>
              <a:t>. </a:t>
            </a:r>
            <a:r>
              <a:rPr lang="ko-KR" altLang="en-US" dirty="0" smtClean="0"/>
              <a:t>따라서 요구사항을 전달하는 것이 역할의 전부라고 생각하고 테스팅 프로세스에 적극적으로 참가하지 않을 수 있음</a:t>
            </a:r>
            <a:r>
              <a:rPr lang="en-GB" dirty="0" smtClean="0"/>
              <a:t>.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Chapter 3 </a:t>
            </a:r>
            <a:r>
              <a:rPr lang="ko-KR" altLang="en-US" smtClean="0"/>
              <a:t>애자일 소프트웨어 개발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B5BBF0-B782-3644-AFE1-10103AC25370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30/10/2014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복용량 확인에 대한 테스트 케이스 설명</a:t>
            </a:r>
            <a:endParaRPr lang="en-US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Chapter 3 </a:t>
            </a:r>
            <a:r>
              <a:rPr lang="ko-KR" altLang="en-US" smtClean="0"/>
              <a:t>애자일 소프트웨어 개발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B5BBF0-B782-3644-AFE1-10103AC25370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pic>
        <p:nvPicPr>
          <p:cNvPr id="4" name="Picture 3" descr="3.7 DoseChecking.ep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735" y="1950230"/>
            <a:ext cx="7436363" cy="4049252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30/10/2014</a:t>
            </a:r>
            <a:endParaRPr lang="en-US"/>
          </a:p>
        </p:txBody>
      </p:sp>
      <p:sp>
        <p:nvSpPr>
          <p:cNvPr id="7" name="Rectangle 4"/>
          <p:cNvSpPr/>
          <p:nvPr/>
        </p:nvSpPr>
        <p:spPr>
          <a:xfrm>
            <a:off x="945014" y="2061881"/>
            <a:ext cx="4147671" cy="33468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smtClean="0">
                <a:solidFill>
                  <a:schemeClr val="tx1"/>
                </a:solidFill>
              </a:rPr>
              <a:t>테스트 </a:t>
            </a:r>
            <a:r>
              <a:rPr lang="en-US" altLang="ko-KR" sz="1600" dirty="0" smtClean="0">
                <a:solidFill>
                  <a:schemeClr val="tx1"/>
                </a:solidFill>
              </a:rPr>
              <a:t>4: </a:t>
            </a:r>
            <a:r>
              <a:rPr lang="ko-KR" altLang="en-US" sz="1600" dirty="0" smtClean="0">
                <a:solidFill>
                  <a:schemeClr val="tx1"/>
                </a:solidFill>
              </a:rPr>
              <a:t>복용량 확인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8" name="Rectangle 4"/>
          <p:cNvSpPr/>
          <p:nvPr/>
        </p:nvSpPr>
        <p:spPr>
          <a:xfrm>
            <a:off x="945014" y="2508214"/>
            <a:ext cx="7048612" cy="329085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smtClean="0">
                <a:solidFill>
                  <a:schemeClr val="tx1"/>
                </a:solidFill>
              </a:rPr>
              <a:t>입력</a:t>
            </a:r>
            <a:r>
              <a:rPr lang="en-US" altLang="ko-KR" sz="1600" dirty="0" smtClean="0">
                <a:solidFill>
                  <a:schemeClr val="tx1"/>
                </a:solidFill>
              </a:rPr>
              <a:t>:</a:t>
            </a:r>
          </a:p>
          <a:p>
            <a:pPr marL="342900" indent="-342900">
              <a:buAutoNum type="arabicPeriod"/>
            </a:pPr>
            <a:r>
              <a:rPr lang="ko-KR" altLang="en-US" sz="1600" dirty="0" smtClean="0">
                <a:solidFill>
                  <a:schemeClr val="tx1"/>
                </a:solidFill>
              </a:rPr>
              <a:t>단일 복용량을 </a:t>
            </a:r>
            <a:r>
              <a:rPr lang="en-US" altLang="ko-KR" sz="1600" dirty="0" smtClean="0">
                <a:solidFill>
                  <a:schemeClr val="tx1"/>
                </a:solidFill>
              </a:rPr>
              <a:t>mg</a:t>
            </a:r>
            <a:r>
              <a:rPr lang="ko-KR" altLang="en-US" sz="1600" dirty="0" smtClean="0">
                <a:solidFill>
                  <a:schemeClr val="tx1"/>
                </a:solidFill>
              </a:rPr>
              <a:t>로 나타낸 값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600" dirty="0" smtClean="0">
                <a:solidFill>
                  <a:schemeClr val="tx1"/>
                </a:solidFill>
              </a:rPr>
              <a:t>하루에 이루어지는 단일 복용량의 횟수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ko-KR" altLang="en-US" sz="1600" dirty="0" smtClean="0">
                <a:solidFill>
                  <a:schemeClr val="tx1"/>
                </a:solidFill>
              </a:rPr>
              <a:t>테스트</a:t>
            </a:r>
            <a:r>
              <a:rPr lang="en-US" altLang="ko-KR" sz="1600" dirty="0" smtClean="0">
                <a:solidFill>
                  <a:schemeClr val="tx1"/>
                </a:solidFill>
              </a:rPr>
              <a:t>:</a:t>
            </a:r>
          </a:p>
          <a:p>
            <a:pPr marL="342900" indent="-342900">
              <a:buAutoNum type="arabicPeriod"/>
            </a:pPr>
            <a:r>
              <a:rPr lang="ko-KR" altLang="en-US" sz="1600" dirty="0" smtClean="0">
                <a:solidFill>
                  <a:schemeClr val="tx1"/>
                </a:solidFill>
              </a:rPr>
              <a:t>단일 복용량은 정확하지만 빈도가 너무 높은 경우의 입력에 대한 테스트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600" dirty="0" smtClean="0">
                <a:solidFill>
                  <a:schemeClr val="tx1"/>
                </a:solidFill>
              </a:rPr>
              <a:t>단일 복용량이 너무 높거나 너무 낮은 경우의 입력에 대한 테스트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600" dirty="0" smtClean="0">
                <a:solidFill>
                  <a:schemeClr val="tx1"/>
                </a:solidFill>
              </a:rPr>
              <a:t>단일 복용량 </a:t>
            </a:r>
            <a:r>
              <a:rPr lang="en-US" altLang="ko-KR" sz="1600" dirty="0" smtClean="0">
                <a:solidFill>
                  <a:schemeClr val="tx1"/>
                </a:solidFill>
              </a:rPr>
              <a:t>X </a:t>
            </a:r>
            <a:r>
              <a:rPr lang="ko-KR" altLang="en-US" sz="1600" dirty="0" smtClean="0">
                <a:solidFill>
                  <a:schemeClr val="tx1"/>
                </a:solidFill>
              </a:rPr>
              <a:t>빈도가 너무 높거나 너무 낮은 경우의 입력에 대한 테스트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600" dirty="0" smtClean="0">
                <a:solidFill>
                  <a:schemeClr val="tx1"/>
                </a:solidFill>
              </a:rPr>
              <a:t>단일 복용량 </a:t>
            </a:r>
            <a:r>
              <a:rPr lang="en-US" altLang="ko-KR" sz="1600" dirty="0" smtClean="0">
                <a:solidFill>
                  <a:schemeClr val="tx1"/>
                </a:solidFill>
              </a:rPr>
              <a:t>X </a:t>
            </a:r>
            <a:r>
              <a:rPr lang="ko-KR" altLang="en-US" sz="1600" dirty="0" smtClean="0">
                <a:solidFill>
                  <a:schemeClr val="tx1"/>
                </a:solidFill>
              </a:rPr>
              <a:t>빈도가 허용한 범위에 속한 경우의 입력에 대한 테스트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ko-KR" altLang="en-US" sz="1600" dirty="0" smtClean="0">
                <a:solidFill>
                  <a:schemeClr val="tx1"/>
                </a:solidFill>
              </a:rPr>
              <a:t>출력</a:t>
            </a:r>
            <a:r>
              <a:rPr lang="en-US" altLang="ko-KR" sz="1600" dirty="0" smtClean="0">
                <a:solidFill>
                  <a:schemeClr val="tx1"/>
                </a:solidFill>
              </a:rPr>
              <a:t>: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OK </a:t>
            </a:r>
            <a:r>
              <a:rPr lang="ko-KR" altLang="en-US" sz="1600" dirty="0" smtClean="0">
                <a:solidFill>
                  <a:schemeClr val="tx1"/>
                </a:solidFill>
              </a:rPr>
              <a:t>또는 복용량이 안전 범위를 벗어났다는 오류 메시지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테스트 자동화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주어진 과업을 구현하기 위해 실행할 수 있는 컴포넌트 형태로 테스트를 작성함</a:t>
            </a:r>
            <a:endParaRPr lang="en-GB" dirty="0" smtClean="0"/>
          </a:p>
          <a:p>
            <a:pPr lvl="1"/>
            <a:r>
              <a:rPr lang="ko-KR" altLang="en-US" dirty="0" smtClean="0"/>
              <a:t>이 테스팅 컴포넌트는 독립 실행이 가능하고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테스트 입력 값을 주는 것처럼 시뮬레이션 할 수 있어야 하며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결과 값이 명세에 맞도록 나오는지 확인할 수 있어야 함</a:t>
            </a:r>
            <a:r>
              <a:rPr lang="en-US" altLang="ko-KR" dirty="0" smtClean="0"/>
              <a:t>. </a:t>
            </a:r>
            <a:r>
              <a:rPr lang="ko-KR" altLang="en-US" dirty="0" smtClean="0"/>
              <a:t>자동화 테스트 프레임워크</a:t>
            </a:r>
            <a:r>
              <a:rPr lang="en-GB" dirty="0" smtClean="0"/>
              <a:t>(</a:t>
            </a:r>
            <a:r>
              <a:rPr lang="en-GB" dirty="0" err="1" smtClean="0"/>
              <a:t>Junit</a:t>
            </a:r>
            <a:r>
              <a:rPr lang="en-GB" dirty="0" smtClean="0"/>
              <a:t> </a:t>
            </a:r>
            <a:r>
              <a:rPr lang="ko-KR" altLang="en-US" dirty="0" smtClean="0"/>
              <a:t>같은</a:t>
            </a:r>
            <a:r>
              <a:rPr lang="en-GB" dirty="0" smtClean="0"/>
              <a:t>)</a:t>
            </a:r>
            <a:r>
              <a:rPr lang="ko-KR" altLang="en-US" dirty="0" smtClean="0"/>
              <a:t>는 쉽게 실행 가능한 테스트를 작성하고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실행할 때 테스트 집합을 적용할 수 있도록 해주는 시스템임</a:t>
            </a:r>
            <a:r>
              <a:rPr lang="en-GB" dirty="0" smtClean="0"/>
              <a:t>. </a:t>
            </a:r>
          </a:p>
          <a:p>
            <a:r>
              <a:rPr lang="ko-KR" altLang="en-US" dirty="0" smtClean="0"/>
              <a:t>테스트 자동화로 인해 테스트 집합을 항상 빠르고 쉽게 실행할 수 있게 되었음</a:t>
            </a:r>
            <a:endParaRPr lang="en-GB" dirty="0" smtClean="0"/>
          </a:p>
          <a:p>
            <a:pPr lvl="1"/>
            <a:r>
              <a:rPr lang="ko-KR" altLang="en-US" dirty="0" smtClean="0"/>
              <a:t>시스템에 새로운 기능이 추가될 때마다 테스트를 할 수 있어서 새로 작성한 코드 때문에 발생한 문제를 즉시 잡아낼 수 있게 되었음</a:t>
            </a:r>
            <a:r>
              <a:rPr lang="en-GB" dirty="0" smtClean="0"/>
              <a:t>.  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Chapter 3 </a:t>
            </a:r>
            <a:r>
              <a:rPr lang="ko-KR" altLang="en-US" smtClean="0"/>
              <a:t>애자일 소프트웨어 개발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B5BBF0-B782-3644-AFE1-10103AC25370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30/10/2014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빠른 소프트웨어 개발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07400" cy="4525963"/>
          </a:xfrm>
        </p:spPr>
        <p:txBody>
          <a:bodyPr/>
          <a:lstStyle/>
          <a:p>
            <a:r>
              <a:rPr lang="ko-KR" altLang="en-US" dirty="0" smtClean="0"/>
              <a:t>소프트웨어를 빨리 개발하고 배포하는 것은 대부분의 비즈니스 시스템에서 가장 중요한 </a:t>
            </a:r>
            <a:r>
              <a:rPr lang="ko-KR" altLang="en-US" dirty="0" err="1" smtClean="0"/>
              <a:t>요구사항임</a:t>
            </a:r>
            <a:r>
              <a:rPr lang="en-US" altLang="ko-KR" dirty="0" smtClean="0"/>
              <a:t>.</a:t>
            </a:r>
            <a:endParaRPr lang="en-US" dirty="0" smtClean="0"/>
          </a:p>
          <a:p>
            <a:pPr lvl="1"/>
            <a:r>
              <a:rPr lang="ko-KR" altLang="en-US" dirty="0" smtClean="0"/>
              <a:t>변화하는 비즈니스 환경 아래서 완벽하게 안정적인 소프트웨어 요구사항을 얻어내기는 사실상 불가능함</a:t>
            </a:r>
            <a:endParaRPr lang="en-US" dirty="0" smtClean="0"/>
          </a:p>
          <a:p>
            <a:pPr lvl="1"/>
            <a:r>
              <a:rPr lang="ko-KR" altLang="en-US" dirty="0" smtClean="0"/>
              <a:t>변화하는 요구사항을 반영하기 위해 빠르게 진화해야 함</a:t>
            </a:r>
            <a:r>
              <a:rPr lang="en-US" dirty="0" smtClean="0"/>
              <a:t>.</a:t>
            </a:r>
          </a:p>
          <a:p>
            <a:r>
              <a:rPr lang="ko-KR" altLang="en-US" dirty="0" smtClean="0"/>
              <a:t>계획 주도 소프트웨어 개발 프로세스는 신속한 소프트웨어 개발에는 적합하지 않음</a:t>
            </a:r>
            <a:r>
              <a:rPr lang="en-US" dirty="0" smtClean="0"/>
              <a:t>.</a:t>
            </a:r>
          </a:p>
          <a:p>
            <a:r>
              <a:rPr lang="ko-KR" altLang="en-US" dirty="0" smtClean="0"/>
              <a:t>애자일 기법은 </a:t>
            </a:r>
            <a:r>
              <a:rPr lang="en-US" altLang="ko-KR" dirty="0" smtClean="0"/>
              <a:t>1990</a:t>
            </a:r>
            <a:r>
              <a:rPr lang="ko-KR" altLang="en-US" dirty="0" smtClean="0"/>
              <a:t>년대 말에 제시된 유용한 소프트웨어를 빠르게 만들 수 있도록 고안된 </a:t>
            </a:r>
            <a:r>
              <a:rPr lang="ko-KR" altLang="en-US" dirty="0" err="1" smtClean="0"/>
              <a:t>기법임</a:t>
            </a:r>
            <a:r>
              <a:rPr lang="en-US" altLang="ko-KR" dirty="0" smtClean="0"/>
              <a:t>.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Chapter 3 </a:t>
            </a:r>
            <a:r>
              <a:rPr lang="ko-KR" altLang="en-US" smtClean="0"/>
              <a:t>애자일 소프트웨어 개발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B5BBF0-B782-3644-AFE1-10103AC25370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30/10/2014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테스트 우선 개발의 문제점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프로그래머는 테스트보다는 프로그래밍에 더 관심이 있기 때문에 테스트 작성 시 요령을 피우기도 함</a:t>
            </a:r>
            <a:r>
              <a:rPr lang="en-US" altLang="ko-KR" dirty="0" smtClean="0"/>
              <a:t>. </a:t>
            </a:r>
            <a:r>
              <a:rPr lang="ko-KR" altLang="en-US" dirty="0" smtClean="0"/>
              <a:t>발생할 가능성이 있는 모든 예외를 확인하지 않는 불완전한 테스트를 작성하는 경우를 예로 들 수 있음</a:t>
            </a:r>
            <a:r>
              <a:rPr lang="en-GB" dirty="0" smtClean="0"/>
              <a:t>. </a:t>
            </a:r>
          </a:p>
          <a:p>
            <a:r>
              <a:rPr lang="ko-KR" altLang="en-US" dirty="0" smtClean="0"/>
              <a:t>어떤 테스트는 점증적으로 작성하기가 매우 어려움</a:t>
            </a:r>
            <a:r>
              <a:rPr lang="en-US" altLang="ko-KR" dirty="0" smtClean="0"/>
              <a:t>. </a:t>
            </a:r>
            <a:r>
              <a:rPr lang="ko-KR" altLang="en-US" dirty="0" smtClean="0"/>
              <a:t>예를 들어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복잡한 </a:t>
            </a:r>
            <a:r>
              <a:rPr lang="en-US" altLang="ko-KR" dirty="0" smtClean="0"/>
              <a:t>UI</a:t>
            </a:r>
            <a:r>
              <a:rPr lang="ko-KR" altLang="en-US" dirty="0" smtClean="0"/>
              <a:t>를 가진 시스템의 경우 </a:t>
            </a:r>
            <a:r>
              <a:rPr lang="en-US" altLang="ko-KR" dirty="0" smtClean="0"/>
              <a:t>“</a:t>
            </a:r>
            <a:r>
              <a:rPr lang="ko-KR" altLang="en-US" dirty="0" smtClean="0"/>
              <a:t>디스플레이 규칙</a:t>
            </a:r>
            <a:r>
              <a:rPr lang="en-US" altLang="ko-KR" dirty="0" smtClean="0"/>
              <a:t>＂</a:t>
            </a:r>
            <a:r>
              <a:rPr lang="ko-KR" altLang="en-US" dirty="0" smtClean="0"/>
              <a:t>과 화면 간 이동 흐름을 구현한 코드를 단위 테스트하기 어려운 경우가 많음</a:t>
            </a:r>
            <a:r>
              <a:rPr lang="en-GB" dirty="0" smtClean="0"/>
              <a:t>. </a:t>
            </a:r>
          </a:p>
          <a:p>
            <a:r>
              <a:rPr lang="ko-KR" altLang="en-US" dirty="0" smtClean="0"/>
              <a:t>테스트 집합의 완전성을 판단하기는 어려움</a:t>
            </a:r>
            <a:r>
              <a:rPr lang="en-US" altLang="ko-KR" dirty="0" smtClean="0"/>
              <a:t>. </a:t>
            </a:r>
            <a:r>
              <a:rPr lang="ko-KR" altLang="en-US" dirty="0" smtClean="0"/>
              <a:t>시스템 테스트를 많이 확보하더라도 그 테스트 집합이 완전한 커버리지를 보장하지 못할 수도 있음</a:t>
            </a:r>
            <a:r>
              <a:rPr lang="en-GB" dirty="0" smtClean="0"/>
              <a:t>.  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Chapter 3 </a:t>
            </a:r>
            <a:r>
              <a:rPr lang="ko-KR" altLang="en-US" smtClean="0"/>
              <a:t>애자일 소프트웨어 개발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B5BBF0-B782-3644-AFE1-10103AC25370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30/10/2014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4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짝 프로그래밍</a:t>
            </a:r>
            <a:endParaRPr lang="en-US" dirty="0"/>
          </a:p>
        </p:txBody>
      </p:sp>
      <p:sp>
        <p:nvSpPr>
          <p:cNvPr id="11745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ko-KR" altLang="en-US" sz="2400" dirty="0" smtClean="0"/>
              <a:t>프로그래머가 소프트웨어를 짝으로 개발하는 것</a:t>
            </a:r>
            <a:r>
              <a:rPr lang="en-US" sz="2400" dirty="0" smtClean="0"/>
              <a:t>.</a:t>
            </a:r>
            <a:endParaRPr lang="en-US" sz="2400" dirty="0"/>
          </a:p>
          <a:p>
            <a:pPr>
              <a:lnSpc>
                <a:spcPct val="90000"/>
              </a:lnSpc>
            </a:pPr>
            <a:r>
              <a:rPr lang="ko-KR" altLang="en-US" sz="2400" dirty="0" smtClean="0"/>
              <a:t>시스템에 대한 집단 소유와 책임이라는 개념을 제공함</a:t>
            </a:r>
            <a:r>
              <a:rPr lang="en-US" sz="2400" dirty="0" smtClean="0"/>
              <a:t>.</a:t>
            </a:r>
            <a:endParaRPr lang="en-US" sz="2400" dirty="0"/>
          </a:p>
          <a:p>
            <a:pPr>
              <a:lnSpc>
                <a:spcPct val="90000"/>
              </a:lnSpc>
            </a:pPr>
            <a:r>
              <a:rPr lang="ko-KR" altLang="en-US" sz="2400" dirty="0" smtClean="0"/>
              <a:t>작성하는 모든 라인을 최소한 두 명이 살펴보기 때문에 일종의 비정형적 리뷰 프로세스를 진행하게 됨</a:t>
            </a:r>
            <a:r>
              <a:rPr lang="en-US" sz="2400" dirty="0" smtClean="0"/>
              <a:t>.</a:t>
            </a:r>
            <a:endParaRPr lang="en-US" sz="2400" dirty="0"/>
          </a:p>
          <a:p>
            <a:pPr>
              <a:lnSpc>
                <a:spcPct val="90000"/>
              </a:lnSpc>
            </a:pPr>
            <a:r>
              <a:rPr lang="ko-KR" altLang="en-US" sz="2400" dirty="0" smtClean="0"/>
              <a:t>리팩토링을 통해 다른 개발자들이 도움을 받을 수 있기 때문에 리팩토링을 권장할 수 있음</a:t>
            </a:r>
            <a:r>
              <a:rPr lang="en-US" dirty="0" smtClean="0"/>
              <a:t>.</a:t>
            </a:r>
            <a:endParaRPr lang="en-US" sz="24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Chapter 3 </a:t>
            </a:r>
            <a:r>
              <a:rPr lang="ko-KR" altLang="en-US" smtClean="0"/>
              <a:t>애자일 소프트웨어 개발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B5BBF0-B782-3644-AFE1-10103AC25370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30/10/2014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짝 프로그래밍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프로그래밍 짝은 서로 같은 컴퓨터 앞에 앉아서 소프트웨어를 개발함</a:t>
            </a:r>
            <a:r>
              <a:rPr lang="en-GB" dirty="0" smtClean="0"/>
              <a:t>.</a:t>
            </a:r>
          </a:p>
          <a:p>
            <a:r>
              <a:rPr lang="ko-KR" altLang="en-US" dirty="0" smtClean="0"/>
              <a:t>짝은 유동적으로 바뀌어 개발 프로세스 동안에 모든 팀 구성원이 서로 같이 작업을 해볼 수 있도록 함</a:t>
            </a:r>
            <a:r>
              <a:rPr lang="en-GB" dirty="0" smtClean="0"/>
              <a:t>.</a:t>
            </a:r>
          </a:p>
          <a:p>
            <a:r>
              <a:rPr lang="ko-KR" altLang="en-US" dirty="0" smtClean="0"/>
              <a:t>짝 프로그래밍을 통해 이루어지는 지식의 공유는 매우 중요함</a:t>
            </a:r>
            <a:r>
              <a:rPr lang="en-US" altLang="ko-KR" dirty="0" smtClean="0"/>
              <a:t>. </a:t>
            </a:r>
            <a:r>
              <a:rPr lang="ko-KR" altLang="en-US" dirty="0" smtClean="0"/>
              <a:t>구성원이 팀을 떠날 경우에 발생하는 프로젝트의 전반적인 위험 요인을 줄여줄 수 있기 때문</a:t>
            </a:r>
            <a:r>
              <a:rPr lang="en-GB" dirty="0" smtClean="0"/>
              <a:t>.</a:t>
            </a:r>
          </a:p>
          <a:p>
            <a:r>
              <a:rPr lang="ko-KR" altLang="en-US" dirty="0" smtClean="0"/>
              <a:t>짝 프로그래밍을 통한 생산성에 대해서는 다양한 결과들이 있음</a:t>
            </a:r>
            <a:r>
              <a:rPr lang="en-US" altLang="ko-KR" dirty="0" smtClean="0"/>
              <a:t>. </a:t>
            </a:r>
            <a:r>
              <a:rPr lang="ko-KR" altLang="en-US" dirty="0" smtClean="0"/>
              <a:t>학생의 경우 두 명이 독립적으로 작업한 것과 큰 차이가 없었으나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경험이 많은 개발자의 경우 생산성이 많이 떨어진 것으로 나타남</a:t>
            </a:r>
            <a:r>
              <a:rPr lang="en-GB" dirty="0" smtClean="0"/>
              <a:t>. </a:t>
            </a:r>
            <a:endParaRPr lang="en-US" dirty="0" smtClean="0"/>
          </a:p>
          <a:p>
            <a:endParaRPr lang="en-GB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Chapter 3 </a:t>
            </a:r>
            <a:r>
              <a:rPr lang="ko-KR" altLang="en-US" smtClean="0"/>
              <a:t>애자일 소프트웨어 개발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B5BBF0-B782-3644-AFE1-10103AC25370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30/10/2014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92338"/>
            <a:ext cx="8229600" cy="1143000"/>
          </a:xfrm>
        </p:spPr>
        <p:txBody>
          <a:bodyPr/>
          <a:lstStyle/>
          <a:p>
            <a:pPr algn="ctr"/>
            <a:r>
              <a:rPr lang="ko-KR" altLang="en-US" dirty="0" smtClean="0"/>
              <a:t>애자일 프로젝트 관리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Chapter 3 </a:t>
            </a:r>
            <a:r>
              <a:rPr lang="ko-KR" altLang="en-US" smtClean="0"/>
              <a:t>애자일 소프트웨어 개발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B5BBF0-B782-3644-AFE1-10103AC25370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30/10/2014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006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애자일 프로젝트 관리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소프트웨어 프로젝트 관리자의 책임은 목표를 만족시키는 소프트웨어를 마감시간과 예산에 맞추어 고객에게 전달하는 것임</a:t>
            </a:r>
            <a:r>
              <a:rPr lang="en-GB" dirty="0" smtClean="0"/>
              <a:t>. </a:t>
            </a:r>
          </a:p>
          <a:p>
            <a:r>
              <a:rPr lang="ko-KR" altLang="en-US" dirty="0" smtClean="0"/>
              <a:t>계획 주도 접근법은 이러한 요구사항을 충족시키기 위해 맞추어짐</a:t>
            </a:r>
            <a:r>
              <a:rPr lang="en-US" altLang="ko-KR" dirty="0" smtClean="0"/>
              <a:t>. </a:t>
            </a:r>
            <a:r>
              <a:rPr lang="ko-KR" altLang="en-US" dirty="0" smtClean="0"/>
              <a:t>관리자는 무엇을 전달할 것인지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언제 전달할 것인지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그리고 프로젝트 산출물을 누가 개발할 것인지를 보여주는 프로젝트 계획을 작성하게 됨</a:t>
            </a:r>
            <a:r>
              <a:rPr lang="en-GB" dirty="0" smtClean="0"/>
              <a:t>. </a:t>
            </a:r>
          </a:p>
          <a:p>
            <a:r>
              <a:rPr lang="ko-KR" altLang="en-US" dirty="0" smtClean="0"/>
              <a:t>애자일 프로젝트 관리는 점증적 개발과 실무에 맞춘 다른 접근법을 필요로 함</a:t>
            </a:r>
            <a:r>
              <a:rPr lang="en-GB" dirty="0" smtClean="0"/>
              <a:t>. 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Chapter 3 </a:t>
            </a:r>
            <a:r>
              <a:rPr lang="ko-KR" altLang="en-US" smtClean="0"/>
              <a:t>애자일 소프트웨어 개발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B5BBF0-B782-3644-AFE1-10103AC25370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30/10/2014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스크럼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스크럼은 특정 개발 방법보다 점증적 개발을 관리하는 데 초점을 맞추는 애자일 </a:t>
            </a:r>
            <a:r>
              <a:rPr lang="ko-KR" altLang="en-US" dirty="0" err="1"/>
              <a:t>기법임</a:t>
            </a:r>
            <a:r>
              <a:rPr lang="en-GB" altLang="ko-KR" dirty="0"/>
              <a:t>.</a:t>
            </a:r>
          </a:p>
          <a:p>
            <a:r>
              <a:rPr lang="ko-KR" altLang="en-US" dirty="0"/>
              <a:t>스크럼에는 세 단계가 있음</a:t>
            </a:r>
            <a:r>
              <a:rPr lang="en-US" altLang="ko-KR" dirty="0"/>
              <a:t>.</a:t>
            </a:r>
            <a:r>
              <a:rPr lang="en-GB" altLang="ko-KR" dirty="0"/>
              <a:t> </a:t>
            </a:r>
          </a:p>
          <a:p>
            <a:pPr lvl="1"/>
            <a:r>
              <a:rPr lang="ko-KR" altLang="en-US" dirty="0"/>
              <a:t>초기 단계는 프로젝트의 일반적인 목표를 설정하고 소프트웨어 구조를 설계하는 단계임</a:t>
            </a:r>
            <a:r>
              <a:rPr lang="en-GB" altLang="ko-KR" dirty="0"/>
              <a:t>. </a:t>
            </a:r>
          </a:p>
          <a:p>
            <a:pPr lvl="1"/>
            <a:r>
              <a:rPr lang="ko-KR" altLang="en-US" dirty="0"/>
              <a:t>이후</a:t>
            </a:r>
            <a:r>
              <a:rPr lang="en-US" altLang="ko-KR" dirty="0"/>
              <a:t>, </a:t>
            </a:r>
            <a:r>
              <a:rPr lang="ko-KR" altLang="en-US" dirty="0"/>
              <a:t>각각의 스프린트 주기에서 시스템의 증가분을 개발하게 됨</a:t>
            </a:r>
            <a:r>
              <a:rPr lang="en-GB" altLang="ko-KR" dirty="0"/>
              <a:t>. </a:t>
            </a:r>
          </a:p>
          <a:p>
            <a:pPr lvl="1"/>
            <a:r>
              <a:rPr lang="ko-KR" altLang="en-US" dirty="0"/>
              <a:t>프로젝트 종료 단계는 필요한 문서화를 완료하고 프로젝트를 평가하는 단계임</a:t>
            </a:r>
            <a:r>
              <a:rPr lang="en-GB" altLang="ko-KR"/>
              <a:t>. </a:t>
            </a:r>
          </a:p>
          <a:p>
            <a:endParaRPr lang="en-US" altLang="ko-K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Chapter 3 </a:t>
            </a:r>
            <a:r>
              <a:rPr lang="ko-KR" altLang="en-US" smtClean="0"/>
              <a:t>애자일 소프트웨어 개발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B5BBF0-B782-3644-AFE1-10103AC25370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30/10/2014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스크럼 용어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2134082"/>
              </p:ext>
            </p:extLst>
          </p:nvPr>
        </p:nvGraphicFramePr>
        <p:xfrm>
          <a:off x="457200" y="1809750"/>
          <a:ext cx="8229600" cy="41277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73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1500">
                <a:tc>
                  <a:txBody>
                    <a:bodyPr/>
                    <a:lstStyle/>
                    <a:p>
                      <a:r>
                        <a:rPr lang="ko-KR" altLang="en-US" dirty="0" smtClean="0"/>
                        <a:t>스크럼 용어</a:t>
                      </a:r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 smtClean="0"/>
                        <a:t>정의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5863">
                <a:tc>
                  <a:txBody>
                    <a:bodyPr/>
                    <a:lstStyle/>
                    <a:p>
                      <a:pPr indent="0" algn="l">
                        <a:spcAft>
                          <a:spcPts val="0"/>
                        </a:spcAft>
                        <a:tabLst>
                          <a:tab pos="342900" algn="l"/>
                          <a:tab pos="685800" algn="l"/>
                          <a:tab pos="1028700" algn="l"/>
                        </a:tabLst>
                      </a:pP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개발팀</a:t>
                      </a:r>
                      <a:endParaRPr lang="en-GB" sz="1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just">
                        <a:spcAft>
                          <a:spcPts val="0"/>
                        </a:spcAft>
                        <a:tabLst>
                          <a:tab pos="342900" algn="l"/>
                          <a:tab pos="685800" algn="l"/>
                          <a:tab pos="1028700" algn="l"/>
                        </a:tabLst>
                      </a:pP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자체 구성한 소프트웨어 개발 그룹으로</a:t>
                      </a: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, 7</a:t>
                      </a: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명을 넘지 말아야 한다</a:t>
                      </a: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. </a:t>
                      </a: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개발팀은 소프트웨어 및 필수적인 다른 프로젝트 문서 작성에 대한 책임을 가진다</a:t>
                      </a: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.</a:t>
                      </a:r>
                      <a:endParaRPr lang="en-GB" sz="1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7601">
                <a:tc>
                  <a:txBody>
                    <a:bodyPr/>
                    <a:lstStyle/>
                    <a:p>
                      <a:pPr indent="0" algn="l">
                        <a:spcAft>
                          <a:spcPts val="0"/>
                        </a:spcAft>
                        <a:tabLst>
                          <a:tab pos="342900" algn="l"/>
                          <a:tab pos="685800" algn="l"/>
                          <a:tab pos="1028700" algn="l"/>
                        </a:tabLst>
                      </a:pP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잠재적으로 전달 가능한 제품 증가분</a:t>
                      </a:r>
                      <a:endParaRPr lang="en-GB" sz="1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just">
                        <a:spcAft>
                          <a:spcPts val="0"/>
                        </a:spcAft>
                        <a:tabLst>
                          <a:tab pos="342900" algn="l"/>
                          <a:tab pos="685800" algn="l"/>
                          <a:tab pos="1028700" algn="l"/>
                        </a:tabLst>
                      </a:pP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스프린트에서 정한 소프트웨어의 증가분이다</a:t>
                      </a: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. </a:t>
                      </a: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여기서의 개념은 </a:t>
                      </a: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“</a:t>
                      </a: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잠재적으로 전달 가능해야</a:t>
                      </a: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“ </a:t>
                      </a: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한다는 것이다</a:t>
                      </a: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. </a:t>
                      </a: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즉</a:t>
                      </a: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, </a:t>
                      </a: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최종 제품에 포함시키기 위해 테스팅과 같은 추가적인 작업이 필요가 없는 완성된 상태이어야 한다는 뜻이다</a:t>
                      </a: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. </a:t>
                      </a: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하지만</a:t>
                      </a: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, </a:t>
                      </a: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실무적으로 항상 가능한 것은 아니다</a:t>
                      </a: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.</a:t>
                      </a:r>
                      <a:endParaRPr lang="en-GB" sz="1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7601">
                <a:tc>
                  <a:txBody>
                    <a:bodyPr/>
                    <a:lstStyle/>
                    <a:p>
                      <a:pPr indent="0" algn="l">
                        <a:spcAft>
                          <a:spcPts val="0"/>
                        </a:spcAft>
                        <a:tabLst>
                          <a:tab pos="342900" algn="l"/>
                          <a:tab pos="685800" algn="l"/>
                          <a:tab pos="1028700" algn="l"/>
                        </a:tabLst>
                      </a:pP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제품 백로그</a:t>
                      </a:r>
                      <a:endParaRPr lang="en-GB" sz="1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just">
                        <a:spcAft>
                          <a:spcPts val="0"/>
                        </a:spcAft>
                        <a:tabLst>
                          <a:tab pos="342900" algn="l"/>
                          <a:tab pos="685800" algn="l"/>
                          <a:tab pos="1028700" algn="l"/>
                        </a:tabLst>
                      </a:pP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이것은 스크럼 팀이 해결해야 하는 </a:t>
                      </a: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“</a:t>
                      </a: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해야 할 일</a:t>
                      </a: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＂</a:t>
                      </a: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에 대한 목록이다</a:t>
                      </a: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. </a:t>
                      </a: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그 목록의 내용은 소프트웨어에 대한 특징</a:t>
                      </a: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, </a:t>
                      </a: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소프트웨어 요구사항</a:t>
                      </a: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,</a:t>
                      </a:r>
                      <a:r>
                        <a:rPr lang="en-US" altLang="ko-KR" sz="140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ko-KR" altLang="en-US" sz="140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사용자 스토리에 대한 정의 또는 아키텍처 정의나 사용자 문서와 같이 추가적으로 필요한 업무에 대한 설명일 수도 있다</a:t>
                      </a:r>
                      <a:r>
                        <a:rPr lang="en-US" altLang="ko-KR" sz="140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.</a:t>
                      </a:r>
                      <a:endParaRPr lang="en-GB" sz="1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03468">
                <a:tc>
                  <a:txBody>
                    <a:bodyPr/>
                    <a:lstStyle/>
                    <a:p>
                      <a:pPr indent="0" algn="l">
                        <a:spcAft>
                          <a:spcPts val="0"/>
                        </a:spcAft>
                        <a:tabLst>
                          <a:tab pos="342900" algn="l"/>
                          <a:tab pos="685800" algn="l"/>
                          <a:tab pos="1028700" algn="l"/>
                          <a:tab pos="1170305" algn="l"/>
                        </a:tabLst>
                      </a:pP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제품 소유권자</a:t>
                      </a:r>
                      <a:endParaRPr lang="en-GB" sz="1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just">
                        <a:spcAft>
                          <a:spcPts val="0"/>
                        </a:spcAft>
                        <a:tabLst>
                          <a:tab pos="342900" algn="l"/>
                          <a:tab pos="685800" algn="l"/>
                          <a:tab pos="1028700" algn="l"/>
                        </a:tabLst>
                      </a:pP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개발에 필요한 제품의 특징이나 요구사항을 찾아서 우선순위를 정하고</a:t>
                      </a: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, </a:t>
                      </a: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프로젝트가 지속적으로 중요한 비즈니스 요구를 만족할 수 있도록 계속해서 제품 백로그를 검토하는 역할을 맡은 한 개인</a:t>
                      </a: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(</a:t>
                      </a: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또는 작은 그룹</a:t>
                      </a: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)</a:t>
                      </a: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이다</a:t>
                      </a: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. </a:t>
                      </a: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제품 소유권자는 고객일 수도 있지만 소프트웨어 회사의 제품 관리자이거나 다른 이해당사자 대표일 수도 있다</a:t>
                      </a: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.</a:t>
                      </a:r>
                      <a:endParaRPr lang="en-GB" sz="1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Chapter 3 </a:t>
            </a:r>
            <a:r>
              <a:rPr lang="ko-KR" altLang="en-US" smtClean="0"/>
              <a:t>애자일 소프트웨어 개발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B5BBF0-B782-3644-AFE1-10103AC25370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30/10/2014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845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스크럼 용어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3314664"/>
              </p:ext>
            </p:extLst>
          </p:nvPr>
        </p:nvGraphicFramePr>
        <p:xfrm>
          <a:off x="342900" y="1778000"/>
          <a:ext cx="8229600" cy="3571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05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ko-KR" altLang="en-US" dirty="0" smtClean="0"/>
                        <a:t>스크럼 용어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 smtClean="0"/>
                        <a:t>정의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indent="347345" algn="l">
                        <a:spcAft>
                          <a:spcPts val="600"/>
                        </a:spcAft>
                        <a:tabLst>
                          <a:tab pos="342900" algn="l"/>
                          <a:tab pos="685800" algn="l"/>
                          <a:tab pos="1028700" algn="l"/>
                        </a:tabLst>
                      </a:pPr>
                      <a:r>
                        <a:rPr lang="ko-KR" altLang="en-US" sz="140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스크럼</a:t>
                      </a:r>
                      <a:endParaRPr lang="en-GB" sz="1400" baseline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l">
                        <a:spcAft>
                          <a:spcPts val="600"/>
                        </a:spcAft>
                        <a:tabLst>
                          <a:tab pos="342900" algn="l"/>
                          <a:tab pos="685800" algn="l"/>
                          <a:tab pos="1028700" algn="l"/>
                        </a:tabLst>
                      </a:pPr>
                      <a:r>
                        <a:rPr lang="ko-KR" altLang="en-US" sz="140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매일 이루어지는 스크럼 팀의 회의로 진척사항을 검토하고 그날 처리해야 하는 일들에 대해 우선순위를 매긴다</a:t>
                      </a:r>
                      <a:r>
                        <a:rPr lang="en-US" altLang="ko-KR" sz="140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. </a:t>
                      </a:r>
                      <a:r>
                        <a:rPr lang="ko-KR" altLang="en-US" sz="140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이상적으로는</a:t>
                      </a:r>
                      <a:r>
                        <a:rPr lang="en-US" altLang="ko-KR" sz="140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, </a:t>
                      </a:r>
                      <a:r>
                        <a:rPr lang="ko-KR" altLang="en-US" sz="140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전체 팀이 서로 직접 만나서 진행하는 짧은 회의이어야 한다</a:t>
                      </a:r>
                      <a:r>
                        <a:rPr lang="en-US" altLang="ko-KR" sz="140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.</a:t>
                      </a:r>
                      <a:endParaRPr lang="en-GB" sz="1400" baseline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indent="347345" algn="l">
                        <a:spcAft>
                          <a:spcPts val="0"/>
                        </a:spcAft>
                        <a:tabLst>
                          <a:tab pos="342900" algn="l"/>
                          <a:tab pos="685800" algn="l"/>
                          <a:tab pos="1028700" algn="l"/>
                        </a:tabLst>
                      </a:pPr>
                      <a:r>
                        <a:rPr lang="ko-KR" altLang="en-US" sz="140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스크럼 마스터</a:t>
                      </a:r>
                      <a:endParaRPr lang="en-GB" sz="1400" baseline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l">
                        <a:spcAft>
                          <a:spcPts val="0"/>
                        </a:spcAft>
                        <a:tabLst>
                          <a:tab pos="342900" algn="l"/>
                          <a:tab pos="685800" algn="l"/>
                          <a:tab pos="1028700" algn="l"/>
                        </a:tabLst>
                      </a:pPr>
                      <a:r>
                        <a:rPr lang="ko-KR" altLang="en-US" sz="140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스크럼 마스터는 스크럼 프로세스를 따르고</a:t>
                      </a:r>
                      <a:r>
                        <a:rPr lang="en-US" altLang="ko-KR" sz="140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, </a:t>
                      </a:r>
                      <a:r>
                        <a:rPr lang="ko-KR" altLang="en-US" sz="140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팀이 스크럼을 효과적으로 활용할 수 있도록 보장하는 역할을 맡는다</a:t>
                      </a:r>
                      <a:r>
                        <a:rPr lang="en-US" altLang="ko-KR" sz="140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. </a:t>
                      </a:r>
                      <a:r>
                        <a:rPr lang="ko-KR" altLang="en-US" sz="140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스크럼 마스터는 회사의 나머지와 접점 역할을 하고</a:t>
                      </a:r>
                      <a:r>
                        <a:rPr lang="en-US" altLang="ko-KR" sz="140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, </a:t>
                      </a:r>
                      <a:r>
                        <a:rPr lang="ko-KR" altLang="en-US" sz="140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스크럼 팀이 외부의 간섭에 의해 방해받지 않도록 하는 책임이 있다</a:t>
                      </a:r>
                      <a:r>
                        <a:rPr lang="en-US" altLang="ko-KR" sz="140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. </a:t>
                      </a:r>
                      <a:r>
                        <a:rPr lang="ko-KR" altLang="en-US" sz="140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스크럼 개발자는 스크럼 마스터가 프로젝트 관리자는 아니라고 생각한다</a:t>
                      </a:r>
                      <a:r>
                        <a:rPr lang="en-US" altLang="ko-KR" sz="140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. </a:t>
                      </a:r>
                      <a:r>
                        <a:rPr lang="ko-KR" altLang="en-US" sz="140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하지만</a:t>
                      </a:r>
                      <a:r>
                        <a:rPr lang="en-US" altLang="ko-KR" sz="140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, </a:t>
                      </a:r>
                      <a:r>
                        <a:rPr lang="ko-KR" altLang="en-US" sz="140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어떤 이들은 차이를 발견하기 어렵다고도 이야기한다</a:t>
                      </a:r>
                      <a:r>
                        <a:rPr lang="en-US" altLang="ko-KR" sz="140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.</a:t>
                      </a:r>
                      <a:endParaRPr lang="en-GB" sz="1400" baseline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indent="347345" algn="l">
                        <a:spcAft>
                          <a:spcPts val="0"/>
                        </a:spcAft>
                        <a:tabLst>
                          <a:tab pos="342900" algn="l"/>
                          <a:tab pos="685800" algn="l"/>
                          <a:tab pos="1028700" algn="l"/>
                        </a:tabLst>
                      </a:pPr>
                      <a:r>
                        <a:rPr lang="ko-KR" altLang="en-US" sz="140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스프린트</a:t>
                      </a:r>
                      <a:endParaRPr lang="en-GB" sz="1400" baseline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l">
                        <a:spcAft>
                          <a:spcPts val="0"/>
                        </a:spcAft>
                        <a:tabLst>
                          <a:tab pos="342900" algn="l"/>
                          <a:tab pos="685800" algn="l"/>
                          <a:tab pos="1028700" algn="l"/>
                        </a:tabLst>
                      </a:pPr>
                      <a:r>
                        <a:rPr lang="ko-KR" altLang="en-US" sz="140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개발에서 이루어지는 반복을 의미하며</a:t>
                      </a:r>
                      <a:r>
                        <a:rPr lang="en-US" altLang="ko-KR" sz="140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, </a:t>
                      </a:r>
                      <a:r>
                        <a:rPr lang="ko-KR" altLang="en-US" sz="140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스프린트는 주로 </a:t>
                      </a:r>
                      <a:r>
                        <a:rPr lang="en-US" altLang="ko-KR" sz="140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2~4</a:t>
                      </a:r>
                      <a:r>
                        <a:rPr lang="ko-KR" altLang="en-US" sz="140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주 길이로 구성한다</a:t>
                      </a:r>
                      <a:r>
                        <a:rPr lang="en-US" altLang="ko-KR" sz="140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.</a:t>
                      </a:r>
                      <a:endParaRPr lang="en-GB" sz="1400" baseline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indent="347345" algn="l">
                        <a:spcAft>
                          <a:spcPts val="0"/>
                        </a:spcAft>
                        <a:tabLst>
                          <a:tab pos="342900" algn="l"/>
                          <a:tab pos="685800" algn="l"/>
                          <a:tab pos="1028700" algn="l"/>
                        </a:tabLst>
                      </a:pPr>
                      <a:r>
                        <a:rPr lang="ko-KR" altLang="en-US" sz="140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속도</a:t>
                      </a:r>
                      <a:endParaRPr lang="en-GB" sz="1400" baseline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l">
                        <a:spcAft>
                          <a:spcPts val="0"/>
                        </a:spcAft>
                        <a:tabLst>
                          <a:tab pos="342900" algn="l"/>
                          <a:tab pos="685800" algn="l"/>
                          <a:tab pos="1028700" algn="l"/>
                        </a:tabLst>
                      </a:pPr>
                      <a:r>
                        <a:rPr lang="ko-KR" altLang="en-US" sz="140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한 번의 스프린트에서 한 팀이 어느 정도의 제품 백로그를 감당할 수 있는지에 대한 추정치이다</a:t>
                      </a:r>
                      <a:r>
                        <a:rPr lang="en-US" altLang="ko-KR" sz="140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. </a:t>
                      </a:r>
                      <a:r>
                        <a:rPr lang="ko-KR" altLang="en-US" sz="140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팀의 속도를 이해하면 한 번의 스프린트에서 무엇을 감당할 수 있을지 예상하고</a:t>
                      </a:r>
                      <a:r>
                        <a:rPr lang="en-US" altLang="ko-KR" sz="140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, </a:t>
                      </a:r>
                      <a:r>
                        <a:rPr lang="ko-KR" altLang="en-US" sz="140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성과 향상을 측정하기 위한 기초 제공에 도움이 된다</a:t>
                      </a:r>
                      <a:r>
                        <a:rPr lang="en-US" altLang="ko-KR" sz="140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.</a:t>
                      </a:r>
                      <a:endParaRPr lang="en-GB" sz="1400" baseline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Chapter 3 </a:t>
            </a:r>
            <a:r>
              <a:rPr lang="ko-KR" altLang="en-US" smtClean="0"/>
              <a:t>애자일 소프트웨어 개발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B5BBF0-B782-3644-AFE1-10103AC25370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30/10/2014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401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스크럼 스프린트 주기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Chapter 3 </a:t>
            </a:r>
            <a:r>
              <a:rPr lang="ko-KR" altLang="en-US" smtClean="0"/>
              <a:t>애자일 소프트웨어 개발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B5BBF0-B782-3644-AFE1-10103AC25370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  <p:pic>
        <p:nvPicPr>
          <p:cNvPr id="7" name="Picture 6" descr="3.9 Scrum sprint cycle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235200"/>
            <a:ext cx="8159750" cy="326390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30/10/2014</a:t>
            </a:r>
            <a:endParaRPr lang="en-US"/>
          </a:p>
        </p:txBody>
      </p:sp>
      <p:sp>
        <p:nvSpPr>
          <p:cNvPr id="8" name="Rectangle 4"/>
          <p:cNvSpPr/>
          <p:nvPr/>
        </p:nvSpPr>
        <p:spPr>
          <a:xfrm>
            <a:off x="596818" y="3031921"/>
            <a:ext cx="1308828" cy="59028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처리해야 할 업무 검토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" name="Rectangle 4"/>
          <p:cNvSpPr/>
          <p:nvPr/>
        </p:nvSpPr>
        <p:spPr>
          <a:xfrm>
            <a:off x="2009896" y="4659160"/>
            <a:ext cx="1114304" cy="59028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제품 백로그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Rectangle 4"/>
          <p:cNvSpPr/>
          <p:nvPr/>
        </p:nvSpPr>
        <p:spPr>
          <a:xfrm>
            <a:off x="3032268" y="3060261"/>
            <a:ext cx="678426" cy="59028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항목 설정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Rectangle 4"/>
          <p:cNvSpPr/>
          <p:nvPr/>
        </p:nvSpPr>
        <p:spPr>
          <a:xfrm>
            <a:off x="3905372" y="3031920"/>
            <a:ext cx="807229" cy="59028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스프린트 계획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Rectangle 4"/>
          <p:cNvSpPr/>
          <p:nvPr/>
        </p:nvSpPr>
        <p:spPr>
          <a:xfrm>
            <a:off x="5663380" y="3184320"/>
            <a:ext cx="825909" cy="30219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스프린트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3" name="Rectangle 4"/>
          <p:cNvSpPr/>
          <p:nvPr/>
        </p:nvSpPr>
        <p:spPr>
          <a:xfrm>
            <a:off x="6228735" y="2703809"/>
            <a:ext cx="632216" cy="16917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스크럼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4" name="Rectangle 4"/>
          <p:cNvSpPr/>
          <p:nvPr/>
        </p:nvSpPr>
        <p:spPr>
          <a:xfrm>
            <a:off x="7491197" y="3060261"/>
            <a:ext cx="856390" cy="59028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스프린트 검토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5" name="Rectangle 4"/>
          <p:cNvSpPr/>
          <p:nvPr/>
        </p:nvSpPr>
        <p:spPr>
          <a:xfrm>
            <a:off x="4831573" y="4659160"/>
            <a:ext cx="888836" cy="59028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스프린트 백로그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6" name="Rectangle 4"/>
          <p:cNvSpPr/>
          <p:nvPr/>
        </p:nvSpPr>
        <p:spPr>
          <a:xfrm>
            <a:off x="7107741" y="4516418"/>
            <a:ext cx="1110060" cy="7330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잠재적으로 전달 가능한 소프트웨어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0574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스크럼 스프린트 주기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스프린트는 고정된 길이의 시간만큼 진행이 되는데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보통 </a:t>
            </a:r>
            <a:r>
              <a:rPr lang="en-US" altLang="ko-KR" dirty="0" smtClean="0"/>
              <a:t>2~4</a:t>
            </a:r>
            <a:r>
              <a:rPr lang="ko-KR" altLang="en-US" dirty="0" smtClean="0"/>
              <a:t>주 정도임</a:t>
            </a:r>
            <a:r>
              <a:rPr lang="en-GB" dirty="0" smtClean="0"/>
              <a:t>.  </a:t>
            </a:r>
          </a:p>
          <a:p>
            <a:r>
              <a:rPr lang="ko-KR" altLang="en-US" dirty="0" smtClean="0"/>
              <a:t>제품의 백로그는 스크럼 스프린트 주기의 출발점인데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스크럼팀이 작업해야 할 제품의 특성</a:t>
            </a:r>
            <a:r>
              <a:rPr lang="en-US" altLang="ko-KR" dirty="0" smtClean="0"/>
              <a:t>, </a:t>
            </a:r>
            <a:r>
              <a:rPr lang="ko-KR" altLang="en-US" dirty="0" smtClean="0"/>
              <a:t>요구사항과 공학적 개선에 관한 목록임</a:t>
            </a:r>
            <a:r>
              <a:rPr lang="en-GB" dirty="0" smtClean="0"/>
              <a:t>.</a:t>
            </a:r>
          </a:p>
          <a:p>
            <a:r>
              <a:rPr lang="ko-KR" altLang="en-US" dirty="0" smtClean="0"/>
              <a:t>항목 선정 단계에서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전체 팀은 고객과 함께 제품의 백로그에서 이번 스프린트 동안 개발할 기능을 선정하게 됨</a:t>
            </a:r>
            <a:r>
              <a:rPr lang="en-GB" dirty="0" smtClean="0"/>
              <a:t>.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Chapter 3 </a:t>
            </a:r>
            <a:r>
              <a:rPr lang="ko-KR" altLang="en-US" smtClean="0"/>
              <a:t>애자일 소프트웨어 개발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B5BBF0-B782-3644-AFE1-10103AC25370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30/10/2014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애자일 기법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명세화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설계 및 구현 프로세스가 중첩됨</a:t>
            </a:r>
            <a:r>
              <a:rPr lang="en-US" altLang="ko-KR" dirty="0" smtClean="0"/>
              <a:t>.</a:t>
            </a:r>
            <a:endParaRPr lang="en-US" dirty="0"/>
          </a:p>
          <a:p>
            <a:r>
              <a:rPr lang="ko-KR" altLang="en-US" dirty="0" smtClean="0"/>
              <a:t>시스템을 증가분의 연속으로 구현하며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최종 사용자와 다른 시스템 이해당사자가 각 증가분을 명세하고 평가하는 데 참여함</a:t>
            </a:r>
            <a:r>
              <a:rPr lang="en-US" altLang="ko-KR" dirty="0" smtClean="0"/>
              <a:t>.</a:t>
            </a:r>
            <a:endParaRPr lang="en-US" dirty="0" smtClean="0"/>
          </a:p>
          <a:p>
            <a:r>
              <a:rPr lang="ko-KR" altLang="en-US" dirty="0" smtClean="0"/>
              <a:t>평가를 위해 새로운 버전의 시스템을 빠르게 배달함</a:t>
            </a:r>
            <a:r>
              <a:rPr lang="en-US" altLang="ko-KR" dirty="0" smtClean="0"/>
              <a:t>.</a:t>
            </a:r>
            <a:endParaRPr lang="en-US" dirty="0"/>
          </a:p>
          <a:p>
            <a:r>
              <a:rPr lang="ko-KR" altLang="en-US" dirty="0" smtClean="0"/>
              <a:t>개발 프로세스 지원을 위해 방대한 도구를 사용함</a:t>
            </a:r>
            <a:r>
              <a:rPr lang="en-US" dirty="0" smtClean="0"/>
              <a:t>.</a:t>
            </a:r>
          </a:p>
          <a:p>
            <a:r>
              <a:rPr lang="ko-KR" altLang="en-US" dirty="0" smtClean="0"/>
              <a:t>문서화를 최소화하고 코드에 집중함</a:t>
            </a:r>
            <a:r>
              <a:rPr lang="en-US" altLang="ko-KR" dirty="0" smtClean="0"/>
              <a:t>.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Chapter 3 </a:t>
            </a:r>
            <a:r>
              <a:rPr lang="ko-KR" altLang="en-US" smtClean="0"/>
              <a:t>애자일 소프트웨어 개발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B5BBF0-B782-3644-AFE1-10103AC25370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30/10/2014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643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스프린트 주기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팀 스스로 누가 어떠한 작업을 해야할 지를 정해서 스프린트를 시작하게 됨</a:t>
            </a:r>
            <a:r>
              <a:rPr lang="en-GB" dirty="0" smtClean="0"/>
              <a:t>. </a:t>
            </a:r>
          </a:p>
          <a:p>
            <a:r>
              <a:rPr lang="ko-KR" altLang="en-US" dirty="0" smtClean="0"/>
              <a:t>스프린트 기간에 팀은 고객과 회사에서 분리되며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모든 의사소통은 스크럼 마스터를 통해 이루어짐</a:t>
            </a:r>
            <a:r>
              <a:rPr lang="en-GB" dirty="0" smtClean="0"/>
              <a:t>. </a:t>
            </a:r>
          </a:p>
          <a:p>
            <a:r>
              <a:rPr lang="ko-KR" altLang="en-US" dirty="0" smtClean="0"/>
              <a:t>스크럼 마스터의 역할은 개발팀을 외부의 방해 요인으로부터 보호하는 것임</a:t>
            </a:r>
            <a:r>
              <a:rPr lang="en-GB" dirty="0" smtClean="0"/>
              <a:t>. </a:t>
            </a:r>
          </a:p>
          <a:p>
            <a:r>
              <a:rPr lang="ko-KR" altLang="en-US" dirty="0" smtClean="0"/>
              <a:t>각 스프린트가 끝날 때는 작업물을 검토하고 고객에게 보고한 뒤 새로운 스프린트 주기를 시작함</a:t>
            </a:r>
            <a:r>
              <a:rPr lang="en-GB" dirty="0" smtClean="0"/>
              <a:t>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Chapter 3 </a:t>
            </a:r>
            <a:r>
              <a:rPr lang="ko-KR" altLang="en-US" smtClean="0"/>
              <a:t>애자일 소프트웨어 개발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B5BBF0-B782-3644-AFE1-10103AC25370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30/10/2014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스크럼 팀워크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스크럼 마스터는 매일의 미팅을 주도하고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백로그를 점검하고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결정사항을 기록하고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진척사항을 기록하고 팀 외부의 고객 및 관리자와 소통하는 조력자임</a:t>
            </a:r>
            <a:r>
              <a:rPr lang="en-GB" dirty="0" smtClean="0"/>
              <a:t>.</a:t>
            </a:r>
          </a:p>
          <a:p>
            <a:r>
              <a:rPr lang="ko-KR" altLang="en-US" dirty="0" smtClean="0"/>
              <a:t>팀은 매일 짧은 미팅인 스크럼을 진행하면서 정보를 공유하고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이전 미팅 이후에 진행된 진척 사항들을 설명하며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발생한 문제를 이야기하고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다음날 어떤 계획을 가지고 있는지를 말하게 됨</a:t>
            </a:r>
            <a:r>
              <a:rPr lang="en-GB" dirty="0" smtClean="0"/>
              <a:t>. </a:t>
            </a:r>
          </a:p>
          <a:p>
            <a:pPr lvl="1"/>
            <a:r>
              <a:rPr lang="ko-KR" altLang="en-US" dirty="0" smtClean="0"/>
              <a:t>팀 구성원 모두가 어떤 일들이 진행되고 있는지 알고 있으며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문제가 발생한다면 그 문제를 다루기 위해 단기 작업을 다시 계획할 수 있게 됨</a:t>
            </a:r>
            <a:r>
              <a:rPr lang="en-GB" dirty="0" smtClean="0"/>
              <a:t>. 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Chapter 3 </a:t>
            </a:r>
            <a:r>
              <a:rPr lang="ko-KR" altLang="en-US" smtClean="0"/>
              <a:t>애자일 소프트웨어 개발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B5BBF0-B782-3644-AFE1-10103AC25370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30/10/2014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스크럼의 장점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제품이 관리가능하고 이해할 수 있는 조각들로 나뉘게 됨</a:t>
            </a:r>
            <a:r>
              <a:rPr lang="en-GB" dirty="0" smtClean="0"/>
              <a:t>.</a:t>
            </a:r>
          </a:p>
          <a:p>
            <a:r>
              <a:rPr lang="ko-KR" altLang="en-US" dirty="0" smtClean="0"/>
              <a:t>불안정한 요구사항 때문에 지연되지 않음</a:t>
            </a:r>
            <a:r>
              <a:rPr lang="en-GB" dirty="0" smtClean="0"/>
              <a:t>.</a:t>
            </a:r>
          </a:p>
          <a:p>
            <a:r>
              <a:rPr lang="ko-KR" altLang="en-US" dirty="0" smtClean="0"/>
              <a:t>모든 팀이 모든 것을 볼 수 있고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결과적으로 팀 의사소통과 의욕이 향상됨</a:t>
            </a:r>
            <a:r>
              <a:rPr lang="en-GB" dirty="0" smtClean="0"/>
              <a:t>.</a:t>
            </a:r>
          </a:p>
          <a:p>
            <a:r>
              <a:rPr lang="ko-KR" altLang="en-US" dirty="0" smtClean="0"/>
              <a:t>고객은 제때 증가분을 받아볼 수 있고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제품이 동작하는 방식에 대한 피드백을 확보할 수 있음</a:t>
            </a:r>
            <a:r>
              <a:rPr lang="en-GB" dirty="0" smtClean="0"/>
              <a:t>.</a:t>
            </a:r>
          </a:p>
          <a:p>
            <a:r>
              <a:rPr lang="ko-KR" altLang="en-US" dirty="0" smtClean="0"/>
              <a:t>고객과 개발자 사이의 신뢰가 형성되어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모두 프로젝트가 성공할 것이라고 기대하는 긍정적 문화가 만들어짐</a:t>
            </a:r>
            <a:r>
              <a:rPr lang="en-GB" dirty="0" smtClean="0"/>
              <a:t>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Chapter 3 </a:t>
            </a:r>
            <a:r>
              <a:rPr lang="ko-KR" altLang="en-US" smtClean="0"/>
              <a:t>애자일 소프트웨어 개발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B5BBF0-B782-3644-AFE1-10103AC25370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30/10/2014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분산 스크럼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Chapter 3 </a:t>
            </a:r>
            <a:r>
              <a:rPr lang="ko-KR" altLang="en-US" smtClean="0"/>
              <a:t>애자일 소프트웨어 개발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B5BBF0-B782-3644-AFE1-10103AC25370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  <p:pic>
        <p:nvPicPr>
          <p:cNvPr id="9" name="Picture 8" descr="3.10 Distributed Scrum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682" y="788679"/>
            <a:ext cx="7673718" cy="5604195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30/10/2014</a:t>
            </a:r>
            <a:endParaRPr lang="en-US"/>
          </a:p>
        </p:txBody>
      </p:sp>
      <p:sp>
        <p:nvSpPr>
          <p:cNvPr id="7" name="Rectangle 4"/>
          <p:cNvSpPr/>
          <p:nvPr/>
        </p:nvSpPr>
        <p:spPr>
          <a:xfrm>
            <a:off x="2962459" y="3946322"/>
            <a:ext cx="1308828" cy="27171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분산 스크럼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" name="Rectangle 4"/>
          <p:cNvSpPr/>
          <p:nvPr/>
        </p:nvSpPr>
        <p:spPr>
          <a:xfrm>
            <a:off x="899081" y="2688776"/>
            <a:ext cx="1625843" cy="85673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제품 소유권자와 개발팀 사이의 화상회의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Rectangle 4"/>
          <p:cNvSpPr/>
          <p:nvPr/>
        </p:nvSpPr>
        <p:spPr>
          <a:xfrm>
            <a:off x="2801406" y="1832041"/>
            <a:ext cx="1800091" cy="116483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스크럼 마스터는 매일 발생하는 문제점들을 파악할 수 있도록 개발팀과 함께 있어야 한다</a:t>
            </a:r>
            <a:r>
              <a:rPr lang="en-US" altLang="ko-KR" sz="1200" dirty="0" smtClean="0">
                <a:solidFill>
                  <a:schemeClr val="tx1"/>
                </a:solidFill>
              </a:rPr>
              <a:t>.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Rectangle 4"/>
          <p:cNvSpPr/>
          <p:nvPr/>
        </p:nvSpPr>
        <p:spPr>
          <a:xfrm>
            <a:off x="4953688" y="2443643"/>
            <a:ext cx="1715534" cy="130244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제품 소유권자는 개발자를 만나서 좋은 관계를 유지할 수 있도록 노력해야 한다</a:t>
            </a:r>
            <a:r>
              <a:rPr lang="en-US" altLang="ko-KR" sz="1200" dirty="0" smtClean="0">
                <a:solidFill>
                  <a:schemeClr val="tx1"/>
                </a:solidFill>
              </a:rPr>
              <a:t>. </a:t>
            </a:r>
            <a:r>
              <a:rPr lang="ko-KR" altLang="en-US" sz="1200" dirty="0" smtClean="0">
                <a:solidFill>
                  <a:schemeClr val="tx1"/>
                </a:solidFill>
              </a:rPr>
              <a:t>서로 신뢰하기 위해 꼭 필요한 일이다</a:t>
            </a:r>
            <a:r>
              <a:rPr lang="en-US" altLang="ko-KR" sz="1200" dirty="0" smtClean="0">
                <a:solidFill>
                  <a:schemeClr val="tx1"/>
                </a:solidFill>
              </a:rPr>
              <a:t>.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Rectangle 4"/>
          <p:cNvSpPr/>
          <p:nvPr/>
        </p:nvSpPr>
        <p:spPr>
          <a:xfrm>
            <a:off x="4967455" y="4318655"/>
            <a:ext cx="1715534" cy="143911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인스턴트 메시징과 화상회의 같은 방식 등을 통한 일상적 의견교환을 위한 팀 구성원들 사이의 실시간 의사소통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3" name="Rectangle 4"/>
          <p:cNvSpPr/>
          <p:nvPr/>
        </p:nvSpPr>
        <p:spPr>
          <a:xfrm>
            <a:off x="668023" y="4388281"/>
            <a:ext cx="1803807" cy="85673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모든 팀을 위한 공통 개발 환경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4" name="Rectangle 4"/>
          <p:cNvSpPr/>
          <p:nvPr/>
        </p:nvSpPr>
        <p:spPr>
          <a:xfrm>
            <a:off x="2656459" y="5038213"/>
            <a:ext cx="1945038" cy="103222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모든 팀 구성원이 제품의 상태를 향상할 수 있도록 하는 지속적 통합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7772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43138"/>
            <a:ext cx="8229600" cy="1143000"/>
          </a:xfrm>
        </p:spPr>
        <p:txBody>
          <a:bodyPr/>
          <a:lstStyle/>
          <a:p>
            <a:pPr algn="ctr"/>
            <a:r>
              <a:rPr lang="ko-KR" altLang="en-US" dirty="0" smtClean="0"/>
              <a:t>애자일 기법의 규모 조정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Chapter 3 </a:t>
            </a:r>
            <a:r>
              <a:rPr lang="ko-KR" altLang="en-US" smtClean="0"/>
              <a:t>애자일 소프트웨어 개발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B5BBF0-B782-3644-AFE1-10103AC25370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30/10/2014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855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애자일 기법의 규모 조정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애자일 기법은 원래 중소 규모의 시스템과 소프트웨어 제품 개발을 위해 사용함</a:t>
            </a:r>
            <a:r>
              <a:rPr lang="en-US" dirty="0" smtClean="0"/>
              <a:t>.</a:t>
            </a:r>
          </a:p>
          <a:p>
            <a:r>
              <a:rPr lang="ko-KR" altLang="en-US" dirty="0" smtClean="0"/>
              <a:t>애자일 기법의 성공은 모든 사람이 함께 일하는 환경에서의 향상된 의사소통 덕분이라고 주장하는 경우도 있음</a:t>
            </a:r>
            <a:r>
              <a:rPr lang="en-US" dirty="0" smtClean="0"/>
              <a:t>.</a:t>
            </a:r>
          </a:p>
          <a:p>
            <a:r>
              <a:rPr lang="ko-KR" altLang="en-US" dirty="0" smtClean="0"/>
              <a:t>애자일 기법의 규모 조정은 위 기법을 서로 다른 곳에서 일하는 여러 팀들이 참여하는 더 크고 긴 프로젝트에 맞도록 적용하는 것임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Chapter 3 </a:t>
            </a:r>
            <a:r>
              <a:rPr lang="ko-KR" altLang="en-US" smtClean="0"/>
              <a:t>애자일 소프트웨어 개발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B5BBF0-B782-3644-AFE1-10103AC25370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30/10/2014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스케일 업과 스케일 아웃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스케일 업은 작은 규모의 단일팀이 개발하기에는 어려운 대규모 시스템 개발을 다룸</a:t>
            </a:r>
            <a:r>
              <a:rPr lang="en-GB" dirty="0" smtClean="0"/>
              <a:t>.</a:t>
            </a:r>
          </a:p>
          <a:p>
            <a:r>
              <a:rPr lang="ko-KR" altLang="en-US" dirty="0" smtClean="0"/>
              <a:t>스케일 이웃은 특화된 개발 팀을 다년간의 소프트웨어 개발 경험을 가지고 있는 대규모 회사에서 더 광범위하게 사용하는 것임</a:t>
            </a:r>
            <a:r>
              <a:rPr lang="en-GB" dirty="0" smtClean="0"/>
              <a:t>.</a:t>
            </a:r>
          </a:p>
          <a:p>
            <a:r>
              <a:rPr lang="ko-KR" altLang="en-US" dirty="0" smtClean="0"/>
              <a:t>애자일 기법을 규모 조정한다고 해도 애자일 기법의 기본은 지켜야 함</a:t>
            </a:r>
            <a:r>
              <a:rPr lang="en-GB" dirty="0" smtClean="0"/>
              <a:t>:</a:t>
            </a:r>
          </a:p>
          <a:p>
            <a:pPr lvl="1"/>
            <a:r>
              <a:rPr lang="ko-KR" altLang="en-US" dirty="0" smtClean="0"/>
              <a:t>유연한 계획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잦은 시스템 릴리스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계속적인 통합</a:t>
            </a:r>
            <a:r>
              <a:rPr lang="en-US" altLang="ko-KR" dirty="0" smtClean="0"/>
              <a:t>, </a:t>
            </a:r>
            <a:r>
              <a:rPr lang="ko-KR" altLang="en-US" dirty="0" smtClean="0"/>
              <a:t>테스트 우선 개발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좋은 팀 의사소통</a:t>
            </a:r>
            <a:endParaRPr lang="en-GB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Chapter 3 </a:t>
            </a:r>
            <a:r>
              <a:rPr lang="ko-KR" altLang="en-US" smtClean="0"/>
              <a:t>애자일 소프트웨어 개발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B5BBF0-B782-3644-AFE1-10103AC25370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30/10/2014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애자일 기법에서의 실질적 문제</a:t>
            </a:r>
            <a:endParaRPr lang="en-US" dirty="0"/>
          </a:p>
        </p:txBody>
      </p:sp>
      <p:sp>
        <p:nvSpPr>
          <p:cNvPr id="1167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약식으로 진행하는 애자일 개발은 대부분 큰 기업에서 계약 사항을 정하기 위한 법적 방식과 잘 맞지 않음</a:t>
            </a:r>
            <a:r>
              <a:rPr lang="en-GB" dirty="0" smtClean="0"/>
              <a:t>.</a:t>
            </a:r>
            <a:endParaRPr lang="en-GB" dirty="0"/>
          </a:p>
          <a:p>
            <a:r>
              <a:rPr lang="ko-KR" altLang="en-US" dirty="0" smtClean="0"/>
              <a:t>큰 기업에서 발생하는 대부분의 소프트웨어 비용이 기존 소프트웨어 시스템을 유지보수하는 과정에서 발생함에도 불구하고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애자일 기법은 소프트웨어 유지보수보다는 새로운 소프트웨어를 개발할 때 가장 적합함</a:t>
            </a:r>
            <a:r>
              <a:rPr lang="en-GB" dirty="0" smtClean="0"/>
              <a:t>.</a:t>
            </a:r>
            <a:endParaRPr lang="en-GB" dirty="0"/>
          </a:p>
          <a:p>
            <a:r>
              <a:rPr lang="ko-KR" altLang="en-US" dirty="0" smtClean="0"/>
              <a:t>애자일 기법은 소규모이면서 같은 장소에서 일하는 팀을 대상으로 고안된 것이지만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요즘의 소프트웨어 개발은 전 세계에 분산된 팀에서 이루어지는 경우가 많음</a:t>
            </a:r>
            <a:r>
              <a:rPr lang="en-GB" dirty="0" smtClean="0"/>
              <a:t>.  </a:t>
            </a:r>
            <a:endParaRPr lang="en-GB" dirty="0"/>
          </a:p>
          <a:p>
            <a:endParaRPr lang="en-US" sz="24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Chapter 3 </a:t>
            </a:r>
            <a:r>
              <a:rPr lang="ko-KR" altLang="en-US" smtClean="0"/>
              <a:t>애자일 소프트웨어 개발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B5BBF0-B782-3644-AFE1-10103AC25370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30/10/2014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837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계약 관련 이슈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소프트웨어 요구사항 문서는 대부분의 경우 고객과 공급자 사이에 발생하는 계약의 일부임</a:t>
            </a:r>
            <a:r>
              <a:rPr lang="en-US" altLang="ko-KR" dirty="0" smtClean="0"/>
              <a:t>.</a:t>
            </a:r>
            <a:endParaRPr lang="en-US" dirty="0" smtClean="0"/>
          </a:p>
          <a:p>
            <a:r>
              <a:rPr lang="ko-KR" altLang="en-US" dirty="0" smtClean="0"/>
              <a:t>요구사항과 코드를 동시에 겹쳐서 개발하는 것이 애자일 기법의 기본이기 때문에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계약 시 사용할 수 있는 요구사항 문서를 정의할 수 없음</a:t>
            </a:r>
            <a:r>
              <a:rPr lang="en-US" dirty="0" smtClean="0"/>
              <a:t>.</a:t>
            </a:r>
          </a:p>
          <a:p>
            <a:r>
              <a:rPr lang="ko-KR" altLang="en-US" dirty="0" smtClean="0"/>
              <a:t>애자일 기법은 특정 요구사항을 개발한 것에 대한 비용이 아니라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시스템 개발에 필요한 시간에 대한 비용을 지급하는 것으로 계약을 해야 함</a:t>
            </a:r>
            <a:r>
              <a:rPr lang="en-US" dirty="0" smtClean="0"/>
              <a:t>. </a:t>
            </a:r>
          </a:p>
          <a:p>
            <a:pPr lvl="1"/>
            <a:r>
              <a:rPr lang="ko-KR" altLang="en-US" dirty="0" smtClean="0"/>
              <a:t>하지만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문제가 발생하는 경우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누구의 책임인지 그리고 문제 해결을 위해 필요한 추가 시간과 자원에 대해 누가 비용을 지불해야 하는지에 대한 어려운 논쟁이 발생할 수도 있음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Chapter 3 </a:t>
            </a:r>
            <a:r>
              <a:rPr lang="ko-KR" altLang="en-US" smtClean="0"/>
              <a:t>애자일 소프트웨어 개발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B5BBF0-B782-3644-AFE1-10103AC25370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30/10/2014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794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애자일 유지보수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유지보수와 기존 소프트웨어 시스템 진화에는 막대한 양의 소프트웨어 공학적 노력이 듬</a:t>
            </a:r>
            <a:r>
              <a:rPr lang="en-US" altLang="ko-KR" dirty="0" smtClean="0"/>
              <a:t>. </a:t>
            </a:r>
            <a:r>
              <a:rPr lang="ko-KR" altLang="en-US" dirty="0" smtClean="0"/>
              <a:t>애자일 기법을 성공적으로 도입하기 위해서는 소프트웨어 제품 개발 뿐 아니라 유지보수 또한 지원해야 함</a:t>
            </a:r>
            <a:r>
              <a:rPr lang="en-US" dirty="0" smtClean="0"/>
              <a:t>.</a:t>
            </a:r>
          </a:p>
          <a:p>
            <a:r>
              <a:rPr lang="ko-KR" altLang="en-US" dirty="0" smtClean="0"/>
              <a:t>생각해볼 문제들</a:t>
            </a:r>
            <a:r>
              <a:rPr lang="en-US" dirty="0" smtClean="0"/>
              <a:t>:</a:t>
            </a:r>
          </a:p>
          <a:p>
            <a:pPr lvl="1"/>
            <a:r>
              <a:rPr lang="ko-KR" altLang="en-US" dirty="0" smtClean="0"/>
              <a:t>공식 문서를 최소화하는 애자일 기법을 통해 개발된 시스템이 유지보수가 가능한가</a:t>
            </a:r>
            <a:r>
              <a:rPr lang="en-GB" dirty="0" smtClean="0"/>
              <a:t>?</a:t>
            </a:r>
          </a:p>
          <a:p>
            <a:pPr lvl="1"/>
            <a:r>
              <a:rPr lang="ko-KR" altLang="en-US" dirty="0" smtClean="0"/>
              <a:t>애자일 기법으로 변화하는 고객의 요구에 맞추어 효율적인 시스템 진화가 가능한가</a:t>
            </a:r>
            <a:r>
              <a:rPr lang="en-GB" dirty="0" smtClean="0"/>
              <a:t>?</a:t>
            </a:r>
          </a:p>
          <a:p>
            <a:r>
              <a:rPr lang="ko-KR" altLang="en-US" dirty="0" smtClean="0"/>
              <a:t>기존 개발팀을 유지할 수 없을 때 문제가 발생할 수 있음</a:t>
            </a:r>
            <a:r>
              <a:rPr lang="en-GB" dirty="0" smtClean="0"/>
              <a:t>.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Chapter 3 </a:t>
            </a:r>
            <a:r>
              <a:rPr lang="ko-KR" altLang="en-US" smtClean="0"/>
              <a:t>애자일 소프트웨어 개발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B5BBF0-B782-3644-AFE1-10103AC25370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30/10/2014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079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계획 주도 및 애자일 개발</a:t>
            </a:r>
            <a:endParaRPr lang="en-US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Chapter 3 </a:t>
            </a:r>
            <a:r>
              <a:rPr lang="ko-KR" altLang="en-US" smtClean="0"/>
              <a:t>애자일 소프트웨어 개발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B5BBF0-B782-3644-AFE1-10103AC25370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pic>
        <p:nvPicPr>
          <p:cNvPr id="4" name="Picture 3" descr="3.2 PlanBasedAgile.ep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4750" y="1785249"/>
            <a:ext cx="5731937" cy="435799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30/10/2014</a:t>
            </a:r>
            <a:endParaRPr lang="en-US"/>
          </a:p>
        </p:txBody>
      </p:sp>
      <p:sp>
        <p:nvSpPr>
          <p:cNvPr id="7" name="Rectangle 4"/>
          <p:cNvSpPr/>
          <p:nvPr/>
        </p:nvSpPr>
        <p:spPr>
          <a:xfrm>
            <a:off x="1675416" y="1700826"/>
            <a:ext cx="2161478" cy="40115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계획 주도 개발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" name="Rectangle 4"/>
          <p:cNvSpPr/>
          <p:nvPr/>
        </p:nvSpPr>
        <p:spPr>
          <a:xfrm>
            <a:off x="1874144" y="2609249"/>
            <a:ext cx="1144475" cy="45667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요구공학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" name="Rectangle 4"/>
          <p:cNvSpPr/>
          <p:nvPr/>
        </p:nvSpPr>
        <p:spPr>
          <a:xfrm>
            <a:off x="3999762" y="2609248"/>
            <a:ext cx="1144475" cy="45667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요구사항 명세서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Rectangle 4"/>
          <p:cNvSpPr/>
          <p:nvPr/>
        </p:nvSpPr>
        <p:spPr>
          <a:xfrm>
            <a:off x="6076585" y="2591837"/>
            <a:ext cx="1220686" cy="45667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설계 및 구현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Rectangle 4"/>
          <p:cNvSpPr/>
          <p:nvPr/>
        </p:nvSpPr>
        <p:spPr>
          <a:xfrm>
            <a:off x="3650640" y="3763666"/>
            <a:ext cx="2161478" cy="40115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요구사항 변경 요청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Rectangle 4"/>
          <p:cNvSpPr/>
          <p:nvPr/>
        </p:nvSpPr>
        <p:spPr>
          <a:xfrm>
            <a:off x="1409463" y="4494826"/>
            <a:ext cx="2161478" cy="40115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애자일 개발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3" name="Rectangle 4"/>
          <p:cNvSpPr/>
          <p:nvPr/>
        </p:nvSpPr>
        <p:spPr>
          <a:xfrm>
            <a:off x="2917039" y="5062931"/>
            <a:ext cx="1144475" cy="45667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요구공학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4" name="Rectangle 4"/>
          <p:cNvSpPr/>
          <p:nvPr/>
        </p:nvSpPr>
        <p:spPr>
          <a:xfrm>
            <a:off x="5529738" y="5062931"/>
            <a:ext cx="1220686" cy="45667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설계 및 구현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애자일 유지보수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생각해볼 문제들</a:t>
            </a:r>
            <a:r>
              <a:rPr lang="en-US" dirty="0" smtClean="0"/>
              <a:t>:</a:t>
            </a:r>
          </a:p>
          <a:p>
            <a:pPr lvl="1"/>
            <a:r>
              <a:rPr lang="ko-KR" altLang="en-US" dirty="0" smtClean="0"/>
              <a:t>제품 문서의 부족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고객의 지속적인 참여</a:t>
            </a:r>
            <a:endParaRPr lang="en-US" dirty="0" smtClean="0"/>
          </a:p>
          <a:p>
            <a:pPr lvl="1"/>
            <a:r>
              <a:rPr lang="ko-KR" altLang="en-US" dirty="0" smtClean="0"/>
              <a:t>개발팀의 연속성</a:t>
            </a:r>
            <a:endParaRPr lang="en-US" dirty="0" smtClean="0"/>
          </a:p>
          <a:p>
            <a:r>
              <a:rPr lang="ko-KR" altLang="en-US" dirty="0" smtClean="0"/>
              <a:t>애자일 기법은 문서를 살펴보지 않더라도 해당 시스템의 내용을 잘 이해하고 있는 팀 구성원을 필요로 함</a:t>
            </a:r>
            <a:r>
              <a:rPr lang="en-US" dirty="0" smtClean="0"/>
              <a:t>. </a:t>
            </a:r>
            <a:endParaRPr lang="en-US" dirty="0"/>
          </a:p>
          <a:p>
            <a:r>
              <a:rPr lang="ko-KR" altLang="en-US" dirty="0" smtClean="0"/>
              <a:t>긴 생애주기를 가진 시스템의 경우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초기 개발자가 항상 그 시스템에 대한 작업을 하는 것이 아니기 때문에 문제가 될 수 있음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Chapter 3 </a:t>
            </a:r>
            <a:r>
              <a:rPr lang="ko-KR" altLang="en-US" smtClean="0"/>
              <a:t>애자일 소프트웨어 개발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B5BBF0-B782-3644-AFE1-10103AC25370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30/10/2014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702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애자일과 계획 주도 방법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20100" cy="4525963"/>
          </a:xfrm>
        </p:spPr>
        <p:txBody>
          <a:bodyPr/>
          <a:lstStyle/>
          <a:p>
            <a:r>
              <a:rPr lang="ko-KR" altLang="en-US" dirty="0" smtClean="0"/>
              <a:t>계획 기반과 애자일 접근법 사이의 균형점 정하기</a:t>
            </a:r>
            <a:r>
              <a:rPr lang="en-US" dirty="0" smtClean="0"/>
              <a:t>:</a:t>
            </a:r>
          </a:p>
          <a:p>
            <a:pPr lvl="1"/>
            <a:r>
              <a:rPr lang="ko-KR" altLang="en-US" dirty="0" smtClean="0"/>
              <a:t>구현 전에 분석을 많이 해야 하는 시스템은 일반적으로 이 분석을 수행하기 위한 매우 상세한 설계가 필요함</a:t>
            </a:r>
            <a:r>
              <a:rPr lang="en-US" altLang="ko-KR" dirty="0" smtClean="0"/>
              <a:t>. </a:t>
            </a:r>
            <a:r>
              <a:rPr lang="ko-KR" altLang="en-US" dirty="0" smtClean="0"/>
              <a:t>계획 주도 접근법은 이러한 상황에서 가장 좋은 방법이 될 수도 있음</a:t>
            </a:r>
            <a:r>
              <a:rPr lang="en-GB" dirty="0" smtClean="0"/>
              <a:t>.</a:t>
            </a:r>
          </a:p>
          <a:p>
            <a:pPr lvl="1"/>
            <a:r>
              <a:rPr lang="ko-KR" altLang="en-US" dirty="0" smtClean="0"/>
              <a:t>소프트웨어를 고객이나 다른 시스템 이해 당사자에게 인도하고 그들로부터 빠른 피드백을 받는 점증적 인도 전략이 현실적인가</a:t>
            </a:r>
            <a:r>
              <a:rPr lang="en-US" altLang="ko-KR" dirty="0" smtClean="0"/>
              <a:t>? </a:t>
            </a:r>
            <a:r>
              <a:rPr lang="ko-KR" altLang="en-US" dirty="0" smtClean="0"/>
              <a:t>그 경우 애자일 기법이 적합할 수 있음</a:t>
            </a:r>
            <a:r>
              <a:rPr lang="en-GB" dirty="0" smtClean="0"/>
              <a:t>.</a:t>
            </a:r>
          </a:p>
          <a:p>
            <a:pPr lvl="1"/>
            <a:r>
              <a:rPr lang="ko-KR" altLang="en-US" dirty="0" smtClean="0"/>
              <a:t>개발하는 시스템은 얼마나 큰가</a:t>
            </a:r>
            <a:r>
              <a:rPr lang="en-US" altLang="ko-KR" dirty="0" smtClean="0"/>
              <a:t>? </a:t>
            </a:r>
            <a:r>
              <a:rPr lang="ko-KR" altLang="en-US" dirty="0" smtClean="0"/>
              <a:t>애자일 기법은 비교적 팀이 작고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같은 장소에 있어서 평상시에 의사소통이 가능한 상황에서 시스템을 개발할 때 가장 효과적임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이러한 방식은 더 큰 규모의 개발팀이 필요해서 계획 주도 접근법을 사용해야 하는 대규모 시스템에는 적용하기 어려울 수도 있음</a:t>
            </a:r>
            <a:r>
              <a:rPr lang="en-US" altLang="ko-KR" dirty="0" smtClean="0"/>
              <a:t>.</a:t>
            </a:r>
            <a:endParaRPr lang="en-GB" dirty="0" smtClean="0"/>
          </a:p>
          <a:p>
            <a:pPr lvl="1"/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Chapter 3 </a:t>
            </a:r>
            <a:r>
              <a:rPr lang="ko-KR" altLang="en-US" smtClean="0"/>
              <a:t>애자일 소프트웨어 개발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B5BBF0-B782-3644-AFE1-10103AC25370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30/10/2014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500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애자일 원칙과 조직의 실무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31302008"/>
              </p:ext>
            </p:extLst>
          </p:nvPr>
        </p:nvGraphicFramePr>
        <p:xfrm>
          <a:off x="457200" y="1600200"/>
          <a:ext cx="8229600" cy="3571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2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08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ko-KR" altLang="en-US" dirty="0" smtClean="0"/>
                        <a:t>원칙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 smtClean="0"/>
                        <a:t>실무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indent="0" algn="l">
                        <a:spcAft>
                          <a:spcPts val="0"/>
                        </a:spcAft>
                        <a:tabLst>
                          <a:tab pos="342900" algn="l"/>
                          <a:tab pos="685800" algn="l"/>
                          <a:tab pos="1028700" algn="l"/>
                        </a:tabLst>
                      </a:pP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고객 참여</a:t>
                      </a:r>
                      <a:endParaRPr lang="en-GB" sz="1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l">
                        <a:spcAft>
                          <a:spcPts val="0"/>
                        </a:spcAft>
                        <a:tabLst>
                          <a:tab pos="342900" algn="l"/>
                          <a:tab pos="685800" algn="l"/>
                          <a:tab pos="1028700" algn="l"/>
                        </a:tabLst>
                      </a:pP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개발팀과 시간을 함께 할 의지가 있고</a:t>
                      </a: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, </a:t>
                      </a: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모든 시스템 이해 당사자를 대표할 수 있는 고객을 확보하는 것이 중요하다</a:t>
                      </a: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. </a:t>
                      </a: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가끔</a:t>
                      </a: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, </a:t>
                      </a: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고객 대표단이 자기 시간에 다른 것을 요구하고 소프트웨어 개발에 전적으로 매달리지 못할 수가 있다</a:t>
                      </a: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. </a:t>
                      </a: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규제 기관과 같은 외부 이해 당사자들이 있는 경우에는 대표단이 그들의 견해를 애자일팀에 전달하기 어렵다</a:t>
                      </a: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.</a:t>
                      </a:r>
                      <a:endParaRPr lang="en-GB" sz="1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indent="0" algn="l">
                        <a:spcAft>
                          <a:spcPts val="0"/>
                        </a:spcAft>
                        <a:tabLst>
                          <a:tab pos="342900" algn="l"/>
                          <a:tab pos="685800" algn="l"/>
                          <a:tab pos="1028700" algn="l"/>
                        </a:tabLst>
                      </a:pP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변화 수용</a:t>
                      </a:r>
                      <a:endParaRPr lang="en-GB" sz="1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l">
                        <a:spcAft>
                          <a:spcPts val="0"/>
                        </a:spcAft>
                        <a:tabLst>
                          <a:tab pos="342900" algn="l"/>
                          <a:tab pos="685800" algn="l"/>
                          <a:tab pos="1028700" algn="l"/>
                        </a:tabLst>
                      </a:pP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변경에 대해 우선순위를 정하는 것은 매우 어렵다</a:t>
                      </a: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. </a:t>
                      </a: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특히 많은 이해 당사자가 관여하는 시스템인 경우라면 더욱 그렇다</a:t>
                      </a:r>
                      <a:r>
                        <a:rPr lang="en-GB" sz="14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. </a:t>
                      </a: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대부분</a:t>
                      </a: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, </a:t>
                      </a: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각각의 이해 당사자들이 각각의 변경들에 대해서 서로 다른 우선순위를 주기 때문이다</a:t>
                      </a: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.</a:t>
                      </a:r>
                      <a:endParaRPr lang="en-GB" sz="140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  <a:p>
                      <a:pPr indent="0" algn="l">
                        <a:spcAft>
                          <a:spcPts val="0"/>
                        </a:spcAft>
                        <a:tabLst>
                          <a:tab pos="342900" algn="l"/>
                          <a:tab pos="685800" algn="l"/>
                          <a:tab pos="1028700" algn="l"/>
                        </a:tabLst>
                      </a:pPr>
                      <a:endParaRPr lang="en-GB" sz="1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indent="0" algn="l">
                        <a:spcAft>
                          <a:spcPts val="0"/>
                        </a:spcAft>
                        <a:tabLst>
                          <a:tab pos="342900" algn="l"/>
                          <a:tab pos="685800" algn="l"/>
                          <a:tab pos="1028700" algn="l"/>
                        </a:tabLst>
                      </a:pP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점증적 인도</a:t>
                      </a:r>
                      <a:endParaRPr lang="en-GB" sz="1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l">
                        <a:spcAft>
                          <a:spcPts val="0"/>
                        </a:spcAft>
                        <a:tabLst>
                          <a:tab pos="342900" algn="l"/>
                          <a:tab pos="685800" algn="l"/>
                          <a:tab pos="1028700" algn="l"/>
                        </a:tabLst>
                      </a:pP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개발을 위한 빠른 반복과 단기 계획이 비즈니스 계획 및 마케팅의 장기 계획 주기와 항상 맞아 떨어지는 것은 아니다</a:t>
                      </a: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. </a:t>
                      </a: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마케팅 관리자가 마케팅 캠페인을 효과적으로 준비하려면 수개월 정에 제품의 기능을 파악할 필요가 있다</a:t>
                      </a: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.</a:t>
                      </a:r>
                      <a:endParaRPr lang="en-GB" sz="1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Chapter 3 </a:t>
            </a:r>
            <a:r>
              <a:rPr lang="ko-KR" altLang="en-US" smtClean="0"/>
              <a:t>애자일 소프트웨어 개발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B5BBF0-B782-3644-AFE1-10103AC25370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30/10/2014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16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애자일 원칙과 조직의 실무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8765782"/>
              </p:ext>
            </p:extLst>
          </p:nvPr>
        </p:nvGraphicFramePr>
        <p:xfrm>
          <a:off x="457200" y="2197100"/>
          <a:ext cx="8229600" cy="143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40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ko-KR" altLang="en-US" dirty="0" smtClean="0"/>
                        <a:t>원칙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 smtClean="0"/>
                        <a:t>실무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indent="0" algn="l">
                        <a:spcAft>
                          <a:spcPts val="0"/>
                        </a:spcAft>
                        <a:tabLst>
                          <a:tab pos="342900" algn="l"/>
                          <a:tab pos="685800" algn="l"/>
                          <a:tab pos="1028700" algn="l"/>
                        </a:tabLst>
                      </a:pPr>
                      <a:r>
                        <a:rPr lang="ko-KR" altLang="en-US" sz="140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단순성 유지</a:t>
                      </a:r>
                      <a:endParaRPr lang="en-GB" sz="1400" baseline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l">
                        <a:spcAft>
                          <a:spcPts val="0"/>
                        </a:spcAft>
                        <a:tabLst>
                          <a:tab pos="342900" algn="l"/>
                          <a:tab pos="685800" algn="l"/>
                          <a:tab pos="1028700" algn="l"/>
                        </a:tabLst>
                      </a:pPr>
                      <a:r>
                        <a:rPr lang="ko-KR" altLang="en-US" sz="140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제품을 인도해야 하는 일정에 대한 압박 때문에 팀 구성원들은 만족스러운 수준의 시스템 단순화 작업을 할 시간이 부족하다</a:t>
                      </a:r>
                      <a:r>
                        <a:rPr lang="en-US" altLang="ko-KR" sz="140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.</a:t>
                      </a:r>
                      <a:endParaRPr lang="en-GB" sz="1400" baseline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indent="0" algn="l">
                        <a:spcAft>
                          <a:spcPts val="0"/>
                        </a:spcAft>
                        <a:tabLst>
                          <a:tab pos="342900" algn="l"/>
                          <a:tab pos="685800" algn="l"/>
                          <a:tab pos="1028700" algn="l"/>
                        </a:tabLst>
                      </a:pPr>
                      <a:r>
                        <a:rPr lang="ko-KR" altLang="en-US" sz="140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프로세스가 아닌 사람</a:t>
                      </a:r>
                      <a:endParaRPr lang="en-GB" sz="1400" baseline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l">
                        <a:spcAft>
                          <a:spcPts val="0"/>
                        </a:spcAft>
                        <a:tabLst>
                          <a:tab pos="342900" algn="l"/>
                          <a:tab pos="685800" algn="l"/>
                          <a:tab pos="1028700" algn="l"/>
                        </a:tabLst>
                      </a:pPr>
                      <a:r>
                        <a:rPr lang="ko-KR" altLang="en-US" sz="140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개별 팀 구성원들이 애자일 기법에서 전형적으로 요구하는 강도 높은 참여에 대해 적절한 인성을 갖추지 못해서 다른 팀 구성원들과의 상호 작용이 잘 이루어지지 않을 수도 있다</a:t>
                      </a:r>
                      <a:r>
                        <a:rPr lang="en-US" altLang="ko-KR" sz="140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.</a:t>
                      </a:r>
                      <a:endParaRPr lang="en-GB" sz="1400" baseline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Chapter 3 </a:t>
            </a:r>
            <a:r>
              <a:rPr lang="ko-KR" altLang="en-US" smtClean="0"/>
              <a:t>애자일 소프트웨어 개발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B5BBF0-B782-3644-AFE1-10103AC25370}" type="slidenum">
              <a:rPr lang="en-US" smtClean="0"/>
              <a:pPr>
                <a:defRPr/>
              </a:pPr>
              <a:t>53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30/10/2014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068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계획 기반 개발 혹은 애자일 개발의 선택에 영향을 주는 요인들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Chapter 3 </a:t>
            </a:r>
            <a:r>
              <a:rPr lang="ko-KR" altLang="en-US" smtClean="0"/>
              <a:t>애자일 소프트웨어 개발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B5BBF0-B782-3644-AFE1-10103AC25370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  <p:pic>
        <p:nvPicPr>
          <p:cNvPr id="6" name="Picture 5" descr="3.12 Agile-plan-based-factors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249" y="2362200"/>
            <a:ext cx="8469607" cy="273050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30/10/2014</a:t>
            </a:r>
            <a:endParaRPr lang="en-US"/>
          </a:p>
        </p:txBody>
      </p:sp>
      <p:sp>
        <p:nvSpPr>
          <p:cNvPr id="7" name="Rectangle 4"/>
          <p:cNvSpPr/>
          <p:nvPr/>
        </p:nvSpPr>
        <p:spPr>
          <a:xfrm>
            <a:off x="1281972" y="2748753"/>
            <a:ext cx="865393" cy="27171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시스템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" name="Rectangle 4"/>
          <p:cNvSpPr/>
          <p:nvPr/>
        </p:nvSpPr>
        <p:spPr>
          <a:xfrm>
            <a:off x="508173" y="3704132"/>
            <a:ext cx="865393" cy="27171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유형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" name="Rectangle 4"/>
          <p:cNvSpPr/>
          <p:nvPr/>
        </p:nvSpPr>
        <p:spPr>
          <a:xfrm>
            <a:off x="1928934" y="3704132"/>
            <a:ext cx="865393" cy="27171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수명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Rectangle 4"/>
          <p:cNvSpPr/>
          <p:nvPr/>
        </p:nvSpPr>
        <p:spPr>
          <a:xfrm>
            <a:off x="508172" y="4659511"/>
            <a:ext cx="865393" cy="27171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규모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Rectangle 4"/>
          <p:cNvSpPr/>
          <p:nvPr/>
        </p:nvSpPr>
        <p:spPr>
          <a:xfrm>
            <a:off x="1875839" y="4659511"/>
            <a:ext cx="1008946" cy="27171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규제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Rectangle 4"/>
          <p:cNvSpPr/>
          <p:nvPr/>
        </p:nvSpPr>
        <p:spPr>
          <a:xfrm>
            <a:off x="4139303" y="2748753"/>
            <a:ext cx="865393" cy="27171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팀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3" name="Rectangle 4"/>
          <p:cNvSpPr/>
          <p:nvPr/>
        </p:nvSpPr>
        <p:spPr>
          <a:xfrm>
            <a:off x="3273910" y="3727450"/>
            <a:ext cx="1062116" cy="27171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기술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4" name="Rectangle 4"/>
          <p:cNvSpPr/>
          <p:nvPr/>
        </p:nvSpPr>
        <p:spPr>
          <a:xfrm>
            <a:off x="4040940" y="4706147"/>
            <a:ext cx="1185887" cy="27171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능숙도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5" name="Rectangle 4"/>
          <p:cNvSpPr/>
          <p:nvPr/>
        </p:nvSpPr>
        <p:spPr>
          <a:xfrm>
            <a:off x="4744475" y="3727450"/>
            <a:ext cx="1062116" cy="27171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분포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6" name="Rectangle 4"/>
          <p:cNvSpPr/>
          <p:nvPr/>
        </p:nvSpPr>
        <p:spPr>
          <a:xfrm>
            <a:off x="6786147" y="2681288"/>
            <a:ext cx="1254674" cy="27171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조직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7" name="Rectangle 4"/>
          <p:cNvSpPr/>
          <p:nvPr/>
        </p:nvSpPr>
        <p:spPr>
          <a:xfrm>
            <a:off x="6288713" y="3704132"/>
            <a:ext cx="971974" cy="27171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계약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8" name="Rectangle 4"/>
          <p:cNvSpPr/>
          <p:nvPr/>
        </p:nvSpPr>
        <p:spPr>
          <a:xfrm>
            <a:off x="7742809" y="3720532"/>
            <a:ext cx="971974" cy="27171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인도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9" name="Rectangle 4"/>
          <p:cNvSpPr/>
          <p:nvPr/>
        </p:nvSpPr>
        <p:spPr>
          <a:xfrm>
            <a:off x="7193186" y="4662814"/>
            <a:ext cx="971974" cy="27171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문화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9963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시스템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70900" cy="4525963"/>
          </a:xfrm>
        </p:spPr>
        <p:txBody>
          <a:bodyPr/>
          <a:lstStyle/>
          <a:p>
            <a:r>
              <a:rPr lang="ko-KR" altLang="en-US" dirty="0" smtClean="0"/>
              <a:t>개발하는 시스템은 얼마나 큰가</a:t>
            </a:r>
            <a:r>
              <a:rPr lang="en-US" altLang="ko-KR" dirty="0" smtClean="0"/>
              <a:t>?</a:t>
            </a:r>
            <a:endParaRPr lang="en-GB" dirty="0" smtClean="0"/>
          </a:p>
          <a:p>
            <a:pPr lvl="1"/>
            <a:r>
              <a:rPr lang="ko-KR" altLang="en-US" dirty="0" smtClean="0"/>
              <a:t>애자일 기법은 비교적 팀이 작고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같은 장소에 있어서 평상시에 의사소통이 가능한 상황에서 시스템을 개발할 때 가장 효과적임</a:t>
            </a:r>
            <a:r>
              <a:rPr lang="en-GB" dirty="0" smtClean="0"/>
              <a:t>. </a:t>
            </a:r>
          </a:p>
          <a:p>
            <a:r>
              <a:rPr lang="ko-KR" altLang="en-US" dirty="0" smtClean="0"/>
              <a:t>어떠한 유형의 시스템을 개발하는가</a:t>
            </a:r>
            <a:r>
              <a:rPr lang="en-GB" dirty="0" smtClean="0"/>
              <a:t>?</a:t>
            </a:r>
          </a:p>
          <a:p>
            <a:pPr lvl="1"/>
            <a:r>
              <a:rPr lang="ko-KR" altLang="en-US" dirty="0" smtClean="0"/>
              <a:t>구현 전에 분석을 많이 해야 하는 시스템은 일반적으로 이 분석을 수행하기 위해 매우 상세한 설계가 필요함</a:t>
            </a:r>
            <a:r>
              <a:rPr lang="en-GB" dirty="0" smtClean="0"/>
              <a:t>. </a:t>
            </a:r>
          </a:p>
          <a:p>
            <a:r>
              <a:rPr lang="ko-KR" altLang="en-US" dirty="0" smtClean="0"/>
              <a:t>시스템의 예상 수명이 어떻게 되는가</a:t>
            </a:r>
            <a:r>
              <a:rPr lang="en-GB" dirty="0" smtClean="0"/>
              <a:t>?</a:t>
            </a:r>
          </a:p>
          <a:p>
            <a:pPr lvl="1"/>
            <a:r>
              <a:rPr lang="ko-KR" altLang="en-US" dirty="0" smtClean="0"/>
              <a:t>장기 수명을 가지는 시스템의 경우는 시스템 개발자의 원래 의도를 지원 팀에게 전달하기 위해 더 많은 설계 문서가 필요할 수 있음</a:t>
            </a:r>
            <a:r>
              <a:rPr lang="en-GB" dirty="0" smtClean="0"/>
              <a:t>. </a:t>
            </a:r>
          </a:p>
          <a:p>
            <a:r>
              <a:rPr lang="ko-KR" altLang="en-US" dirty="0" smtClean="0"/>
              <a:t>시스템이 외부 규제를 받아야 하는가</a:t>
            </a:r>
            <a:r>
              <a:rPr lang="en-GB" dirty="0" smtClean="0"/>
              <a:t>?</a:t>
            </a:r>
          </a:p>
          <a:p>
            <a:pPr lvl="1"/>
            <a:r>
              <a:rPr lang="ko-KR" altLang="en-US" dirty="0" smtClean="0"/>
              <a:t>시스템이 외부 감사인의 승인을 받아야 한다면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시스템 안전성 사례의 일부로 상세한 문서를 작성해야 할 것임</a:t>
            </a:r>
            <a:r>
              <a:rPr lang="en-GB" dirty="0" smtClean="0"/>
              <a:t>. </a:t>
            </a:r>
          </a:p>
          <a:p>
            <a:pPr lvl="1">
              <a:buNone/>
            </a:pPr>
            <a:r>
              <a:rPr lang="en-GB" dirty="0" smtClean="0"/>
              <a:t> </a:t>
            </a:r>
          </a:p>
          <a:p>
            <a:pPr lvl="1"/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Chapter 3 </a:t>
            </a:r>
            <a:r>
              <a:rPr lang="ko-KR" altLang="en-US" smtClean="0"/>
              <a:t>애자일 소프트웨어 개발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B5BBF0-B782-3644-AFE1-10103AC25370}" type="slidenum">
              <a:rPr lang="en-US" smtClean="0"/>
              <a:pPr>
                <a:defRPr/>
              </a:pPr>
              <a:t>55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30/10/2014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282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사람과 팀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개발팀에서 설계자와 프로그래머의 실력이 얼마나 좋은가</a:t>
            </a:r>
            <a:r>
              <a:rPr lang="en-GB" dirty="0" smtClean="0"/>
              <a:t>?</a:t>
            </a:r>
          </a:p>
          <a:p>
            <a:pPr lvl="1"/>
            <a:r>
              <a:rPr lang="ko-KR" altLang="en-US" dirty="0" smtClean="0"/>
              <a:t>프로그래머가 단순히 상세 설계를 보고 코드로 변환만 하는 계획 기반 접근법에 비해 애자일 기법은 더 높은 수준의 숙련도를 요구함</a:t>
            </a:r>
            <a:r>
              <a:rPr lang="en-GB" dirty="0" smtClean="0"/>
              <a:t>.</a:t>
            </a:r>
          </a:p>
          <a:p>
            <a:r>
              <a:rPr lang="ko-KR" altLang="en-US" dirty="0" smtClean="0"/>
              <a:t>개발팀이 어떻게 구성되는가</a:t>
            </a:r>
            <a:r>
              <a:rPr lang="en-GB" dirty="0" smtClean="0"/>
              <a:t>?</a:t>
            </a:r>
          </a:p>
          <a:p>
            <a:pPr lvl="1"/>
            <a:r>
              <a:rPr lang="ko-KR" altLang="en-US" dirty="0" smtClean="0"/>
              <a:t>개발팀이 분산되어 있거나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개발의 일부를 아웃소싱한다면 개발팀 사이의 의사소통을 하기 위해 설계 문서를 만들어야 할 수도 있음</a:t>
            </a:r>
            <a:r>
              <a:rPr lang="en-GB" dirty="0" smtClean="0"/>
              <a:t>.</a:t>
            </a:r>
          </a:p>
          <a:p>
            <a:r>
              <a:rPr lang="ko-KR" altLang="en-US" dirty="0" smtClean="0"/>
              <a:t>시스템 개발을 지원하기 위해 어떤 기술이 가능한가</a:t>
            </a:r>
            <a:r>
              <a:rPr lang="en-GB" dirty="0" smtClean="0"/>
              <a:t>?</a:t>
            </a:r>
          </a:p>
          <a:p>
            <a:pPr lvl="1"/>
            <a:r>
              <a:rPr lang="ko-KR" altLang="en-US" dirty="0" smtClean="0"/>
              <a:t>설계 문서가 없다면 프로그램 가시화와 분석을 지원하는 </a:t>
            </a:r>
            <a:r>
              <a:rPr lang="en-GB" dirty="0" smtClean="0"/>
              <a:t>IDE</a:t>
            </a:r>
            <a:r>
              <a:rPr lang="ko-KR" altLang="en-US" dirty="0" smtClean="0"/>
              <a:t>가 필수적임</a:t>
            </a:r>
            <a:r>
              <a:rPr lang="en-GB" dirty="0" smtClean="0"/>
              <a:t>.</a:t>
            </a:r>
          </a:p>
          <a:p>
            <a:pPr lvl="1"/>
            <a:endParaRPr lang="en-GB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Chapter 3 </a:t>
            </a:r>
            <a:r>
              <a:rPr lang="ko-KR" altLang="en-US" smtClean="0"/>
              <a:t>애자일 소프트웨어 개발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B5BBF0-B782-3644-AFE1-10103AC25370}" type="slidenum">
              <a:rPr lang="en-US" smtClean="0"/>
              <a:pPr>
                <a:defRPr/>
              </a:pPr>
              <a:t>56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30/10/2014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503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조직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전통적인 엔지니어링 조직은 계획 기반 개발의 문화를 갖고 있음</a:t>
            </a:r>
            <a:r>
              <a:rPr lang="en-GB" dirty="0" smtClean="0"/>
              <a:t>.</a:t>
            </a:r>
          </a:p>
          <a:p>
            <a:r>
              <a:rPr lang="ko-KR" altLang="en-US" dirty="0" smtClean="0"/>
              <a:t>구현 작업에 들어가기 전에</a:t>
            </a:r>
            <a:r>
              <a:rPr lang="en-US" altLang="ko-KR" dirty="0" smtClean="0"/>
              <a:t>, </a:t>
            </a:r>
            <a:r>
              <a:rPr lang="ko-KR" altLang="en-US" dirty="0" smtClean="0"/>
              <a:t>매우 상세한 명세나 설계를 확보하는 것이 중요한가</a:t>
            </a:r>
            <a:r>
              <a:rPr lang="en-GB" dirty="0" smtClean="0"/>
              <a:t>?</a:t>
            </a:r>
          </a:p>
          <a:p>
            <a:r>
              <a:rPr lang="ko-KR" altLang="en-US" dirty="0" smtClean="0"/>
              <a:t>소프트웨어를 고객이나 다른 시스템 이해 당사자에게 인도하고 그들로부터 빠른 피드백을 받는 점증적 인도 전략이 현실적인가</a:t>
            </a:r>
            <a:r>
              <a:rPr lang="en-GB" dirty="0" smtClean="0"/>
              <a:t>?</a:t>
            </a:r>
          </a:p>
          <a:p>
            <a:r>
              <a:rPr lang="ko-KR" altLang="en-US" dirty="0" smtClean="0"/>
              <a:t>시스템 개발에 영향을 줄 수 있는 문화적 문제가 있는가</a:t>
            </a:r>
            <a:r>
              <a:rPr lang="en-GB" dirty="0" smtClean="0"/>
              <a:t>?</a:t>
            </a:r>
            <a:endParaRPr lang="en-GB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Chapter 3 </a:t>
            </a:r>
            <a:r>
              <a:rPr lang="ko-KR" altLang="en-US" smtClean="0"/>
              <a:t>애자일 소프트웨어 개발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B5BBF0-B782-3644-AFE1-10103AC25370}" type="slidenum">
              <a:rPr lang="en-US" smtClean="0"/>
              <a:pPr>
                <a:defRPr/>
              </a:pPr>
              <a:t>57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30/10/2014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070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대규모 시스템을 위한 애자일 기법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200" dirty="0" smtClean="0"/>
              <a:t>대규모 시스템은 주로 여러 시스템이 모여서 이루어진 시스템이고</a:t>
            </a:r>
            <a:r>
              <a:rPr lang="en-US" altLang="ko-KR" sz="2200" dirty="0" smtClean="0"/>
              <a:t>, </a:t>
            </a:r>
            <a:r>
              <a:rPr lang="ko-KR" altLang="en-US" sz="2200" dirty="0" smtClean="0"/>
              <a:t>각각의 팀이 개별 시스템을 개발하게 됨</a:t>
            </a:r>
            <a:r>
              <a:rPr lang="en-US" altLang="ko-KR" sz="2200" dirty="0" smtClean="0"/>
              <a:t>. </a:t>
            </a:r>
            <a:r>
              <a:rPr lang="ko-KR" altLang="en-US" sz="2200" dirty="0" smtClean="0"/>
              <a:t>이 팀들은 주로 다른 장소에서 개발을 하는 경우가 많고</a:t>
            </a:r>
            <a:r>
              <a:rPr lang="en-US" altLang="ko-KR" sz="2200" dirty="0" smtClean="0"/>
              <a:t>, </a:t>
            </a:r>
            <a:r>
              <a:rPr lang="ko-KR" altLang="en-US" sz="2200" dirty="0" smtClean="0"/>
              <a:t>시간대가 서로 다른 경우도 있음</a:t>
            </a:r>
            <a:r>
              <a:rPr lang="en-GB" sz="2200" dirty="0" smtClean="0"/>
              <a:t>. </a:t>
            </a:r>
          </a:p>
          <a:p>
            <a:r>
              <a:rPr lang="ko-KR" altLang="en-US" sz="2200" dirty="0" smtClean="0"/>
              <a:t>대규모 시스템은 브라운필드 시스템임</a:t>
            </a:r>
            <a:r>
              <a:rPr lang="en-US" altLang="ko-KR" sz="2200" dirty="0" smtClean="0"/>
              <a:t>. </a:t>
            </a:r>
            <a:r>
              <a:rPr lang="ko-KR" altLang="en-US" sz="2200" dirty="0" smtClean="0"/>
              <a:t>즉</a:t>
            </a:r>
            <a:r>
              <a:rPr lang="en-US" altLang="ko-KR" sz="2200" dirty="0" smtClean="0"/>
              <a:t>, </a:t>
            </a:r>
            <a:r>
              <a:rPr lang="ko-KR" altLang="en-US" sz="2200" dirty="0" smtClean="0"/>
              <a:t>여러 기존 시스템을 포함시킨 후 상호 작용을 통해 시스템을 구성하게 됨</a:t>
            </a:r>
            <a:r>
              <a:rPr lang="en-US" altLang="ko-KR" sz="2200" dirty="0" smtClean="0"/>
              <a:t>. </a:t>
            </a:r>
            <a:r>
              <a:rPr lang="ko-KR" altLang="en-US" sz="2200" dirty="0" smtClean="0"/>
              <a:t>시스템 요구사항의 상당 부분이 이러한 상호 작용과 관련이 있기 때문에 요구사항에 유연성과 점증적 개발을 추가하지 않음</a:t>
            </a:r>
            <a:r>
              <a:rPr lang="en-GB" sz="2200" dirty="0" smtClean="0"/>
              <a:t>. </a:t>
            </a:r>
          </a:p>
          <a:p>
            <a:r>
              <a:rPr lang="ko-KR" altLang="en-US" sz="2200" dirty="0" smtClean="0"/>
              <a:t>많은 시스템을 통합하여 하나의 시스템을 구축할 때는 본래의 코드 개발보다는 시스템 환경 설정이 개발의 중요한 부분을 차지하게 됨</a:t>
            </a:r>
            <a:r>
              <a:rPr lang="en-GB" sz="2200" dirty="0" smtClean="0"/>
              <a:t>. </a:t>
            </a:r>
            <a:endParaRPr lang="en-US" sz="22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Chapter 3 </a:t>
            </a:r>
            <a:r>
              <a:rPr lang="ko-KR" altLang="en-US" smtClean="0"/>
              <a:t>애자일 소프트웨어 개발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B5BBF0-B782-3644-AFE1-10103AC25370}" type="slidenum">
              <a:rPr lang="en-US" smtClean="0"/>
              <a:pPr>
                <a:defRPr/>
              </a:pPr>
              <a:t>58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30/10/2014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대규모 시스템 개발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대규모 시스템과 이를 개발하기 위한 개발 프로세스에서는 특정 유형의 시스템 문서 작업을 작성하는 등 개발 방식을 제한하는 외부 규칙이나 규정 때문에 제약을 받는 경우가 많음</a:t>
            </a:r>
            <a:r>
              <a:rPr lang="en-GB" dirty="0" smtClean="0"/>
              <a:t>.</a:t>
            </a:r>
          </a:p>
          <a:p>
            <a:r>
              <a:rPr lang="ko-KR" altLang="en-US" dirty="0" smtClean="0"/>
              <a:t>대규모 시스템을 조달하고 개발하기 위해서는 시간이 오래 걸림</a:t>
            </a:r>
            <a:r>
              <a:rPr lang="en-US" altLang="ko-KR" dirty="0" smtClean="0"/>
              <a:t>. </a:t>
            </a:r>
            <a:r>
              <a:rPr lang="ko-KR" altLang="en-US" dirty="0" smtClean="0"/>
              <a:t>사람들이 작업을 바꾸거나 프로젝트를 옮길 수밖에 없기 때문에 시종일관 그 기간 동안 시스템에 대해서 잘 알고 있는 팀을 유지하기가 어려움</a:t>
            </a:r>
            <a:r>
              <a:rPr lang="en-GB" dirty="0" smtClean="0"/>
              <a:t>. </a:t>
            </a:r>
          </a:p>
          <a:p>
            <a:r>
              <a:rPr lang="ko-KR" altLang="en-US" dirty="0" smtClean="0"/>
              <a:t>대규모 시스템과 관련해서는 서로 다른 관점과 목적을 가진 다양한 이해당사자들이 있는 경우가 많음</a:t>
            </a:r>
            <a:r>
              <a:rPr lang="en-US" altLang="ko-KR" dirty="0" smtClean="0"/>
              <a:t>. </a:t>
            </a:r>
            <a:r>
              <a:rPr lang="ko-KR" altLang="en-US" dirty="0" smtClean="0"/>
              <a:t>모든 이해당사자를 개발 프로세스에 참여시키는 것은 실질적으로 불가능함</a:t>
            </a:r>
            <a:r>
              <a:rPr lang="en-GB" dirty="0" smtClean="0"/>
              <a:t>. 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Chapter 3 </a:t>
            </a:r>
            <a:r>
              <a:rPr lang="ko-KR" altLang="en-US" smtClean="0"/>
              <a:t>애자일 소프트웨어 개발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B5BBF0-B782-3644-AFE1-10103AC25370}" type="slidenum">
              <a:rPr lang="en-US" smtClean="0"/>
              <a:pPr>
                <a:defRPr/>
              </a:pPr>
              <a:t>59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30/10/2014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계획 주도 및 애자일 개발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계획 주도 개발</a:t>
            </a:r>
            <a:endParaRPr lang="en-US" dirty="0" smtClean="0"/>
          </a:p>
          <a:p>
            <a:pPr lvl="1"/>
            <a:r>
              <a:rPr lang="ko-KR" altLang="en-US" dirty="0" smtClean="0"/>
              <a:t>계획 주도 접근법에서는 단계별로 해당하는 산출물을 작성하도록 각 단계를 나누고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한 단계에서 작성한 산출물을 다음 프로세스 활동을 계획하는 토대로 사용함</a:t>
            </a:r>
            <a:r>
              <a:rPr lang="en-US" dirty="0" smtClean="0"/>
              <a:t>.</a:t>
            </a:r>
          </a:p>
          <a:p>
            <a:pPr lvl="1"/>
            <a:r>
              <a:rPr lang="ko-KR" altLang="en-US" dirty="0" smtClean="0"/>
              <a:t>반드시 폭포수 모델일 필요는 없음</a:t>
            </a:r>
            <a:r>
              <a:rPr lang="en-US" dirty="0" smtClean="0"/>
              <a:t> – </a:t>
            </a:r>
            <a:r>
              <a:rPr lang="ko-KR" altLang="en-US" dirty="0" smtClean="0"/>
              <a:t>계획 주도 점증적 개발도 가능함</a:t>
            </a:r>
            <a:endParaRPr lang="en-US" dirty="0" smtClean="0"/>
          </a:p>
          <a:p>
            <a:pPr lvl="1"/>
            <a:r>
              <a:rPr lang="ko-KR" altLang="en-US" dirty="0" err="1" smtClean="0"/>
              <a:t>활동별로</a:t>
            </a:r>
            <a:r>
              <a:rPr lang="ko-KR" altLang="en-US" dirty="0" smtClean="0"/>
              <a:t> 반복이 이루어짐</a:t>
            </a:r>
            <a:r>
              <a:rPr lang="en-US" dirty="0" smtClean="0"/>
              <a:t>. </a:t>
            </a:r>
          </a:p>
          <a:p>
            <a:r>
              <a:rPr lang="ko-KR" altLang="en-US" dirty="0" smtClean="0"/>
              <a:t>애자일 개발</a:t>
            </a:r>
            <a:endParaRPr lang="en-US" dirty="0" smtClean="0"/>
          </a:p>
          <a:p>
            <a:pPr lvl="1"/>
            <a:r>
              <a:rPr lang="ko-KR" altLang="en-US" dirty="0" err="1" smtClean="0"/>
              <a:t>명세화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설계</a:t>
            </a:r>
            <a:r>
              <a:rPr lang="en-US" altLang="ko-KR" dirty="0" smtClean="0"/>
              <a:t>, </a:t>
            </a:r>
            <a:r>
              <a:rPr lang="ko-KR" altLang="en-US" dirty="0" smtClean="0"/>
              <a:t>구현 및 </a:t>
            </a:r>
            <a:r>
              <a:rPr lang="ko-KR" altLang="en-US" dirty="0" err="1" smtClean="0"/>
              <a:t>테스팅이</a:t>
            </a:r>
            <a:r>
              <a:rPr lang="ko-KR" altLang="en-US" dirty="0" smtClean="0"/>
              <a:t> 중첩되며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요구사항과 설계가 함께 발전됨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Chapter 3 </a:t>
            </a:r>
            <a:r>
              <a:rPr lang="ko-KR" altLang="en-US" smtClean="0"/>
              <a:t>애자일 소프트웨어 개발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B5BBF0-B782-3644-AFE1-10103AC25370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30/10/2014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143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대규모 프로젝트 특성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Chapter 3 </a:t>
            </a:r>
            <a:r>
              <a:rPr lang="ko-KR" altLang="en-US" smtClean="0"/>
              <a:t>애자일 소프트웨어 개발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B5BBF0-B782-3644-AFE1-10103AC25370}" type="slidenum">
              <a:rPr lang="en-US" smtClean="0"/>
              <a:pPr>
                <a:defRPr/>
              </a:pPr>
              <a:t>60</a:t>
            </a:fld>
            <a:endParaRPr lang="en-US"/>
          </a:p>
        </p:txBody>
      </p:sp>
      <p:pic>
        <p:nvPicPr>
          <p:cNvPr id="6" name="Picture 5" descr="3.13 Factors in large systems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0" y="1943099"/>
            <a:ext cx="7150100" cy="4120397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30/10/2014</a:t>
            </a:r>
            <a:endParaRPr lang="en-US"/>
          </a:p>
        </p:txBody>
      </p:sp>
      <p:sp>
        <p:nvSpPr>
          <p:cNvPr id="7" name="Rectangle 4"/>
          <p:cNvSpPr/>
          <p:nvPr/>
        </p:nvSpPr>
        <p:spPr>
          <a:xfrm>
            <a:off x="2969188" y="3751135"/>
            <a:ext cx="2847576" cy="33711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대규모 소프트웨어 시스템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8" name="Rectangle 4"/>
          <p:cNvSpPr/>
          <p:nvPr/>
        </p:nvSpPr>
        <p:spPr>
          <a:xfrm>
            <a:off x="1457970" y="2458193"/>
            <a:ext cx="1255733" cy="60947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시스템으로 구성된 시스템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9" name="Rectangle 4"/>
          <p:cNvSpPr/>
          <p:nvPr/>
        </p:nvSpPr>
        <p:spPr>
          <a:xfrm>
            <a:off x="3858024" y="2100523"/>
            <a:ext cx="1480892" cy="57778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mtClean="0">
                <a:solidFill>
                  <a:schemeClr val="tx1"/>
                </a:solidFill>
              </a:rPr>
              <a:t>브라운필드 개발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0" name="Rectangle 4"/>
          <p:cNvSpPr/>
          <p:nvPr/>
        </p:nvSpPr>
        <p:spPr>
          <a:xfrm>
            <a:off x="6250704" y="2406128"/>
            <a:ext cx="1400759" cy="57778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mtClean="0">
                <a:solidFill>
                  <a:schemeClr val="tx1"/>
                </a:solidFill>
              </a:rPr>
              <a:t>다양한 이해당사자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1" name="Rectangle 4"/>
          <p:cNvSpPr/>
          <p:nvPr/>
        </p:nvSpPr>
        <p:spPr>
          <a:xfrm>
            <a:off x="6456198" y="4876975"/>
            <a:ext cx="1400759" cy="57778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mtClean="0">
                <a:solidFill>
                  <a:schemeClr val="tx1"/>
                </a:solidFill>
              </a:rPr>
              <a:t>규제력을 지닌 제약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2" name="Rectangle 4"/>
          <p:cNvSpPr/>
          <p:nvPr/>
        </p:nvSpPr>
        <p:spPr>
          <a:xfrm>
            <a:off x="3776908" y="5318266"/>
            <a:ext cx="1455820" cy="57778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mtClean="0">
                <a:solidFill>
                  <a:schemeClr val="tx1"/>
                </a:solidFill>
              </a:rPr>
              <a:t>시스템 환경 설정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3" name="Rectangle 4"/>
          <p:cNvSpPr/>
          <p:nvPr/>
        </p:nvSpPr>
        <p:spPr>
          <a:xfrm>
            <a:off x="1257883" y="4892883"/>
            <a:ext cx="1455820" cy="57778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지속적 조달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3230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IBM</a:t>
            </a:r>
            <a:r>
              <a:rPr lang="ko-KR" altLang="en-US" dirty="0" smtClean="0"/>
              <a:t>의 애자일 스케일링 모델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Chapter 3 </a:t>
            </a:r>
            <a:r>
              <a:rPr lang="ko-KR" altLang="en-US" smtClean="0"/>
              <a:t>애자일 소프트웨어 개발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B5BBF0-B782-3644-AFE1-10103AC25370}" type="slidenum">
              <a:rPr lang="en-US" smtClean="0"/>
              <a:pPr>
                <a:defRPr/>
              </a:pPr>
              <a:t>61</a:t>
            </a:fld>
            <a:endParaRPr lang="en-US"/>
          </a:p>
        </p:txBody>
      </p:sp>
      <p:pic>
        <p:nvPicPr>
          <p:cNvPr id="6" name="Picture 5" descr="3.14 IBM's agility at scale model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983" y="1282700"/>
            <a:ext cx="7241249" cy="483870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30/10/2014</a:t>
            </a:r>
            <a:endParaRPr lang="en-US"/>
          </a:p>
        </p:txBody>
      </p:sp>
      <p:sp>
        <p:nvSpPr>
          <p:cNvPr id="7" name="Rectangle 4"/>
          <p:cNvSpPr/>
          <p:nvPr/>
        </p:nvSpPr>
        <p:spPr>
          <a:xfrm>
            <a:off x="4434607" y="3401365"/>
            <a:ext cx="833517" cy="40961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체계적 애자일 인도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8" name="Rectangle 4"/>
          <p:cNvSpPr/>
          <p:nvPr/>
        </p:nvSpPr>
        <p:spPr>
          <a:xfrm>
            <a:off x="4504416" y="2804547"/>
            <a:ext cx="833517" cy="409618"/>
          </a:xfrm>
          <a:prstGeom prst="rect">
            <a:avLst/>
          </a:prstGeom>
          <a:solidFill>
            <a:srgbClr val="BFEAF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규모에서의 민첩성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9" name="Rectangle 4"/>
          <p:cNvSpPr/>
          <p:nvPr/>
        </p:nvSpPr>
        <p:spPr>
          <a:xfrm>
            <a:off x="4434607" y="4168497"/>
            <a:ext cx="891527" cy="409618"/>
          </a:xfrm>
          <a:prstGeom prst="rect">
            <a:avLst/>
          </a:prstGeom>
          <a:solidFill>
            <a:srgbClr val="7ED6F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핵심 애자일 개발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0" name="Rectangle 4"/>
          <p:cNvSpPr/>
          <p:nvPr/>
        </p:nvSpPr>
        <p:spPr>
          <a:xfrm>
            <a:off x="746527" y="3412180"/>
            <a:ext cx="1955378" cy="198573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규모에서의 민첩성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스케일링 요소를 적용하는 체계적 애자일 인도</a:t>
            </a:r>
            <a:r>
              <a:rPr lang="en-US" altLang="ko-KR" sz="1200" dirty="0" smtClean="0">
                <a:solidFill>
                  <a:schemeClr val="tx1"/>
                </a:solidFill>
              </a:rPr>
              <a:t>:</a:t>
            </a: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대형 팀 규모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지리적 분포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규제 준수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도메인 복잡도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조직 분포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기술 복잡도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조직적 복잡도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회사 규율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Rectangle 4"/>
          <p:cNvSpPr/>
          <p:nvPr/>
        </p:nvSpPr>
        <p:spPr>
          <a:xfrm>
            <a:off x="2208584" y="2016491"/>
            <a:ext cx="1955378" cy="78805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핵심 애자일 개발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가치 주도 생명주기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자기 조직화 팀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개발에 집중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Rectangle 4"/>
          <p:cNvSpPr/>
          <p:nvPr/>
        </p:nvSpPr>
        <p:spPr>
          <a:xfrm>
            <a:off x="6019800" y="1956513"/>
            <a:ext cx="2481170" cy="97546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체계적 애자일 인도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위험</a:t>
            </a:r>
            <a:r>
              <a:rPr lang="en-US" altLang="ko-KR" sz="1200" dirty="0" smtClean="0">
                <a:solidFill>
                  <a:schemeClr val="tx1"/>
                </a:solidFill>
              </a:rPr>
              <a:t>+</a:t>
            </a:r>
            <a:r>
              <a:rPr lang="ko-KR" altLang="en-US" sz="1200" dirty="0" smtClean="0">
                <a:solidFill>
                  <a:schemeClr val="tx1"/>
                </a:solidFill>
              </a:rPr>
              <a:t>가치 주도 생명주기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적절한 거버넌스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프레임워크를 이용한 자기 조직화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전체 인도 생명주기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3397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규모 조정을 위한 접근법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200" dirty="0" smtClean="0"/>
              <a:t>요구공학에 대한 완전한 점증적 접근은 불가능함</a:t>
            </a:r>
            <a:r>
              <a:rPr lang="en-GB" sz="2200" dirty="0" smtClean="0"/>
              <a:t>.</a:t>
            </a:r>
          </a:p>
          <a:p>
            <a:r>
              <a:rPr lang="ko-KR" altLang="en-US" sz="2200" dirty="0" smtClean="0"/>
              <a:t>단일 제품의 소유자나 고객 대표라는 것은 있을 수 없음</a:t>
            </a:r>
            <a:r>
              <a:rPr lang="en-GB" sz="2200" dirty="0" smtClean="0"/>
              <a:t>.</a:t>
            </a:r>
          </a:p>
          <a:p>
            <a:r>
              <a:rPr lang="ko-KR" altLang="en-US" sz="2200" dirty="0" smtClean="0"/>
              <a:t>시스템의 코드에만 집중하는 것은 불가능함</a:t>
            </a:r>
            <a:r>
              <a:rPr lang="en-GB" sz="2200" dirty="0" smtClean="0"/>
              <a:t>.  </a:t>
            </a:r>
          </a:p>
          <a:p>
            <a:r>
              <a:rPr lang="ko-KR" altLang="en-US" sz="2200" dirty="0" smtClean="0"/>
              <a:t>팀 사이의 의사소통 체계를 설계하고 사용해야 함</a:t>
            </a:r>
            <a:r>
              <a:rPr lang="en-GB" sz="2200" dirty="0" smtClean="0"/>
              <a:t>. </a:t>
            </a:r>
          </a:p>
          <a:p>
            <a:r>
              <a:rPr lang="ko-KR" altLang="en-US" sz="2200" dirty="0" smtClean="0"/>
              <a:t>지속적 통합은 실질적으로는 불가능함</a:t>
            </a:r>
            <a:r>
              <a:rPr lang="en-US" altLang="ko-KR" sz="2200" dirty="0" smtClean="0"/>
              <a:t>. </a:t>
            </a:r>
            <a:r>
              <a:rPr lang="ko-KR" altLang="en-US" sz="2200" dirty="0" smtClean="0"/>
              <a:t>하지만</a:t>
            </a:r>
            <a:r>
              <a:rPr lang="en-US" altLang="ko-KR" sz="2200" dirty="0" smtClean="0"/>
              <a:t>, </a:t>
            </a:r>
            <a:r>
              <a:rPr lang="ko-KR" altLang="en-US" sz="2200" dirty="0" smtClean="0"/>
              <a:t>자주 시스템을 빌드해서 해당 시스템의 정기적 릴리스를 관리하는 것은 필수적임</a:t>
            </a:r>
            <a:r>
              <a:rPr lang="en-GB" sz="2200" dirty="0" smtClean="0"/>
              <a:t>. </a:t>
            </a:r>
            <a:endParaRPr lang="en-US" sz="22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Chapter 3 </a:t>
            </a:r>
            <a:r>
              <a:rPr lang="ko-KR" altLang="en-US" smtClean="0"/>
              <a:t>애자일 소프트웨어 개발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B5BBF0-B782-3644-AFE1-10103AC25370}" type="slidenum">
              <a:rPr lang="en-US" smtClean="0"/>
              <a:pPr>
                <a:defRPr/>
              </a:pPr>
              <a:t>62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30/10/2014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다중 팀 스크럼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i="1" dirty="0" smtClean="0"/>
              <a:t>역할 복제</a:t>
            </a:r>
            <a:r>
              <a:rPr lang="en-GB" dirty="0" smtClean="0"/>
              <a:t> </a:t>
            </a:r>
          </a:p>
          <a:p>
            <a:pPr lvl="1"/>
            <a:r>
              <a:rPr lang="ko-KR" altLang="en-US" dirty="0" smtClean="0"/>
              <a:t>각 팀은 해당 작업 컴포넌트에 대한 제품 소유자와 스크럼 마스터를 가지고 있음</a:t>
            </a:r>
            <a:r>
              <a:rPr lang="en-GB" dirty="0" smtClean="0"/>
              <a:t>. </a:t>
            </a:r>
          </a:p>
          <a:p>
            <a:r>
              <a:rPr lang="ko-KR" altLang="en-US" i="1" dirty="0" smtClean="0"/>
              <a:t>제품 아키텍트</a:t>
            </a:r>
            <a:r>
              <a:rPr lang="en-GB" dirty="0" smtClean="0"/>
              <a:t> </a:t>
            </a:r>
          </a:p>
          <a:p>
            <a:pPr lvl="1"/>
            <a:r>
              <a:rPr lang="ko-KR" altLang="en-US" dirty="0" smtClean="0"/>
              <a:t>각 팀은 제품 아키텍트를 선발하고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 아키텍트들은 전체 시스템 아키텍처를 설계하고 진화시키기 위해 협업을 함</a:t>
            </a:r>
            <a:r>
              <a:rPr lang="en-GB" dirty="0" smtClean="0"/>
              <a:t>.</a:t>
            </a:r>
            <a:endParaRPr lang="en-GB" dirty="0"/>
          </a:p>
          <a:p>
            <a:r>
              <a:rPr lang="ko-KR" altLang="en-US" i="1" dirty="0" smtClean="0"/>
              <a:t>릴리스 정렬</a:t>
            </a:r>
            <a:r>
              <a:rPr lang="en-GB" dirty="0" smtClean="0"/>
              <a:t> </a:t>
            </a:r>
          </a:p>
          <a:p>
            <a:pPr lvl="1"/>
            <a:r>
              <a:rPr lang="ko-KR" altLang="en-US" dirty="0" smtClean="0"/>
              <a:t>각 팀은 제품 릴리스 날짜를 정렬하고 데모가 가능한 시스템과 완전한 시스템을 개발함</a:t>
            </a:r>
            <a:r>
              <a:rPr lang="en-GB" dirty="0" smtClean="0"/>
              <a:t>.</a:t>
            </a:r>
            <a:endParaRPr lang="en-GB" dirty="0"/>
          </a:p>
          <a:p>
            <a:r>
              <a:rPr lang="ko-KR" altLang="en-US" i="1" dirty="0" smtClean="0"/>
              <a:t>스크럼의 스크럼</a:t>
            </a:r>
            <a:endParaRPr lang="en-GB" dirty="0" smtClean="0"/>
          </a:p>
          <a:p>
            <a:pPr lvl="1"/>
            <a:r>
              <a:rPr lang="ko-KR" altLang="en-US" dirty="0" smtClean="0"/>
              <a:t>각 팀의 대표가 모여 진척사항에 대해 논의하고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문제점을 찾고 그날 해야 하는 업무들을 계획하기 위해 매일 스크럼의 스크럼을 진행함</a:t>
            </a:r>
            <a:r>
              <a:rPr lang="en-GB" dirty="0" smtClean="0"/>
              <a:t>.</a:t>
            </a:r>
            <a:endParaRPr lang="en-GB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Chapter 3 </a:t>
            </a:r>
            <a:r>
              <a:rPr lang="ko-KR" altLang="en-US" smtClean="0"/>
              <a:t>애자일 소프트웨어 개발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B5BBF0-B782-3644-AFE1-10103AC25370}" type="slidenum">
              <a:rPr lang="en-US" smtClean="0"/>
              <a:pPr>
                <a:defRPr/>
              </a:pPr>
              <a:t>63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30/10/2014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549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조직에 대한 애자일 기법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07400" cy="4525963"/>
          </a:xfrm>
        </p:spPr>
        <p:txBody>
          <a:bodyPr/>
          <a:lstStyle/>
          <a:p>
            <a:r>
              <a:rPr lang="ko-KR" altLang="en-US" sz="2200" dirty="0" smtClean="0"/>
              <a:t>애자일 기법에 대한 경험이 부족한 프로젝트 관리자는 새로운 기법에 대한 위험을 감수하지 않으려고 할 수 있음</a:t>
            </a:r>
            <a:r>
              <a:rPr lang="en-GB" sz="2200" dirty="0" smtClean="0"/>
              <a:t>.</a:t>
            </a:r>
          </a:p>
          <a:p>
            <a:r>
              <a:rPr lang="ko-KR" altLang="en-US" sz="2200" dirty="0" smtClean="0"/>
              <a:t>대규모 조직은 종종 모든 프로젝트가 준수해야 하는 품질 절차와 표준을 가지는데</a:t>
            </a:r>
            <a:r>
              <a:rPr lang="en-US" altLang="ko-KR" sz="2200" dirty="0" smtClean="0"/>
              <a:t>, </a:t>
            </a:r>
            <a:r>
              <a:rPr lang="ko-KR" altLang="en-US" sz="2200" dirty="0" smtClean="0"/>
              <a:t>관료적인 속성 때문에 애자일 기법과 함께 쓰기가 어려움</a:t>
            </a:r>
            <a:r>
              <a:rPr lang="en-GB" sz="2200" dirty="0" smtClean="0"/>
              <a:t>. </a:t>
            </a:r>
          </a:p>
          <a:p>
            <a:r>
              <a:rPr lang="ko-KR" altLang="en-US" sz="2200" dirty="0" smtClean="0"/>
              <a:t>팀 구성원이 비교적 높은 수준의 실력을 가지는 경우에 애자일 기법이 가장 효과가 좋음</a:t>
            </a:r>
            <a:r>
              <a:rPr lang="en-US" altLang="ko-KR" sz="2200" dirty="0" smtClean="0"/>
              <a:t>. </a:t>
            </a:r>
            <a:r>
              <a:rPr lang="ko-KR" altLang="en-US" sz="2200" dirty="0" smtClean="0"/>
              <a:t>하지만</a:t>
            </a:r>
            <a:r>
              <a:rPr lang="en-US" altLang="ko-KR" sz="2200" dirty="0" smtClean="0"/>
              <a:t>, </a:t>
            </a:r>
            <a:r>
              <a:rPr lang="ko-KR" altLang="en-US" sz="2200" dirty="0" smtClean="0"/>
              <a:t>대규모 조직에서는 다양한 수준의 실력과 활동들이 있기 마련임</a:t>
            </a:r>
            <a:r>
              <a:rPr lang="en-GB" sz="2200" dirty="0" smtClean="0"/>
              <a:t>. </a:t>
            </a:r>
          </a:p>
          <a:p>
            <a:r>
              <a:rPr lang="ko-KR" altLang="en-US" sz="2200" dirty="0" smtClean="0"/>
              <a:t>애자일 기법에 대한 문화적 저항이 있을 수도 있음</a:t>
            </a:r>
            <a:r>
              <a:rPr lang="en-US" altLang="ko-KR" sz="2200" dirty="0" smtClean="0"/>
              <a:t>. </a:t>
            </a:r>
            <a:r>
              <a:rPr lang="ko-KR" altLang="en-US" sz="2200" dirty="0" smtClean="0"/>
              <a:t>전통적인 시스템 공학 프로세스를 오랜 기간 동안 사용해 온 조직이라면 그럴 가능성이 더 높음</a:t>
            </a:r>
            <a:r>
              <a:rPr lang="en-GB" sz="2200" dirty="0" smtClean="0"/>
              <a:t>.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Chapter 3 </a:t>
            </a:r>
            <a:r>
              <a:rPr lang="ko-KR" altLang="en-US" smtClean="0"/>
              <a:t>애자일 소프트웨어 개발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B5BBF0-B782-3644-AFE1-10103AC25370}" type="slidenum">
              <a:rPr lang="en-US" smtClean="0"/>
              <a:pPr>
                <a:defRPr/>
              </a:pPr>
              <a:t>64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30/10/2014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키 포인트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 smtClean="0"/>
              <a:t>애자일 기법은 프로세스 오버헤드와 문서 작업을 줄이는 것과 점증적 소프트웨어 인도에 중점을 둔 반복적 개발 방식에 해당한다</a:t>
            </a:r>
            <a:r>
              <a:rPr lang="en-US" altLang="ko-KR" sz="2000" dirty="0" smtClean="0"/>
              <a:t>.</a:t>
            </a:r>
            <a:r>
              <a:rPr lang="en-GB" sz="2000" dirty="0" smtClean="0"/>
              <a:t> </a:t>
            </a:r>
          </a:p>
          <a:p>
            <a:r>
              <a:rPr lang="ko-KR" altLang="en-US" sz="2000" dirty="0" smtClean="0"/>
              <a:t>애자일 개발 실무</a:t>
            </a:r>
            <a:r>
              <a:rPr lang="en-GB" sz="2000" dirty="0" smtClean="0"/>
              <a:t> </a:t>
            </a:r>
          </a:p>
          <a:p>
            <a:pPr lvl="1"/>
            <a:r>
              <a:rPr lang="ko-KR" altLang="en-US" sz="1600" dirty="0" smtClean="0"/>
              <a:t>사용자 요구사항을 사용자 스토리로 나타내는 것</a:t>
            </a:r>
            <a:endParaRPr lang="en-GB" sz="1600" dirty="0" smtClean="0"/>
          </a:p>
          <a:p>
            <a:pPr lvl="1"/>
            <a:r>
              <a:rPr lang="ko-KR" altLang="en-US" sz="1600" dirty="0" smtClean="0"/>
              <a:t>짝 프로그래밍</a:t>
            </a:r>
            <a:endParaRPr lang="en-US" altLang="ko-KR" sz="1600" dirty="0" smtClean="0"/>
          </a:p>
          <a:p>
            <a:pPr lvl="1"/>
            <a:r>
              <a:rPr lang="ko-KR" altLang="en-US" sz="1600" dirty="0" smtClean="0"/>
              <a:t>리팩토링</a:t>
            </a:r>
            <a:endParaRPr lang="en-GB" sz="1600" dirty="0" smtClean="0"/>
          </a:p>
          <a:p>
            <a:pPr lvl="1"/>
            <a:r>
              <a:rPr lang="ko-KR" altLang="en-US" sz="1600" dirty="0" smtClean="0"/>
              <a:t>연속적 통합</a:t>
            </a:r>
            <a:endParaRPr lang="en-US" altLang="ko-KR" sz="1600" dirty="0" smtClean="0"/>
          </a:p>
          <a:p>
            <a:pPr lvl="1"/>
            <a:r>
              <a:rPr lang="ko-KR" altLang="en-US" sz="1600" dirty="0" smtClean="0"/>
              <a:t>테스트 우선 개발</a:t>
            </a:r>
            <a:endParaRPr lang="en-GB" sz="1600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Chapter 3 </a:t>
            </a:r>
            <a:r>
              <a:rPr lang="ko-KR" altLang="en-US" smtClean="0"/>
              <a:t>애자일 소프트웨어 개발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B5BBF0-B782-3644-AFE1-10103AC25370}" type="slidenum">
              <a:rPr lang="en-US" smtClean="0"/>
              <a:pPr>
                <a:defRPr/>
              </a:pPr>
              <a:t>65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30/10/2014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022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키 포인트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스크럼은 애자일 프로젝트를 구성하기 위한 프레임워크를 제공하는 애자일 기법임</a:t>
            </a:r>
            <a:r>
              <a:rPr lang="en-GB" dirty="0" smtClean="0"/>
              <a:t>. </a:t>
            </a:r>
          </a:p>
          <a:p>
            <a:pPr lvl="1"/>
            <a:r>
              <a:rPr lang="ko-KR" altLang="en-US" dirty="0" smtClean="0"/>
              <a:t>스크럼은 시스템 증가분을 개발하기 위한 고정된 기간에 해당하는 여러 스프린트의 중심에 놓이게 됨</a:t>
            </a:r>
            <a:r>
              <a:rPr lang="en-GB" dirty="0" smtClean="0"/>
              <a:t>.</a:t>
            </a:r>
          </a:p>
          <a:p>
            <a:r>
              <a:rPr lang="ko-KR" altLang="en-US" dirty="0" smtClean="0"/>
              <a:t>여러 실무 개발 방법들은 계획 기반 개발과 애자일 개발을 혼합해서 사용함</a:t>
            </a:r>
            <a:r>
              <a:rPr lang="en-GB" dirty="0" smtClean="0"/>
              <a:t>. </a:t>
            </a:r>
          </a:p>
          <a:p>
            <a:r>
              <a:rPr lang="ko-KR" altLang="en-US" dirty="0" smtClean="0"/>
              <a:t>대규모 시스템에 애자일 기법을 적용하는 것은 어려움</a:t>
            </a:r>
            <a:r>
              <a:rPr lang="en-GB" smtClean="0"/>
              <a:t>.</a:t>
            </a:r>
            <a:endParaRPr lang="en-GB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Chapter 3 </a:t>
            </a:r>
            <a:r>
              <a:rPr lang="ko-KR" altLang="en-US" smtClean="0"/>
              <a:t>애자일 소프트웨어 개발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B5BBF0-B782-3644-AFE1-10103AC25370}" type="slidenum">
              <a:rPr lang="en-US" smtClean="0"/>
              <a:pPr>
                <a:defRPr/>
              </a:pPr>
              <a:t>66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30/10/2014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55838"/>
            <a:ext cx="8229600" cy="1143000"/>
          </a:xfrm>
        </p:spPr>
        <p:txBody>
          <a:bodyPr/>
          <a:lstStyle/>
          <a:p>
            <a:pPr algn="ctr"/>
            <a:r>
              <a:rPr lang="ko-KR" altLang="en-US" smtClean="0"/>
              <a:t>애자일 기법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Chapter 3 </a:t>
            </a:r>
            <a:r>
              <a:rPr lang="ko-KR" altLang="en-US" smtClean="0"/>
              <a:t>애자일 소프트웨어 개발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B5BBF0-B782-3644-AFE1-10103AC25370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30/10/2014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848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6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애자일 기법</a:t>
            </a:r>
            <a:endParaRPr lang="en-US" dirty="0"/>
          </a:p>
        </p:txBody>
      </p:sp>
      <p:sp>
        <p:nvSpPr>
          <p:cNvPr id="1166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 smtClean="0"/>
              <a:t>1980</a:t>
            </a:r>
            <a:r>
              <a:rPr lang="ko-KR" altLang="en-US" sz="2400" dirty="0" smtClean="0"/>
              <a:t>년대와 </a:t>
            </a:r>
            <a:r>
              <a:rPr lang="en-US" altLang="ko-KR" sz="2400" dirty="0" smtClean="0"/>
              <a:t>1990</a:t>
            </a:r>
            <a:r>
              <a:rPr lang="ko-KR" altLang="en-US" sz="2400" dirty="0" smtClean="0"/>
              <a:t>년대 초의 무거운 소프트웨어 공학적 접근법에 대한 불만 때문에 애자일 기법이 등장함</a:t>
            </a:r>
            <a:r>
              <a:rPr lang="en-US" sz="2400" dirty="0" smtClean="0"/>
              <a:t>:</a:t>
            </a:r>
            <a:endParaRPr lang="en-US" sz="2400" dirty="0"/>
          </a:p>
          <a:p>
            <a:pPr lvl="1"/>
            <a:r>
              <a:rPr lang="ko-KR" altLang="en-US" sz="2000" dirty="0" smtClean="0"/>
              <a:t>설계보다는 코드에 집중함</a:t>
            </a:r>
            <a:endParaRPr lang="en-US" sz="2000" dirty="0" smtClean="0"/>
          </a:p>
          <a:p>
            <a:pPr lvl="1"/>
            <a:r>
              <a:rPr lang="ko-KR" altLang="en-US" sz="2000" dirty="0" smtClean="0"/>
              <a:t>반복 개발에 초점을 맞춤</a:t>
            </a:r>
            <a:endParaRPr lang="en-US" sz="2000" dirty="0" smtClean="0"/>
          </a:p>
          <a:p>
            <a:pPr lvl="1"/>
            <a:r>
              <a:rPr lang="ko-KR" altLang="en-US" sz="2000" dirty="0" smtClean="0"/>
              <a:t>고객이 작동하는 소프트웨어를 빨리 받아서 시스템의 이후 반복 개발 과정에서 반영할 요구사항을 알려줄 수 있음</a:t>
            </a:r>
            <a:endParaRPr lang="en-US" sz="2000" dirty="0" smtClean="0"/>
          </a:p>
          <a:p>
            <a:r>
              <a:rPr lang="ko-KR" altLang="en-US" sz="2400" dirty="0" smtClean="0"/>
              <a:t>애자일 기법의 목표는 소프트웨어 프로세스의 오버헤드를 줄이고 과도한 </a:t>
            </a:r>
            <a:r>
              <a:rPr lang="ko-KR" altLang="en-US" sz="2400" dirty="0" err="1" smtClean="0"/>
              <a:t>재작업</a:t>
            </a:r>
            <a:r>
              <a:rPr lang="ko-KR" altLang="en-US" sz="2400" dirty="0" smtClean="0"/>
              <a:t> 없이 요구사항의 변화에 빠르게 대응할 수 있게 하는 것임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Chapter 3 </a:t>
            </a:r>
            <a:r>
              <a:rPr lang="ko-KR" altLang="en-US" smtClean="0"/>
              <a:t>애자일 소프트웨어 개발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B5BBF0-B782-3644-AFE1-10103AC25370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30/10/2014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애자일 선언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i="1" dirty="0" smtClean="0"/>
              <a:t>우리는 보다 나은 소프트웨어를 개발하고</a:t>
            </a:r>
            <a:r>
              <a:rPr lang="en-US" altLang="ko-KR" i="1" dirty="0" smtClean="0"/>
              <a:t>, </a:t>
            </a:r>
            <a:r>
              <a:rPr lang="ko-KR" altLang="en-US" i="1" dirty="0" smtClean="0"/>
              <a:t>다른 사람들이 이렇게 할 수 있도록 도와줌으로써 더 나은 소프트웨어를 개발하는 방법을 찾고 있다</a:t>
            </a:r>
            <a:r>
              <a:rPr lang="en-US" altLang="ko-KR" i="1" dirty="0" smtClean="0"/>
              <a:t>. </a:t>
            </a:r>
            <a:r>
              <a:rPr lang="ko-KR" altLang="en-US" i="1" dirty="0" smtClean="0"/>
              <a:t>이러한 작업을 통해 다음과 같은 가치를 찾아냈다</a:t>
            </a:r>
            <a:r>
              <a:rPr lang="en-US" altLang="ko-KR" i="1" dirty="0" smtClean="0"/>
              <a:t>.</a:t>
            </a:r>
            <a:endParaRPr lang="en-GB" dirty="0" smtClean="0"/>
          </a:p>
          <a:p>
            <a:pPr lvl="1"/>
            <a:r>
              <a:rPr lang="ko-KR" altLang="en-US" i="1" dirty="0" smtClean="0"/>
              <a:t>프로세스와 도구보다는 개인과 상호 작용을</a:t>
            </a:r>
            <a:endParaRPr lang="en-US" altLang="ko-KR" i="1" dirty="0" smtClean="0"/>
          </a:p>
          <a:p>
            <a:pPr lvl="1"/>
            <a:r>
              <a:rPr lang="ko-KR" altLang="en-US" i="1" dirty="0" smtClean="0"/>
              <a:t>이해하기 좋은 문서보다는 작동하는 소프트웨어를</a:t>
            </a:r>
            <a:endParaRPr lang="en-US" altLang="ko-KR" i="1" dirty="0" smtClean="0"/>
          </a:p>
          <a:p>
            <a:pPr lvl="1"/>
            <a:r>
              <a:rPr lang="ko-KR" altLang="en-US" i="1" dirty="0" smtClean="0"/>
              <a:t>계약 협상보다는 고객과의 협업을</a:t>
            </a:r>
            <a:endParaRPr lang="en-US" altLang="ko-KR" i="1" dirty="0" smtClean="0"/>
          </a:p>
          <a:p>
            <a:pPr lvl="1"/>
            <a:r>
              <a:rPr lang="ko-KR" altLang="en-US" i="1" dirty="0" smtClean="0"/>
              <a:t>계획을 따르기보다는 변화에 대응하는 것을</a:t>
            </a:r>
            <a:endParaRPr lang="en-GB" dirty="0" smtClean="0"/>
          </a:p>
          <a:p>
            <a:r>
              <a:rPr lang="ko-KR" altLang="en-US" i="1" dirty="0" smtClean="0"/>
              <a:t>즉</a:t>
            </a:r>
            <a:r>
              <a:rPr lang="en-US" altLang="ko-KR" i="1" dirty="0" smtClean="0"/>
              <a:t>, </a:t>
            </a:r>
            <a:r>
              <a:rPr lang="ko-KR" altLang="en-US" i="1" dirty="0" smtClean="0"/>
              <a:t>왼편에 적힌 내용도 가치가 있지만</a:t>
            </a:r>
            <a:r>
              <a:rPr lang="en-US" altLang="ko-KR" i="1" dirty="0" smtClean="0"/>
              <a:t>, </a:t>
            </a:r>
            <a:r>
              <a:rPr lang="ko-KR" altLang="en-US" i="1" dirty="0" smtClean="0"/>
              <a:t>우리는 오른쪽에 적힌 내용에 더 많은 가치를 둔다</a:t>
            </a:r>
            <a:r>
              <a:rPr lang="en-US" i="1" dirty="0" smtClean="0"/>
              <a:t>.</a:t>
            </a:r>
            <a:r>
              <a:rPr lang="en-GB" dirty="0" smtClean="0"/>
              <a:t>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Chapter 3 </a:t>
            </a:r>
            <a:r>
              <a:rPr lang="ko-KR" altLang="en-US" smtClean="0"/>
              <a:t>애자일 소프트웨어 개발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B5BBF0-B782-3644-AFE1-10103AC25370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30/10/2014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SE10 slid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SE10 slides.thmx</Template>
  <TotalTime>1893</TotalTime>
  <Words>4731</Words>
  <Application>Microsoft Office PowerPoint</Application>
  <PresentationFormat>화면 슬라이드 쇼(4:3)</PresentationFormat>
  <Paragraphs>634</Paragraphs>
  <Slides>66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66</vt:i4>
      </vt:variant>
    </vt:vector>
  </HeadingPairs>
  <TitlesOfParts>
    <vt:vector size="73" baseType="lpstr">
      <vt:lpstr>ＭＳ Ｐゴシック</vt:lpstr>
      <vt:lpstr>맑은 고딕</vt:lpstr>
      <vt:lpstr>Arial</vt:lpstr>
      <vt:lpstr>Calibri</vt:lpstr>
      <vt:lpstr>Times New Roman</vt:lpstr>
      <vt:lpstr>Wingdings</vt:lpstr>
      <vt:lpstr>SE10 slides</vt:lpstr>
      <vt:lpstr>Chapter 3 – 애자일 소프트웨어 개발</vt:lpstr>
      <vt:lpstr>학습내용</vt:lpstr>
      <vt:lpstr>빠른 소프트웨어 개발</vt:lpstr>
      <vt:lpstr>애자일 기법</vt:lpstr>
      <vt:lpstr>계획 주도 및 애자일 개발</vt:lpstr>
      <vt:lpstr>계획 주도 및 애자일 개발</vt:lpstr>
      <vt:lpstr>애자일 기법</vt:lpstr>
      <vt:lpstr>애자일 기법</vt:lpstr>
      <vt:lpstr>애자일 선언 </vt:lpstr>
      <vt:lpstr>애자일 기법의 원칙들</vt:lpstr>
      <vt:lpstr>애자일 기법 적용</vt:lpstr>
      <vt:lpstr>애자일 개발 기법</vt:lpstr>
      <vt:lpstr>익스트림 프로그래밍</vt:lpstr>
      <vt:lpstr>XP 릴리스 순환</vt:lpstr>
      <vt:lpstr>XP 실무</vt:lpstr>
      <vt:lpstr>XP 실무</vt:lpstr>
      <vt:lpstr>XP와 애자일 원칙들</vt:lpstr>
      <vt:lpstr>XP 실무 적용</vt:lpstr>
      <vt:lpstr>사용자 스토리</vt:lpstr>
      <vt:lpstr>“약 처방“ 스토리</vt:lpstr>
      <vt:lpstr>약 처방에 대한 작업 카드의 예</vt:lpstr>
      <vt:lpstr>리팩토링</vt:lpstr>
      <vt:lpstr>리팩토링</vt:lpstr>
      <vt:lpstr>리팩토링의 예</vt:lpstr>
      <vt:lpstr>테스트 우선 개발</vt:lpstr>
      <vt:lpstr>테스트 우선 개발</vt:lpstr>
      <vt:lpstr>고객 참여</vt:lpstr>
      <vt:lpstr>복용량 확인에 대한 테스트 케이스 설명</vt:lpstr>
      <vt:lpstr>테스트 자동화</vt:lpstr>
      <vt:lpstr>테스트 우선 개발의 문제점</vt:lpstr>
      <vt:lpstr>짝 프로그래밍</vt:lpstr>
      <vt:lpstr>짝 프로그래밍</vt:lpstr>
      <vt:lpstr>애자일 프로젝트 관리</vt:lpstr>
      <vt:lpstr>애자일 프로젝트 관리</vt:lpstr>
      <vt:lpstr>스크럼</vt:lpstr>
      <vt:lpstr>스크럼 용어</vt:lpstr>
      <vt:lpstr>스크럼 용어</vt:lpstr>
      <vt:lpstr>스크럼 스프린트 주기</vt:lpstr>
      <vt:lpstr>스크럼 스프린트 주기</vt:lpstr>
      <vt:lpstr>스프린트 주기</vt:lpstr>
      <vt:lpstr>스크럼 팀워크</vt:lpstr>
      <vt:lpstr>스크럼의 장점</vt:lpstr>
      <vt:lpstr>분산 스크럼</vt:lpstr>
      <vt:lpstr>애자일 기법의 규모 조정</vt:lpstr>
      <vt:lpstr>애자일 기법의 규모 조정</vt:lpstr>
      <vt:lpstr>스케일 업과 스케일 아웃</vt:lpstr>
      <vt:lpstr>애자일 기법에서의 실질적 문제</vt:lpstr>
      <vt:lpstr>계약 관련 이슈</vt:lpstr>
      <vt:lpstr>애자일 유지보수</vt:lpstr>
      <vt:lpstr>애자일 유지보수</vt:lpstr>
      <vt:lpstr>애자일과 계획 주도 방법</vt:lpstr>
      <vt:lpstr>애자일 원칙과 조직의 실무</vt:lpstr>
      <vt:lpstr>애자일 원칙과 조직의 실무</vt:lpstr>
      <vt:lpstr>계획 기반 개발 혹은 애자일 개발의 선택에 영향을 주는 요인들</vt:lpstr>
      <vt:lpstr>시스템</vt:lpstr>
      <vt:lpstr>사람과 팀</vt:lpstr>
      <vt:lpstr>조직</vt:lpstr>
      <vt:lpstr>대규모 시스템을 위한 애자일 기법</vt:lpstr>
      <vt:lpstr>대규모 시스템 개발</vt:lpstr>
      <vt:lpstr>대규모 프로젝트 특성</vt:lpstr>
      <vt:lpstr>IBM의 애자일 스케일링 모델</vt:lpstr>
      <vt:lpstr>규모 조정을 위한 접근법</vt:lpstr>
      <vt:lpstr>다중 팀 스크럼</vt:lpstr>
      <vt:lpstr>조직에 대한 애자일 기법</vt:lpstr>
      <vt:lpstr>키 포인트</vt:lpstr>
      <vt:lpstr>키 포인트</vt:lpstr>
    </vt:vector>
  </TitlesOfParts>
  <Company>St Andrews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Figures – Chapter 3</dc:title>
  <dc:creator>Ian Sommerville</dc:creator>
  <cp:lastModifiedBy>Hwee Kim</cp:lastModifiedBy>
  <cp:revision>160</cp:revision>
  <dcterms:created xsi:type="dcterms:W3CDTF">2010-01-06T20:28:26Z</dcterms:created>
  <dcterms:modified xsi:type="dcterms:W3CDTF">2020-09-02T08:28:35Z</dcterms:modified>
</cp:coreProperties>
</file>