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6"/>
  </p:notesMasterIdLst>
  <p:handoutMasterIdLst>
    <p:handoutMasterId r:id="rId87"/>
  </p:handoutMasterIdLst>
  <p:sldIdLst>
    <p:sldId id="256" r:id="rId2"/>
    <p:sldId id="276" r:id="rId3"/>
    <p:sldId id="277" r:id="rId4"/>
    <p:sldId id="278" r:id="rId5"/>
    <p:sldId id="279" r:id="rId6"/>
    <p:sldId id="280" r:id="rId7"/>
    <p:sldId id="257" r:id="rId8"/>
    <p:sldId id="258" r:id="rId9"/>
    <p:sldId id="378" r:id="rId10"/>
    <p:sldId id="379" r:id="rId11"/>
    <p:sldId id="380" r:id="rId12"/>
    <p:sldId id="381" r:id="rId13"/>
    <p:sldId id="351" r:id="rId14"/>
    <p:sldId id="281" r:id="rId15"/>
    <p:sldId id="282" r:id="rId16"/>
    <p:sldId id="283" r:id="rId17"/>
    <p:sldId id="285" r:id="rId18"/>
    <p:sldId id="286" r:id="rId19"/>
    <p:sldId id="287" r:id="rId20"/>
    <p:sldId id="259" r:id="rId21"/>
    <p:sldId id="310" r:id="rId22"/>
    <p:sldId id="288" r:id="rId23"/>
    <p:sldId id="260" r:id="rId24"/>
    <p:sldId id="289" r:id="rId25"/>
    <p:sldId id="311" r:id="rId26"/>
    <p:sldId id="261" r:id="rId27"/>
    <p:sldId id="353" r:id="rId28"/>
    <p:sldId id="302" r:id="rId29"/>
    <p:sldId id="269" r:id="rId30"/>
    <p:sldId id="382" r:id="rId31"/>
    <p:sldId id="333" r:id="rId32"/>
    <p:sldId id="304" r:id="rId33"/>
    <p:sldId id="401" r:id="rId34"/>
    <p:sldId id="270" r:id="rId35"/>
    <p:sldId id="340" r:id="rId36"/>
    <p:sldId id="335" r:id="rId37"/>
    <p:sldId id="336" r:id="rId38"/>
    <p:sldId id="345" r:id="rId39"/>
    <p:sldId id="383" r:id="rId40"/>
    <p:sldId id="384" r:id="rId41"/>
    <p:sldId id="385" r:id="rId42"/>
    <p:sldId id="386" r:id="rId43"/>
    <p:sldId id="387" r:id="rId44"/>
    <p:sldId id="346" r:id="rId45"/>
    <p:sldId id="398" r:id="rId46"/>
    <p:sldId id="395" r:id="rId47"/>
    <p:sldId id="396" r:id="rId48"/>
    <p:sldId id="397" r:id="rId49"/>
    <p:sldId id="358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56" r:id="rId71"/>
    <p:sldId id="295" r:id="rId72"/>
    <p:sldId id="296" r:id="rId73"/>
    <p:sldId id="297" r:id="rId74"/>
    <p:sldId id="355" r:id="rId75"/>
    <p:sldId id="347" r:id="rId76"/>
    <p:sldId id="348" r:id="rId77"/>
    <p:sldId id="274" r:id="rId78"/>
    <p:sldId id="349" r:id="rId79"/>
    <p:sldId id="350" r:id="rId80"/>
    <p:sldId id="275" r:id="rId81"/>
    <p:sldId id="352" r:id="rId82"/>
    <p:sldId id="354" r:id="rId83"/>
    <p:sldId id="400" r:id="rId84"/>
    <p:sldId id="309" r:id="rId8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61" d="100"/>
          <a:sy n="161" d="100"/>
        </p:scale>
        <p:origin x="16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13E72A6-F1CE-9A44-92E1-BCD7317752E8}" type="datetime1">
              <a:rPr lang="en-US"/>
              <a:pPr>
                <a:defRPr/>
              </a:pPr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3440264-03AB-7A44-911E-26A2AEFC1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B352ED9-E653-9A47-B7A3-C5AB53D5C0B6}" type="datetime1">
              <a:rPr lang="en-US"/>
              <a:pPr>
                <a:defRPr/>
              </a:pPr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60DBBD1-181E-744E-89E7-45F0EE4D9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0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DBBD1-181E-744E-89E7-45F0EE4D912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6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4763A-EFD4-7742-8F31-9C2F9300C2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7004-E5E5-6642-9C91-F2E102A03E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7DF0-9E2E-E045-840A-782E3E137E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A459C-C1F9-AB4D-8E61-68C53B56A0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4A4D-A64F-7740-9E0E-188E9BA474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A6009-9928-FF4C-9FC0-9A5BA7AB8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DB1BE-A08E-2A4A-80F9-ED5208CC27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09BA1-70B4-4A48-A4C4-6DB291E465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FB37-48D1-0F43-9835-C4ADFC9E2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5C7A3-6224-2444-BEEE-16F152F7E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4 – </a:t>
            </a:r>
            <a:r>
              <a:rPr lang="ko-KR" altLang="en-US" dirty="0" smtClean="0"/>
              <a:t>요구공학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4763A-EFD4-7742-8F31-9C2F9300C28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Mentcare</a:t>
            </a:r>
            <a:r>
              <a:rPr lang="en-US" dirty="0" smtClean="0"/>
              <a:t> </a:t>
            </a:r>
            <a:r>
              <a:rPr lang="ko-KR" altLang="en-US" dirty="0" smtClean="0"/>
              <a:t>시스템의 이해당사자들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시스템에 정보가 기록되어있는 환자 및 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친인척들</a:t>
            </a:r>
            <a:endParaRPr lang="en-GB" dirty="0" smtClean="0"/>
          </a:p>
          <a:p>
            <a:r>
              <a:rPr lang="ko-KR" altLang="en-US" dirty="0" smtClean="0"/>
              <a:t>환자 진료 및 진단에 대한 책임을 가진 의사들</a:t>
            </a:r>
            <a:endParaRPr lang="en-GB" dirty="0" smtClean="0"/>
          </a:p>
          <a:p>
            <a:r>
              <a:rPr lang="ko-KR" altLang="en-US" dirty="0" smtClean="0"/>
              <a:t>의사와의 상담을 조정하고 일부 치료를 담당하는 간호사들</a:t>
            </a:r>
            <a:endParaRPr lang="en-GB" dirty="0" smtClean="0"/>
          </a:p>
          <a:p>
            <a:r>
              <a:rPr lang="ko-KR" altLang="en-US" dirty="0" smtClean="0"/>
              <a:t>환자의 예약을 관리하는 의료 접수 담당자들</a:t>
            </a:r>
            <a:endParaRPr lang="en-GB" dirty="0" smtClean="0"/>
          </a:p>
          <a:p>
            <a:r>
              <a:rPr lang="ko-KR" altLang="en-US" dirty="0" smtClean="0"/>
              <a:t>시스템 설치와 유지보수 책임을 가진 </a:t>
            </a:r>
            <a:r>
              <a:rPr lang="en-US" dirty="0" smtClean="0"/>
              <a:t>IT</a:t>
            </a:r>
            <a:r>
              <a:rPr lang="ko-KR" altLang="en-US" dirty="0" smtClean="0"/>
              <a:t>직원</a:t>
            </a:r>
            <a:endParaRPr lang="en-GB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7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Mentcare</a:t>
            </a:r>
            <a:r>
              <a:rPr lang="en-US" altLang="ko-KR" dirty="0"/>
              <a:t> </a:t>
            </a:r>
            <a:r>
              <a:rPr lang="ko-KR" altLang="en-US" dirty="0"/>
              <a:t>시스템의 이해당사자들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환자 관리에 있어서 시스템의 최신 윤리 규정 준수를 보장하기 위한 의료 윤리 담당자</a:t>
            </a:r>
            <a:endParaRPr lang="en-GB" dirty="0" smtClean="0"/>
          </a:p>
          <a:p>
            <a:r>
              <a:rPr lang="ko-KR" altLang="en-US" dirty="0" smtClean="0"/>
              <a:t>시스템에서 관리 정보를 획득하는 헬스케어 관리자들</a:t>
            </a:r>
            <a:endParaRPr lang="en-GB" dirty="0" smtClean="0"/>
          </a:p>
          <a:p>
            <a:r>
              <a:rPr lang="ko-KR" altLang="en-US" dirty="0" smtClean="0"/>
              <a:t>시스템 정보를 유지보수하고 보전하는 책임을 가지고 해당 기록 유지 절차가 적절히 구현되었는지를 확인하는 의무 기록 직원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9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기법과 요구사항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애자일 기법에서는 요구사항이 너무 빨리 변하기 때문에 상세한 시스템 요구사항을 만드는 것은 시간낭비라고 주장함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요구사항 문서는 항상 뒤떨어지게 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애자일 기법은 보통 점증적 요구공학을 사용하며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사용자 스토리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를 통해 요구사항을 표현함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이 접근법은 비즈니스 시스템에는 적합하지만 배달 전 분석을 요구하는 시스템이나 여러 팀이 개발하는 시스템에는 적합하지 않음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기능적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비기능적 요구사항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r>
              <a:rPr lang="ko-KR" altLang="en-US" dirty="0" smtClean="0"/>
              <a:t>기능적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비기능적 요구사항</a:t>
            </a:r>
            <a:endParaRPr lang="en-GB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기능적 요구사항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시스템이 제공해야 하는 서비스와 특정 입력에 대해 시스템이 반응하는 방식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특정 상황에 시스템이 동작해야 하는 방식을 기술한 것</a:t>
            </a:r>
            <a:r>
              <a:rPr lang="en-GB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시스템이 해서는 안 되는 것들을 기술하는 경우도 있음</a:t>
            </a:r>
            <a:r>
              <a:rPr lang="en-GB" dirty="0" smtClean="0"/>
              <a:t>.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비기능적 요구사항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시스템이 제공하는 서비스나 기능에 대한 제약사항임</a:t>
            </a:r>
            <a:r>
              <a:rPr lang="en-GB" sz="2000" dirty="0" smtClean="0"/>
              <a:t>. </a:t>
            </a:r>
            <a:r>
              <a:rPr lang="ko-KR" altLang="en-US" sz="2000" dirty="0" smtClean="0"/>
              <a:t>시간적 제약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개발 프로세스에 대한 제약과 표준에 의해 지켜야 하는 제약 등</a:t>
            </a:r>
            <a:r>
              <a:rPr lang="en-US" altLang="ko-KR" sz="2000" dirty="0" smtClean="0"/>
              <a:t>.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개별적인 시스템 특징이나 서비스보다는 전체 시스템에 적용되는 경우가 많음</a:t>
            </a:r>
            <a:r>
              <a:rPr lang="en-GB" dirty="0" smtClean="0"/>
              <a:t>.</a:t>
            </a:r>
            <a:endParaRPr lang="en-GB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기능적 요구사항</a:t>
            </a: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시스템이 무엇을 해야 하는지를 설명해줌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개발하는 소프트웨어의 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예상되는 소프트웨어 사용자와 개발조직이 요구사항을 작성할 때 일반적으로 쓰는 접근법의 영향을 받음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기능적 사용자 요구사항은 사용자와 관리자가 이해할 수 있도록 자연어로 작성해야 함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기능적 시스템 요구사항은 시스템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출력과 예외 상황에 대해 자세하게 설명해야 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Mentcare</a:t>
            </a:r>
            <a:r>
              <a:rPr lang="en-US" dirty="0" smtClean="0"/>
              <a:t> </a:t>
            </a:r>
            <a:r>
              <a:rPr lang="ko-KR" altLang="en-US" dirty="0" smtClean="0"/>
              <a:t>시스템</a:t>
            </a:r>
            <a:r>
              <a:rPr lang="en-US" dirty="0" smtClean="0"/>
              <a:t>: </a:t>
            </a:r>
            <a:r>
              <a:rPr lang="ko-KR" altLang="en-US" dirty="0" smtClean="0"/>
              <a:t>기능적 요구사항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사용자는 모든 클리닉에 대한 예약 리스트를 검색할 수 있어야 한다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시스템은 매일 각각의 클리닉에 대해 당일 예약에 맞추어 참여할 것으로 예상되는 환자의 리스트를 보여줄 수 있어야 한다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시스템을 사용하는 각 스태프 멤버는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자리 숫자의 직원 번호로 유일하게 구분할 수 있어야 한다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요구사항의 부정확성</a:t>
            </a:r>
            <a:endParaRPr lang="en-GB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기능적 요구사항이 정확하지 않으면 문제가 발생할 수 있음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모호한 요구사항은 개발자와 고객에 의해 서로 다르게 해석될 수 있음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첫번째 요구사항의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이란 단어에 대해</a:t>
            </a:r>
            <a:endParaRPr lang="en-GB" dirty="0" smtClean="0"/>
          </a:p>
          <a:p>
            <a:pPr lvl="1"/>
            <a:r>
              <a:rPr lang="ko-KR" altLang="en-US" dirty="0" smtClean="0"/>
              <a:t>고객의 의도</a:t>
            </a:r>
            <a:r>
              <a:rPr lang="en-GB" dirty="0" smtClean="0"/>
              <a:t> – </a:t>
            </a:r>
            <a:r>
              <a:rPr lang="ko-KR" altLang="en-US" dirty="0" smtClean="0"/>
              <a:t>환자 이름을 입력해서 모든 클리닉에서의 모든 예약에서 해당 이름을 찾는 것</a:t>
            </a:r>
            <a:endParaRPr lang="en-GB" dirty="0"/>
          </a:p>
          <a:p>
            <a:pPr lvl="1"/>
            <a:r>
              <a:rPr lang="ko-KR" altLang="en-US" dirty="0" smtClean="0"/>
              <a:t>개발자의 이해</a:t>
            </a:r>
            <a:r>
              <a:rPr lang="en-GB" dirty="0" smtClean="0"/>
              <a:t> – </a:t>
            </a:r>
            <a:r>
              <a:rPr lang="ko-KR" altLang="en-US" dirty="0" smtClean="0"/>
              <a:t>사용자가 클리닉을 선택한 후에 그 클리닉에 참석한 환자를 검색하는 것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요구사항의 완전성과 일관성</a:t>
            </a:r>
            <a:endParaRPr lang="en-GB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이상적으로는</a:t>
            </a:r>
            <a:r>
              <a:rPr lang="en-US" altLang="ko-KR" sz="2400" dirty="0" smtClean="0"/>
              <a:t>, </a:t>
            </a:r>
            <a:r>
              <a:rPr lang="ko-KR" altLang="en-US" dirty="0" smtClean="0"/>
              <a:t>요구사항은 완전하고 일관적이어야 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완전성</a:t>
            </a:r>
            <a:endParaRPr lang="en-GB" sz="2400" dirty="0"/>
          </a:p>
          <a:p>
            <a:pPr lvl="1"/>
            <a:r>
              <a:rPr lang="ko-KR" altLang="en-US" dirty="0" smtClean="0"/>
              <a:t>사용자가 필요로 하는 모든 서비스와 정보가 정의되어야 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sz="2400" dirty="0" smtClean="0"/>
              <a:t>일관성</a:t>
            </a:r>
            <a:endParaRPr lang="en-GB" sz="2400" dirty="0"/>
          </a:p>
          <a:p>
            <a:pPr lvl="1"/>
            <a:r>
              <a:rPr lang="ko-KR" altLang="en-US" dirty="0" smtClean="0"/>
              <a:t>모순되는 요구사항이 없어야 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sz="2400" dirty="0" smtClean="0"/>
              <a:t>실질적으로는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요구사항 일관성과 완전성을 달성하는 것은 매우 작은 소프트웨어 시스템에 대해서만 가능함</a:t>
            </a:r>
            <a:r>
              <a:rPr lang="en-US" altLang="ko-KR" sz="2400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비기능적 요구사항</a:t>
            </a:r>
            <a:endParaRPr lang="en-GB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신뢰성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응답 시간과 메모리 사용과 같은 시스템 속성과 제약사항을 정의함</a:t>
            </a:r>
            <a:r>
              <a:rPr lang="en-US" altLang="ko-KR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특정 </a:t>
            </a:r>
            <a:r>
              <a:rPr lang="en-US" altLang="ko-KR" dirty="0" smtClean="0"/>
              <a:t>IDE, </a:t>
            </a:r>
            <a:r>
              <a:rPr lang="ko-KR" altLang="en-US" dirty="0" smtClean="0"/>
              <a:t>프로그래밍 언어나 개발 방법을 강제하기도 함</a:t>
            </a:r>
            <a:r>
              <a:rPr lang="en-US" altLang="ko-KR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비기능적 요구사항은 개별적인 기능적 요구사항에 비해 더 논란이 되는 경우가 많음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비기능적 요구사항을 만족시키지 못하면 전체 시스템이 무용지물이 될 수도 있음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비기능적 요구사항</a:t>
            </a:r>
            <a:endParaRPr lang="en-GB" dirty="0" smtClean="0"/>
          </a:p>
          <a:p>
            <a:r>
              <a:rPr lang="ko-KR" altLang="en-US" dirty="0" smtClean="0"/>
              <a:t>요구공학 프로세스</a:t>
            </a:r>
            <a:endParaRPr lang="en-US" dirty="0" smtClean="0"/>
          </a:p>
          <a:p>
            <a:r>
              <a:rPr lang="ko-KR" altLang="en-US" dirty="0" smtClean="0"/>
              <a:t>요구사항 도출</a:t>
            </a:r>
            <a:endParaRPr lang="en-GB" dirty="0" smtClean="0"/>
          </a:p>
          <a:p>
            <a:r>
              <a:rPr lang="ko-KR" altLang="en-US" dirty="0" smtClean="0"/>
              <a:t>요구사항 명세</a:t>
            </a:r>
            <a:endParaRPr lang="en-GB" dirty="0" smtClean="0"/>
          </a:p>
          <a:p>
            <a:r>
              <a:rPr lang="ko-KR" altLang="en-US" dirty="0" smtClean="0"/>
              <a:t>요구사항 검증</a:t>
            </a:r>
            <a:endParaRPr lang="en-GB" dirty="0" smtClean="0"/>
          </a:p>
          <a:p>
            <a:r>
              <a:rPr lang="ko-KR" altLang="en-US" dirty="0" smtClean="0"/>
              <a:t>요구사항 변경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비기능적 요구사항의 종류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" name="Picture 3" descr="4.3 Non-functionalReq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11350"/>
            <a:ext cx="6915549" cy="38798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4572000" y="1971564"/>
            <a:ext cx="864096" cy="305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비기능적 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2817241" y="2780928"/>
            <a:ext cx="864096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 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4565244" y="2828498"/>
            <a:ext cx="864096" cy="305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조직 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313247" y="2835660"/>
            <a:ext cx="864096" cy="305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외부 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1691680" y="3645024"/>
            <a:ext cx="864096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효율 </a:t>
            </a:r>
            <a:r>
              <a:rPr lang="ko-KR" altLang="en-US" sz="1000" dirty="0" smtClean="0">
                <a:solidFill>
                  <a:schemeClr val="tx1"/>
                </a:solidFill>
              </a:rPr>
              <a:t>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2786668" y="3650797"/>
            <a:ext cx="864096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확실성 </a:t>
            </a:r>
            <a:r>
              <a:rPr lang="ko-KR" altLang="en-US" sz="1000" dirty="0" smtClean="0">
                <a:solidFill>
                  <a:schemeClr val="tx1"/>
                </a:solidFill>
              </a:rPr>
              <a:t>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3934818" y="3645024"/>
            <a:ext cx="864096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보안 </a:t>
            </a:r>
            <a:r>
              <a:rPr lang="ko-KR" altLang="en-US" sz="1000" dirty="0" smtClean="0">
                <a:solidFill>
                  <a:schemeClr val="tx1"/>
                </a:solidFill>
              </a:rPr>
              <a:t>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220072" y="3650797"/>
            <a:ext cx="864096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규제 </a:t>
            </a:r>
            <a:r>
              <a:rPr lang="ko-KR" altLang="en-US" sz="1000" dirty="0" smtClean="0">
                <a:solidFill>
                  <a:schemeClr val="tx1"/>
                </a:solidFill>
              </a:rPr>
              <a:t>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6313247" y="3671255"/>
            <a:ext cx="864096" cy="3338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윤리적 </a:t>
            </a:r>
            <a:r>
              <a:rPr lang="ko-KR" altLang="en-US" sz="1000" dirty="0" smtClean="0">
                <a:solidFill>
                  <a:schemeClr val="tx1"/>
                </a:solidFill>
              </a:rPr>
              <a:t>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1013214" y="4498776"/>
            <a:ext cx="864096" cy="3338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사용성 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1187624" y="5391722"/>
            <a:ext cx="768424" cy="3468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성능 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2255520" y="5391722"/>
            <a:ext cx="864096" cy="3338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공간 </a:t>
            </a:r>
            <a:r>
              <a:rPr lang="ko-KR" altLang="en-US" sz="1000" dirty="0" smtClean="0">
                <a:solidFill>
                  <a:schemeClr val="tx1"/>
                </a:solidFill>
              </a:rPr>
              <a:t>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3419872" y="4522085"/>
            <a:ext cx="864096" cy="3338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환경 </a:t>
            </a:r>
            <a:r>
              <a:rPr lang="ko-KR" altLang="en-US" sz="1000" dirty="0" smtClean="0">
                <a:solidFill>
                  <a:schemeClr val="tx1"/>
                </a:solidFill>
              </a:rPr>
              <a:t>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4572000" y="4498775"/>
            <a:ext cx="864096" cy="3338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운영 </a:t>
            </a:r>
            <a:r>
              <a:rPr lang="ko-KR" altLang="en-US" sz="1000" dirty="0" smtClean="0">
                <a:solidFill>
                  <a:schemeClr val="tx1"/>
                </a:solidFill>
              </a:rPr>
              <a:t>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5668961" y="4498776"/>
            <a:ext cx="864096" cy="3338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/>
                </a:solidFill>
              </a:rPr>
              <a:t>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6946411" y="4498806"/>
            <a:ext cx="864096" cy="3338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법률적 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5859036" y="5362872"/>
            <a:ext cx="864096" cy="3338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회계 </a:t>
            </a:r>
            <a:r>
              <a:rPr lang="ko-KR" altLang="en-US" sz="1000" dirty="0" smtClean="0">
                <a:solidFill>
                  <a:schemeClr val="tx1"/>
                </a:solidFill>
              </a:rPr>
              <a:t>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6946411" y="5377491"/>
            <a:ext cx="864096" cy="3338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안전성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보안 요구사항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비기능적 요구사항의 구현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비기능적 요구사항은 개별적 컴포넌트보다는 시스템의 전체 아키텍처에 영향을 줄 수 있음</a:t>
            </a:r>
            <a:r>
              <a:rPr lang="en-US" dirty="0" smtClean="0"/>
              <a:t>. </a:t>
            </a:r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임베디드 시스템에서 성능 요구사항을 만족시키는 것을 보장하기 위해 컴포넌트 간의 통신을 최소화하도록 시스템을 구성해야 할 수도 있음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보안 요구사항 같은 개별적인 비기능적 요구사항으로부터 그 기능적 요구사항을 구현하기 위해 필요한 신규 시스템 서비스를 정의하는 여러 관련된 기능적 요구사항을 만들 수 있음</a:t>
            </a:r>
            <a:r>
              <a:rPr lang="en-US" dirty="0" smtClean="0"/>
              <a:t>. </a:t>
            </a:r>
          </a:p>
          <a:p>
            <a:pPr lvl="1"/>
            <a:r>
              <a:rPr lang="ko-KR" altLang="en-US" dirty="0" smtClean="0"/>
              <a:t>기존 요구사항에 제약을 가하는 요구사항을 유도할 수도 있음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비기능적 요구사항의 종류</a:t>
            </a:r>
            <a:endParaRPr lang="en-GB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sz="2400" dirty="0" smtClean="0"/>
              <a:t>제품 요구사항</a:t>
            </a:r>
            <a:endParaRPr lang="en-GB" sz="2400" dirty="0"/>
          </a:p>
          <a:p>
            <a:pPr lvl="1"/>
            <a:r>
              <a:rPr lang="ko-KR" altLang="en-US" sz="2000" dirty="0" smtClean="0"/>
              <a:t>소프트웨어의 런타임 동작에 대한 명세나 제약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시스템의 실행 속도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메모리 요구사항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신뢰성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뵤안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사용성 등</a:t>
            </a:r>
            <a:r>
              <a:rPr lang="en-US" altLang="ko-KR" sz="2000" dirty="0" smtClean="0"/>
              <a:t>.</a:t>
            </a:r>
            <a:endParaRPr lang="en-GB" sz="2000" dirty="0"/>
          </a:p>
          <a:p>
            <a:r>
              <a:rPr lang="ko-KR" altLang="en-US" sz="2400" dirty="0" smtClean="0"/>
              <a:t>조직 요구사항</a:t>
            </a:r>
            <a:endParaRPr lang="en-GB" sz="2400" dirty="0"/>
          </a:p>
          <a:p>
            <a:pPr lvl="1"/>
            <a:r>
              <a:rPr lang="ko-KR" altLang="en-US" sz="2000" dirty="0" smtClean="0"/>
              <a:t>고객과 개발자 조직의 정책이나 절차로부터 얻은 넓은 범위의 시스템 요구사항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조작 프로세스 요구사항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개발 프로세스 요구사항</a:t>
            </a:r>
            <a:r>
              <a:rPr lang="en-US" altLang="ko-KR" sz="2000" dirty="0" smtClean="0"/>
              <a:t>, </a:t>
            </a:r>
            <a:r>
              <a:rPr lang="ko-KR" altLang="en-US" dirty="0" smtClean="0"/>
              <a:t>사용해야 하는 개발 환경이나 프로세스 표준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시스템의 운영 환경 등</a:t>
            </a:r>
            <a:r>
              <a:rPr lang="en-US" altLang="ko-KR" dirty="0" smtClean="0"/>
              <a:t>.</a:t>
            </a:r>
            <a:endParaRPr lang="en-GB" sz="2000" dirty="0"/>
          </a:p>
          <a:p>
            <a:r>
              <a:rPr lang="ko-KR" altLang="en-US" sz="2400" dirty="0" smtClean="0"/>
              <a:t>외부 요구사항</a:t>
            </a:r>
            <a:endParaRPr lang="en-GB" sz="2400" dirty="0"/>
          </a:p>
          <a:p>
            <a:pPr lvl="1"/>
            <a:r>
              <a:rPr lang="ko-KR" altLang="en-US" sz="2000" dirty="0" smtClean="0"/>
              <a:t>시스템과 개발을 위한 프로세스의 외부 요소로부터 얻는 모든 요구사항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규제 요구사항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법률적 요구사항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윤리적 요구사항 등</a:t>
            </a:r>
            <a:r>
              <a:rPr lang="en-US" altLang="ko-KR" sz="2000" dirty="0" smtClean="0"/>
              <a:t>.</a:t>
            </a: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Mentcare</a:t>
            </a:r>
            <a:r>
              <a:rPr lang="en-GB" dirty="0" smtClean="0"/>
              <a:t> </a:t>
            </a:r>
            <a:r>
              <a:rPr lang="ko-KR" altLang="en-US" dirty="0" smtClean="0"/>
              <a:t>시스템에서 가능한 비기능적 요구사항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9283"/>
              </p:ext>
            </p:extLst>
          </p:nvPr>
        </p:nvGraphicFramePr>
        <p:xfrm>
          <a:off x="968632" y="1905000"/>
          <a:ext cx="6781800" cy="4495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81800"/>
              </a:tblGrid>
              <a:tr h="4495800"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/>
                        <a:t>제품 요구사항</a:t>
                      </a:r>
                      <a:endParaRPr lang="en-GB" sz="1800" b="1" kern="1200" dirty="0" smtClean="0"/>
                    </a:p>
                    <a:p>
                      <a:r>
                        <a:rPr lang="en-GB" sz="1800" b="0" kern="1200" dirty="0" err="1" smtClean="0"/>
                        <a:t>Mentcare</a:t>
                      </a:r>
                      <a:r>
                        <a:rPr lang="en-GB" sz="1800" b="0" kern="1200" dirty="0" smtClean="0"/>
                        <a:t> </a:t>
                      </a:r>
                      <a:r>
                        <a:rPr lang="ko-KR" altLang="en-US" sz="1800" b="0" kern="1200" dirty="0" smtClean="0"/>
                        <a:t>시스템은 정규 업무 시간</a:t>
                      </a:r>
                      <a:r>
                        <a:rPr lang="en-US" altLang="ko-KR" sz="1800" b="0" kern="1200" dirty="0" smtClean="0"/>
                        <a:t>(</a:t>
                      </a:r>
                      <a:r>
                        <a:rPr lang="ko-KR" altLang="en-US" sz="1800" b="0" kern="1200" dirty="0" smtClean="0"/>
                        <a:t>월</a:t>
                      </a:r>
                      <a:r>
                        <a:rPr lang="en-US" altLang="ko-KR" sz="1800" b="0" kern="1200" dirty="0" smtClean="0"/>
                        <a:t>-</a:t>
                      </a:r>
                      <a:r>
                        <a:rPr lang="ko-KR" altLang="en-US" sz="1800" b="0" kern="1200" dirty="0" smtClean="0"/>
                        <a:t>금</a:t>
                      </a:r>
                      <a:r>
                        <a:rPr lang="en-US" altLang="ko-KR" sz="1800" b="0" kern="1200" dirty="0" smtClean="0"/>
                        <a:t>, 08:30~17:30)</a:t>
                      </a:r>
                      <a:r>
                        <a:rPr lang="en-US" altLang="ko-KR" sz="1800" b="0" kern="1200" baseline="0" dirty="0" smtClean="0"/>
                        <a:t> </a:t>
                      </a:r>
                      <a:r>
                        <a:rPr lang="ko-KR" altLang="en-US" sz="1800" b="0" kern="1200" baseline="0" dirty="0" smtClean="0"/>
                        <a:t>동안 모든 클리닉에서 사용할 수 있어야 한다</a:t>
                      </a:r>
                      <a:r>
                        <a:rPr lang="en-US" altLang="ko-KR" sz="1800" b="0" kern="1200" baseline="0" dirty="0" smtClean="0"/>
                        <a:t>. </a:t>
                      </a:r>
                      <a:r>
                        <a:rPr lang="ko-KR" altLang="en-US" sz="1800" b="0" kern="1200" baseline="0" dirty="0" smtClean="0"/>
                        <a:t>정규 업무 시간중 고장시간은 어떠한 날이든 </a:t>
                      </a:r>
                      <a:r>
                        <a:rPr lang="en-US" altLang="ko-KR" sz="1800" b="0" kern="1200" baseline="0" dirty="0" smtClean="0"/>
                        <a:t>5</a:t>
                      </a:r>
                      <a:r>
                        <a:rPr lang="ko-KR" altLang="en-US" sz="1800" b="0" kern="1200" baseline="0" dirty="0" smtClean="0"/>
                        <a:t>초를 넘어서는 안 된다</a:t>
                      </a:r>
                      <a:r>
                        <a:rPr lang="en-GB" sz="1800" b="0" kern="1200" dirty="0" smtClean="0"/>
                        <a:t>.</a:t>
                      </a:r>
                    </a:p>
                    <a:p>
                      <a:endParaRPr lang="en-GB" sz="1800" b="0" kern="1200" dirty="0" smtClean="0"/>
                    </a:p>
                    <a:p>
                      <a:r>
                        <a:rPr lang="ko-KR" altLang="en-US" sz="1800" b="1" kern="1200" dirty="0" smtClean="0"/>
                        <a:t>조직 요구사항</a:t>
                      </a:r>
                      <a:r>
                        <a:rPr lang="en-GB" sz="1800" b="0" kern="1200" dirty="0" smtClean="0"/>
                        <a:t/>
                      </a:r>
                      <a:br>
                        <a:rPr lang="en-GB" sz="1800" b="0" kern="1200" dirty="0" smtClean="0"/>
                      </a:br>
                      <a:r>
                        <a:rPr lang="en-GB" sz="1800" b="0" kern="1200" dirty="0" err="1" smtClean="0"/>
                        <a:t>Mentcare</a:t>
                      </a:r>
                      <a:r>
                        <a:rPr lang="en-GB" sz="1800" b="0" kern="1200" dirty="0" smtClean="0"/>
                        <a:t> </a:t>
                      </a:r>
                      <a:r>
                        <a:rPr lang="ko-KR" altLang="en-US" sz="1800" b="0" kern="1200" dirty="0" smtClean="0"/>
                        <a:t>시스템의 사용자는 보건 신분 카드로 사용자의 신분을 확인할 수 있어야 한다</a:t>
                      </a:r>
                      <a:r>
                        <a:rPr lang="en-GB" sz="1800" b="0" kern="1200" dirty="0" smtClean="0"/>
                        <a:t>.</a:t>
                      </a:r>
                    </a:p>
                    <a:p>
                      <a:endParaRPr lang="en-GB" sz="1800" b="0" kern="1200" dirty="0" smtClean="0"/>
                    </a:p>
                    <a:p>
                      <a:r>
                        <a:rPr lang="ko-KR" altLang="en-US" sz="1800" b="1" kern="1200" dirty="0" smtClean="0"/>
                        <a:t>외부 요구사항</a:t>
                      </a:r>
                      <a:r>
                        <a:rPr lang="en-GB" sz="1800" b="0" kern="1200" dirty="0" smtClean="0"/>
                        <a:t/>
                      </a:r>
                      <a:br>
                        <a:rPr lang="en-GB" sz="1800" b="0" kern="1200" dirty="0" smtClean="0"/>
                      </a:br>
                      <a:r>
                        <a:rPr lang="ko-KR" altLang="en-US" sz="1800" b="0" kern="1200" dirty="0" smtClean="0"/>
                        <a:t>시스템은 </a:t>
                      </a:r>
                      <a:r>
                        <a:rPr lang="en-GB" sz="1800" b="0" kern="1200" dirty="0" smtClean="0"/>
                        <a:t>HStan-03-2006-priv</a:t>
                      </a:r>
                      <a:r>
                        <a:rPr lang="ko-KR" altLang="en-US" sz="1800" b="0" kern="1200" baseline="0" dirty="0" smtClean="0"/>
                        <a:t>에서 설정한 환자 사생활 보호 체계를 구현해야 한다</a:t>
                      </a:r>
                      <a:r>
                        <a:rPr lang="en-US" altLang="ko-KR" sz="1800" b="0" kern="1200" baseline="0" dirty="0" smtClean="0"/>
                        <a:t>.</a:t>
                      </a:r>
                      <a:endParaRPr lang="en-GB" sz="1800" b="0" kern="1200" dirty="0" smtClean="0"/>
                    </a:p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목표와 요구사항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비기능적 요구사항은 정확히 기술하기 매우 어려우며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부정확한 요구사항은 검증하기 매우 어려움</a:t>
            </a:r>
            <a:r>
              <a:rPr lang="en-GB" sz="2400" dirty="0" smtClean="0"/>
              <a:t>. </a:t>
            </a:r>
            <a:endParaRPr lang="en-GB" sz="2400" dirty="0"/>
          </a:p>
          <a:p>
            <a:r>
              <a:rPr lang="ko-KR" altLang="en-US" sz="2400" dirty="0" smtClean="0"/>
              <a:t>목표</a:t>
            </a:r>
            <a:endParaRPr lang="en-GB" sz="2400" dirty="0"/>
          </a:p>
          <a:p>
            <a:pPr lvl="1"/>
            <a:r>
              <a:rPr lang="ko-KR" altLang="en-US" sz="2000" dirty="0" smtClean="0"/>
              <a:t>고객의 일반적인 의도</a:t>
            </a:r>
            <a:endParaRPr lang="en-GB" sz="2000" dirty="0"/>
          </a:p>
          <a:p>
            <a:r>
              <a:rPr lang="ko-KR" altLang="en-US" sz="2400" dirty="0" smtClean="0"/>
              <a:t>검증 가능한 비기능적 요구사항</a:t>
            </a:r>
            <a:endParaRPr lang="en-GB" sz="2400" dirty="0"/>
          </a:p>
          <a:p>
            <a:pPr lvl="1"/>
            <a:r>
              <a:rPr lang="ko-KR" altLang="en-US" sz="2000" dirty="0" smtClean="0"/>
              <a:t>객관적인 테스트가 가능한 척도가 필요함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ko-KR" altLang="en-US" sz="2400" dirty="0" smtClean="0"/>
              <a:t>목표는 시스템 사용자의 의도를 표현하기 때문에 개발자에게 도움이 되지만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일단 시스템을 인도하게 되면 해석이나 이후 논쟁에 대한 여지를 개발자가 떠맡게 됨</a:t>
            </a:r>
            <a:r>
              <a:rPr lang="en-US" altLang="ko-KR" sz="2400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사용성 요구사항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시스템은 의료 직원이 사용하기 쉬워야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오류가 최소화되도록 구성되어야 한다</a:t>
            </a:r>
            <a:r>
              <a:rPr lang="en-US" dirty="0" smtClean="0"/>
              <a:t>. (</a:t>
            </a:r>
            <a:r>
              <a:rPr lang="ko-KR" altLang="en-US" dirty="0" smtClean="0"/>
              <a:t>목표</a:t>
            </a:r>
            <a:r>
              <a:rPr lang="en-US" dirty="0" smtClean="0"/>
              <a:t>)</a:t>
            </a:r>
          </a:p>
          <a:p>
            <a:r>
              <a:rPr lang="ko-KR" altLang="en-US" dirty="0" smtClean="0"/>
              <a:t>의료 직원은 두 시간의 교육을 받은 후 모든 시스템 기능을 사용할 수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교육이 끝나면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숙달된 사용자가 저지르는 오류의 평균 개수는 시스템 사용 한 시간에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넘지 않아야 한다</a:t>
            </a:r>
            <a:r>
              <a:rPr lang="en-US" dirty="0" smtClean="0"/>
              <a:t>. (</a:t>
            </a:r>
            <a:r>
              <a:rPr lang="ko-KR" altLang="en-US" dirty="0" smtClean="0"/>
              <a:t>테스트 가능한 비기능적 요구사항</a:t>
            </a:r>
            <a:r>
              <a:rPr lang="en-US" dirty="0" smtClean="0"/>
              <a:t>)</a:t>
            </a: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비기능적 요구사항을 명세하기 위한 척도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94022"/>
              </p:ext>
            </p:extLst>
          </p:nvPr>
        </p:nvGraphicFramePr>
        <p:xfrm>
          <a:off x="990600" y="1600200"/>
          <a:ext cx="7620000" cy="4876800"/>
        </p:xfrm>
        <a:graphic>
          <a:graphicData uri="http://schemas.openxmlformats.org/drawingml/2006/table">
            <a:tbl>
              <a:tblPr/>
              <a:tblGrid>
                <a:gridCol w="2952750"/>
                <a:gridCol w="4667250"/>
              </a:tblGrid>
              <a:tr h="39741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속성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척도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847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속도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처리한 트랜잭션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초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사용자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사건 반응 시간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스크린 리프레시 시간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9129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크기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메가바이트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ROM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칩의 개수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89129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사용 편리성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교육 시간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헬프 프레임의 수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804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신뢰성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고장까지의 평균시간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비가용 확률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고장 발생 비율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가용성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847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견고성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고장 후 재가동 시간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고장 원인 사건의 백분율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고장에 의한 데이터 손실 확률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9129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이식성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타겟 시스템에 종속된 문장의 백분율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타겟 시스템의 수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ko-KR" altLang="en-US" smtClean="0"/>
              <a:t>요구공학 프로세스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요구공학 프로세스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요구공학 프로세스는 응용 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 및 조직에 따라 달라짐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몇몇 활동들은 모든 프로세스에서 일반적으로 사용됨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요구사항 도출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요구사항 분석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요구사항 검증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요구사항 관리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현실에서 요구공학은 위 프로세스들이 중첩된 반복 활동임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요구공학 프로세스에 대한 나선형 뷰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" name="Picture 3" descr="4.12 ReqEngSpira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9" y="1417638"/>
            <a:ext cx="5510667" cy="4756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4298134" y="1417638"/>
            <a:ext cx="864096" cy="305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요구사항 명세화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907704" y="4149080"/>
            <a:ext cx="864096" cy="305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요구사항 도출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447192" y="5868480"/>
            <a:ext cx="1268824" cy="305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시스템 요구사항 문서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732240" y="4077072"/>
            <a:ext cx="936104" cy="305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요구사항 검증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074900" y="3843772"/>
            <a:ext cx="481506" cy="305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4121512" y="3110382"/>
            <a:ext cx="1098560" cy="305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비지니스 요구사항 명세화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4947634" y="3924857"/>
            <a:ext cx="571294" cy="305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타당성 조사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4178802" y="2417388"/>
            <a:ext cx="1031592" cy="4532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사용자 요구사항 명세화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2771800" y="3995204"/>
            <a:ext cx="728519" cy="4532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시스템 </a:t>
            </a:r>
            <a:r>
              <a:rPr lang="ko-KR" altLang="en-US" sz="900" dirty="0" smtClean="0">
                <a:solidFill>
                  <a:schemeClr val="tx1"/>
                </a:solidFill>
              </a:rPr>
              <a:t>요구사항 도출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3717344" y="4301734"/>
            <a:ext cx="728519" cy="4532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 요구사항 도출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4171998" y="1826511"/>
            <a:ext cx="1031592" cy="4532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시스템 요구사항 명세화 및 모델링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5340763" y="4440518"/>
            <a:ext cx="639367" cy="2988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프로토타이핑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5518928" y="5157746"/>
            <a:ext cx="486967" cy="2988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검토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요구공학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고객이 시스템에 요구하는 서비스와 시스템의 동작 및 개발 과정에서의 제약사항을 찾는 프로세스</a:t>
            </a:r>
            <a:endParaRPr lang="en-GB" dirty="0" smtClean="0"/>
          </a:p>
          <a:p>
            <a:r>
              <a:rPr lang="ko-KR" altLang="en-US" dirty="0" smtClean="0"/>
              <a:t>요구사항은 한 시스템이 제공해야 하는 서비스들과 그 서비스들의 동작에 관한 제약을 기술한 것임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ko-KR" altLang="en-US" smtClean="0"/>
              <a:t>요구사항 도출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도출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엔지니어는 응용 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 활동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서비스와 이해당사자들이 원하는 시스템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시스템 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 제약 등을 알아내기 위해 이해당사자들과 함께 일하게 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다음 활동을 포함함</a:t>
            </a:r>
            <a:r>
              <a:rPr lang="en-US" dirty="0" smtClean="0"/>
              <a:t>:</a:t>
            </a:r>
          </a:p>
          <a:p>
            <a:pPr lvl="1"/>
            <a:r>
              <a:rPr lang="ko-KR" altLang="en-US" dirty="0" smtClean="0"/>
              <a:t>요구사항 발견 및 이해</a:t>
            </a:r>
            <a:endParaRPr lang="en-US" dirty="0" smtClean="0"/>
          </a:p>
          <a:p>
            <a:pPr lvl="1"/>
            <a:r>
              <a:rPr lang="ko-KR" altLang="en-US" dirty="0" smtClean="0"/>
              <a:t>요구사항 분류 및 구성</a:t>
            </a:r>
            <a:endParaRPr lang="en-US" dirty="0" smtClean="0"/>
          </a:p>
          <a:p>
            <a:pPr lvl="1"/>
            <a:r>
              <a:rPr lang="ko-KR" altLang="en-US" dirty="0" smtClean="0"/>
              <a:t>요구사항 우선순위 정하기 및 협상</a:t>
            </a:r>
            <a:endParaRPr lang="en-US" dirty="0" smtClean="0"/>
          </a:p>
          <a:p>
            <a:pPr lvl="1"/>
            <a:r>
              <a:rPr lang="ko-KR" altLang="en-US" dirty="0" smtClean="0"/>
              <a:t>요구사항 문서화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1104900"/>
          </a:xfrm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요구사항 도출의 어려움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sz="2400" dirty="0" smtClean="0"/>
              <a:t>이해당사자들은 시스템이 무엇을 원하는지를 명확하게 설명하는 것을 어렵다고 느낌</a:t>
            </a:r>
            <a:endParaRPr lang="en-GB" sz="2400" dirty="0"/>
          </a:p>
          <a:p>
            <a:r>
              <a:rPr lang="ko-KR" altLang="en-US" sz="2400" dirty="0" smtClean="0"/>
              <a:t>이해당사자들은 요구사항을 자기들의 용어로 표현함</a:t>
            </a:r>
            <a:endParaRPr lang="en-GB" sz="2400" dirty="0"/>
          </a:p>
          <a:p>
            <a:r>
              <a:rPr lang="ko-KR" altLang="en-US" dirty="0" smtClean="0"/>
              <a:t>여러 이해당사자들은 서로 다른 요구사항들을 서로 다른 방식으로 표현함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정치적 요소가 시스템의 요구사항에 영향을 줄 수 있음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dirty="0" smtClean="0"/>
              <a:t>분석이 이루어지는 환경은 동적이며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 프로세스를 거치는 동안 바뀔 수 밖에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특정 요구사항의 중요성도 바뀔 수 있음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요구사항 도출의 어려움</a:t>
            </a:r>
            <a:endParaRPr lang="ko-KR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68" y="1600200"/>
            <a:ext cx="1627463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요구사항 도출과 분석 프로세스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" name="Picture 3" descr="4.13 RequirementsElicita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16832"/>
            <a:ext cx="5950107" cy="390864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436290" y="1988840"/>
            <a:ext cx="1855790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1. </a:t>
            </a:r>
            <a:r>
              <a:rPr lang="ko-KR" altLang="en-US" sz="1600" dirty="0" smtClean="0">
                <a:solidFill>
                  <a:schemeClr val="tx1"/>
                </a:solidFill>
              </a:rPr>
              <a:t>요구사항 발견 및 이해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691680" y="3388322"/>
            <a:ext cx="2016224" cy="5447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4. </a:t>
            </a:r>
            <a:r>
              <a:rPr lang="ko-KR" altLang="en-US" sz="1600" dirty="0" smtClean="0">
                <a:solidFill>
                  <a:schemeClr val="tx1"/>
                </a:solidFill>
              </a:rPr>
              <a:t>요구사항 문서화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563888" y="4941167"/>
            <a:ext cx="1894206" cy="753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3. </a:t>
            </a:r>
            <a:r>
              <a:rPr lang="ko-KR" altLang="en-US" sz="1600" dirty="0" smtClean="0">
                <a:solidFill>
                  <a:schemeClr val="tx1"/>
                </a:solidFill>
              </a:rPr>
              <a:t>요구사항 우선순위 정하기 및 협상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5292080" y="3388322"/>
            <a:ext cx="2016224" cy="760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2. </a:t>
            </a:r>
            <a:r>
              <a:rPr lang="ko-KR" altLang="en-US" sz="1600" dirty="0" smtClean="0">
                <a:solidFill>
                  <a:schemeClr val="tx1"/>
                </a:solidFill>
              </a:rPr>
              <a:t>요구사항 분류 및 구성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프로세스 활동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요구사항 발견 및 이해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요구사항을 발견하기 위한 시스템 이해당사자들과의 상호 작용 프로세스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활동을 통해 이해당사자들로부터 구한 도메인 요구사항과 문서를 확보하게 됨</a:t>
            </a:r>
            <a:r>
              <a:rPr lang="en-GB" sz="2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요구사항 분류 및 구성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관련 요구사항끼리 모으고 조직화해서 일관성있는 클러스터들을 만드는 것</a:t>
            </a:r>
            <a:r>
              <a:rPr lang="en-US" altLang="ko-KR" dirty="0" smtClean="0"/>
              <a:t>.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요구사항 우선순위 정하기 및 협상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요구사항의 우선순위를 정하고 요구사항들 사이의 충돌을 찾아 협상을 통해 해결함</a:t>
            </a:r>
            <a:r>
              <a:rPr lang="en-US" altLang="ko-KR" sz="2000" dirty="0" smtClean="0"/>
              <a:t>.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요구사항 문서화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요구사항을 문서화하고 나선형의 다음 단계에서 사용할 수 있도록 함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발견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시스템에 대한 지식이나 실제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다양한 문서로부터 얻은 내용으로 정보를 찾음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다양한 유형의 이해당사자와 미팅을 가짐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정형적이거나 비정형적이거나 시스템 이해당사자와의 인터뷰는 대부분의 요구공학 프로세스의 일부가 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인터뷰의 유형</a:t>
            </a:r>
            <a:endParaRPr lang="en-US" dirty="0" smtClean="0"/>
          </a:p>
          <a:p>
            <a:pPr lvl="1"/>
            <a:r>
              <a:rPr lang="ko-KR" altLang="en-US" dirty="0" smtClean="0"/>
              <a:t>폐쇄적 인터뷰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이해당사자들이 미리 정의된 질문들에 답하게 됨</a:t>
            </a:r>
            <a:endParaRPr lang="en-US" dirty="0" smtClean="0"/>
          </a:p>
          <a:p>
            <a:pPr lvl="1"/>
            <a:r>
              <a:rPr lang="ko-KR" altLang="en-US" dirty="0" smtClean="0"/>
              <a:t>개방적 인터뷰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미리 정의된 내용이 없음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효과적인 인터뷰 진행하기</a:t>
            </a:r>
            <a:endParaRPr lang="en-US" dirty="0" smtClean="0"/>
          </a:p>
          <a:p>
            <a:pPr lvl="1"/>
            <a:r>
              <a:rPr lang="ko-KR" altLang="en-US" dirty="0" smtClean="0"/>
              <a:t>열린 자세를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요구사항에 대해 넘겨짚는 행동을 삼가하고 이해당사자들의 말을 귀담아 들어야 함</a:t>
            </a:r>
            <a:r>
              <a:rPr lang="en-US" dirty="0" smtClean="0"/>
              <a:t>. </a:t>
            </a:r>
            <a:endParaRPr lang="en-GB" dirty="0" smtClean="0"/>
          </a:p>
          <a:p>
            <a:pPr lvl="1"/>
            <a:r>
              <a:rPr lang="ko-KR" altLang="en-US" dirty="0" smtClean="0"/>
              <a:t>시작 질문이나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 제안서를 이용하거나 또는 프로토타입 시스템을 함께 사용하는 방법 등으로 인터뷰를 받는 사람이 논의를 시작할 수 있도록 유도해야 함</a:t>
            </a:r>
            <a:r>
              <a:rPr lang="en-US" dirty="0" smtClean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인터뷰 실무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폐쇄적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개방적 인터뷰를 혼용함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인터뷰는 이해당사자들이 무엇을 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신규 시스템과 상호 작용할지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현재 시스템에서 겪는 어려움들에 대해 전반적으로 이해하기 위한 좋은 방법임</a:t>
            </a:r>
            <a:r>
              <a:rPr lang="en-US" sz="2400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인터뷰의 문제점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모든 애플리케이션 전문가들은 자기들 업무 영역 특유의 전문 용어를 사용함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인터뷰를 통해 도메인 지식을 도출하기는 어려움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요구사항 엔지니어가 전문 용어를 이해하지 못할 수 있음</a:t>
            </a:r>
            <a:r>
              <a:rPr lang="en-US" altLang="ko-KR" dirty="0" smtClean="0"/>
              <a:t>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어떤 도메인 지식은 이해당사자들에게 너무 친숙한 것이어서 그것을 설명하기 어려울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너무 기본적인 내용이어서 언급할 필요도 없다고 생각할 </a:t>
            </a:r>
            <a:r>
              <a:rPr lang="ko-KR" altLang="en-US" smtClean="0"/>
              <a:t>수 있음</a:t>
            </a:r>
            <a:r>
              <a:rPr lang="en-US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요구사항이란</a:t>
            </a:r>
            <a:r>
              <a:rPr lang="en-US" altLang="ko-KR" dirty="0" smtClean="0"/>
              <a:t>?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요구사항은 시스템이 제공해야 하는 서비스에 대한 고수준의 추상적 서술일 수도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기능에 대한 상세하고 정형화된 정의일 수도 있음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요구사항은 두 가지 기능을 가짐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계약 입찰의 기준으로 쓰일 수 있음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해석의 여지를 남겨야 함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계약 그 자체의 기준으로 쓰일 수 있음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상세하게 정의되어야 함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두 문서 모두 요구사항이라고 부름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문화기술적 연구</a:t>
            </a:r>
            <a:endParaRPr lang="en-GB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sz="2400" dirty="0" smtClean="0"/>
              <a:t>사회과학자는 사람들이 일하는 실제 방식을 관찰하고 분석하는 데 많은 시간을 보냄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사람들은 자신의 일을 설명할 필요가 없음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사회적 또는 조직적으로 중요한 요소들이 관측될 수 있음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문화기술적 연구는 실제 업무가 사무 자동화 시스템이 가정한 단순 모델에 비해 훨씬 풍부하고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더 복잡하며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더 동적이라는 것을 발견함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문화기술적 연구의 범위</a:t>
            </a:r>
            <a:endParaRPr lang="en-GB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사람들이 따라야 한다고 이야기하는 비지니스 프로세스 정의에 의한 방식보다는 사람들이 실제 일하는 방식으로부터 얻을 수 있는 요구사항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협력과 다른 사람의 활동에 대한 인지로부터 얻을 수 있는 요구사항</a:t>
            </a:r>
            <a:r>
              <a:rPr lang="en-GB" dirty="0" smtClean="0"/>
              <a:t>.</a:t>
            </a:r>
          </a:p>
          <a:p>
            <a:pPr lvl="1"/>
            <a:r>
              <a:rPr lang="ko-KR" altLang="en-US" dirty="0" smtClean="0"/>
              <a:t>다른 사람의 활동에 대한 인지는 우리가 업무를 하는 방식을 바꿀 수 있다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문화기술적 연구는 기존 시스템을 이해하기 위해 도움이 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이해가 항상 혁신과 어울리는 것은 아님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6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문화기술적 연구의 초점</a:t>
            </a:r>
            <a:endParaRPr lang="en-GB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문화기술적 연구를 프로토타이핑과 결합하기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프로토타이핑은 문화기술적 연구자들과 논의해볼 수 있는 문제와 질문들을 찾아내기도 함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문화기술적 연구의 문제는 더 이상 관련이 없는 역사적 배경을 가질 수도 있는 현재의 실무를 연구한다는 것임</a:t>
            </a:r>
            <a:r>
              <a:rPr lang="en-GB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요구사항 분석을 위한 문화기술적 연구와 프로토타이핑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" name="Picture 3" descr="4.16 Ethno-prototyping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9400"/>
            <a:ext cx="7394864" cy="19367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331640" y="2852936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문화기술적 연구 분석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419872" y="2859327"/>
            <a:ext cx="963488" cy="5696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업무 보고 회의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236476" y="2852936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문화기술적 연구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7073108" y="3501008"/>
            <a:ext cx="1224136" cy="504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프로토타입 검증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5236476" y="4077072"/>
            <a:ext cx="1224136" cy="504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 프로토타이핑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2195736" y="4077072"/>
            <a:ext cx="1368152" cy="504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일반 시스템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스토리와 시나리오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스토리와 </a:t>
            </a:r>
            <a:r>
              <a:rPr lang="ko-KR" altLang="en-US" dirty="0"/>
              <a:t>시나리오는 특정 작업을 위해 어떻게 시스템을 사용하느냐에 대한 </a:t>
            </a:r>
            <a:r>
              <a:rPr lang="ko-KR" altLang="en-US" dirty="0" smtClean="0"/>
              <a:t>설명임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실제 상황에 기반하기 때문에 이해당사자들이 쉽게 관여하고 의견을 제시할 수 있음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스토리는 이야기를 하는 방식으로 작성하고 시스템 사용에 대해 고수준에서 설명함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시나리오는 입력과 출력 같이 수집한 특정 정보를 가지고 구조화함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iLearn</a:t>
            </a:r>
            <a:r>
              <a:rPr lang="en-US" dirty="0"/>
              <a:t> </a:t>
            </a:r>
            <a:r>
              <a:rPr lang="ko-KR" altLang="en-US" dirty="0" smtClean="0"/>
              <a:t>시스템에 대한 사용자 스토리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Jack</a:t>
            </a:r>
            <a:r>
              <a:rPr lang="ko-KR" altLang="en-US" sz="1600" dirty="0" smtClean="0"/>
              <a:t>은 울라풀</a:t>
            </a:r>
            <a:r>
              <a:rPr lang="en-US" altLang="ko-KR" sz="1600" dirty="0" smtClean="0"/>
              <a:t>(</a:t>
            </a:r>
            <a:r>
              <a:rPr lang="en-GB" sz="1600" dirty="0" smtClean="0"/>
              <a:t>Ullapool)</a:t>
            </a:r>
            <a:r>
              <a:rPr lang="ko-KR" altLang="en-US" sz="1600" dirty="0" smtClean="0"/>
              <a:t>의 초등학교 선생님이다</a:t>
            </a:r>
            <a:r>
              <a:rPr lang="en-US" altLang="ko-KR" sz="1600" dirty="0" smtClean="0"/>
              <a:t>. Jack</a:t>
            </a:r>
            <a:r>
              <a:rPr lang="ko-KR" altLang="en-US" sz="1600" dirty="0" smtClean="0"/>
              <a:t>은 어떤 수업 프로젝트에서 울라풀 지역의 낚시에 대한 역사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발전 및 경제적 효과를 살펴보면서 낚시 산업에 초점을 맞추어야 한다고 결정했다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프로젝트의 한 부분으로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학생들은 이웃들로부터 옛 이야기를 들어서 모으고 공유하고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신문 자료를 사용하며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지역에서의 낚시와 낚시 동호회와 관련한 오래된 사진을 수집해야 하는 과제를 부여받게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학생들은 </a:t>
            </a:r>
            <a:r>
              <a:rPr lang="en-GB" sz="1600" dirty="0" err="1" smtClean="0"/>
              <a:t>iLearn</a:t>
            </a:r>
            <a:r>
              <a:rPr lang="en-GB" sz="1600" dirty="0" smtClean="0"/>
              <a:t> </a:t>
            </a:r>
            <a:r>
              <a:rPr lang="ko-KR" altLang="en-US" sz="1600" dirty="0" smtClean="0"/>
              <a:t>위키를 이용하여 낚시 이야기를 함께 모으고</a:t>
            </a:r>
            <a:r>
              <a:rPr lang="en-US" altLang="ko-KR" sz="1600" dirty="0" smtClean="0"/>
              <a:t>, </a:t>
            </a:r>
            <a:r>
              <a:rPr lang="en-GB" sz="1600" dirty="0" smtClean="0"/>
              <a:t>SCRAN(</a:t>
            </a:r>
            <a:r>
              <a:rPr lang="ko-KR" altLang="en-US" sz="1600" dirty="0" smtClean="0"/>
              <a:t>역사 자료 사이트</a:t>
            </a:r>
            <a:r>
              <a:rPr lang="en-GB" sz="1600" dirty="0" smtClean="0"/>
              <a:t>)</a:t>
            </a:r>
            <a:r>
              <a:rPr lang="ko-KR" altLang="en-US" sz="1600" dirty="0" smtClean="0"/>
              <a:t>를 통해 신문 및 사진 자료를 살펴보게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,</a:t>
            </a:r>
            <a:r>
              <a:rPr lang="en-GB" sz="1600" dirty="0" smtClean="0"/>
              <a:t> Jack</a:t>
            </a:r>
            <a:r>
              <a:rPr lang="ko-KR" altLang="en-US" sz="1600" dirty="0" smtClean="0"/>
              <a:t>은 학생들끼리 사진을 살펴보고 의견을 나누며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학생들의 가족이 가지고 있을지 모르는 오래된 사진들의 스캔본을 업로드할 수 있도록 사진 공유 사이트도 필요하다</a:t>
            </a:r>
            <a:r>
              <a:rPr lang="en-US" altLang="ko-KR" sz="1600" dirty="0" smtClean="0"/>
              <a:t>.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Jack</a:t>
            </a:r>
            <a:r>
              <a:rPr lang="ko-KR" altLang="en-US" sz="1600" dirty="0" smtClean="0"/>
              <a:t>은 누군가가 적절한 시스템을 추천해줄 수 있기를 바라는 마음으로 자기가 구성원으로 속해 있는 한 초등학교 선생님 모임에 전자우편을 보낸다</a:t>
            </a:r>
            <a:r>
              <a:rPr lang="en-US" altLang="ko-KR" sz="1600" dirty="0" smtClean="0"/>
              <a:t>. 2</a:t>
            </a:r>
            <a:r>
              <a:rPr lang="ko-KR" altLang="en-US" sz="1600" dirty="0" smtClean="0"/>
              <a:t>명의 선생님이 응답했고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둘다 선생님들이 내용물을 확인하고 관리할 수 있는 </a:t>
            </a:r>
            <a:r>
              <a:rPr lang="en-GB" sz="1600" dirty="0" err="1" smtClean="0"/>
              <a:t>KidsTakePics</a:t>
            </a:r>
            <a:r>
              <a:rPr lang="ko-KR" altLang="en-US" sz="1600" dirty="0" smtClean="0"/>
              <a:t>라는 사진 공유 사이트를 사용할 것을 제안했다</a:t>
            </a:r>
            <a:r>
              <a:rPr lang="en-US" altLang="ko-KR" sz="1600" dirty="0" smtClean="0"/>
              <a:t>.</a:t>
            </a:r>
            <a:r>
              <a:rPr lang="en-GB" sz="1600" dirty="0" smtClean="0"/>
              <a:t> </a:t>
            </a:r>
            <a:r>
              <a:rPr lang="en-GB" sz="1600" dirty="0" err="1" smtClean="0"/>
              <a:t>KidsTakePics</a:t>
            </a:r>
            <a:r>
              <a:rPr lang="ko-KR" altLang="en-US" sz="1600" dirty="0" smtClean="0"/>
              <a:t>는 </a:t>
            </a:r>
            <a:r>
              <a:rPr lang="en-GB" sz="1600" dirty="0" err="1" smtClean="0"/>
              <a:t>iLearn</a:t>
            </a:r>
            <a:r>
              <a:rPr lang="en-GB" sz="1600" dirty="0" smtClean="0"/>
              <a:t> </a:t>
            </a:r>
            <a:r>
              <a:rPr lang="ko-KR" altLang="en-US" sz="1600" dirty="0" smtClean="0"/>
              <a:t>권한 서비스와 통합되지 않았기 때문에</a:t>
            </a:r>
            <a:r>
              <a:rPr lang="en-US" altLang="ko-KR" sz="1600" dirty="0" smtClean="0"/>
              <a:t>, Jack</a:t>
            </a:r>
            <a:r>
              <a:rPr lang="ko-KR" altLang="en-US" sz="1600" dirty="0" smtClean="0"/>
              <a:t>은 선생님과 수업 계정을 설정한다</a:t>
            </a:r>
            <a:r>
              <a:rPr lang="en-US" altLang="ko-KR" sz="1600" dirty="0" smtClean="0"/>
              <a:t>. Jack</a:t>
            </a:r>
            <a:r>
              <a:rPr lang="ko-KR" altLang="en-US" sz="1600" dirty="0" smtClean="0"/>
              <a:t>은 </a:t>
            </a:r>
            <a:r>
              <a:rPr lang="en-GB" sz="1600" dirty="0" err="1" smtClean="0"/>
              <a:t>iLearn</a:t>
            </a:r>
            <a:r>
              <a:rPr lang="en-GB" sz="1600" dirty="0" smtClean="0"/>
              <a:t> </a:t>
            </a:r>
            <a:r>
              <a:rPr lang="ko-KR" altLang="en-US" sz="1600" dirty="0" smtClean="0"/>
              <a:t>설정 서비스를 이용해서 </a:t>
            </a:r>
            <a:r>
              <a:rPr lang="en-GB" sz="1600" dirty="0" err="1" smtClean="0"/>
              <a:t>KidsTakePics</a:t>
            </a:r>
            <a:r>
              <a:rPr lang="ko-KR" altLang="en-US" sz="1600" dirty="0" smtClean="0"/>
              <a:t>를 수업에 참여하는 학생들이 볼 수 있는 서비스에 추가함으로써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학생들이 로그인을 했을 때 학생들이 바로 그 시스템을 사용해서 모바일 장비와 컴퓨터에서 사진을 업로드할 수 있도록 하였다</a:t>
            </a:r>
            <a:r>
              <a:rPr lang="en-GB" sz="1600" dirty="0" smtClean="0"/>
              <a:t>.</a:t>
            </a:r>
            <a:endParaRPr lang="en-GB" sz="16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스토리가 구조화된 형태</a:t>
            </a:r>
            <a:endParaRPr lang="en-US" dirty="0" smtClean="0"/>
          </a:p>
          <a:p>
            <a:r>
              <a:rPr lang="ko-KR" altLang="en-US" dirty="0" smtClean="0"/>
              <a:t>시나리오의 내용</a:t>
            </a:r>
            <a:endParaRPr lang="en-US" dirty="0"/>
          </a:p>
          <a:p>
            <a:pPr lvl="1"/>
            <a:r>
              <a:rPr lang="ko-KR" altLang="en-US" dirty="0" smtClean="0"/>
              <a:t>시나리오가 시작할 때 시스템과 사용자가 기대하는 것에 대한 설명</a:t>
            </a:r>
            <a:endParaRPr lang="en-US" dirty="0"/>
          </a:p>
          <a:p>
            <a:pPr lvl="1"/>
            <a:r>
              <a:rPr lang="ko-KR" altLang="en-US" dirty="0" smtClean="0"/>
              <a:t>시나리오 상의 사건들의 정상적인 흐름에 대한 설명</a:t>
            </a:r>
            <a:endParaRPr lang="en-US" dirty="0"/>
          </a:p>
          <a:p>
            <a:pPr lvl="1"/>
            <a:r>
              <a:rPr lang="ko-KR" altLang="en-US" dirty="0" smtClean="0"/>
              <a:t>잘못될 경우와 그에 대한 대처 방안에 대한 설명</a:t>
            </a:r>
            <a:endParaRPr lang="en-US" dirty="0"/>
          </a:p>
          <a:p>
            <a:pPr lvl="1"/>
            <a:r>
              <a:rPr lang="ko-KR" altLang="en-US" dirty="0" smtClean="0"/>
              <a:t>동시에 진행할 수 있는 다른 활동에 대한 정보</a:t>
            </a:r>
            <a:endParaRPr lang="en-US" dirty="0"/>
          </a:p>
          <a:p>
            <a:pPr lvl="1"/>
            <a:r>
              <a:rPr lang="ko-KR" altLang="en-US" dirty="0" smtClean="0"/>
              <a:t>시나리오가 종료했을 때의 시스템 상태에 대한 설명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사진 업로드 시나리오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b="1" dirty="0" smtClean="0"/>
              <a:t>초기 가정</a:t>
            </a:r>
            <a:r>
              <a:rPr lang="en-US" sz="1600" dirty="0" smtClean="0"/>
              <a:t>: </a:t>
            </a:r>
            <a:r>
              <a:rPr lang="ko-KR" altLang="en-US" sz="1600" dirty="0" smtClean="0"/>
              <a:t>사용자나 그룹이 그림 공유 사이트에 업로드해야 하는 디지털 사진이 하나 이상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사진들은 태블릿이나 노트북에 저장되어있다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사용자들은 </a:t>
            </a:r>
            <a:r>
              <a:rPr lang="en-US" sz="1600" dirty="0" err="1" smtClean="0"/>
              <a:t>KidsTakePics</a:t>
            </a:r>
            <a:r>
              <a:rPr lang="ko-KR" altLang="en-US" sz="1600" dirty="0" smtClean="0"/>
              <a:t>에 성공적으로 로그인하였다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ko-KR" altLang="en-US" sz="1600" b="1" dirty="0" smtClean="0"/>
              <a:t>일반 상황</a:t>
            </a:r>
            <a:r>
              <a:rPr lang="en-US" sz="1600" dirty="0" smtClean="0"/>
              <a:t>: </a:t>
            </a:r>
            <a:r>
              <a:rPr lang="ko-KR" altLang="en-US" sz="1600" dirty="0" smtClean="0"/>
              <a:t>사용자가 사진을 업로드 하기를 선택하면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컴퓨터에서 업로드할 사진들을 선택할 수 있도록 화면이 뜨고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사진을 저장할 곳의 프로젝트 이름을 선택하게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사용자는 또한 업로드 하는 사진마다 관련된 키워드를 선택적으로 입력할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업로드된 사진의 이름은 사용자 이름과 로컬 컴퓨터에 있는 사진의 파일명을 결합하여 만들어진다</a:t>
            </a:r>
            <a:r>
              <a:rPr lang="en-US" altLang="ko-KR" sz="1600" dirty="0" smtClean="0"/>
              <a:t>.</a:t>
            </a:r>
            <a:endParaRPr lang="en-US" sz="1600" dirty="0"/>
          </a:p>
          <a:p>
            <a:r>
              <a:rPr lang="ko-KR" altLang="en-US" sz="1600" dirty="0" smtClean="0"/>
              <a:t>업로드가 완료되면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시스템이 자동으로 프로젝트 조정자에게 신규 내용을 확인하라는 요청의 전자우편을 보내고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스크린 위에 메시지를 띄워 이 확인이 완료되었음을 사용자에게 알린다</a:t>
            </a:r>
            <a:r>
              <a:rPr lang="en-US" altLang="ko-KR" sz="1600" dirty="0" smtClean="0"/>
              <a:t>.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사진 업로드 시나리오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b="1" dirty="0" smtClean="0"/>
              <a:t>잘못될 수 있는 상황</a:t>
            </a:r>
            <a:r>
              <a:rPr lang="en-US" sz="1600" dirty="0" smtClean="0"/>
              <a:t>: </a:t>
            </a:r>
            <a:r>
              <a:rPr lang="ko-KR" altLang="en-US" sz="1600" dirty="0" smtClean="0"/>
              <a:t>어떠한 조정자도 선택한 프로젝트와 관련이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프로젝트 조정자를 추천하라는 요청의 전자우편을 자동으로 생성하여 학교 관리자에게 전달하게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사용자에게는 사진들이 보일 때까지 지연되는 시간을 알려주어야 한다</a:t>
            </a:r>
            <a:r>
              <a:rPr lang="en-US" altLang="ko-KR" sz="1600" dirty="0" smtClean="0"/>
              <a:t>.</a:t>
            </a:r>
            <a:endParaRPr lang="en-US" sz="1600" dirty="0"/>
          </a:p>
          <a:p>
            <a:r>
              <a:rPr lang="ko-KR" altLang="en-US" sz="1600" dirty="0" smtClean="0"/>
              <a:t>다른 사용자가 업로드한 동일한 이름의 사진이 이미 존재한다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사용자에게 그 사진을 동일한 이름으로 다시 업로드할 것인지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사진의 이름을 변경할 것인지 아니면 업로드를 취소할 것인지를 물어봐야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사용자가 사진을 다시 업로드하기로 했다면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원본 파일을 겹쳐서 쓰게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사진의 이름을 변경하기로 했다면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기존 파일명에 번호를 추가해서 자동으로 새로운 이름을 만들게 된다</a:t>
            </a:r>
            <a:r>
              <a:rPr lang="en-US" altLang="ko-KR" sz="1600" dirty="0" smtClean="0"/>
              <a:t>.</a:t>
            </a:r>
            <a:endParaRPr lang="en-US" sz="1600" dirty="0"/>
          </a:p>
          <a:p>
            <a:r>
              <a:rPr lang="ko-KR" altLang="en-US" sz="1600" b="1" dirty="0" smtClean="0"/>
              <a:t>기타 사항</a:t>
            </a:r>
            <a:r>
              <a:rPr lang="en-US" sz="1600" b="1" dirty="0" smtClean="0"/>
              <a:t>: </a:t>
            </a:r>
            <a:r>
              <a:rPr lang="ko-KR" altLang="en-US" sz="1600" dirty="0" smtClean="0"/>
              <a:t>조정자가 시스템에 로그인을 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사진이 업로드 될 때 승인을 할 수 있다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ko-KR" altLang="en-US" sz="1600" b="1" dirty="0" smtClean="0"/>
              <a:t>완료시의 시스템 상태</a:t>
            </a:r>
            <a:r>
              <a:rPr lang="en-US" sz="1600" dirty="0" smtClean="0"/>
              <a:t>: </a:t>
            </a:r>
            <a:r>
              <a:rPr lang="ko-KR" altLang="en-US" sz="1600" dirty="0" smtClean="0"/>
              <a:t>사용자는 로그인되어있다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선택한 사진들이 업로드 되었고</a:t>
            </a:r>
            <a:r>
              <a:rPr lang="en-US" altLang="ko-KR" sz="1600" dirty="0" smtClean="0"/>
              <a:t>, “</a:t>
            </a:r>
            <a:r>
              <a:rPr lang="ko-KR" altLang="en-US" sz="1600" dirty="0" smtClean="0"/>
              <a:t>조정을 기다림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상태가 할당되었다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조정자 및 사진을 업로드한 사용자는 사진들을 볼 수 있다</a:t>
            </a:r>
            <a:r>
              <a:rPr lang="en-US" altLang="ko-KR" sz="1600" dirty="0" smtClean="0"/>
              <a:t>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요구사항 명세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추상화</a:t>
            </a:r>
            <a:r>
              <a:rPr lang="en-GB" dirty="0" smtClean="0"/>
              <a:t>(</a:t>
            </a:r>
            <a:r>
              <a:rPr lang="en-GB" dirty="0"/>
              <a:t>Davis)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951673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“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만약 한 회사가 대규모 소프트웨어 개발 프로젝트에 대한 계약을 허용하려고 한다면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아직 솔루션이 사전 정의되지 않았기 때문에 그 회사는 충분히 추상적인 방식으로 필요한 도구들을 정의해야 한다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. 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그 요구사항이 작성되어야만 계약자들이 계약이나 제시한 가격에 참여하거나 또는 고객 조직의 요구를 만족시킬 수 있는 여러 방법들을 제시할 수 있다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. 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일단 계약이 이루어지면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계약자는 고객에 대한 시스템 정의를 더 상세하게 작성해서 고객이 해당 소프트웨어가 어떤 식으로 동작할지를 이해하고 검증할 수 있게 된다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. 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이러한 두 가지 문서 모두 시스템에 대한 요구사항 문서에 해당한다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”</a:t>
            </a:r>
            <a:endParaRPr lang="en-US" sz="2000" dirty="0">
              <a:latin typeface="+mn-ea"/>
              <a:ea typeface="+mn-ea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명세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요구사항 및 시스템 요구사항을 요구사항 문서로 작성하는 과정임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사용자 요구사항은 자세한 기술적 지식이 없는 시스템 사용자가 이해할 수 있어야 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시스템 요구사항은 상세한 내용이 추가되어야 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시스템 개발 계약의 일부로 요구사항이 포함될 수 있음</a:t>
            </a:r>
            <a:endParaRPr lang="en-US" dirty="0" smtClean="0"/>
          </a:p>
          <a:p>
            <a:pPr lvl="1"/>
            <a:r>
              <a:rPr lang="ko-KR" altLang="en-US" dirty="0" smtClean="0"/>
              <a:t>따라서 요구사항은 가능한 완전해야 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0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시스템 요구사항을 작성하기 위한 표기법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05148"/>
              </p:ext>
            </p:extLst>
          </p:nvPr>
        </p:nvGraphicFramePr>
        <p:xfrm>
          <a:off x="685800" y="1595479"/>
          <a:ext cx="7924800" cy="3792184"/>
        </p:xfrm>
        <a:graphic>
          <a:graphicData uri="http://schemas.openxmlformats.org/drawingml/2006/table">
            <a:tbl>
              <a:tblPr/>
              <a:tblGrid>
                <a:gridCol w="1733550"/>
                <a:gridCol w="6191250"/>
              </a:tblGrid>
              <a:tr h="37026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표기법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설명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784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자연어 문장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요구사항을 작성할 때 번호를 붙인 자연어 문장으로 작성한다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각 문장은 하나의 요구사항을 나타내어야 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2784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구조적 자연어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표준 양식이나 템플릿에 따라 자연어로 요구사항을 작성한다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각각의 필드는 요구사항의 한 양상에 대한 정보를 제공한다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98201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그래픽 표현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문자 표기법으로 보충한 그래픽 모델로 시스템의 기능적 요구사항을 정의한다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UML(unified modeling language)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유스케이스와 시퀀스 다이어그램을 흔히 사용한다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2784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수학적 명세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이 표기법은 유한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-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상태 머신이나 집합 같은 수학적 개념에 기반하고 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비록 이러한 분명한 명세는 요구사항 문서의 모호성을 줄여줄 수 있지만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고객들은 대부분 정형적 명세를 이해하지 못한다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고객들은 그 정형적 명세가 원하는 바를 표현하고 있는지 확인하지 못하기 때문에 그 내용을 시스템 계약으로 채택하는 데 주저하게 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요구사항과 설계</a:t>
            </a:r>
            <a:endParaRPr lang="en-GB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이상적으로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요구사항은 시스템의 동작에 대해서만 기술하고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설계는 어떻게 동작하는지 기술해야 함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현실적으로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요구사항과 설계는 분리할 수 없음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요구사항 명세서의 구조를 잡는 데 도움을 주기 위해 시스템의 초기 아키텍처를 설계해야 하는 경우가 있음</a:t>
            </a:r>
            <a:r>
              <a:rPr lang="en-US" altLang="ko-KR" dirty="0" smtClean="0"/>
              <a:t>.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시스템은 설계를 제한하고 신규 시스템에 요구사항을 부여하는 기존 시스템들과 상호 작용을 해야 함</a:t>
            </a:r>
            <a:r>
              <a:rPr lang="en-US" altLang="ko-KR" dirty="0" smtClean="0"/>
              <a:t>.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비기능적 요구사항을 만족시키기 위해 특정 아키텍처를 사용하는 것이 도메인 요구사항일 수도 있음</a:t>
            </a:r>
            <a:r>
              <a:rPr lang="en-GB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자연어 명세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요구사항이 적절한 다이어그램과 표로 보충된 자연어로 작성됨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자연어는 표현력이 풍부하고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직관적이고 보편적이기 때문에 사용자나 고객이 이해하기 쉬움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</p:spPr>
        <p:txBody>
          <a:bodyPr/>
          <a:lstStyle/>
          <a:p>
            <a:r>
              <a:rPr lang="ko-KR" altLang="en-US" dirty="0" smtClean="0"/>
              <a:t>요구사항 작성 가이드라인</a:t>
            </a:r>
            <a:endParaRPr lang="en-GB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표준 형식을 만들고 모든 요구사항 정의가 그 형식을 따르도록 하라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필수적인 사항과 바람직한 사항을 구분하기 위해 언어를 일관성 있게 사용하라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요구사항의 중요 부분을 선택하기 위해 텍스트 강조를 사용하라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전문적인 용어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두음문자를 사용하지 마라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각각의 사용자 요구사항에 대한 근거를 함께 남겨라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7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자연어 기술의 문제점</a:t>
            </a:r>
            <a:endParaRPr lang="en-GB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불명확함</a:t>
            </a:r>
            <a:endParaRPr lang="en-GB" dirty="0"/>
          </a:p>
          <a:p>
            <a:pPr lvl="1"/>
            <a:r>
              <a:rPr lang="ko-KR" altLang="en-US" dirty="0" smtClean="0"/>
              <a:t>정확한 기술을 위해서는 문서가 어려워질 수밖에 없음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혼동</a:t>
            </a:r>
            <a:endParaRPr lang="en-GB" dirty="0"/>
          </a:p>
          <a:p>
            <a:pPr lvl="1"/>
            <a:r>
              <a:rPr lang="ko-KR" altLang="en-US" dirty="0" smtClean="0"/>
              <a:t>기능적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비기능적 요구사항이 뒤섞임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혼합</a:t>
            </a:r>
            <a:endParaRPr lang="en-GB" dirty="0"/>
          </a:p>
          <a:p>
            <a:pPr lvl="1"/>
            <a:r>
              <a:rPr lang="ko-KR" altLang="en-US" dirty="0" smtClean="0"/>
              <a:t>여러 요구사항이 뒤섞여 기술됨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인슐린 펌프 소프트웨 시스템에 대한 요구사항의 예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767499"/>
              </p:ext>
            </p:extLst>
          </p:nvPr>
        </p:nvGraphicFramePr>
        <p:xfrm>
          <a:off x="1524000" y="2209800"/>
          <a:ext cx="6096000" cy="3383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 smtClean="0"/>
                        <a:t>3.2 </a:t>
                      </a:r>
                      <a:r>
                        <a:rPr lang="ko-KR" altLang="en-US" sz="1800" b="0" kern="1200" dirty="0" smtClean="0"/>
                        <a:t>매 </a:t>
                      </a:r>
                      <a:r>
                        <a:rPr lang="en-US" altLang="ko-KR" sz="1800" b="0" kern="1200" dirty="0" smtClean="0"/>
                        <a:t>10</a:t>
                      </a:r>
                      <a:r>
                        <a:rPr lang="ko-KR" altLang="en-US" sz="1800" b="0" kern="1200" dirty="0" smtClean="0"/>
                        <a:t>분마다 시스템은 혈당량을 측정하고 필요한 경우 인슐린을 전달해야 한다</a:t>
                      </a:r>
                      <a:r>
                        <a:rPr lang="en-GB" sz="1800" b="0" kern="1200" dirty="0" smtClean="0"/>
                        <a:t>.</a:t>
                      </a:r>
                      <a:r>
                        <a:rPr lang="en-GB" sz="1800" b="0" i="1" kern="1200" dirty="0" smtClean="0"/>
                        <a:t> (</a:t>
                      </a:r>
                      <a:r>
                        <a:rPr lang="ko-KR" altLang="en-US" sz="1800" b="0" i="1" kern="1200" dirty="0" smtClean="0"/>
                        <a:t>혈당의 변화는 상대적으로 느리기 때문에</a:t>
                      </a:r>
                      <a:r>
                        <a:rPr lang="en-US" altLang="ko-KR" sz="1800" b="0" i="1" kern="1200" dirty="0" smtClean="0"/>
                        <a:t>, </a:t>
                      </a:r>
                      <a:r>
                        <a:rPr lang="ko-KR" altLang="en-US" sz="1800" b="0" i="1" kern="1200" dirty="0" smtClean="0"/>
                        <a:t>이보다 더 자주 측정할 필요는 없다</a:t>
                      </a:r>
                      <a:r>
                        <a:rPr lang="en-GB" sz="1800" b="0" i="1" kern="1200" dirty="0" smtClean="0"/>
                        <a:t>; </a:t>
                      </a:r>
                      <a:r>
                        <a:rPr lang="ko-KR" altLang="en-US" sz="1800" b="0" i="1" kern="1200" dirty="0" smtClean="0"/>
                        <a:t>이보다 덜 측정하게 되면 불필요하게 높은 혈당 수준이 발생할 수 있다</a:t>
                      </a:r>
                      <a:r>
                        <a:rPr lang="en-GB" sz="1800" b="0" i="1" kern="1200" dirty="0" smtClean="0"/>
                        <a:t>.)</a:t>
                      </a:r>
                    </a:p>
                    <a:p>
                      <a:endParaRPr lang="en-GB" sz="1800" b="0" kern="1200" dirty="0" smtClean="0"/>
                    </a:p>
                    <a:p>
                      <a:r>
                        <a:rPr lang="en-GB" sz="1800" b="0" kern="1200" dirty="0" smtClean="0"/>
                        <a:t>3.6 </a:t>
                      </a:r>
                      <a:r>
                        <a:rPr lang="ko-KR" altLang="en-US" sz="1800" b="0" kern="1200" dirty="0" smtClean="0"/>
                        <a:t>시스템은 테스트할 조건에 대해 매분마다 정기적인 자가진단을 실시해야 하며</a:t>
                      </a:r>
                      <a:r>
                        <a:rPr lang="en-US" altLang="ko-KR" sz="1800" b="0" kern="1200" baseline="0" dirty="0" smtClean="0"/>
                        <a:t> </a:t>
                      </a:r>
                      <a:r>
                        <a:rPr lang="ko-KR" altLang="en-US" sz="1800" b="0" kern="1200" baseline="0" dirty="0" smtClean="0"/>
                        <a:t>이와 관련된 동작을 표 </a:t>
                      </a:r>
                      <a:r>
                        <a:rPr lang="en-US" altLang="ko-KR" sz="1800" b="0" kern="1200" baseline="0" dirty="0" smtClean="0"/>
                        <a:t>1</a:t>
                      </a:r>
                      <a:r>
                        <a:rPr lang="ko-KR" altLang="en-US" sz="1800" b="0" kern="1200" baseline="0" dirty="0" smtClean="0"/>
                        <a:t>에 정의하였다</a:t>
                      </a:r>
                      <a:r>
                        <a:rPr lang="en-GB" sz="1800" b="0" kern="1200" dirty="0" smtClean="0"/>
                        <a:t>.</a:t>
                      </a:r>
                      <a:r>
                        <a:rPr lang="en-GB" sz="1800" b="0" i="1" kern="1200" dirty="0" smtClean="0"/>
                        <a:t> (</a:t>
                      </a:r>
                      <a:r>
                        <a:rPr lang="ko-KR" altLang="en-US" sz="1800" b="0" i="1" kern="1200" dirty="0" smtClean="0"/>
                        <a:t>정기적 자가진단은 하드웨어와 소프트웨어의 문제점을 발견하고 사용자에게 정상적인 동작이 불가능하다는 사실을 알려줄 수 있다</a:t>
                      </a:r>
                      <a:r>
                        <a:rPr lang="en-GB" sz="1800" b="0" i="1" kern="1200" dirty="0" smtClean="0"/>
                        <a:t>.)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구조적 명세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요구사항을 자유롭게 작성하지 않고 표준화된 방식을 따라 작성하는 방법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임베디드 시스템 같은 몇몇 경우의 요구사항에 적합하지만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비즈니스 시스템 요구사항을 작성하기에는 종종 융통성이 부족하기도 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표준 서식</a:t>
            </a:r>
            <a:endParaRPr lang="en-GB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명세를 하는 기능이나 개체에 대한 설명</a:t>
            </a:r>
            <a:endParaRPr lang="en-US" altLang="ko-KR" dirty="0" smtClean="0"/>
          </a:p>
          <a:p>
            <a:r>
              <a:rPr lang="ko-KR" altLang="en-US" dirty="0" smtClean="0"/>
              <a:t>입력과 입력의 출처에 대한 설명</a:t>
            </a:r>
            <a:endParaRPr lang="en-GB" dirty="0"/>
          </a:p>
          <a:p>
            <a:r>
              <a:rPr lang="ko-KR" altLang="en-US" dirty="0" smtClean="0"/>
              <a:t>출력과 출력의 목적지에 대한 설명</a:t>
            </a:r>
            <a:endParaRPr lang="en-GB" dirty="0" smtClean="0"/>
          </a:p>
          <a:p>
            <a:r>
              <a:rPr lang="ko-KR" altLang="en-US" dirty="0" smtClean="0"/>
              <a:t>계산에 필요한 정보나 시스템에서 필요한 다른 개체들에 대한 정보</a:t>
            </a:r>
            <a:endParaRPr lang="en-US" altLang="ko-KR" dirty="0" smtClean="0"/>
          </a:p>
          <a:p>
            <a:r>
              <a:rPr lang="ko-KR" altLang="en-US" dirty="0" smtClean="0"/>
              <a:t>수행해야 하는 동작에 대한 설명</a:t>
            </a:r>
            <a:endParaRPr lang="en-GB" dirty="0" smtClean="0"/>
          </a:p>
          <a:p>
            <a:r>
              <a:rPr lang="ko-KR" altLang="en-US" dirty="0" smtClean="0"/>
              <a:t>특정 기능의 사전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사후 조건</a:t>
            </a:r>
            <a:endParaRPr lang="en-GB" dirty="0"/>
          </a:p>
          <a:p>
            <a:r>
              <a:rPr lang="ko-KR" altLang="en-US" dirty="0" smtClean="0"/>
              <a:t>동작으로 인한 부작용에 대한 설명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인슐린 펌프에 대한 요구사항의 구조적 명세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297102"/>
              </p:ext>
            </p:extLst>
          </p:nvPr>
        </p:nvGraphicFramePr>
        <p:xfrm>
          <a:off x="1143000" y="2057400"/>
          <a:ext cx="59436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Document" r:id="rId3" imgW="5944043" imgH="3350640" progId="Word.Document.12">
                  <p:embed/>
                </p:oleObj>
              </mc:Choice>
              <mc:Fallback>
                <p:oleObj name="Document" r:id="rId3" imgW="5944043" imgH="335064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59436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13817"/>
              </p:ext>
            </p:extLst>
          </p:nvPr>
        </p:nvGraphicFramePr>
        <p:xfrm>
          <a:off x="1143000" y="2066741"/>
          <a:ext cx="6096000" cy="3291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kern="1200" dirty="0" smtClean="0"/>
                        <a:t>인슐린 펌프</a:t>
                      </a:r>
                      <a:r>
                        <a:rPr lang="en-US" altLang="ko-KR" sz="1400" b="1" kern="1200" dirty="0" smtClean="0"/>
                        <a:t>/</a:t>
                      </a:r>
                      <a:r>
                        <a:rPr lang="ko-KR" altLang="en-US" sz="1400" b="1" kern="1200" dirty="0" smtClean="0"/>
                        <a:t>제어 소프트웨어</a:t>
                      </a:r>
                      <a:r>
                        <a:rPr lang="en-US" altLang="ko-KR" sz="1400" b="1" kern="1200" dirty="0" smtClean="0"/>
                        <a:t>/SRS/3.3.2</a:t>
                      </a:r>
                    </a:p>
                    <a:p>
                      <a:endParaRPr lang="en-US" sz="1400" b="0" kern="1200" dirty="0" smtClean="0"/>
                    </a:p>
                    <a:p>
                      <a:r>
                        <a:rPr lang="ko-KR" altLang="en-US" sz="1400" b="1" kern="1200" dirty="0" smtClean="0"/>
                        <a:t>기능</a:t>
                      </a:r>
                      <a:r>
                        <a:rPr lang="ko-KR" altLang="en-US" sz="1400" b="0" kern="1200" dirty="0" smtClean="0"/>
                        <a:t> 인슐린의 용량을 계산</a:t>
                      </a:r>
                      <a:r>
                        <a:rPr lang="en-US" altLang="ko-KR" sz="1400" b="0" kern="1200" dirty="0" smtClean="0"/>
                        <a:t>: </a:t>
                      </a:r>
                      <a:r>
                        <a:rPr lang="ko-KR" altLang="en-US" sz="1400" b="0" kern="1200" dirty="0" smtClean="0"/>
                        <a:t>안전한 혈당 수준</a:t>
                      </a:r>
                      <a:endParaRPr lang="en-US" altLang="ko-KR" sz="1400" b="0" kern="1200" dirty="0" smtClean="0"/>
                    </a:p>
                    <a:p>
                      <a:endParaRPr lang="en-US" sz="1400" b="0" kern="1200" dirty="0" smtClean="0"/>
                    </a:p>
                    <a:p>
                      <a:r>
                        <a:rPr lang="ko-KR" altLang="en-US" sz="1400" b="1" kern="1200" dirty="0" smtClean="0"/>
                        <a:t>설명</a:t>
                      </a:r>
                      <a:r>
                        <a:rPr lang="ko-KR" altLang="en-US" sz="1400" b="0" kern="1200" dirty="0" smtClean="0"/>
                        <a:t> 현재 측정한 혈당 수준이 </a:t>
                      </a:r>
                      <a:r>
                        <a:rPr lang="en-US" altLang="ko-KR" sz="1400" b="0" kern="1200" dirty="0" smtClean="0"/>
                        <a:t>3~7 </a:t>
                      </a:r>
                      <a:r>
                        <a:rPr lang="ko-KR" altLang="en-US" sz="1400" b="0" kern="1200" dirty="0" smtClean="0"/>
                        <a:t>단위 사이의 안전 범위에 속하는 경우에 전달할 인슐린의 용량을 계산한다</a:t>
                      </a:r>
                      <a:r>
                        <a:rPr lang="en-US" altLang="ko-KR" sz="1400" b="0" kern="1200" dirty="0" smtClean="0"/>
                        <a:t>.</a:t>
                      </a:r>
                    </a:p>
                    <a:p>
                      <a:endParaRPr lang="en-US" sz="1400" b="0" kern="1200" dirty="0" smtClean="0"/>
                    </a:p>
                    <a:p>
                      <a:r>
                        <a:rPr lang="ko-KR" altLang="en-US" sz="1400" b="1" kern="1200" dirty="0" smtClean="0"/>
                        <a:t>입력</a:t>
                      </a:r>
                      <a:r>
                        <a:rPr lang="ko-KR" altLang="en-US" sz="1400" b="0" kern="1200" dirty="0" smtClean="0"/>
                        <a:t> 현재 혈당 수치</a:t>
                      </a:r>
                      <a:r>
                        <a:rPr lang="en-US" altLang="ko-KR" sz="1400" b="0" kern="1200" dirty="0" smtClean="0"/>
                        <a:t>(r2), </a:t>
                      </a:r>
                      <a:r>
                        <a:rPr lang="ko-KR" altLang="en-US" sz="1400" b="0" kern="1200" dirty="0" smtClean="0"/>
                        <a:t>이전에 측정한 수치 </a:t>
                      </a:r>
                      <a:r>
                        <a:rPr lang="en-US" altLang="ko-KR" sz="1400" b="0" kern="1200" dirty="0" smtClean="0"/>
                        <a:t>2</a:t>
                      </a:r>
                      <a:r>
                        <a:rPr lang="ko-KR" altLang="en-US" sz="1400" b="0" kern="1200" dirty="0" smtClean="0"/>
                        <a:t>건</a:t>
                      </a:r>
                      <a:r>
                        <a:rPr lang="en-US" altLang="ko-KR" sz="1400" b="0" kern="1200" dirty="0" smtClean="0"/>
                        <a:t>(r0, r1)</a:t>
                      </a:r>
                    </a:p>
                    <a:p>
                      <a:endParaRPr lang="en-US" sz="1400" b="0" kern="1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출처 </a:t>
                      </a:r>
                      <a:r>
                        <a:rPr lang="ko-KR" altLang="en-US" sz="1400" b="0" dirty="0" smtClean="0"/>
                        <a:t>센서로부터 측정한 현재 혈당 수치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다른 수치들은 메모리로부터 가져온다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출력 </a:t>
                      </a:r>
                      <a:r>
                        <a:rPr lang="en-US" altLang="ko-KR" sz="1400" b="0" dirty="0" err="1" smtClean="0"/>
                        <a:t>CompDose</a:t>
                      </a:r>
                      <a:r>
                        <a:rPr lang="en-US" altLang="ko-KR" sz="1400" b="0" dirty="0" smtClean="0"/>
                        <a:t>-</a:t>
                      </a:r>
                      <a:r>
                        <a:rPr lang="ko-KR" altLang="en-US" sz="1400" b="0" dirty="0" smtClean="0"/>
                        <a:t>전달할 인슐린의 용량</a:t>
                      </a:r>
                      <a:endParaRPr lang="en-US" altLang="ko-KR" sz="1400" b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목적지 </a:t>
                      </a:r>
                      <a:r>
                        <a:rPr lang="ko-KR" altLang="en-US" sz="1400" b="0" dirty="0" smtClean="0"/>
                        <a:t>메인 제어 루프</a:t>
                      </a:r>
                      <a:endParaRPr lang="en-US" altLang="ko-KR" sz="14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0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915400" cy="1104900"/>
          </a:xfrm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요구사항의 종류</a:t>
            </a:r>
            <a:endParaRPr lang="en-GB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사용자 요구사항</a:t>
            </a:r>
            <a:endParaRPr lang="en-GB" dirty="0"/>
          </a:p>
          <a:p>
            <a:pPr lvl="1"/>
            <a:r>
              <a:rPr lang="ko-KR" altLang="en-US" dirty="0" smtClean="0"/>
              <a:t>시스템이 사용자에게 제공해야 할 서비스와 동작하면서 준수해야 할 제약사항들에 대해 자연어와 다이어그램으로 기록한 문장이다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시스템 요구사항</a:t>
            </a:r>
            <a:endParaRPr lang="en-GB" dirty="0"/>
          </a:p>
          <a:p>
            <a:pPr lvl="1"/>
            <a:r>
              <a:rPr lang="ko-KR" altLang="en-US" dirty="0" smtClean="0"/>
              <a:t>소프트웨어 서비스의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서비스와 동작 중 제약사항에 대한 보다 상세한 설명이다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무엇을 구현해야 할지에 대해 정확하게 정의해야 한다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인슐린 펌프에 대한 요구사항의 구조적 명세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295400" y="1690688"/>
          <a:ext cx="594360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7" name="Document" r:id="rId3" imgW="5943600" imgH="4445000" progId="Word.Document.12">
                  <p:embed/>
                </p:oleObj>
              </mc:Choice>
              <mc:Fallback>
                <p:oleObj name="Document" r:id="rId3" imgW="5943600" imgH="44450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90688"/>
                        <a:ext cx="5943600" cy="44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58869"/>
              </p:ext>
            </p:extLst>
          </p:nvPr>
        </p:nvGraphicFramePr>
        <p:xfrm>
          <a:off x="1295400" y="1772816"/>
          <a:ext cx="6096000" cy="41764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4176464">
                <a:tc>
                  <a:txBody>
                    <a:bodyPr/>
                    <a:lstStyle/>
                    <a:p>
                      <a:r>
                        <a:rPr lang="ko-KR" altLang="en-US" sz="1400" b="1" kern="1200" dirty="0" smtClean="0"/>
                        <a:t>동작</a:t>
                      </a:r>
                      <a:r>
                        <a:rPr lang="en-US" altLang="ko-KR" sz="1400" b="1" kern="1200" dirty="0" smtClean="0"/>
                        <a:t>:</a:t>
                      </a:r>
                      <a:r>
                        <a:rPr lang="ko-KR" altLang="en-US" sz="1400" b="0" kern="1200" dirty="0" smtClean="0"/>
                        <a:t> 혈당 수준이 안정적이거나</a:t>
                      </a:r>
                      <a:r>
                        <a:rPr lang="en-US" altLang="ko-KR" sz="1400" b="0" kern="1200" dirty="0" smtClean="0"/>
                        <a:t>, </a:t>
                      </a:r>
                      <a:r>
                        <a:rPr lang="ko-KR" altLang="en-US" sz="1400" b="0" kern="1200" dirty="0" smtClean="0"/>
                        <a:t>떨어지거나 또는 증가하더라도 증가율이 감소하는 경우에는 </a:t>
                      </a:r>
                      <a:r>
                        <a:rPr lang="en-US" altLang="ko-KR" sz="1400" b="0" kern="1200" dirty="0" err="1" smtClean="0"/>
                        <a:t>CompDose</a:t>
                      </a:r>
                      <a:r>
                        <a:rPr lang="en-US" altLang="ko-KR" sz="1400" b="0" kern="1200" baseline="0" dirty="0" smtClean="0"/>
                        <a:t> = 0. </a:t>
                      </a:r>
                      <a:r>
                        <a:rPr lang="ko-KR" altLang="en-US" sz="1400" b="0" kern="1200" baseline="0" dirty="0" smtClean="0"/>
                        <a:t>혈당 수준이 증가하고</a:t>
                      </a:r>
                      <a:r>
                        <a:rPr lang="en-US" altLang="ko-KR" sz="1400" b="0" kern="1200" baseline="0" dirty="0" smtClean="0"/>
                        <a:t>, </a:t>
                      </a:r>
                      <a:r>
                        <a:rPr lang="ko-KR" altLang="en-US" sz="1400" b="0" kern="1200" baseline="0" dirty="0" smtClean="0"/>
                        <a:t>증가율도 증가하는 경우에는 현재 혈당 수준과 이전 수준의 차이값을 </a:t>
                      </a:r>
                      <a:r>
                        <a:rPr lang="en-US" altLang="ko-KR" sz="1400" b="0" kern="1200" baseline="0" dirty="0" smtClean="0"/>
                        <a:t>4</a:t>
                      </a:r>
                      <a:r>
                        <a:rPr lang="ko-KR" altLang="en-US" sz="1400" b="0" kern="1200" baseline="0" dirty="0" smtClean="0"/>
                        <a:t>로 나눈 값을 반올림하여 </a:t>
                      </a:r>
                      <a:r>
                        <a:rPr lang="en-US" altLang="ko-KR" sz="1400" b="0" kern="1200" baseline="0" dirty="0" err="1" smtClean="0"/>
                        <a:t>CompDose</a:t>
                      </a:r>
                      <a:r>
                        <a:rPr lang="ko-KR" altLang="en-US" sz="1400" b="0" kern="1200" baseline="0" dirty="0" smtClean="0"/>
                        <a:t>를 계산하고 만약 반올림한 값이 </a:t>
                      </a:r>
                      <a:r>
                        <a:rPr lang="en-US" altLang="ko-KR" sz="1400" b="0" kern="1200" baseline="0" dirty="0" smtClean="0"/>
                        <a:t>0</a:t>
                      </a:r>
                      <a:r>
                        <a:rPr lang="ko-KR" altLang="en-US" sz="1400" b="0" kern="1200" baseline="0" dirty="0" smtClean="0"/>
                        <a:t>이면 투여할 수 있는 최소 용량으로 </a:t>
                      </a:r>
                      <a:r>
                        <a:rPr lang="en-US" altLang="ko-KR" sz="1400" b="0" kern="1200" baseline="0" dirty="0" err="1" smtClean="0"/>
                        <a:t>CompDose</a:t>
                      </a:r>
                      <a:r>
                        <a:rPr lang="ko-KR" altLang="en-US" sz="1400" b="0" kern="1200" baseline="0" dirty="0" smtClean="0"/>
                        <a:t>를 설정한다</a:t>
                      </a:r>
                      <a:r>
                        <a:rPr lang="en-US" altLang="ko-KR" sz="1400" b="0" kern="1200" baseline="0" dirty="0" smtClean="0"/>
                        <a:t>(</a:t>
                      </a:r>
                      <a:r>
                        <a:rPr lang="ko-KR" altLang="en-US" sz="1400" b="0" kern="1200" baseline="0" dirty="0" smtClean="0"/>
                        <a:t>표 참조</a:t>
                      </a:r>
                      <a:r>
                        <a:rPr lang="en-US" altLang="ko-KR" sz="1400" b="0" kern="1200" baseline="0" dirty="0" smtClean="0"/>
                        <a:t>).</a:t>
                      </a:r>
                      <a:endParaRPr lang="en-US" altLang="ko-KR" sz="1400" b="0" kern="1200" dirty="0" smtClean="0"/>
                    </a:p>
                    <a:p>
                      <a:endParaRPr lang="en-US" sz="1400" b="0" kern="1200" dirty="0" smtClean="0"/>
                    </a:p>
                    <a:p>
                      <a:r>
                        <a:rPr lang="ko-KR" altLang="en-US" sz="1400" b="1" kern="1200" dirty="0" smtClean="0"/>
                        <a:t>필요사항</a:t>
                      </a:r>
                      <a:r>
                        <a:rPr lang="ko-KR" altLang="en-US" sz="1400" b="0" kern="1200" dirty="0" smtClean="0"/>
                        <a:t> 혈당 수준의 변화율을 계산하기 위해 필요한 이전 두 건의 수치</a:t>
                      </a:r>
                      <a:endParaRPr lang="en-US" altLang="ko-KR" sz="1400" b="0" kern="1200" dirty="0" smtClean="0"/>
                    </a:p>
                    <a:p>
                      <a:endParaRPr lang="en-US" sz="1400" b="0" kern="1200" dirty="0" smtClean="0"/>
                    </a:p>
                    <a:p>
                      <a:r>
                        <a:rPr lang="ko-KR" altLang="en-US" sz="1400" b="1" kern="1200" dirty="0" smtClean="0"/>
                        <a:t>사전조건</a:t>
                      </a:r>
                      <a:r>
                        <a:rPr lang="ko-KR" altLang="en-US" sz="1400" b="0" kern="1200" dirty="0" smtClean="0"/>
                        <a:t> 인슐린 통에는 인슐린 </a:t>
                      </a:r>
                      <a:r>
                        <a:rPr lang="en-US" altLang="ko-KR" sz="1400" b="0" kern="1200" dirty="0" smtClean="0"/>
                        <a:t>1</a:t>
                      </a:r>
                      <a:r>
                        <a:rPr lang="ko-KR" altLang="en-US" sz="1400" b="0" kern="1200" dirty="0" smtClean="0"/>
                        <a:t>회 용량보다 많은 양을 포함하고 있어야 한다</a:t>
                      </a:r>
                      <a:r>
                        <a:rPr lang="en-US" altLang="ko-KR" sz="1400" b="0" kern="1200" dirty="0" smtClean="0"/>
                        <a:t>.</a:t>
                      </a:r>
                    </a:p>
                    <a:p>
                      <a:endParaRPr lang="en-US" sz="1400" b="0" kern="1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사후조건 </a:t>
                      </a:r>
                      <a:r>
                        <a:rPr lang="en-US" altLang="ko-KR" sz="1400" b="0" dirty="0" smtClean="0"/>
                        <a:t>r0</a:t>
                      </a:r>
                      <a:r>
                        <a:rPr lang="ko-KR" altLang="en-US" sz="1400" b="0" dirty="0" smtClean="0"/>
                        <a:t>를 </a:t>
                      </a:r>
                      <a:r>
                        <a:rPr lang="en-US" altLang="ko-KR" sz="1400" b="0" dirty="0" smtClean="0"/>
                        <a:t>r1</a:t>
                      </a:r>
                      <a:r>
                        <a:rPr lang="ko-KR" altLang="en-US" sz="1400" b="0" dirty="0" smtClean="0"/>
                        <a:t>로 대체한 후</a:t>
                      </a:r>
                      <a:r>
                        <a:rPr lang="en-US" altLang="ko-KR" sz="1400" b="0" dirty="0" smtClean="0"/>
                        <a:t>, r1</a:t>
                      </a:r>
                      <a:r>
                        <a:rPr lang="ko-KR" altLang="en-US" sz="1400" b="0" dirty="0" smtClean="0"/>
                        <a:t>을 </a:t>
                      </a:r>
                      <a:r>
                        <a:rPr lang="en-US" altLang="ko-KR" sz="1400" b="0" dirty="0" smtClean="0"/>
                        <a:t>r2</a:t>
                      </a:r>
                      <a:r>
                        <a:rPr lang="ko-KR" altLang="en-US" sz="1400" b="0" dirty="0" smtClean="0"/>
                        <a:t>로 대체한다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부작용 </a:t>
                      </a:r>
                      <a:r>
                        <a:rPr lang="ko-KR" altLang="en-US" sz="1400" b="0" dirty="0" smtClean="0"/>
                        <a:t>없음</a:t>
                      </a:r>
                      <a:endParaRPr lang="en-US" altLang="ko-KR" sz="14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6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표를 이용한 명세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자연어 설명을 보조함</a:t>
            </a:r>
            <a:r>
              <a:rPr lang="en-US" dirty="0" smtClean="0"/>
              <a:t>.</a:t>
            </a:r>
            <a:endParaRPr lang="en-US" dirty="0"/>
          </a:p>
          <a:p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가능한 여러 경우가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각각에 대해 수행해야 하는 동작을 설명해야 하는 경우에 유용함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인슐린 펌프는 혈당 수준 변화량에 따라 계산한 인슐린 요구사항에 따라 동작하고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변화량은 현재의 인슐린 수치와 이전의 인슐린 수치를 사용하여 계산함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인슐린 펌프에서 필요한 계산을 명세한 표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72253"/>
              </p:ext>
            </p:extLst>
          </p:nvPr>
        </p:nvGraphicFramePr>
        <p:xfrm>
          <a:off x="685800" y="1981200"/>
          <a:ext cx="6461125" cy="3237549"/>
        </p:xfrm>
        <a:graphic>
          <a:graphicData uri="http://schemas.openxmlformats.org/drawingml/2006/table">
            <a:tbl>
              <a:tblPr/>
              <a:tblGrid>
                <a:gridCol w="3810000"/>
                <a:gridCol w="2651125"/>
              </a:tblGrid>
              <a:tr h="44926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조건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동작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혈당 수준이 감소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(r2 &lt; r1)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CompDose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 = 0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혈당 수준이 안정적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r2 = r1)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CompDose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 = 0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혈당 수준이 증가하고 증가율이 감소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((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r2 – r1) &lt; (r1 – r0))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CompDose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 = 0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혈당 수준이 증가하고 증가율이 안정적이거나 증가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((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r2 – r1) ≥ (r1 – r0))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CompDose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 =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b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</a:b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      round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((r2 – r1)/4)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만약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반올림 결과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= 0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이면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CompDose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 =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MinimumDose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유스케이스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유스케이스는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에 포함된 시나리오의 일종임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유스케이스는 상호 작용에 참여하는 액터를 식별하고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상호 작용의 형태에 이름을 붙임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유스케이스의 집함으로 시스템과 가능한 모든 상호작용을 표현할 수 있음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고수준의 그래픽 모델을 표를 이용해 보조함</a:t>
            </a:r>
            <a:r>
              <a:rPr lang="en-GB" dirty="0" smtClean="0"/>
              <a:t>.</a:t>
            </a:r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Mentcare</a:t>
            </a:r>
            <a:r>
              <a:rPr lang="en-GB" dirty="0" smtClean="0"/>
              <a:t> </a:t>
            </a:r>
            <a:r>
              <a:rPr lang="ko-KR" altLang="en-US" dirty="0" smtClean="0"/>
              <a:t>시스템에 대한 유스케이스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4" name="Picture 3" descr="4.15 UseC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828800"/>
            <a:ext cx="6555509" cy="3886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331640" y="2852936"/>
            <a:ext cx="165618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의료 접수 담당자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259632" y="4221088"/>
            <a:ext cx="165618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간호사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725108" y="4365104"/>
            <a:ext cx="719100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의사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5660250" y="2664904"/>
            <a:ext cx="719100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923928" y="1914972"/>
            <a:ext cx="719100" cy="4339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환자 접수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825654" y="2688034"/>
            <a:ext cx="962369" cy="36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개인 정보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3859034" y="3510334"/>
            <a:ext cx="856981" cy="36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기록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3868572" y="4365104"/>
            <a:ext cx="856981" cy="36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기록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825654" y="5219874"/>
            <a:ext cx="856981" cy="36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상담 조정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7018080" y="1912375"/>
            <a:ext cx="732351" cy="36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통계 내보내기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7041677" y="2816002"/>
            <a:ext cx="856981" cy="36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보고서 생성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2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소프트웨어 요구사항 문서</a:t>
            </a: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소프트웨어 요구사항 문서는 시스템 개발자가 구현해야 하는 것에 대한 공식적인 내용임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사용자 요구사항과 시스템 요구사항에 대한 상세 명세를 포함해야 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요구사항 문서는 설계 문서가 아님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가능하면 시스템이 어떻게 동작을 하는가가 아닌 시스템이 어떤 동작을 하는가를 기술해야 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요구사항 문서 사용자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4" name="Picture 3" descr="4.6 ReqDocUser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86176"/>
            <a:ext cx="3810000" cy="48701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699792" y="1772816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 고객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2698038" y="2924944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관리자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697500" y="3884563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시스템 엔지니어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603276" y="4739785"/>
            <a:ext cx="1032620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시스템 테스트 엔지니어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603276" y="5631184"/>
            <a:ext cx="960612" cy="534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시스템 유지보수 </a:t>
            </a:r>
            <a:r>
              <a:rPr lang="ko-KR" altLang="en-US" sz="1100" dirty="0" smtClean="0">
                <a:solidFill>
                  <a:schemeClr val="tx1"/>
                </a:solidFill>
              </a:rPr>
              <a:t>엔지니어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4393032" y="1565176"/>
            <a:ext cx="1835151" cy="855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요구사항을 명세하고 요구사항이 자신들의 요구를 만족하는지 확인하기 위해 읽는다</a:t>
            </a:r>
            <a:r>
              <a:rPr lang="en-US" altLang="ko-KR" sz="1050" dirty="0" smtClean="0">
                <a:solidFill>
                  <a:schemeClr val="tx1"/>
                </a:solidFill>
              </a:rPr>
              <a:t>. </a:t>
            </a:r>
            <a:r>
              <a:rPr lang="ko-KR" altLang="en-US" sz="1050" dirty="0" smtClean="0">
                <a:solidFill>
                  <a:schemeClr val="tx1"/>
                </a:solidFill>
              </a:rPr>
              <a:t>고객은 요구사항에 대한 변경을 명세한다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4391318" y="2708920"/>
            <a:ext cx="1835151" cy="792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요구사항 문서를 사용해서 시스템에 대한 입찰을 계획하고 시스템 개발 프로세스 계획을 수립한다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4383525" y="3789040"/>
            <a:ext cx="1835151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요구사항을 이용해서 어떠한 시스템을 개발해야 하는지 이해한다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4393032" y="4675332"/>
            <a:ext cx="1835151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요구사항을 이용해서 시스템에 대한 검증 테스트를 개발한다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4355976" y="5589238"/>
            <a:ext cx="1835151" cy="648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요구사항을 이용해서 시스템 및 그 부분과의 관계를 이해한다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문서의 변동성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 문서에 포함시켜야 하는 상세 수준은 개발해야 하는 시스템의 종류와 사용하는 개발 프로세스에 따라 달라짐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반복적 개발 프로세스를 사용하는 경우는 요구사항 문서가 덜 상세해도 무관함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IEEE </a:t>
            </a:r>
            <a:r>
              <a:rPr lang="ko-KR" altLang="en-US" dirty="0" smtClean="0"/>
              <a:t>표준과 같은 요구사항 표준은 중대한 시스템 엔지니어링 프로젝트에 적합함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76213" y="206375"/>
            <a:ext cx="7367587" cy="108902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요구사항 문서의 구조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53529"/>
              </p:ext>
            </p:extLst>
          </p:nvPr>
        </p:nvGraphicFramePr>
        <p:xfrm>
          <a:off x="762000" y="1828800"/>
          <a:ext cx="7924800" cy="4267200"/>
        </p:xfrm>
        <a:graphic>
          <a:graphicData uri="http://schemas.openxmlformats.org/drawingml/2006/table">
            <a:tbl>
              <a:tblPr/>
              <a:tblGrid>
                <a:gridCol w="1905000"/>
                <a:gridCol w="6019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장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설명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서문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새로운 버전 생성에 대한 근거와 각 버전에서 이루어진 변경에 대한 요약을 포함하여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예상하는 문서의 독자층을 정의하고 버전 내역을 서술한다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도입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시스템에 대한 필요성을 설명한다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시스템 기능에 대해 간략히 서술하고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시스템이 다른 시스템과 어떻게 동작할 것인지를 설명한다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또한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어떻게 그 시스템이 전반적인 비지니스 또는 그 소프트웨어를 이용하는 조직의 전략적 목표와 부합하는지를 서술해야 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용어 사전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문서에서 사용하는 기술적 용어를 정의한다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독자에 대한 경험이나 전문성에 대해 어떠한 가정을 해서는 안된다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사용자 요구사항 정의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이곳에 사용자에게 제공할 서비스를 기술한다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비기능적 시스템 요구사항도 이 장에 기술해야 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고객이 이해할 수 있는 자연어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다이어그램이나 다른 표기법을 사용할 수 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준수해야 하는 제품 및 프로세스 표준도 기입한다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시스템 아키텍처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시스템 모듈 사이에 분포하는 기능을 보여줄 수 있는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예상 시스템 아키텍처에 대한 고수준의 개요를 보여준다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재사용할 아키텍처 컴포넌트는 강조되어야 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문서의 구조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1506"/>
              </p:ext>
            </p:extLst>
          </p:nvPr>
        </p:nvGraphicFramePr>
        <p:xfrm>
          <a:off x="457200" y="1676400"/>
          <a:ext cx="8229600" cy="468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319976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장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9890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시스템 요구사항 명세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기능적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비기능적 요구사항을 상세하게 기술한다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필요할 경우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비기능적 요구사항에 상세한 내용을 더 추가할 수 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다른 시스템에 대한 인터페이스를 정의하기도 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</a:tr>
              <a:tr h="8152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시스템 모델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시스템 컴포넌트 사이의 관계를 보여주는 그래픽 시스템 모델을 포함한다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가능한 모델의 예로는 객체 모델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데이터 흐름 모델이나 시맨틱 데이터 모델이 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</a:tr>
              <a:tr h="99937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시스템 진화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시스템이 기반하고 있는 기본적인 가정들과 하드웨어 개선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사용자 요구 변화 등으로 인해 예상되는 변경사항들을 기술한다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이 내용들은 시스템에서 향후 발생할 수 있는 변경을 제약하는 설계를 하지 않도록 도움을 줄 수 있기 때문에 시스템 설계자에게 유용하다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</a:tr>
              <a:tr h="118347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부록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개발하는 애플리케이션과 관련한 상세하고 구체적인 정보를 제공한다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예를 들어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하드웨어와 데이터베이스 설명이 포함될 수 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하드웨어 요구사항은 시스템에 대한 최소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최적 환경 설정을 정의한다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데이터베이스 요구사항은 시스템이 사용하는 데이터의 논리적 구조와 데이터 사이의 관계를 정의한다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</a:tr>
              <a:tr h="631186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색인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문서에 대한 다양한 색인들을 포함한다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알파벳 순서 색인뿐 아니라 다이어그램 인덱스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기능 인덱스 등이 포함될 수 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사용자 및 시스템 요구사항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1" descr="4.1 UserSysReq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0" y="1556791"/>
            <a:ext cx="6262207" cy="483084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925480" y="1592796"/>
            <a:ext cx="2438608" cy="2520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 요구사항 정의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371496" y="1983976"/>
            <a:ext cx="6008816" cy="508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Mentcare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시스템은 해당 월 동안 각각의 클리닉에서 처방한 약품 비용을 보여주는 월 관리 보고서를 매달 생성해야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771800" y="3112980"/>
            <a:ext cx="2880320" cy="3160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 요구사항 명세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388815" y="3630430"/>
            <a:ext cx="6008816" cy="24628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1.1 </a:t>
            </a:r>
            <a:r>
              <a:rPr lang="ko-KR" altLang="en-US" sz="1200" dirty="0" smtClean="0">
                <a:solidFill>
                  <a:schemeClr val="tx1"/>
                </a:solidFill>
              </a:rPr>
              <a:t>처방한 약품에 대한 요약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비용과 그 약을 처방한 클리닉을 매월 마지막 업무일에 생성해야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1.2 </a:t>
            </a:r>
            <a:r>
              <a:rPr lang="ko-KR" altLang="en-US" sz="1200" dirty="0" smtClean="0">
                <a:solidFill>
                  <a:schemeClr val="tx1"/>
                </a:solidFill>
              </a:rPr>
              <a:t>시스템은 해당 월의 마지막 업무일 </a:t>
            </a:r>
            <a:r>
              <a:rPr lang="en-US" altLang="ko-KR" sz="1200" dirty="0" smtClean="0">
                <a:solidFill>
                  <a:schemeClr val="tx1"/>
                </a:solidFill>
              </a:rPr>
              <a:t>17</a:t>
            </a:r>
            <a:r>
              <a:rPr lang="ko-KR" altLang="en-US" sz="1200" dirty="0" smtClean="0">
                <a:solidFill>
                  <a:schemeClr val="tx1"/>
                </a:solidFill>
              </a:rPr>
              <a:t>시 </a:t>
            </a:r>
            <a:r>
              <a:rPr lang="en-US" altLang="ko-KR" sz="1200" dirty="0" smtClean="0">
                <a:solidFill>
                  <a:schemeClr val="tx1"/>
                </a:solidFill>
              </a:rPr>
              <a:t>30</a:t>
            </a:r>
            <a:r>
              <a:rPr lang="ko-KR" altLang="en-US" sz="1200" dirty="0" smtClean="0">
                <a:solidFill>
                  <a:schemeClr val="tx1"/>
                </a:solidFill>
              </a:rPr>
              <a:t>분 이후에 그 보고서를 생성해야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1.3 </a:t>
            </a:r>
            <a:r>
              <a:rPr lang="ko-KR" altLang="en-US" sz="1200" dirty="0" smtClean="0">
                <a:solidFill>
                  <a:schemeClr val="tx1"/>
                </a:solidFill>
              </a:rPr>
              <a:t>각각의 클리닉에 대해 보고서가 작성되고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개별 약품명과 전체 처방 회수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처방한 복용량과 처방한 약품의 전체 가격의 리스트를 보여줄 수 있어야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1.4 </a:t>
            </a:r>
            <a:r>
              <a:rPr lang="ko-KR" altLang="en-US" sz="1200" dirty="0" smtClean="0">
                <a:solidFill>
                  <a:schemeClr val="tx1"/>
                </a:solidFill>
              </a:rPr>
              <a:t>다른 용량 단위로 처방이 가능한 경우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가령 </a:t>
            </a:r>
            <a:r>
              <a:rPr lang="en-US" altLang="ko-KR" sz="1200" dirty="0" smtClean="0">
                <a:solidFill>
                  <a:schemeClr val="tx1"/>
                </a:solidFill>
              </a:rPr>
              <a:t>10mg, 20mg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에는 각각의 용량 단위에 대한 별도의 보고서를 생성할 수 있어야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1.5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 접근 제어 목록에 포함되어 있는 해당 권한이 있는 사용자에게만 약품 비용 보고서에 대한 접근을 허가해야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44" y="2348880"/>
            <a:ext cx="8239555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요구사항 검증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4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요구사항 검증</a:t>
            </a:r>
            <a:endParaRPr lang="en-GB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요구사항이 고객이 정말 원하는 시스템을 제대로 정의하고 있는지를 점검하는 과정임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요구사항 문서상의 오류는 막대한 재작업 비용을 야기하기 때문에 요구사항 검증은 매우 중요함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요구사항 점검</a:t>
            </a:r>
            <a:endParaRPr lang="en-GB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유효성</a:t>
            </a:r>
            <a:r>
              <a:rPr lang="en-US" altLang="ko-KR" sz="2400" dirty="0" smtClean="0">
                <a:solidFill>
                  <a:srgbClr val="000000"/>
                </a:solidFill>
              </a:rPr>
              <a:t>: </a:t>
            </a:r>
            <a:r>
              <a:rPr lang="ko-KR" altLang="en-US" sz="2400" dirty="0" smtClean="0">
                <a:solidFill>
                  <a:srgbClr val="000000"/>
                </a:solidFill>
              </a:rPr>
              <a:t>요구사항이 시스템 사용자의 실제 요구를 반영하는지 점검</a:t>
            </a:r>
            <a:endParaRPr lang="en-GB" sz="2400" dirty="0">
              <a:solidFill>
                <a:srgbClr val="000000"/>
              </a:solidFill>
            </a:endParaRPr>
          </a:p>
          <a:p>
            <a:r>
              <a:rPr lang="ko-KR" altLang="en-US" sz="2400" dirty="0" smtClean="0">
                <a:solidFill>
                  <a:srgbClr val="000000"/>
                </a:solidFill>
              </a:rPr>
              <a:t>일관성</a:t>
            </a:r>
            <a:r>
              <a:rPr lang="en-US" altLang="ko-KR" sz="2400" dirty="0" smtClean="0">
                <a:solidFill>
                  <a:srgbClr val="000000"/>
                </a:solidFill>
              </a:rPr>
              <a:t>: </a:t>
            </a:r>
            <a:r>
              <a:rPr lang="ko-KR" altLang="en-US" sz="2400" dirty="0" smtClean="0">
                <a:solidFill>
                  <a:srgbClr val="000000"/>
                </a:solidFill>
              </a:rPr>
              <a:t>문서상의 요구사항은 서로 상충되지 않아야 함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r>
              <a:rPr lang="ko-KR" altLang="en-US" sz="2400" dirty="0" smtClean="0">
                <a:solidFill>
                  <a:srgbClr val="000000"/>
                </a:solidFill>
              </a:rPr>
              <a:t>완전성</a:t>
            </a:r>
            <a:r>
              <a:rPr lang="en-US" altLang="ko-KR" sz="2400" dirty="0" smtClean="0">
                <a:solidFill>
                  <a:srgbClr val="000000"/>
                </a:solidFill>
              </a:rPr>
              <a:t>: </a:t>
            </a:r>
            <a:r>
              <a:rPr lang="ko-KR" altLang="en-US" sz="2400" dirty="0" smtClean="0">
                <a:solidFill>
                  <a:srgbClr val="000000"/>
                </a:solidFill>
              </a:rPr>
              <a:t>요구사항 문서는 시스템 사용자가 의도한 모든 기능과 제약을 정의하는 요구사항을 포함해야 함</a:t>
            </a:r>
            <a:endParaRPr lang="en-GB" sz="2400" dirty="0">
              <a:solidFill>
                <a:srgbClr val="000000"/>
              </a:solidFill>
            </a:endParaRPr>
          </a:p>
          <a:p>
            <a:r>
              <a:rPr lang="ko-KR" altLang="en-US" sz="2400" dirty="0" smtClean="0">
                <a:solidFill>
                  <a:srgbClr val="000000"/>
                </a:solidFill>
              </a:rPr>
              <a:t>실현성</a:t>
            </a:r>
            <a:r>
              <a:rPr lang="en-US" altLang="ko-KR" sz="2400" dirty="0" smtClean="0">
                <a:solidFill>
                  <a:srgbClr val="000000"/>
                </a:solidFill>
              </a:rPr>
              <a:t>: </a:t>
            </a:r>
            <a:r>
              <a:rPr lang="ko-KR" altLang="en-US" sz="2400" dirty="0" smtClean="0">
                <a:solidFill>
                  <a:srgbClr val="000000"/>
                </a:solidFill>
              </a:rPr>
              <a:t>시스템에 대해 주어진 예산으로 실제로 구현이 가능한지를 점검</a:t>
            </a:r>
            <a:endParaRPr lang="en-GB" sz="2400" dirty="0">
              <a:solidFill>
                <a:srgbClr val="000000"/>
              </a:solidFill>
            </a:endParaRPr>
          </a:p>
          <a:p>
            <a:r>
              <a:rPr lang="ko-KR" altLang="en-US" sz="2400" dirty="0" smtClean="0">
                <a:solidFill>
                  <a:srgbClr val="000000"/>
                </a:solidFill>
              </a:rPr>
              <a:t>검증가능성</a:t>
            </a:r>
            <a:r>
              <a:rPr lang="en-US" altLang="ko-KR" sz="2400" dirty="0" smtClean="0">
                <a:solidFill>
                  <a:srgbClr val="000000"/>
                </a:solidFill>
              </a:rPr>
              <a:t>: </a:t>
            </a:r>
            <a:r>
              <a:rPr lang="ko-KR" altLang="en-US" sz="2400" dirty="0" smtClean="0">
                <a:solidFill>
                  <a:srgbClr val="000000"/>
                </a:solidFill>
              </a:rPr>
              <a:t>시스템 요구사항은 문서로 작성해서 검증 가능해야 함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05800" cy="1104900"/>
          </a:xfrm>
        </p:spPr>
        <p:txBody>
          <a:bodyPr/>
          <a:lstStyle/>
          <a:p>
            <a:r>
              <a:rPr lang="ko-KR" altLang="en-US" dirty="0" smtClean="0"/>
              <a:t>요구사항 검증 기법</a:t>
            </a:r>
            <a:endParaRPr lang="en-GB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요구사항 검토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오류와 불일치 사항을 확인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프로토타이핑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실행할 수 있는 시스템 모델을 개발해서 점검함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테스트 케이스 생성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요구사항에 대한 테스트를 개발함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요구사항 변경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ko-KR" altLang="en-US" dirty="0" smtClean="0"/>
              <a:t>변경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시스템에 대한 비즈니스와 기술적 환경은 설치 이후에도 계속 바뀜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새로운 하드웨어가 등장하고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하드웨어가 개선될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시스템을 다른 시스템과 연결시켜야 할 수도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비즈니스 우선순위가 바뀔 수도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시스템이 준수해야 하는 새로운 법령과 규정이 도입될 수도 있음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시스템에 대해 비용을 지불하는 사람과 시스템의 사용자가 다른 사람인 경우가 많음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시스템 고객은 조직 및 예산으로 인한 제약 때문에 요구사항을 내세움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요구사항은 최종 사용자 요구사항과 상충될 수 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인도된 후에도 시스템이 그 목표에 부합하려면 사용자 지원을 위해 새로운 기능을 추가해야 하는 경우도 있음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변경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대규모 시스템에는 대부분 서로 다른 요구사항을 가진 다양한 이해관계자로 구성된 집단이 관여하게 됨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최종 시스템 요구사항은 절충안으로 나타날 수밖에 없음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요구사항 진화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pic>
        <p:nvPicPr>
          <p:cNvPr id="4" name="Picture 3" descr="4.17 Req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14600"/>
            <a:ext cx="5005917" cy="2514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194756" y="2564768"/>
            <a:ext cx="1297124" cy="792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문제에 대한 초기 이해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2267744" y="3933056"/>
            <a:ext cx="1297124" cy="5208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초기 요구사항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724128" y="3933056"/>
            <a:ext cx="1297124" cy="5208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변경된 </a:t>
            </a:r>
            <a:r>
              <a:rPr lang="ko-KR" altLang="en-US" sz="1200" dirty="0" smtClean="0">
                <a:solidFill>
                  <a:schemeClr val="tx1"/>
                </a:solidFill>
              </a:rPr>
              <a:t>요구사항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525090" y="4795925"/>
            <a:ext cx="614427" cy="361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5229624" y="2573735"/>
            <a:ext cx="1297124" cy="792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문제에 </a:t>
            </a:r>
            <a:r>
              <a:rPr lang="ko-KR" altLang="en-US" sz="1200" smtClean="0">
                <a:solidFill>
                  <a:schemeClr val="tx1"/>
                </a:solidFill>
              </a:rPr>
              <a:t>대한 변경된 </a:t>
            </a:r>
            <a:r>
              <a:rPr lang="ko-KR" altLang="en-US" sz="1200" dirty="0" smtClean="0">
                <a:solidFill>
                  <a:schemeClr val="tx1"/>
                </a:solidFill>
              </a:rPr>
              <a:t>이해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관리 계획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525963"/>
          </a:xfrm>
        </p:spPr>
        <p:txBody>
          <a:bodyPr/>
          <a:lstStyle/>
          <a:p>
            <a:r>
              <a:rPr lang="ko-KR" altLang="en-US" dirty="0" smtClean="0"/>
              <a:t>어떻게 개선되어가는 요구사항을 관리할 것인가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ko-KR" altLang="en-US" dirty="0" smtClean="0"/>
              <a:t>결정해야 하는 사항들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요구사항 식별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다른 요구사항과 상호참조가 가능하고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추적가능성 평가에 사용할 수 있도록 각각의 요구사항을 유일하게 식별할 수 있어야 함</a:t>
            </a:r>
            <a:r>
              <a:rPr lang="en-US" dirty="0" smtClean="0"/>
              <a:t>. </a:t>
            </a:r>
            <a:endParaRPr lang="en-GB" dirty="0" smtClean="0"/>
          </a:p>
          <a:p>
            <a:pPr lvl="1"/>
            <a:r>
              <a:rPr lang="ko-KR" altLang="en-US" dirty="0" smtClean="0">
                <a:solidFill>
                  <a:srgbClr val="000000"/>
                </a:solidFill>
              </a:rPr>
              <a:t>변경 관리 프로세스</a:t>
            </a:r>
            <a:r>
              <a:rPr lang="en-US" altLang="ko-KR" dirty="0" smtClean="0">
                <a:solidFill>
                  <a:srgbClr val="000000"/>
                </a:solidFill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</a:rPr>
              <a:t>변경에 대한 영향과 비용을 평가하는 활동임</a:t>
            </a:r>
            <a:r>
              <a:rPr lang="en-US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>
                <a:solidFill>
                  <a:srgbClr val="000000"/>
                </a:solidFill>
              </a:rPr>
              <a:t>추적가능성 정책</a:t>
            </a:r>
            <a:r>
              <a:rPr lang="en-US" altLang="ko-KR" dirty="0" smtClean="0">
                <a:solidFill>
                  <a:srgbClr val="000000"/>
                </a:solidFill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</a:rPr>
              <a:t>기록해야 하는 각각의 요구사항 사이 또는 요구사항과 시스템 설계 사이의 관계를 정의함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  <a:endParaRPr lang="en-GB" dirty="0" smtClean="0"/>
          </a:p>
          <a:p>
            <a:pPr lvl="1"/>
            <a:r>
              <a:rPr lang="ko-KR" altLang="en-US" dirty="0" smtClean="0">
                <a:solidFill>
                  <a:srgbClr val="000000"/>
                </a:solidFill>
              </a:rPr>
              <a:t>도구 지원</a:t>
            </a:r>
            <a:r>
              <a:rPr lang="en-US" altLang="ko-KR" dirty="0" smtClean="0">
                <a:solidFill>
                  <a:srgbClr val="000000"/>
                </a:solidFill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</a:rPr>
              <a:t>요구사항 관리는 요구사항에 대한 엄청난 양의 정보를 처리해야 하기 때문에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</a:rPr>
              <a:t>여러 도구들의 지원이 필요함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변경 관리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요구사항 변경을 승인해야 하는지 결정함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</a:rPr>
              <a:t>문제 분석 및 변경 명세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2"/>
            <a:r>
              <a:rPr lang="ko-KR" altLang="en-US" dirty="0" smtClean="0">
                <a:solidFill>
                  <a:srgbClr val="000000"/>
                </a:solidFill>
              </a:rPr>
              <a:t>문제 또는 변경 제안이 유효한지 확인하기 위해 분석함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이 분석은 더 구체적인 요구사항 변경 제안을 받거나 요청을 철회하기로 결정할 가능성이 있기 때문에 변경 요구자에게 다시 전달하게 됨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GB" dirty="0" smtClean="0">
              <a:solidFill>
                <a:srgbClr val="00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</a:rPr>
              <a:t>변경 분석 및 비용 산출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0000"/>
                </a:solidFill>
              </a:rPr>
              <a:t>추정가능성 정보와 시스템 요구사항에 대한 일반적 지</a:t>
            </a:r>
            <a:r>
              <a:rPr lang="ko-KR" altLang="en-US" dirty="0" smtClean="0">
                <a:solidFill>
                  <a:srgbClr val="000000"/>
                </a:solidFill>
              </a:rPr>
              <a:t>식을 기반으로 제안된 변경의 효과를 평가함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이 분석을 완료한 후 요구사항을 변경할지 말지 결정하게 됨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GB" dirty="0" smtClean="0">
              <a:solidFill>
                <a:srgbClr val="00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</a:rPr>
              <a:t>변경 구현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0000"/>
                </a:solidFill>
              </a:rPr>
              <a:t>요구사항 문서와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</a:rPr>
              <a:t>필요한 경우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</a:rPr>
              <a:t>시스템 설계 및 구현을 수정하게 됨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과도한 재작성이나 재구조화를 거치지 않고 변경할 수 있도록 요구사항 문서를 구성해야 함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다양한 유형의 요구사항 명세에 대한 독자들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4.2 ReqReader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6531232" cy="365155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446325" y="2609249"/>
            <a:ext cx="1757523" cy="603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사용자 요구사항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446324" y="4581128"/>
            <a:ext cx="1757523" cy="603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시스템 요구사항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4860032" y="2157922"/>
            <a:ext cx="2448272" cy="1487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고객 관리자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시스템 최종 사용자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고객 엔지니어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계약 관리자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시스템 아키텍트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860032" y="4292421"/>
            <a:ext cx="2448272" cy="12248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시스템 최종 사용자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고객 엔지니어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시스템 아키텍트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소프트웨어 개발자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변경 관리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pic>
        <p:nvPicPr>
          <p:cNvPr id="4" name="Picture 3" descr="4.18 ReqChangeMa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36900"/>
            <a:ext cx="8661952" cy="1054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28600" y="3111850"/>
            <a:ext cx="1009092" cy="5331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식별된 문제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331640" y="3316401"/>
            <a:ext cx="1872208" cy="688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문제 분석 및 변경 명세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923928" y="3388655"/>
            <a:ext cx="1368152" cy="6164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변경 분석 및 비용 산출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019800" y="3388655"/>
            <a:ext cx="1432520" cy="6164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변경 구현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7584307" y="3111850"/>
            <a:ext cx="1164157" cy="471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수정된 요구사항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시스템에 대한 요구사항은 시스템이 무엇을 해야 하는지를 설정하고 시스템의 동작과 구현에 대한 제약들을 정의함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기능적 요구사항은 시스템이 제공해야 하는 서비스들을 기술하거나 필요한 계산을 어떻게 수행하는지를 설명한 것임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비기능적 요구사항은 개발하는 시스템과 사용하는 개발 프로세스에 제약을 거는 경우가 많음</a:t>
            </a:r>
            <a:r>
              <a:rPr lang="en-US" dirty="0" smtClean="0"/>
              <a:t>. </a:t>
            </a:r>
            <a:r>
              <a:rPr lang="ko-KR" altLang="en-US" dirty="0" smtClean="0"/>
              <a:t>시스템의 창발적 속성과 연관되는 경우가 많기 때문에 시스템 전체적으로 적용하는 경우가 많음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ko-KR" altLang="en-US" dirty="0" smtClean="0"/>
              <a:t>요구공학 프로세스는 요구사항 도출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 명세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 검증과 요구사항 관리를 포함함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요구사항 도출은 반보적 프로세스로 나선형 활동으로 나타낼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여기에는 요구사항 발견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 분류와 조직화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 협상 및 요구사항 문서화가 포함됨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r>
              <a:rPr lang="ko-KR" altLang="en-US" dirty="0" smtClean="0"/>
              <a:t>인터뷰와 문화기술적 연구 등의 다양한 기술을 사용할 수 있음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 명세는 사용자 요구사항과 시스템 요구사항을 공식적으로 문서화하고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요구사항 문서를 작성하는 과정임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소프트웨어 요구사항 문서는 시스템 요구사항에 대해 합의한 내용임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고객과 소프트웨어 개발자 양측 모두 사용할 수 있도록 구성해야 함</a:t>
            </a:r>
            <a:r>
              <a:rPr lang="en-US" dirty="0" smtClean="0"/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 검증은 유효성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완전성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현실성과 검증가능성에 대해 점검하는 과정임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비지니스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조직 및 기술 변경은 필연적으로 소프트웨어 시스템에 대한 요구사항을 변경시킴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요구사항 관리는 이러한 변경을 관리하고 </a:t>
            </a:r>
            <a:r>
              <a:rPr lang="ko-KR" altLang="en-US" smtClean="0"/>
              <a:t>통제하는 과정임</a:t>
            </a:r>
            <a:r>
              <a:rPr lang="en-US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70CE-84E9-D04C-9B15-10C693AA0F2A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이해당사자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어떠한 방식으로든 시스템의 영향을 받거나 시스템에 어느 정도의 관심을 가지고 있는 사람들</a:t>
            </a:r>
            <a:endParaRPr lang="en-US" dirty="0" smtClean="0"/>
          </a:p>
          <a:p>
            <a:r>
              <a:rPr lang="ko-KR" altLang="en-US" dirty="0" smtClean="0"/>
              <a:t>이해당사자 분류</a:t>
            </a:r>
            <a:endParaRPr lang="en-US" dirty="0" smtClean="0"/>
          </a:p>
          <a:p>
            <a:pPr lvl="1"/>
            <a:r>
              <a:rPr lang="ko-KR" altLang="en-US" dirty="0" smtClean="0"/>
              <a:t>최종 사용자</a:t>
            </a:r>
            <a:endParaRPr lang="en-US" dirty="0" smtClean="0"/>
          </a:p>
          <a:p>
            <a:pPr lvl="1"/>
            <a:r>
              <a:rPr lang="ko-KR" altLang="en-US" dirty="0" smtClean="0"/>
              <a:t>시스템 관리자</a:t>
            </a:r>
            <a:endParaRPr lang="en-US" dirty="0" smtClean="0"/>
          </a:p>
          <a:p>
            <a:pPr lvl="1"/>
            <a:r>
              <a:rPr lang="ko-KR" altLang="en-US" dirty="0" smtClean="0"/>
              <a:t>시스템 소유주</a:t>
            </a:r>
            <a:endParaRPr lang="en-US" dirty="0" smtClean="0"/>
          </a:p>
          <a:p>
            <a:pPr lvl="1"/>
            <a:r>
              <a:rPr lang="ko-KR" altLang="en-US" dirty="0" smtClean="0"/>
              <a:t>외부 이해당사자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</a:t>
            </a:r>
            <a:r>
              <a:rPr lang="ko-KR" altLang="en-US" smtClean="0"/>
              <a:t>요구공학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4709</TotalTime>
  <Words>4709</Words>
  <Application>Microsoft Office PowerPoint</Application>
  <PresentationFormat>On-screen Show (4:3)</PresentationFormat>
  <Paragraphs>768</Paragraphs>
  <Slides>84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ＭＳ Ｐゴシック</vt:lpstr>
      <vt:lpstr>맑은 고딕</vt:lpstr>
      <vt:lpstr>Arial</vt:lpstr>
      <vt:lpstr>Calibri</vt:lpstr>
      <vt:lpstr>Times New Roman</vt:lpstr>
      <vt:lpstr>Wingdings</vt:lpstr>
      <vt:lpstr>SE10 slides</vt:lpstr>
      <vt:lpstr>Document</vt:lpstr>
      <vt:lpstr>Chapter 4 – 요구공학</vt:lpstr>
      <vt:lpstr>학습내용</vt:lpstr>
      <vt:lpstr>요구공학</vt:lpstr>
      <vt:lpstr>요구사항이란?</vt:lpstr>
      <vt:lpstr>요구사항 추상화(Davis)</vt:lpstr>
      <vt:lpstr>요구사항의 종류</vt:lpstr>
      <vt:lpstr>사용자 및 시스템 요구사항</vt:lpstr>
      <vt:lpstr>다양한 유형의 요구사항 명세에 대한 독자들</vt:lpstr>
      <vt:lpstr>시스템 이해당사자</vt:lpstr>
      <vt:lpstr>Mentcare 시스템의 이해당사자들</vt:lpstr>
      <vt:lpstr>Mentcare 시스템의 이해당사자들</vt:lpstr>
      <vt:lpstr>애자일 기법과 요구사항</vt:lpstr>
      <vt:lpstr>기능적/비기능적 요구사항</vt:lpstr>
      <vt:lpstr>기능적/비기능적 요구사항</vt:lpstr>
      <vt:lpstr>기능적 요구사항</vt:lpstr>
      <vt:lpstr>Mentcare 시스템: 기능적 요구사항</vt:lpstr>
      <vt:lpstr>요구사항의 부정확성</vt:lpstr>
      <vt:lpstr>요구사항의 완전성과 일관성</vt:lpstr>
      <vt:lpstr>비기능적 요구사항</vt:lpstr>
      <vt:lpstr>비기능적 요구사항의 종류</vt:lpstr>
      <vt:lpstr>비기능적 요구사항의 구현</vt:lpstr>
      <vt:lpstr>비기능적 요구사항의 종류</vt:lpstr>
      <vt:lpstr>Mentcare 시스템에서 가능한 비기능적 요구사항</vt:lpstr>
      <vt:lpstr>목표와 요구사항</vt:lpstr>
      <vt:lpstr>사용성 요구사항</vt:lpstr>
      <vt:lpstr>비기능적 요구사항을 명세하기 위한 척도</vt:lpstr>
      <vt:lpstr>요구공학 프로세스</vt:lpstr>
      <vt:lpstr>요구공학 프로세스</vt:lpstr>
      <vt:lpstr>요구공학 프로세스에 대한 나선형 뷰</vt:lpstr>
      <vt:lpstr>요구사항 도출</vt:lpstr>
      <vt:lpstr>요구사항 도출</vt:lpstr>
      <vt:lpstr>요구사항 도출의 어려움</vt:lpstr>
      <vt:lpstr>요구사항 도출의 어려움</vt:lpstr>
      <vt:lpstr>요구사항 도출과 분석 프로세스</vt:lpstr>
      <vt:lpstr>프로세스 활동</vt:lpstr>
      <vt:lpstr>요구사항 발견</vt:lpstr>
      <vt:lpstr>인터뷰</vt:lpstr>
      <vt:lpstr>인터뷰 실무</vt:lpstr>
      <vt:lpstr>인터뷰의 문제점</vt:lpstr>
      <vt:lpstr>문화기술적 연구</vt:lpstr>
      <vt:lpstr>문화기술적 연구의 범위</vt:lpstr>
      <vt:lpstr>문화기술적 연구의 초점</vt:lpstr>
      <vt:lpstr>요구사항 분석을 위한 문화기술적 연구와 프로토타이핑</vt:lpstr>
      <vt:lpstr>스토리와 시나리오</vt:lpstr>
      <vt:lpstr>iLearn 시스템에 대한 사용자 스토리</vt:lpstr>
      <vt:lpstr>시나리오</vt:lpstr>
      <vt:lpstr>사진 업로드 시나리오</vt:lpstr>
      <vt:lpstr>사진 업로드 시나리오</vt:lpstr>
      <vt:lpstr>요구사항 명세</vt:lpstr>
      <vt:lpstr>요구사항 명세</vt:lpstr>
      <vt:lpstr>시스템 요구사항을 작성하기 위한 표기법</vt:lpstr>
      <vt:lpstr>요구사항과 설계</vt:lpstr>
      <vt:lpstr>자연어 명세</vt:lpstr>
      <vt:lpstr>요구사항 작성 가이드라인</vt:lpstr>
      <vt:lpstr>자연어 기술의 문제점</vt:lpstr>
      <vt:lpstr>인슐린 펌프 소프트웨 시스템에 대한 요구사항의 예</vt:lpstr>
      <vt:lpstr>구조적 명세</vt:lpstr>
      <vt:lpstr>표준 서식</vt:lpstr>
      <vt:lpstr>인슐린 펌프에 대한 요구사항의 구조적 명세</vt:lpstr>
      <vt:lpstr>인슐린 펌프에 대한 요구사항의 구조적 명세</vt:lpstr>
      <vt:lpstr>표를 이용한 명세</vt:lpstr>
      <vt:lpstr>인슐린 펌프에서 필요한 계산을 명세한 표</vt:lpstr>
      <vt:lpstr>유스케이스</vt:lpstr>
      <vt:lpstr>Mentcare 시스템에 대한 유스케이스</vt:lpstr>
      <vt:lpstr>소프트웨어 요구사항 문서</vt:lpstr>
      <vt:lpstr>요구사항 문서 사용자</vt:lpstr>
      <vt:lpstr>요구사항 문서의 변동성</vt:lpstr>
      <vt:lpstr>요구사항 문서의 구조</vt:lpstr>
      <vt:lpstr>요구사항 문서의 구조</vt:lpstr>
      <vt:lpstr>요구사항 검증</vt:lpstr>
      <vt:lpstr>요구사항 검증</vt:lpstr>
      <vt:lpstr>요구사항 점검</vt:lpstr>
      <vt:lpstr>요구사항 검증 기법</vt:lpstr>
      <vt:lpstr>요구사항 변경</vt:lpstr>
      <vt:lpstr>요구사항 변경</vt:lpstr>
      <vt:lpstr>요구사항 변경</vt:lpstr>
      <vt:lpstr>요구사항 진화</vt:lpstr>
      <vt:lpstr>요구사항 관리 계획</vt:lpstr>
      <vt:lpstr>요구사항 변경 관리</vt:lpstr>
      <vt:lpstr>요구사항 변경 관리</vt:lpstr>
      <vt:lpstr>키 포인트</vt:lpstr>
      <vt:lpstr>키 포인트</vt:lpstr>
      <vt:lpstr>키 포인트</vt:lpstr>
      <vt:lpstr>키 포인트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4</dc:title>
  <dc:creator>Ian Sommerville</dc:creator>
  <cp:lastModifiedBy>Hwee Kim</cp:lastModifiedBy>
  <cp:revision>181</cp:revision>
  <cp:lastPrinted>2010-01-11T10:54:43Z</cp:lastPrinted>
  <dcterms:created xsi:type="dcterms:W3CDTF">2010-01-08T19:43:52Z</dcterms:created>
  <dcterms:modified xsi:type="dcterms:W3CDTF">2020-09-02T12:09:12Z</dcterms:modified>
</cp:coreProperties>
</file>