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81" r:id="rId3"/>
    <p:sldId id="282" r:id="rId4"/>
    <p:sldId id="280" r:id="rId5"/>
    <p:sldId id="283" r:id="rId6"/>
    <p:sldId id="284" r:id="rId7"/>
    <p:sldId id="285" r:id="rId8"/>
    <p:sldId id="311" r:id="rId9"/>
    <p:sldId id="287" r:id="rId10"/>
    <p:sldId id="286" r:id="rId11"/>
    <p:sldId id="257" r:id="rId12"/>
    <p:sldId id="288" r:id="rId13"/>
    <p:sldId id="258" r:id="rId14"/>
    <p:sldId id="313" r:id="rId15"/>
    <p:sldId id="289" r:id="rId16"/>
    <p:sldId id="290" r:id="rId17"/>
    <p:sldId id="259" r:id="rId18"/>
    <p:sldId id="260" r:id="rId19"/>
    <p:sldId id="261" r:id="rId20"/>
    <p:sldId id="299" r:id="rId21"/>
    <p:sldId id="262" r:id="rId22"/>
    <p:sldId id="263" r:id="rId23"/>
    <p:sldId id="312" r:id="rId24"/>
    <p:sldId id="291" r:id="rId25"/>
    <p:sldId id="292" r:id="rId26"/>
    <p:sldId id="264" r:id="rId27"/>
    <p:sldId id="265" r:id="rId28"/>
    <p:sldId id="266" r:id="rId29"/>
    <p:sldId id="300" r:id="rId30"/>
    <p:sldId id="301" r:id="rId31"/>
    <p:sldId id="267" r:id="rId32"/>
    <p:sldId id="268" r:id="rId33"/>
    <p:sldId id="293" r:id="rId34"/>
    <p:sldId id="269" r:id="rId35"/>
    <p:sldId id="315" r:id="rId36"/>
    <p:sldId id="294" r:id="rId37"/>
    <p:sldId id="295" r:id="rId38"/>
    <p:sldId id="270" r:id="rId39"/>
    <p:sldId id="271" r:id="rId40"/>
    <p:sldId id="302" r:id="rId41"/>
    <p:sldId id="278" r:id="rId42"/>
    <p:sldId id="272" r:id="rId43"/>
    <p:sldId id="274" r:id="rId44"/>
    <p:sldId id="273" r:id="rId45"/>
    <p:sldId id="277" r:id="rId46"/>
    <p:sldId id="316" r:id="rId47"/>
    <p:sldId id="303" r:id="rId48"/>
    <p:sldId id="304" r:id="rId49"/>
    <p:sldId id="297" r:id="rId50"/>
    <p:sldId id="305" r:id="rId51"/>
    <p:sldId id="275" r:id="rId52"/>
    <p:sldId id="276" r:id="rId53"/>
    <p:sldId id="306" r:id="rId54"/>
    <p:sldId id="317" r:id="rId55"/>
    <p:sldId id="318" r:id="rId56"/>
    <p:sldId id="319" r:id="rId57"/>
    <p:sldId id="314" r:id="rId58"/>
    <p:sldId id="298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08" autoAdjust="0"/>
  </p:normalViewPr>
  <p:slideViewPr>
    <p:cSldViewPr snapToGrid="0" snapToObjects="1">
      <p:cViewPr varScale="1">
        <p:scale>
          <a:sx n="154" d="100"/>
          <a:sy n="154" d="100"/>
        </p:scale>
        <p:origin x="184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25C6-313E-4545-B4B5-AC2334263EE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3E5A-B7A4-4146-BBFE-14EF4154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93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C50A-ECEA-8349-9BCF-E4AC4170F50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B78F-7C08-ED42-8E36-4ED23DEF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3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DFF9-44C4-6B4E-B5A3-96ED369AFD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9BD90-93E8-7D4C-B473-7191F0042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DC435-2897-F34A-8447-1EC8A691D1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2F7EC-46EB-964D-B691-B03AC1106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6D4F7-D30A-2D46-8C56-BBD860B78F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A3EF-D9D8-3141-91A2-80F03BEF3F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E2DB-6B26-1148-BBB7-224489DC43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EC744-B227-4A42-B0B8-DD1F9FC18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C30EE-4725-9040-82E4-763150882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C5F77F-66C9-B04B-B94C-B68F71024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457200" y="1993900"/>
            <a:ext cx="7293232" cy="1143000"/>
          </a:xfrm>
        </p:spPr>
        <p:txBody>
          <a:bodyPr/>
          <a:lstStyle/>
          <a:p>
            <a:r>
              <a:rPr lang="en-US" dirty="0" smtClean="0"/>
              <a:t>Chapter 5 – </a:t>
            </a:r>
            <a:r>
              <a:rPr lang="ko-KR" altLang="en-US" dirty="0" smtClean="0"/>
              <a:t>시스템 모델링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632200"/>
            <a:ext cx="8229600" cy="2493963"/>
          </a:xfrm>
        </p:spPr>
        <p:txBody>
          <a:bodyPr/>
          <a:lstStyle/>
          <a:p>
            <a:pPr algn="ctr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경계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것이 </a:t>
            </a:r>
            <a:r>
              <a:rPr lang="ko-KR" altLang="en-US" dirty="0" smtClean="0"/>
              <a:t>개발되는 시스템의 일부이고 어떤 것은 아닌지 시스템의 경계를 정해야 함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개발되는 시스템에 의해 사용되거나 영향을 받는 다른 시스템들을 보여줌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시스템 경계는 시스템 요구사항에 큰 영향을 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시스템 경계의 정의는 가치중립적이지 않음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Mentcare</a:t>
            </a:r>
            <a:r>
              <a:rPr lang="en-GB" dirty="0" smtClean="0"/>
              <a:t> </a:t>
            </a:r>
            <a:r>
              <a:rPr lang="ko-KR" altLang="en-US" dirty="0" smtClean="0"/>
              <a:t>시스템의 컨텍스트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Picture 1" descr="5.1 Mentcare con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057400"/>
            <a:ext cx="5645150" cy="3556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872753" y="2107226"/>
            <a:ext cx="1291378" cy="6539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&lt;system&gt;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환자 기록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802486" y="3658120"/>
            <a:ext cx="1291378" cy="48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&lt;system&gt;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Mentcare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766134" y="2713838"/>
            <a:ext cx="1291378" cy="8780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&lt;system&gt;</a:t>
            </a: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경영보고</a:t>
            </a:r>
            <a:r>
              <a:rPr lang="ko-KR" altLang="en-US" sz="1400" dirty="0" smtClean="0">
                <a:solidFill>
                  <a:schemeClr val="tx1"/>
                </a:solidFill>
              </a:rPr>
              <a:t>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703382" y="4396216"/>
            <a:ext cx="1291378" cy="641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&lt;system&gt;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보건통계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841377" y="4953522"/>
            <a:ext cx="1291378" cy="641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&lt;system&gt;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예약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907511" y="4311572"/>
            <a:ext cx="1291378" cy="641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&lt;system&gt;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처방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907511" y="2787051"/>
            <a:ext cx="1291378" cy="641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&lt;system&gt;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입원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관점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컨텍스트 모델은 보통 여러 자동화된 시스템들을 포함하는 환경을 보여주지만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환경에 포함된 시스템들과 </a:t>
            </a:r>
            <a:r>
              <a:rPr lang="ko-KR" altLang="en-US" dirty="0" err="1" smtClean="0"/>
              <a:t>명세하려는</a:t>
            </a:r>
            <a:r>
              <a:rPr lang="ko-KR" altLang="en-US" dirty="0" smtClean="0"/>
              <a:t> 시스템 간 관계들의 유형을 보여주지는 않음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비즈니스 프로세스 모델은 특정 소프트웨어 시스템이 사용되는 자동화된 프로세스들과 사람들을 설명함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UML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다이어그램이 시스템이 사용되는 비즈니스 프로세스를 보여주기 위하여 사용될 수 있음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강제수용 프로세스 모델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 descr="5.2 Detention 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765299"/>
            <a:ext cx="8331200" cy="43060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523028" y="2420991"/>
            <a:ext cx="761913" cy="549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수용결정</a:t>
            </a:r>
            <a:r>
              <a:rPr lang="ko-KR" altLang="en-US" sz="1000" dirty="0" smtClean="0">
                <a:solidFill>
                  <a:schemeClr val="tx1"/>
                </a:solidFill>
              </a:rPr>
              <a:t> 승인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524000" y="3643647"/>
            <a:ext cx="761913" cy="549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환자권리 알림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523999" y="4478000"/>
            <a:ext cx="761913" cy="549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수용결정</a:t>
            </a:r>
            <a:r>
              <a:rPr lang="ko-KR" altLang="en-US" sz="1000" dirty="0" smtClean="0">
                <a:solidFill>
                  <a:schemeClr val="tx1"/>
                </a:solidFill>
              </a:rPr>
              <a:t> 기록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523998" y="5604564"/>
            <a:ext cx="761913" cy="407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&lt;system&gt;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Mentcare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810087" y="5415622"/>
            <a:ext cx="881442" cy="5967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&lt;system&gt; </a:t>
            </a:r>
            <a:r>
              <a:rPr lang="ko-KR" altLang="en-US" sz="1000" dirty="0" smtClean="0">
                <a:solidFill>
                  <a:schemeClr val="tx1"/>
                </a:solidFill>
              </a:rPr>
              <a:t>입원 시스템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660774" y="5213944"/>
            <a:ext cx="761913" cy="407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&lt;system&gt;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Mentcare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2362287" y="3235882"/>
            <a:ext cx="835125" cy="407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위험함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2849370" y="4806179"/>
            <a:ext cx="835125" cy="4077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위험하지 않음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2849370" y="2736425"/>
            <a:ext cx="761913" cy="413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안전한 장소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3866996" y="4546069"/>
            <a:ext cx="761913" cy="413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병원 입원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6660773" y="4439709"/>
            <a:ext cx="761913" cy="413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기록 갱신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6615950" y="3846004"/>
            <a:ext cx="761913" cy="413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친족 통보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6656243" y="3172780"/>
            <a:ext cx="761913" cy="413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사회 보호 통보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4374857" y="3118592"/>
            <a:ext cx="1012742" cy="413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안전한 병원 이송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3339496" y="3241263"/>
            <a:ext cx="835125" cy="25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있음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2857700" y="2279593"/>
            <a:ext cx="1056888" cy="25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없음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4306127" y="2214403"/>
            <a:ext cx="1012742" cy="413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경찰서 이송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ko-KR" altLang="en-US" smtClean="0"/>
              <a:t>상호 작용 모델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 작용 모델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상호 작용 모델링은 사용자 요구사항을 확인하는 데 도움을 줌</a:t>
            </a:r>
            <a:r>
              <a:rPr lang="en-US" altLang="ko-KR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ko-KR" altLang="en-US" dirty="0" smtClean="0"/>
              <a:t>시스템과 시스템 사이 상호 작용 모델링은 일어날 수 있는 시스템 간 통신 문제를 </a:t>
            </a:r>
            <a:r>
              <a:rPr lang="ko-KR" altLang="en-US" dirty="0" err="1" smtClean="0"/>
              <a:t>밝혀줌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컴포넌트 상호 작용 모델링은 제안된 시스템 구조가 요구되는 수준의 시스템 성능과 확실성이 제공되는지 이해하는 데 도움을 줌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모델과 시퀀스 다이어그램은 서로 다른 수준의 </a:t>
            </a:r>
            <a:r>
              <a:rPr lang="ko-KR" altLang="en-US" dirty="0" err="1" smtClean="0"/>
              <a:t>상세함으로</a:t>
            </a:r>
            <a:r>
              <a:rPr lang="ko-KR" altLang="en-US" dirty="0" smtClean="0"/>
              <a:t> 상호 작용을 보여줌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모델링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유스케이스는</a:t>
            </a:r>
            <a:r>
              <a:rPr lang="ko-KR" altLang="en-US" dirty="0" smtClean="0"/>
              <a:t> 원래 요구사항 도출을 위해 개발되었으며 현재는 </a:t>
            </a:r>
            <a:r>
              <a:rPr lang="en-US" dirty="0" smtClean="0"/>
              <a:t>UML</a:t>
            </a:r>
            <a:r>
              <a:rPr lang="ko-KR" altLang="en-US" dirty="0" smtClean="0"/>
              <a:t>의 일부가 되었음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유스케이스는</a:t>
            </a:r>
            <a:r>
              <a:rPr lang="ko-KR" altLang="en-US" dirty="0" smtClean="0"/>
              <a:t> 시스템과의 외부 상호 작용과 관련된 별개의 작업을 나타냄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err="1" smtClean="0"/>
              <a:t>액터는</a:t>
            </a:r>
            <a:r>
              <a:rPr lang="ko-KR" altLang="en-US" dirty="0" smtClean="0"/>
              <a:t> 사람이나 다른 시스템일 수 있음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완전한 상호작용을 위해서는 더 상세 내역을 추가해야 할 필요가 있음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전송 </a:t>
            </a:r>
            <a:r>
              <a:rPr lang="ko-KR" altLang="en-US" dirty="0" err="1" smtClean="0"/>
              <a:t>유스케이스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Picture 3" descr="5.3 UseCas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22" y="3259717"/>
            <a:ext cx="7486946" cy="121486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Rectangle 4"/>
          <p:cNvSpPr/>
          <p:nvPr/>
        </p:nvSpPr>
        <p:spPr>
          <a:xfrm>
            <a:off x="791969" y="4127650"/>
            <a:ext cx="2244078" cy="3469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병원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접수원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5946675" y="4127650"/>
            <a:ext cx="2481746" cy="3469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환자기록</a:t>
            </a:r>
            <a:r>
              <a:rPr lang="ko-KR" altLang="en-US" sz="1400" dirty="0" smtClean="0">
                <a:solidFill>
                  <a:schemeClr val="tx1"/>
                </a:solidFill>
              </a:rPr>
              <a:t>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780813" y="3449321"/>
            <a:ext cx="1352975" cy="3469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데이터 전송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전송 </a:t>
            </a:r>
            <a:r>
              <a:rPr lang="ko-KR" altLang="en-US" dirty="0" err="1" smtClean="0"/>
              <a:t>유스케이스의</a:t>
            </a:r>
            <a:r>
              <a:rPr lang="ko-KR" altLang="en-US" dirty="0" smtClean="0"/>
              <a:t> 표 형식 기술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23405"/>
              </p:ext>
            </p:extLst>
          </p:nvPr>
        </p:nvGraphicFramePr>
        <p:xfrm>
          <a:off x="909638" y="1866900"/>
          <a:ext cx="7205662" cy="3320415"/>
        </p:xfrm>
        <a:graphic>
          <a:graphicData uri="http://schemas.openxmlformats.org/drawingml/2006/table">
            <a:tbl>
              <a:tblPr/>
              <a:tblGrid>
                <a:gridCol w="193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Mentcare</a:t>
                      </a: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전송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액터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병원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접수원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환자 정보 시스템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(PRS)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접수원은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Mentcase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시스템에서 보건당국에 의해 관리되는 일반 환자 기록 데이터베이스로 데이터를 전송할 수 있다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전송되는 정보는 갱신된 개인정보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 전화번호 등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이거나 환자의 진찰 및 치료 요약이다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환자 개인정보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치료 요약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자극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병원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접수원의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명령 실행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반응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PRS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갱신되었음을 확인한다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주석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접수원은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환자 정보와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PRS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접근하기에 적합한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보안허가가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있어야 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ko-KR" altLang="en-US" dirty="0" smtClean="0"/>
              <a:t>병원 </a:t>
            </a:r>
            <a:r>
              <a:rPr lang="ko-KR" altLang="en-US" dirty="0" err="1" smtClean="0"/>
              <a:t>접수원</a:t>
            </a:r>
            <a:r>
              <a:rPr lang="en-US" dirty="0" smtClean="0"/>
              <a:t>” </a:t>
            </a:r>
            <a:r>
              <a:rPr lang="ko-KR" altLang="en-US" dirty="0" smtClean="0"/>
              <a:t>역할과 관련된 </a:t>
            </a:r>
            <a:r>
              <a:rPr lang="ko-KR" altLang="en-US" dirty="0" err="1" smtClean="0"/>
              <a:t>유스케이스들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 descr="5.5 RecepUseC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747838"/>
            <a:ext cx="4451350" cy="479565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172533" y="4317395"/>
            <a:ext cx="1156361" cy="601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병원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접수원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5056094" y="1864053"/>
            <a:ext cx="905435" cy="4488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환자 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4945530" y="2811324"/>
            <a:ext cx="905435" cy="4488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환자 등록해지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852895" y="3758595"/>
            <a:ext cx="1166905" cy="4488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환자 </a:t>
            </a:r>
            <a:r>
              <a:rPr lang="ko-KR" altLang="en-US" sz="1400" smtClean="0">
                <a:solidFill>
                  <a:schemeClr val="tx1"/>
                </a:solidFill>
              </a:rPr>
              <a:t>정보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793130" y="4723796"/>
            <a:ext cx="1226670" cy="3203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데이터 전송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4983629" y="5645151"/>
            <a:ext cx="905435" cy="4488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환자 연락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컨텍스트 모델</a:t>
            </a:r>
            <a:endParaRPr lang="en-US" altLang="ko-KR" dirty="0" smtClean="0"/>
          </a:p>
          <a:p>
            <a:r>
              <a:rPr lang="ko-KR" altLang="en-US" dirty="0" smtClean="0"/>
              <a:t>상호 작용 모델</a:t>
            </a:r>
            <a:endParaRPr lang="en-GB" dirty="0" smtClean="0"/>
          </a:p>
          <a:p>
            <a:r>
              <a:rPr lang="ko-KR" altLang="en-US" dirty="0" smtClean="0"/>
              <a:t>구조 모델</a:t>
            </a:r>
            <a:endParaRPr lang="en-GB" dirty="0" smtClean="0"/>
          </a:p>
          <a:p>
            <a:r>
              <a:rPr lang="ko-KR" altLang="en-US" dirty="0" smtClean="0"/>
              <a:t>동작 모델</a:t>
            </a:r>
            <a:endParaRPr lang="en-GB" dirty="0" smtClean="0"/>
          </a:p>
          <a:p>
            <a:r>
              <a:rPr lang="ko-KR" altLang="en-US" dirty="0" smtClean="0"/>
              <a:t>모델 주도 아키텍처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ko-KR" altLang="en-US" dirty="0" smtClean="0"/>
              <a:t>시퀀스 다이어그램은 </a:t>
            </a:r>
            <a:r>
              <a:rPr lang="ko-KR" altLang="en-US" dirty="0" err="1" smtClean="0"/>
              <a:t>액터와</a:t>
            </a:r>
            <a:r>
              <a:rPr lang="ko-KR" altLang="en-US" dirty="0" smtClean="0"/>
              <a:t> 시스템의 객체들 간의 상호 작용과 객체들 간의 상호 작용을 모델링하기 위하여 주로 사용됨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시퀀스 다이어그램은 특정 </a:t>
            </a:r>
            <a:r>
              <a:rPr lang="ko-KR" altLang="en-US" dirty="0" err="1" smtClean="0"/>
              <a:t>유스케이스나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인스턴스에서 일어나는 상호 작용의 순서를 보여줌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관련된 객체들과 </a:t>
            </a:r>
            <a:r>
              <a:rPr lang="ko-KR" altLang="en-US" dirty="0" err="1" smtClean="0"/>
              <a:t>액터들은</a:t>
            </a:r>
            <a:r>
              <a:rPr lang="ko-KR" altLang="en-US" dirty="0" smtClean="0"/>
              <a:t> 다이어그램의 상단에 나열되어 있고</a:t>
            </a:r>
            <a:r>
              <a:rPr lang="en-US" altLang="ko-KR" dirty="0"/>
              <a:t> </a:t>
            </a:r>
            <a:r>
              <a:rPr lang="ko-KR" altLang="en-US" dirty="0" smtClean="0"/>
              <a:t>여기서부터 수직으로 점선이 그어져 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주석이 달린 화살표는 객체들 간의 상호 작용을 표시함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환자 정보 조회의 시퀀스 다이어그램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5.6 ViewInfo Seq Dia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663698"/>
            <a:ext cx="6201032" cy="47245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434439" y="1586148"/>
            <a:ext cx="1689761" cy="278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병원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접수원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124201" y="2204712"/>
            <a:ext cx="1298388" cy="278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P: </a:t>
            </a:r>
            <a:r>
              <a:rPr lang="ko-KR" altLang="en-US" sz="1400" dirty="0" smtClean="0">
                <a:solidFill>
                  <a:schemeClr val="tx1"/>
                </a:solidFill>
              </a:rPr>
              <a:t>환자 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4788122" y="2192759"/>
            <a:ext cx="1298388" cy="278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Mentcare</a:t>
            </a:r>
            <a:r>
              <a:rPr lang="en-US" altLang="ko-KR" sz="1200" dirty="0" smtClean="0">
                <a:solidFill>
                  <a:schemeClr val="tx1"/>
                </a:solidFill>
              </a:rPr>
              <a:t>-DB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414165" y="2204711"/>
            <a:ext cx="1298388" cy="278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AS: </a:t>
            </a:r>
            <a:r>
              <a:rPr lang="ko-KR" altLang="en-US" sz="1400" dirty="0" smtClean="0">
                <a:solidFill>
                  <a:schemeClr val="tx1"/>
                </a:solidFill>
              </a:rPr>
              <a:t>권한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279319" y="2684020"/>
            <a:ext cx="1193010" cy="278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정보조회</a:t>
            </a:r>
            <a:r>
              <a:rPr lang="en-US" altLang="ko-KR" sz="1200" dirty="0" smtClean="0">
                <a:solidFill>
                  <a:schemeClr val="tx1"/>
                </a:solidFill>
              </a:rPr>
              <a:t>(PID)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821865" y="2811323"/>
            <a:ext cx="1293994" cy="4279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보고</a:t>
            </a:r>
            <a:r>
              <a:rPr lang="en-US" altLang="ko-KR" sz="1200" dirty="0" smtClean="0">
                <a:solidFill>
                  <a:schemeClr val="tx1"/>
                </a:solidFill>
              </a:rPr>
              <a:t>(Info, PID)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439513" y="3292429"/>
            <a:ext cx="1293994" cy="4279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권한조회</a:t>
            </a:r>
            <a:r>
              <a:rPr lang="en-US" altLang="ko-KR" sz="1200" dirty="0" smtClean="0">
                <a:solidFill>
                  <a:schemeClr val="tx1"/>
                </a:solidFill>
              </a:rPr>
              <a:t>(Info, PID)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520195" y="4100001"/>
            <a:ext cx="1293994" cy="2006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권한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821865" y="4837676"/>
            <a:ext cx="1293994" cy="2006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환자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3866688" y="5588373"/>
            <a:ext cx="1293994" cy="2006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오류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접근 불가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1843609" y="5537110"/>
            <a:ext cx="1389661" cy="2006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권한 없음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1843609" y="4811457"/>
            <a:ext cx="1389661" cy="2006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인가됨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756400" y="5213350"/>
            <a:ext cx="2260600" cy="1143000"/>
          </a:xfrm>
        </p:spPr>
        <p:txBody>
          <a:bodyPr/>
          <a:lstStyle/>
          <a:p>
            <a:r>
              <a:rPr lang="ko-KR" altLang="en-US" smtClean="0"/>
              <a:t>데이터 전송의 시퀀스 다이어그램</a:t>
            </a:r>
            <a:r>
              <a:rPr lang="en-GB" dirty="0" smtClean="0"/>
              <a:t> 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 descr="5.7 Transfer Dat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55574"/>
            <a:ext cx="5988050" cy="604915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Rectangle 4"/>
          <p:cNvSpPr/>
          <p:nvPr/>
        </p:nvSpPr>
        <p:spPr>
          <a:xfrm>
            <a:off x="143521" y="62148"/>
            <a:ext cx="1689761" cy="278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병원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접수원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462742" y="554482"/>
            <a:ext cx="993587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P: </a:t>
            </a:r>
            <a:r>
              <a:rPr lang="ko-KR" altLang="en-US" sz="1200" dirty="0" smtClean="0">
                <a:solidFill>
                  <a:schemeClr val="tx1"/>
                </a:solidFill>
              </a:rPr>
              <a:t>환자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850342" y="522493"/>
            <a:ext cx="993587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AS: </a:t>
            </a:r>
            <a:r>
              <a:rPr lang="ko-KR" altLang="en-US" sz="1200" dirty="0" smtClean="0">
                <a:solidFill>
                  <a:schemeClr val="tx1"/>
                </a:solidFill>
              </a:rPr>
              <a:t>권한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499535" y="927655"/>
            <a:ext cx="993587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979249" y="1150810"/>
            <a:ext cx="777833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90332" y="1784666"/>
            <a:ext cx="872410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정보전송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812364" y="1980910"/>
            <a:ext cx="872410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정보갱신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590332" y="3446398"/>
            <a:ext cx="872410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요약전송</a:t>
            </a:r>
            <a:r>
              <a:rPr lang="en-US" altLang="ko-KR" sz="1200" dirty="0" smtClean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776504" y="3613561"/>
            <a:ext cx="1056777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요약갱신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2076386" y="2037021"/>
            <a:ext cx="965637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PRS</a:t>
            </a:r>
            <a:r>
              <a:rPr lang="ko-KR" altLang="en-US" sz="1100" dirty="0" smtClean="0">
                <a:solidFill>
                  <a:schemeClr val="tx1"/>
                </a:solidFill>
              </a:rPr>
              <a:t>갱신</a:t>
            </a:r>
            <a:r>
              <a:rPr lang="en-US" altLang="ko-KR" sz="1100" dirty="0" smtClean="0">
                <a:solidFill>
                  <a:schemeClr val="tx1"/>
                </a:solidFill>
              </a:rPr>
              <a:t>(UID)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2031563" y="2936480"/>
            <a:ext cx="965637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메시지</a:t>
            </a:r>
            <a:r>
              <a:rPr lang="en-US" altLang="ko-KR" sz="1100" dirty="0" smtClean="0">
                <a:solidFill>
                  <a:schemeClr val="tx1"/>
                </a:solidFill>
              </a:rPr>
              <a:t>(OK)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2004512" y="3791571"/>
            <a:ext cx="992688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요약</a:t>
            </a:r>
            <a:r>
              <a:rPr lang="en-US" altLang="ko-KR" sz="1100" dirty="0" smtClean="0">
                <a:solidFill>
                  <a:schemeClr val="tx1"/>
                </a:solidFill>
              </a:rPr>
              <a:t>(UID)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2076386" y="5177821"/>
            <a:ext cx="965637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메시지</a:t>
            </a:r>
            <a:r>
              <a:rPr lang="en-US" altLang="ko-KR" sz="1100" dirty="0" smtClean="0">
                <a:solidFill>
                  <a:schemeClr val="tx1"/>
                </a:solidFill>
              </a:rPr>
              <a:t>(OK)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3205939" y="2224437"/>
            <a:ext cx="1043332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권한조회</a:t>
            </a:r>
            <a:r>
              <a:rPr lang="en-US" altLang="ko-KR" sz="900" dirty="0" smtClean="0">
                <a:solidFill>
                  <a:schemeClr val="tx1"/>
                </a:solidFill>
              </a:rPr>
              <a:t>(TF, UID)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3303803" y="2510441"/>
            <a:ext cx="790079" cy="131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권한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3303802" y="4254578"/>
            <a:ext cx="790079" cy="131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권한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3177175" y="4005999"/>
            <a:ext cx="1043332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권한조회</a:t>
            </a:r>
            <a:r>
              <a:rPr lang="en-US" altLang="ko-KR" sz="900" dirty="0" smtClean="0">
                <a:solidFill>
                  <a:schemeClr val="tx1"/>
                </a:solidFill>
              </a:rPr>
              <a:t>(TF, UID)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4742297" y="2638987"/>
            <a:ext cx="965637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갱신</a:t>
            </a:r>
            <a:r>
              <a:rPr lang="en-US" altLang="ko-KR" sz="1100" dirty="0" smtClean="0">
                <a:solidFill>
                  <a:schemeClr val="tx1"/>
                </a:solidFill>
              </a:rPr>
              <a:t>(UID)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4736320" y="2888828"/>
            <a:ext cx="790079" cy="131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갱신완료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5283759" y="5163274"/>
            <a:ext cx="790079" cy="131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갱신완료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5195979" y="4878561"/>
            <a:ext cx="823821" cy="19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갱신</a:t>
            </a:r>
            <a:r>
              <a:rPr lang="en-US" altLang="ko-KR" sz="1100" dirty="0" smtClean="0">
                <a:solidFill>
                  <a:schemeClr val="tx1"/>
                </a:solidFill>
              </a:rPr>
              <a:t>(UID)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Rectangle 4"/>
          <p:cNvSpPr/>
          <p:nvPr/>
        </p:nvSpPr>
        <p:spPr>
          <a:xfrm>
            <a:off x="4341280" y="5781143"/>
            <a:ext cx="708837" cy="131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로그아웃</a:t>
            </a:r>
            <a:r>
              <a:rPr lang="en-US" altLang="ko-KR" sz="900" dirty="0" smtClean="0">
                <a:solidFill>
                  <a:schemeClr val="tx1"/>
                </a:solidFill>
              </a:rPr>
              <a:t>()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Rectangle 4"/>
          <p:cNvSpPr/>
          <p:nvPr/>
        </p:nvSpPr>
        <p:spPr>
          <a:xfrm>
            <a:off x="4843930" y="4606010"/>
            <a:ext cx="528918" cy="1209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</a:rPr>
              <a:t>요약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9638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구조 모델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모델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소프트웨어의 구조 모델은 시스템을 구성하는 컴포넌트들과 그들 간의 관계로 시스템 구성을 보여줌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구조적 모델은 시스템 설계 구성을 보여주는 정적 모델일 수도 있고 시스템이 실행될 때의 구성을 보여주는 동적 모델일 수도 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시스템 아키텍처를 논의하고 설계할 때 구조 모델을 생성함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다이어그램은 시스템의 클래스들과 그들 간의 연관을 보여주는 객체지향 시스템 모델을 개발할 때 사용됨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클래스는 한 가지 종류의 시스템 객체를 일반적으로 정의한 것으로 생각할 수 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연관은 클래스들 사이에 어떤 관계가 있다는 것을 표시하는 클래스 사이의 </a:t>
            </a:r>
            <a:r>
              <a:rPr lang="ko-KR" altLang="en-US" dirty="0" err="1" smtClean="0"/>
              <a:t>연결임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ko-KR" altLang="en-US" dirty="0" smtClean="0"/>
              <a:t>소프트웨어 공학 프로세스의 초기 단계에서 모델을 개발할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객체들은 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등과 같이 </a:t>
            </a:r>
            <a:r>
              <a:rPr lang="ko-KR" altLang="en-US" dirty="0" err="1" smtClean="0"/>
              <a:t>실세계의</a:t>
            </a:r>
            <a:r>
              <a:rPr lang="ko-KR" altLang="en-US" dirty="0" smtClean="0"/>
              <a:t> 무엇인가를 표현함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ko-KR" altLang="en-US" dirty="0" smtClean="0"/>
              <a:t>클래스와 연관</a:t>
            </a:r>
            <a:r>
              <a:rPr lang="en-GB" dirty="0" smtClean="0"/>
              <a:t> 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" name="Picture 3" descr="5.8 ClassAsso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49" y="3060700"/>
            <a:ext cx="5312019" cy="952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339874" y="3236330"/>
            <a:ext cx="1156361" cy="601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환자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5975019" y="3236330"/>
            <a:ext cx="1156361" cy="601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환자 기록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Mentcare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시스템의 클래스와 연관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" name="Picture 3" descr="5.9 MHCPMS-clas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49" y="1746249"/>
            <a:ext cx="6677283" cy="44777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183513" y="3051060"/>
            <a:ext cx="1156361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질환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833609" y="3069901"/>
            <a:ext cx="834015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환자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737985" y="1874783"/>
            <a:ext cx="1114909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전문의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5046450" y="3294195"/>
            <a:ext cx="1114909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위임하다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385859" y="2381158"/>
            <a:ext cx="1114909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위임되다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2511357" y="3294194"/>
            <a:ext cx="1176125" cy="5367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진단되다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303831" y="3709230"/>
            <a:ext cx="1114909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나오다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119620" y="4196030"/>
            <a:ext cx="1114909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처방하다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5046450" y="5008703"/>
            <a:ext cx="1114909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처방하다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3215341" y="5163670"/>
            <a:ext cx="983473" cy="2151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관여하다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6418432" y="3001171"/>
            <a:ext cx="1101895" cy="5189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일반의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3687482" y="4393369"/>
            <a:ext cx="1165412" cy="364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진찰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3667910" y="5726122"/>
            <a:ext cx="1165412" cy="4475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병원 의사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6570832" y="4316291"/>
            <a:ext cx="1101895" cy="44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투약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6518105" y="5186467"/>
            <a:ext cx="1101895" cy="44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치료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진찰 </a:t>
            </a:r>
            <a:r>
              <a:rPr lang="ko-KR" altLang="en-US" dirty="0" smtClean="0"/>
              <a:t>클래스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5.10 Consultation Cla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1727199"/>
            <a:ext cx="2654300" cy="455022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783277" y="1855766"/>
            <a:ext cx="1464064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진찰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415723" y="2456402"/>
            <a:ext cx="2315711" cy="2241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의사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일자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시간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진찰실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사유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투약 처방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치료 처방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음성 메모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기록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tangle 4"/>
          <p:cNvSpPr/>
          <p:nvPr/>
        </p:nvSpPr>
        <p:spPr>
          <a:xfrm>
            <a:off x="3433194" y="4987437"/>
            <a:ext cx="2315711" cy="1170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신규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처방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메모녹음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기록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일반화는 복잡성을 다루기 위하여 우리가 매일 사용하는 </a:t>
            </a:r>
            <a:r>
              <a:rPr lang="ko-KR" altLang="en-US" dirty="0" err="1" smtClean="0"/>
              <a:t>기술임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모든 것의 상세한 특징을 배우는 것보다 우리는 일반적인 클래스들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배우고 이 클래스들의 특징을 배움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우리가 사물을 분류하고 사물 간의 차이점과 클래스에 초점을 맞출 때 지식을 재사용함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모델링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모델링은 시스템의 추상 모델을 개발하는 프로세스이며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모델은 시스템의 서로 다른 뷰나 관점을 나타냄</a:t>
            </a:r>
            <a:r>
              <a:rPr lang="en-US" altLang="ko-KR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ko-KR" altLang="en-US" dirty="0" smtClean="0"/>
              <a:t>시스템을 </a:t>
            </a:r>
            <a:r>
              <a:rPr lang="en-US" altLang="ko-KR" dirty="0" smtClean="0"/>
              <a:t>UML</a:t>
            </a:r>
            <a:r>
              <a:rPr lang="en-US" dirty="0" smtClean="0"/>
              <a:t> (Unified Modeling Language) </a:t>
            </a:r>
            <a:r>
              <a:rPr lang="ko-KR" altLang="en-US" dirty="0" smtClean="0"/>
              <a:t>다이어그램 유형에 기반을 둔 그래픽 표기법으로 나타내는 것을 보통 의미함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시스템 모델링은 엔지니어들이 시스템의 기능을 잘 이해하고 고객과 소통할 수 있도록 도와줌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100" dirty="0" smtClean="0"/>
              <a:t>시스템을 모델링할 때 시스템의 클래스들에 대해 일반화와 클래스를 생성할 범위가 있는지 검사하는 것은 종종 유용함</a:t>
            </a:r>
            <a:r>
              <a:rPr lang="en-US" altLang="ko-KR" sz="2100" dirty="0" smtClean="0"/>
              <a:t>. </a:t>
            </a:r>
            <a:r>
              <a:rPr lang="ko-KR" altLang="en-US" sz="2100" dirty="0" smtClean="0"/>
              <a:t>이것은 변경이 필요할 때 클래스들이 변경에 영향을 받는지 시스템의 모든 클래스들을 살펴볼 필요가 없음을 의미함</a:t>
            </a:r>
            <a:r>
              <a:rPr lang="en-US" sz="2100" dirty="0" smtClean="0"/>
              <a:t>. </a:t>
            </a:r>
            <a:endParaRPr lang="en-US" sz="2100" dirty="0" smtClean="0"/>
          </a:p>
          <a:p>
            <a:r>
              <a:rPr lang="en-US" altLang="ko-KR" sz="2100" dirty="0" smtClean="0"/>
              <a:t>Java</a:t>
            </a:r>
            <a:r>
              <a:rPr lang="ko-KR" altLang="en-US" sz="2100" dirty="0" smtClean="0"/>
              <a:t>와 같은 객체지향 언어에서는 일반화는 언어에 포함된 클래스 상속 기법을 이용하여 구현되어 있음</a:t>
            </a:r>
            <a:r>
              <a:rPr lang="en-US" sz="2100" dirty="0" smtClean="0"/>
              <a:t>.</a:t>
            </a:r>
            <a:r>
              <a:rPr lang="en-GB" sz="2100" dirty="0" smtClean="0"/>
              <a:t> </a:t>
            </a:r>
            <a:endParaRPr lang="en-GB" sz="2100" dirty="0" smtClean="0"/>
          </a:p>
          <a:p>
            <a:r>
              <a:rPr lang="ko-KR" altLang="en-US" sz="2100" dirty="0" smtClean="0"/>
              <a:t>일반화에서 상위 수준 클래스와 연관된 속성과 오퍼레이션은 하위 수준 클래스에도 연관되어 있음</a:t>
            </a:r>
            <a:r>
              <a:rPr lang="en-US" sz="2100" dirty="0" smtClean="0"/>
              <a:t>.</a:t>
            </a:r>
            <a:endParaRPr lang="en-US" sz="2100" dirty="0" smtClean="0"/>
          </a:p>
          <a:p>
            <a:r>
              <a:rPr lang="ko-KR" altLang="en-US" sz="2100" dirty="0" smtClean="0"/>
              <a:t>하위 수준 클래스들은 그들의 슈퍼클래스로부터 속성과 오퍼레이션을 상속받는 서브클래스임</a:t>
            </a:r>
            <a:r>
              <a:rPr lang="en-US" altLang="ko-KR" sz="2100" dirty="0" smtClean="0"/>
              <a:t>. </a:t>
            </a:r>
            <a:r>
              <a:rPr lang="ko-KR" altLang="en-US" sz="2100" dirty="0" smtClean="0"/>
              <a:t>또한 하위 수준 클래스들은 특수한 속성과 오퍼레이션을 추가함</a:t>
            </a:r>
            <a:r>
              <a:rPr lang="en-US" sz="2100" dirty="0" smtClean="0"/>
              <a:t>. 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 계층구조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 descr="5.11 GeneralizationHierarch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2133600"/>
            <a:ext cx="4495800" cy="3238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4103816" y="2211294"/>
            <a:ext cx="853849" cy="2395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의사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540869" y="3047029"/>
            <a:ext cx="853849" cy="388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병원 의사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839310" y="3047029"/>
            <a:ext cx="853849" cy="388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일반의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766290" y="4057845"/>
            <a:ext cx="900502" cy="252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의국</a:t>
            </a:r>
            <a:r>
              <a:rPr lang="ko-KR" altLang="en-US" sz="1200" dirty="0" smtClean="0">
                <a:solidFill>
                  <a:schemeClr val="tx1"/>
                </a:solidFill>
              </a:rPr>
              <a:t> 의사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461629" y="4054735"/>
            <a:ext cx="900502" cy="2528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전문의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722298" y="4897600"/>
            <a:ext cx="743955" cy="4084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수련의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016689" y="4897599"/>
            <a:ext cx="743955" cy="4084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전공의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상세내역이</a:t>
            </a:r>
            <a:r>
              <a:rPr lang="ko-KR" altLang="en-US" dirty="0" smtClean="0"/>
              <a:t> 추가된 일반화 계층구조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5.12 GeneralisationDetai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49" y="1879600"/>
            <a:ext cx="4576879" cy="37719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4103816" y="1977968"/>
            <a:ext cx="853849" cy="2395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의사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514501" y="4481682"/>
            <a:ext cx="1385695" cy="2395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병원 의사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279473" y="4481681"/>
            <a:ext cx="1631400" cy="2395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일반의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007399" y="2315883"/>
            <a:ext cx="1111997" cy="6885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전자우편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007399" y="3130817"/>
            <a:ext cx="1192862" cy="520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등록 해지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2590800" y="4838904"/>
            <a:ext cx="1111997" cy="6885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직원번호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호출기 번호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337110" y="4838903"/>
            <a:ext cx="1111997" cy="6885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진료과목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주소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집합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집합은 한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다른 객체들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구성된다는 것을 의미함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집합 연관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" name="Picture 3" descr="5.13 Aggrega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99" y="2540000"/>
            <a:ext cx="4199467" cy="2362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727294" y="2694024"/>
            <a:ext cx="1609816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환자 기록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494000" y="4407747"/>
            <a:ext cx="1609816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환자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4867086" y="4398483"/>
            <a:ext cx="1609816" cy="355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진찰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9338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동작 모델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모델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동작 모델은 시스템이 실행될 때의 동적 행동에 대한 </a:t>
            </a:r>
            <a:r>
              <a:rPr lang="ko-KR" altLang="en-US" dirty="0" err="1" smtClean="0">
                <a:solidFill>
                  <a:schemeClr val="tx1"/>
                </a:solidFill>
              </a:rPr>
              <a:t>모델임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이것은 시스템이 환경의 자극에 반응할 때 무엇이 일어나는지 또는 무엇이 일어나도록 </a:t>
            </a:r>
            <a:r>
              <a:rPr lang="ko-KR" altLang="en-US" dirty="0" err="1" smtClean="0">
                <a:solidFill>
                  <a:schemeClr val="tx1"/>
                </a:solidFill>
              </a:rPr>
              <a:t>의도되었는지를</a:t>
            </a:r>
            <a:r>
              <a:rPr lang="ko-KR" altLang="en-US" dirty="0" smtClean="0">
                <a:solidFill>
                  <a:schemeClr val="tx1"/>
                </a:solidFill>
              </a:rPr>
              <a:t> 보여줌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자극은 데이터일 수도 있고 이벤트일 수도 있음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시스템에서 처리될 데이터가 이용가능하게 됨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데이터의 가용성이 처리를 </a:t>
            </a:r>
            <a:r>
              <a:rPr lang="ko-KR" altLang="en-US" dirty="0" err="1" smtClean="0">
                <a:solidFill>
                  <a:schemeClr val="tx1"/>
                </a:solidFill>
              </a:rPr>
              <a:t>시작시킴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발생한 이벤트가 시스템 처리를 </a:t>
            </a:r>
            <a:r>
              <a:rPr lang="ko-KR" altLang="en-US" dirty="0" err="1" smtClean="0">
                <a:solidFill>
                  <a:schemeClr val="tx1"/>
                </a:solidFill>
              </a:rPr>
              <a:t>시작시킴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이벤트와 연관된 데이터가 있을 수도 있지만 항상 그런 것은 아님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주도 모델링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비즈니스 시스템들은 데이터에 의해 일차적으로 주도되는 데이터 처리 </a:t>
            </a:r>
            <a:r>
              <a:rPr lang="ko-KR" altLang="en-US" dirty="0" err="1" smtClean="0"/>
              <a:t>시스템임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시스템 데이터 입력에 의해 제어되고 외부 이벤트 처리는 상대적으로 적음</a:t>
            </a:r>
            <a:r>
              <a:rPr lang="en-US" altLang="ko-KR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ko-KR" altLang="en-US" dirty="0" smtClean="0"/>
              <a:t>데이터 주도 모델은 입력 데이터의 처리와 이와 연관된 출력 생성과 관련된 일련의 행동들을 보여줌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이것은 처음부터 끝까지 시스템의 처리과정을 보여주므로 요구사항 분석 중에 사용될 수 있음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인슐린 펌프 동작의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모델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" name="Picture 3" descr="5.14 PumpDFD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49" y="2355850"/>
            <a:ext cx="7215073" cy="24574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097075" y="2432181"/>
            <a:ext cx="1005423" cy="410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혈당 센서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928987" y="2410410"/>
            <a:ext cx="765936" cy="410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센서 값 얻음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4521412" y="2404190"/>
            <a:ext cx="722392" cy="410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센서 데이터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019800" y="2385530"/>
            <a:ext cx="772886" cy="410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당 수치 계산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7279431" y="2419743"/>
            <a:ext cx="900405" cy="376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혈당 수치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7349717" y="3271936"/>
            <a:ext cx="711932" cy="584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인슐린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투여량</a:t>
            </a:r>
            <a:r>
              <a:rPr lang="ko-KR" altLang="en-US" sz="1200" dirty="0" smtClean="0">
                <a:solidFill>
                  <a:schemeClr val="tx1"/>
                </a:solidFill>
              </a:rPr>
              <a:t> 계산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7255480" y="4239405"/>
            <a:ext cx="900405" cy="376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인슐린 필요량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652795" y="4150959"/>
            <a:ext cx="900405" cy="533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펌프 명령 계산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4121797" y="4239405"/>
            <a:ext cx="985158" cy="376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펌프 제어 명령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2819376" y="4150959"/>
            <a:ext cx="688934" cy="533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펌프 제어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1434835" y="4239405"/>
            <a:ext cx="688934" cy="376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인슐린 펌프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 처리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5.15 OrderSeq.eps"/>
          <p:cNvPicPr>
            <a:picLocks noChangeAspect="1"/>
          </p:cNvPicPr>
          <p:nvPr/>
        </p:nvPicPr>
        <p:blipFill rotWithShape="1">
          <a:blip r:embed="rId2"/>
          <a:srcRect b="13436"/>
          <a:stretch/>
        </p:blipFill>
        <p:spPr>
          <a:xfrm>
            <a:off x="632742" y="1758950"/>
            <a:ext cx="7393658" cy="42354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594363" y="1691953"/>
            <a:ext cx="1327743" cy="4105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구매 관리자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410634" y="2870721"/>
            <a:ext cx="673203" cy="245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기입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651605" y="2999795"/>
            <a:ext cx="1043317" cy="245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유효성점검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001572" y="2392142"/>
            <a:ext cx="650033" cy="245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778799" y="2376983"/>
            <a:ext cx="650033" cy="245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예산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337110" y="2254131"/>
            <a:ext cx="914400" cy="445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datastore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6786366" y="1753514"/>
            <a:ext cx="821193" cy="245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공급자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2466292" y="3889444"/>
            <a:ext cx="1228630" cy="245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ko-KR" altLang="en-US" sz="1200" dirty="0" smtClean="0">
                <a:solidFill>
                  <a:schemeClr val="tx1"/>
                </a:solidFill>
              </a:rPr>
              <a:t>점검 </a:t>
            </a:r>
            <a:r>
              <a:rPr lang="en-US" altLang="ko-KR" sz="1200" dirty="0" smtClean="0">
                <a:solidFill>
                  <a:schemeClr val="tx1"/>
                </a:solidFill>
              </a:rPr>
              <a:t>ok]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2509885" y="4287547"/>
            <a:ext cx="1408972" cy="245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갱신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수량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4103815" y="4968682"/>
            <a:ext cx="1408972" cy="245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저장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6089914" y="5121082"/>
            <a:ext cx="802298" cy="245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전송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dirty="0" smtClean="0"/>
              <a:t>기존 시스템이나 개발될 시스템의 모델링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ko-KR" altLang="en-US" sz="2200" dirty="0" smtClean="0"/>
              <a:t>기존 시스템의 모델은 </a:t>
            </a:r>
            <a:r>
              <a:rPr lang="ko-KR" altLang="en-US" sz="2200" dirty="0" err="1" smtClean="0"/>
              <a:t>요구공학</a:t>
            </a:r>
            <a:r>
              <a:rPr lang="ko-KR" altLang="en-US" sz="2200" dirty="0" smtClean="0"/>
              <a:t> 중에 사용됨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모델은 기존 시스템이 무엇을 하는지 밝혀주고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이해당사자 간 논의를 강점과 약점에 집중하게 하는 데 사용될 수 있음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r>
              <a:rPr lang="ko-KR" altLang="en-US" sz="2200" dirty="0" smtClean="0"/>
              <a:t>새 시스템의 모델은 제안된 요구사항들을 다른 시스템 이해당사자들에게 설명하는 것을 돕기 위해 </a:t>
            </a:r>
            <a:r>
              <a:rPr lang="ko-KR" altLang="en-US" sz="2200" dirty="0" err="1" smtClean="0"/>
              <a:t>요구공학</a:t>
            </a:r>
            <a:r>
              <a:rPr lang="ko-KR" altLang="en-US" sz="2200" dirty="0" smtClean="0"/>
              <a:t> 중에 사용됨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엔지니어들은 이 모델들을 제안된 설계를 논의하고 구현할 시스템을 문서화하는 데 사용함</a:t>
            </a:r>
            <a:r>
              <a:rPr lang="en-US" sz="2200" dirty="0" smtClean="0"/>
              <a:t>. </a:t>
            </a: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주도 모델링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실시간 시스템은 보통 한정적인 데이터 처리가 있는 이벤트 주도 </a:t>
            </a:r>
            <a:r>
              <a:rPr lang="ko-KR" altLang="en-US" dirty="0" err="1" smtClean="0"/>
              <a:t>시스템임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유선전화 교환기는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수화기를 드는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이벤트에 대해 발신음을 냄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 smtClean="0"/>
          </a:p>
          <a:p>
            <a:r>
              <a:rPr lang="ko-KR" altLang="en-US" dirty="0" smtClean="0"/>
              <a:t>이벤트 주도 모델링은 어떻게 시스템이 외부와 내부 이벤트에 반응하는지를 보여줌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이것은 시스템이 유한한 수의 상태를 가지고 이벤트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자극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한 상태에서 다른 상태로 전이를 일으킨다는 가정을 기반으로 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상태기반</a:t>
            </a:r>
            <a:r>
              <a:rPr lang="ko-KR" altLang="en-US" dirty="0" smtClean="0"/>
              <a:t> 모델링</a:t>
            </a:r>
            <a:endParaRPr lang="en-GB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외부 및 내부 이벤트에 대한 시스템의 반응을 모델링함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err="1" smtClean="0"/>
              <a:t>상태기반</a:t>
            </a:r>
            <a:r>
              <a:rPr lang="ko-KR" altLang="en-US" sz="2400" dirty="0" smtClean="0"/>
              <a:t> 모델은 시스템 상태를 정점으로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이벤트를 정점들 사이의 간선으로 표현함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이벤트가 발생하면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 상태에서 다른 상태로 이동함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US" altLang="ko-KR" sz="2400" dirty="0" smtClean="0"/>
              <a:t>UML</a:t>
            </a:r>
            <a:r>
              <a:rPr lang="ko-KR" altLang="en-US" sz="2400" dirty="0" smtClean="0"/>
              <a:t>은 </a:t>
            </a:r>
            <a:r>
              <a:rPr lang="en-GB" sz="2400" dirty="0" err="1" smtClean="0"/>
              <a:t>Statecharts</a:t>
            </a:r>
            <a:r>
              <a:rPr lang="ko-KR" altLang="en-US" sz="2400" dirty="0" smtClean="0"/>
              <a:t>에 기반을 둔 상태 다이어그램을 이용하여 지원함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마이크로웨이브 오븐의 상태 다이어그램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" name="Picture 3" descr="5.16 MWOvenStateDiag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49" y="1689100"/>
            <a:ext cx="7086461" cy="43053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993955" y="1701542"/>
            <a:ext cx="596845" cy="3483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 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549510" y="3712823"/>
            <a:ext cx="596845" cy="3483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약 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952212" y="3538652"/>
            <a:ext cx="596845" cy="3483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약 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396657" y="3093019"/>
            <a:ext cx="596845" cy="3483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 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822218" y="3927045"/>
            <a:ext cx="596845" cy="2682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타이머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716313" y="2560038"/>
            <a:ext cx="596845" cy="2682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타이머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282888" y="2846557"/>
            <a:ext cx="596845" cy="2682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숫자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313158" y="4108019"/>
            <a:ext cx="596845" cy="449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도어 열림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4819579" y="3734324"/>
            <a:ext cx="596845" cy="449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도어 닫힘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4610881" y="4578459"/>
            <a:ext cx="596845" cy="449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도어 닫힘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6412546" y="4370098"/>
            <a:ext cx="596845" cy="449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도어 열림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5741139" y="4061165"/>
            <a:ext cx="596845" cy="1358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시작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7128998" y="3936487"/>
            <a:ext cx="596845" cy="1358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취소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975294" y="2813407"/>
            <a:ext cx="596845" cy="1358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대기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7617366" y="4489287"/>
            <a:ext cx="596845" cy="1358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대기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1856697" y="3025072"/>
            <a:ext cx="715442" cy="286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Do</a:t>
            </a:r>
            <a:r>
              <a:rPr lang="en-US" altLang="ko-KR" sz="1050" smtClean="0">
                <a:solidFill>
                  <a:schemeClr val="tx1"/>
                </a:solidFill>
              </a:rPr>
              <a:t>: </a:t>
            </a:r>
            <a:r>
              <a:rPr lang="ko-KR" altLang="en-US" sz="1050" dirty="0" smtClean="0">
                <a:solidFill>
                  <a:schemeClr val="tx1"/>
                </a:solidFill>
              </a:rPr>
              <a:t>시간 표시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7558067" y="4676224"/>
            <a:ext cx="715442" cy="286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Do</a:t>
            </a:r>
            <a:r>
              <a:rPr lang="en-US" altLang="ko-KR" sz="1050" smtClean="0">
                <a:solidFill>
                  <a:schemeClr val="tx1"/>
                </a:solidFill>
              </a:rPr>
              <a:t>: </a:t>
            </a:r>
            <a:r>
              <a:rPr lang="ko-KR" altLang="en-US" sz="1050" dirty="0" smtClean="0">
                <a:solidFill>
                  <a:schemeClr val="tx1"/>
                </a:solidFill>
              </a:rPr>
              <a:t>시간 표시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3129005" y="4702191"/>
            <a:ext cx="789851" cy="286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Do: </a:t>
            </a:r>
            <a:r>
              <a:rPr lang="ko-KR" altLang="en-US" sz="1050" dirty="0" smtClean="0">
                <a:solidFill>
                  <a:schemeClr val="tx1"/>
                </a:solidFill>
              </a:rPr>
              <a:t>출력</a:t>
            </a:r>
            <a:r>
              <a:rPr lang="en-US" altLang="ko-KR" sz="1050" dirty="0" smtClean="0">
                <a:solidFill>
                  <a:schemeClr val="tx1"/>
                </a:solidFill>
              </a:rPr>
              <a:t>=300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3124200" y="2045777"/>
            <a:ext cx="789851" cy="286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Do: </a:t>
            </a:r>
            <a:r>
              <a:rPr lang="ko-KR" altLang="en-US" sz="1050" dirty="0" smtClean="0">
                <a:solidFill>
                  <a:schemeClr val="tx1"/>
                </a:solidFill>
              </a:rPr>
              <a:t>출력</a:t>
            </a:r>
            <a:r>
              <a:rPr lang="en-US" altLang="ko-KR" sz="1050" dirty="0" smtClean="0">
                <a:solidFill>
                  <a:schemeClr val="tx1"/>
                </a:solidFill>
              </a:rPr>
              <a:t>=600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4120640" y="3311250"/>
            <a:ext cx="924111" cy="286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Do: </a:t>
            </a:r>
            <a:r>
              <a:rPr lang="ko-KR" altLang="en-US" sz="900" dirty="0" smtClean="0">
                <a:solidFill>
                  <a:schemeClr val="tx1"/>
                </a:solidFill>
              </a:rPr>
              <a:t>숫자 입력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exit: </a:t>
            </a:r>
            <a:r>
              <a:rPr lang="ko-KR" altLang="en-US" sz="900" dirty="0" smtClean="0">
                <a:solidFill>
                  <a:schemeClr val="tx1"/>
                </a:solidFill>
              </a:rPr>
              <a:t>시간 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5249710" y="4711502"/>
            <a:ext cx="789851" cy="286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Do: “</a:t>
            </a:r>
            <a:r>
              <a:rPr lang="ko-KR" altLang="en-US" sz="900" dirty="0" smtClean="0">
                <a:solidFill>
                  <a:schemeClr val="tx1"/>
                </a:solidFill>
              </a:rPr>
              <a:t>준비</a:t>
            </a:r>
            <a:r>
              <a:rPr lang="en-US" altLang="ko-KR" sz="900" dirty="0" smtClean="0">
                <a:solidFill>
                  <a:schemeClr val="tx1"/>
                </a:solidFill>
              </a:rPr>
              <a:t>“ </a:t>
            </a:r>
            <a:r>
              <a:rPr lang="ko-KR" altLang="en-US" sz="900" dirty="0" smtClean="0">
                <a:solidFill>
                  <a:schemeClr val="tx1"/>
                </a:solidFill>
              </a:rPr>
              <a:t>표시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6316042" y="3260543"/>
            <a:ext cx="789851" cy="286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Do: </a:t>
            </a:r>
            <a:r>
              <a:rPr lang="ko-KR" altLang="en-US" sz="1050" dirty="0" smtClean="0">
                <a:solidFill>
                  <a:schemeClr val="tx1"/>
                </a:solidFill>
              </a:rPr>
              <a:t>오븐 동작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Rectangle 4"/>
          <p:cNvSpPr/>
          <p:nvPr/>
        </p:nvSpPr>
        <p:spPr>
          <a:xfrm>
            <a:off x="6432838" y="3075834"/>
            <a:ext cx="596845" cy="1358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동작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4"/>
          <p:cNvSpPr/>
          <p:nvPr/>
        </p:nvSpPr>
        <p:spPr>
          <a:xfrm>
            <a:off x="5282889" y="4510513"/>
            <a:ext cx="736912" cy="1146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동작 가능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4242425" y="5396369"/>
            <a:ext cx="736912" cy="1146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비활성화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4"/>
          <p:cNvSpPr/>
          <p:nvPr/>
        </p:nvSpPr>
        <p:spPr>
          <a:xfrm>
            <a:off x="3171307" y="4510512"/>
            <a:ext cx="650911" cy="1358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약 출력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4"/>
          <p:cNvSpPr/>
          <p:nvPr/>
        </p:nvSpPr>
        <p:spPr>
          <a:xfrm>
            <a:off x="3193669" y="1852707"/>
            <a:ext cx="650911" cy="1358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강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4235629" y="3108529"/>
            <a:ext cx="736912" cy="1146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시간 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마이크로웨이브 오븐의 상태 다이어그램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" name="Picture 3" descr="5.18 Operate-state-m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746250"/>
            <a:ext cx="5048250" cy="40576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4246544" y="1834195"/>
            <a:ext cx="872852" cy="230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동작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5935385" y="1949685"/>
            <a:ext cx="521399" cy="230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5827085" y="3209318"/>
            <a:ext cx="726115" cy="230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시간종료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705600" y="5047449"/>
            <a:ext cx="726115" cy="230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660362" y="4952097"/>
            <a:ext cx="726115" cy="230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도어 열림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464027" y="5403076"/>
            <a:ext cx="726115" cy="230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대기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3124200" y="5403075"/>
            <a:ext cx="726115" cy="230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비활성화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3124200" y="2193106"/>
            <a:ext cx="726115" cy="230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점검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052665" y="2535398"/>
            <a:ext cx="726115" cy="428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Do: </a:t>
            </a:r>
            <a:r>
              <a:rPr lang="ko-KR" altLang="en-US" sz="1000" dirty="0" smtClean="0">
                <a:solidFill>
                  <a:schemeClr val="tx1"/>
                </a:solidFill>
              </a:rPr>
              <a:t>상태 점검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5209270" y="2535397"/>
            <a:ext cx="980872" cy="428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Do: </a:t>
            </a:r>
            <a:r>
              <a:rPr lang="ko-KR" altLang="en-US" sz="1000" dirty="0" smtClean="0">
                <a:solidFill>
                  <a:schemeClr val="tx1"/>
                </a:solidFill>
              </a:rPr>
              <a:t>마이크로웨이브 동작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5386477" y="2314985"/>
            <a:ext cx="726115" cy="1942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3778780" y="3177218"/>
            <a:ext cx="726115" cy="3932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발진기</a:t>
            </a:r>
            <a:r>
              <a:rPr lang="ko-KR" altLang="en-US" sz="1000" dirty="0" smtClean="0">
                <a:solidFill>
                  <a:schemeClr val="tx1"/>
                </a:solidFill>
              </a:rPr>
              <a:t> 고장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2398085" y="3167887"/>
            <a:ext cx="792984" cy="3932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회전접시</a:t>
            </a:r>
            <a:r>
              <a:rPr lang="ko-KR" altLang="en-US" sz="1000" dirty="0" smtClean="0">
                <a:solidFill>
                  <a:schemeClr val="tx1"/>
                </a:solidFill>
              </a:rPr>
              <a:t> 고장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3191069" y="3889139"/>
            <a:ext cx="726115" cy="230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3058107" y="4128867"/>
            <a:ext cx="792208" cy="3666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Do: </a:t>
            </a:r>
            <a:r>
              <a:rPr lang="ko-KR" altLang="en-US" sz="1000" dirty="0" smtClean="0">
                <a:solidFill>
                  <a:schemeClr val="tx1"/>
                </a:solidFill>
              </a:rPr>
              <a:t>고장 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5386477" y="3761767"/>
            <a:ext cx="726115" cy="230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5229743" y="4023621"/>
            <a:ext cx="980872" cy="376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Do: 5</a:t>
            </a:r>
            <a:r>
              <a:rPr lang="ko-KR" altLang="en-US" sz="1000" dirty="0" smtClean="0">
                <a:solidFill>
                  <a:schemeClr val="tx1"/>
                </a:solidFill>
              </a:rPr>
              <a:t>초간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버저</a:t>
            </a:r>
            <a:r>
              <a:rPr lang="ko-KR" altLang="en-US" sz="1000" dirty="0" smtClean="0">
                <a:solidFill>
                  <a:schemeClr val="tx1"/>
                </a:solidFill>
              </a:rPr>
              <a:t> 울림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마이크로웨이브 오븐의 상태와 자극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49292"/>
              </p:ext>
            </p:extLst>
          </p:nvPr>
        </p:nvGraphicFramePr>
        <p:xfrm>
          <a:off x="431800" y="1727200"/>
          <a:ext cx="8089900" cy="4101465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오븐이 입력을 기다림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표시창에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현재 시간을 보여줌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 출력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오븐 출력이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300W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설정됨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표시창에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 출력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보여줌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 출력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오븐 출력이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600W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설정됨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표시창에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 출력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보여줌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 설정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조리시간을 사용자가 입력한 값으로 설정함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표시창에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선택된 조리시간을 보여주며 시간이 설정될 때 변경된 값을 보여줌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비활성화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안전을 위하여 오븐 동작이 불가능함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오븐 내부 등이 켜짐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표시창에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준비 안됨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보여줌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동작 가능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오븐 동작이 가능함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오븐 내부 등이 꺼짐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 창에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조리 준비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보여줌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동작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오븐이 동작함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오븐 내부 등이 켜짐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표시창에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남은 시간을 보여줌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조리가 끝나면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초간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버저가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울림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오븐 등이 켜짐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버저가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울리는 동안 </a:t>
                      </a:r>
                      <a:r>
                        <a:rPr kumimoji="0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표시창에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조리 완료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보여줌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마이크로웨이브 오븐의 상태와 자극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11452"/>
              </p:ext>
            </p:extLst>
          </p:nvPr>
        </p:nvGraphicFramePr>
        <p:xfrm>
          <a:off x="1419482" y="1841500"/>
          <a:ext cx="6330950" cy="3760470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자극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 출력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약 출력 버튼을 누름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 출력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강 출력 버튼을 누름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타이머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타이머 버튼을 누름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숫자 키를 누름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열림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오븐 도어 스위치가 닫히지 않음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닫힘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오븐 도어 스위치가 닫힘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시작 버튼을 누름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사용자가 취소 버튼을 누름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238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모델 주도 아키텍처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6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주도 공학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 주도 공학</a:t>
            </a:r>
            <a:r>
              <a:rPr lang="en-US" altLang="ko-KR" dirty="0" smtClean="0"/>
              <a:t>(MDE: model-driven engineering)</a:t>
            </a:r>
            <a:r>
              <a:rPr lang="ko-KR" altLang="en-US" dirty="0" smtClean="0"/>
              <a:t>은 프로그램보다 모델이 개발 프로세스의 주요 출력물인 소프트웨어 개발 </a:t>
            </a:r>
            <a:r>
              <a:rPr lang="ko-KR" altLang="en-US" dirty="0" err="1" smtClean="0"/>
              <a:t>접근법임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하드웨어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소프트웨어 플랫폼에서 실행되는 프로그램은 모델로부터 자동으로 생성됨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altLang="ko-KR" dirty="0" smtClean="0"/>
              <a:t>MDE</a:t>
            </a:r>
            <a:r>
              <a:rPr lang="ko-KR" altLang="en-US" dirty="0" smtClean="0"/>
              <a:t>의 지지자들은 이것이 소프트웨어 공학에서 추상화 수준을 올림에 따라 엔지니어들이 더 이상 프로그래밍 언어의 상세 내역이나 실행 플랫폼의 특성에 관여할 필요가 없다고 주장함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주도 </a:t>
            </a:r>
            <a:r>
              <a:rPr lang="ko-KR" altLang="en-US" dirty="0" smtClean="0"/>
              <a:t>공학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 주도 개발은 여전히 초기 단계에 머물러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공학 실무에 실질적으로 반영될 수 있을지는 미지수임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ko-KR" altLang="en-US" dirty="0" smtClean="0"/>
              <a:t>장점</a:t>
            </a:r>
            <a:endParaRPr lang="en-GB" dirty="0" smtClean="0"/>
          </a:p>
          <a:p>
            <a:pPr lvl="1"/>
            <a:r>
              <a:rPr lang="ko-KR" altLang="en-US" dirty="0" smtClean="0"/>
              <a:t>시스템을 높은 추상화 수준에서 생각할 수 있게 해 줌</a:t>
            </a:r>
            <a:r>
              <a:rPr lang="en-US" altLang="ko-KR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코드를 자동으로 생성하여 새로운 플랫폼에 적응이 쉬움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단점</a:t>
            </a:r>
            <a:endParaRPr lang="en-GB" dirty="0" smtClean="0"/>
          </a:p>
          <a:p>
            <a:pPr lvl="1"/>
            <a:r>
              <a:rPr lang="ko-KR" altLang="en-US" dirty="0" smtClean="0"/>
              <a:t>추상화된 모델은 구현에 적합하지 않을 수 있음</a:t>
            </a:r>
            <a:r>
              <a:rPr lang="en-GB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코드 생성으로 절약되는 비용보다 새로운 플랫폼에 대한 번역기를 개발하는 비용이 더 들 수도 있음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주도 아키텍처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 주도 아키텍처</a:t>
            </a:r>
            <a:r>
              <a:rPr lang="en-US" dirty="0" smtClean="0"/>
              <a:t>(</a:t>
            </a:r>
            <a:r>
              <a:rPr lang="en-US" dirty="0" smtClean="0"/>
              <a:t>MDA</a:t>
            </a:r>
            <a:r>
              <a:rPr lang="en-US" dirty="0" smtClean="0"/>
              <a:t>)</a:t>
            </a:r>
            <a:r>
              <a:rPr lang="ko-KR" altLang="en-US" dirty="0" smtClean="0"/>
              <a:t>는 시스템을 기술하기 위하여 </a:t>
            </a:r>
            <a:r>
              <a:rPr lang="en-US" altLang="ko-KR" dirty="0" smtClean="0"/>
              <a:t>UML </a:t>
            </a:r>
            <a:r>
              <a:rPr lang="ko-KR" altLang="en-US" dirty="0" smtClean="0"/>
              <a:t>모델의 일부를 사용하는 소프트웨어 설계와 구현에 대한 모델 중심 </a:t>
            </a:r>
            <a:r>
              <a:rPr lang="ko-KR" altLang="en-US" dirty="0" err="1" smtClean="0"/>
              <a:t>접근법임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서로 다른 추상화 수준에 있는 모델들이 생성됨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원칙적으로</a:t>
            </a:r>
            <a:r>
              <a:rPr lang="en-US" altLang="ko-KR" dirty="0"/>
              <a:t> </a:t>
            </a:r>
            <a:r>
              <a:rPr lang="ko-KR" altLang="en-US" dirty="0" smtClean="0"/>
              <a:t>상위 수준의 플랫폼 독립 모델로부터 사람의 개입 없이 동작하는 프로그램을 생성하는 것이 가능함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표현의 관점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시스템의 컨텍스트나 환경을 모델링하는 외부 관점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시스템과 그 환경 사이의 상호 작용을 모델링하는 상호 작용 관점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시스템의 구성이나 시스템에 의해 처리되는 데이터의 구조를 모델링하는 구조 관점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시스템의 동적인 행동을 모델링하는 동작 관점</a:t>
            </a:r>
            <a:r>
              <a:rPr lang="en-US" dirty="0" smtClean="0"/>
              <a:t>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모델의 유형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7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계산 독립 모델</a:t>
            </a:r>
            <a:r>
              <a:rPr lang="en-US" dirty="0" smtClean="0"/>
              <a:t> </a:t>
            </a:r>
            <a:r>
              <a:rPr lang="en-US" dirty="0" smtClean="0"/>
              <a:t>(CIM) </a:t>
            </a:r>
          </a:p>
          <a:p>
            <a:pPr lvl="1"/>
            <a:r>
              <a:rPr lang="en-US" altLang="ko-KR" dirty="0" smtClean="0"/>
              <a:t>CIM</a:t>
            </a:r>
            <a:r>
              <a:rPr lang="ko-KR" altLang="en-US" dirty="0" smtClean="0"/>
              <a:t>은 시스템에서 사용하는 중요한 도메인 추상화를 모델링해서 때때로 도메인 모델이라고 불림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플랫폼 독립 모델</a:t>
            </a:r>
            <a:r>
              <a:rPr lang="en-US" dirty="0" smtClean="0"/>
              <a:t> </a:t>
            </a:r>
            <a:r>
              <a:rPr lang="en-US" dirty="0" smtClean="0"/>
              <a:t>(PIM) </a:t>
            </a:r>
          </a:p>
          <a:p>
            <a:pPr lvl="1"/>
            <a:r>
              <a:rPr lang="en-US" altLang="ko-KR" dirty="0" smtClean="0"/>
              <a:t>PIM</a:t>
            </a:r>
            <a:r>
              <a:rPr lang="ko-KR" altLang="en-US" dirty="0" smtClean="0"/>
              <a:t>은 구현을 참조하지 않고 시스템의 동작을 모델링함</a:t>
            </a:r>
            <a:r>
              <a:rPr lang="en-US" altLang="ko-KR" dirty="0" smtClean="0"/>
              <a:t>. PIM</a:t>
            </a:r>
            <a:r>
              <a:rPr lang="ko-KR" altLang="en-US" dirty="0" smtClean="0"/>
              <a:t>은 보통 </a:t>
            </a:r>
            <a:r>
              <a:rPr lang="en-US" altLang="ko-KR" dirty="0" smtClean="0"/>
              <a:t>UML</a:t>
            </a:r>
            <a:r>
              <a:rPr lang="ko-KR" altLang="en-US" dirty="0" smtClean="0"/>
              <a:t>의 정적 시스템 구조와 외부와 내부 이벤트에 어떻게 반응하는지를 보여주는 모델을 이용하여 기술됨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플랫폼 특화 모델</a:t>
            </a:r>
            <a:r>
              <a:rPr lang="en-US" dirty="0" smtClean="0"/>
              <a:t> </a:t>
            </a:r>
            <a:r>
              <a:rPr lang="en-US" dirty="0" smtClean="0"/>
              <a:t>(PSM) </a:t>
            </a:r>
          </a:p>
          <a:p>
            <a:pPr lvl="1"/>
            <a:r>
              <a:rPr lang="en-US" altLang="ko-KR" dirty="0" smtClean="0"/>
              <a:t>PSM</a:t>
            </a:r>
            <a:r>
              <a:rPr lang="ko-KR" altLang="en-US" dirty="0" smtClean="0"/>
              <a:t>은 각 응용 </a:t>
            </a:r>
            <a:r>
              <a:rPr lang="ko-KR" altLang="en-US" dirty="0" err="1" smtClean="0"/>
              <a:t>플랫폼별로</a:t>
            </a:r>
            <a:r>
              <a:rPr lang="ko-KR" altLang="en-US" dirty="0" smtClean="0"/>
              <a:t> 플랫폼 독립 모델을 변환한 것임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원칙적으로</a:t>
            </a:r>
            <a:r>
              <a:rPr lang="en-US" altLang="ko-KR" dirty="0"/>
              <a:t> </a:t>
            </a:r>
            <a:r>
              <a:rPr lang="ko-KR" altLang="en-US" dirty="0" smtClean="0"/>
              <a:t>각 계층에서 플랫폼에 특화된 세부 사항을 추가하는 </a:t>
            </a:r>
            <a:r>
              <a:rPr lang="en-US" altLang="ko-KR" dirty="0" smtClean="0"/>
              <a:t>PSM </a:t>
            </a:r>
            <a:r>
              <a:rPr lang="ko-KR" altLang="en-US" dirty="0" smtClean="0"/>
              <a:t>계층들이 존재할 수 있음</a:t>
            </a:r>
            <a:r>
              <a:rPr lang="en-US" dirty="0" smtClean="0"/>
              <a:t>.</a:t>
            </a:r>
            <a:r>
              <a:rPr lang="en-GB" dirty="0" smtClean="0"/>
              <a:t>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MDA </a:t>
            </a:r>
            <a:r>
              <a:rPr lang="ko-KR" altLang="en-US" dirty="0" smtClean="0"/>
              <a:t>변환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4" name="Picture 3" descr="5.19 MDA-Transformation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273300"/>
            <a:ext cx="6789738" cy="28067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524000" y="2324370"/>
            <a:ext cx="1132114" cy="5494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계산 독립 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524000" y="4448639"/>
            <a:ext cx="1219200" cy="459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도메인 특화 가이드라인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360645" y="3471349"/>
            <a:ext cx="1132114" cy="304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번역기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299926" y="2283715"/>
            <a:ext cx="1132114" cy="590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플랫폼 독립 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5075852" y="2283715"/>
            <a:ext cx="1132114" cy="590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플랫폼 특화 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904653" y="2283715"/>
            <a:ext cx="1132114" cy="590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실행 코드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194062" y="3434383"/>
            <a:ext cx="1132114" cy="304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번역기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987143" y="3434383"/>
            <a:ext cx="1132114" cy="304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번역기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4150519" y="4371407"/>
            <a:ext cx="1219200" cy="5284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도메인 특화 패턴과 규칙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5987142" y="4393368"/>
            <a:ext cx="1219200" cy="5284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언어 특화 패턴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플랫폼 특화 모델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4" name="Picture 3" descr="5.20 Multiple PSM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38400"/>
            <a:ext cx="7117940" cy="2514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957943" y="3368634"/>
            <a:ext cx="1132114" cy="5494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플랫폼 독립 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377820" y="2546258"/>
            <a:ext cx="1212980" cy="371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J2EE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번역기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111370" y="2465426"/>
            <a:ext cx="1212980" cy="4519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J2EE </a:t>
            </a:r>
            <a:r>
              <a:rPr lang="ko-KR" altLang="en-US" sz="1200" dirty="0" smtClean="0">
                <a:solidFill>
                  <a:schemeClr val="tx1"/>
                </a:solidFill>
              </a:rPr>
              <a:t>특화 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844920" y="2468536"/>
            <a:ext cx="1212980" cy="4519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Java </a:t>
            </a:r>
            <a:r>
              <a:rPr lang="ko-KR" altLang="en-US" sz="1200" dirty="0" smtClean="0">
                <a:solidFill>
                  <a:schemeClr val="tx1"/>
                </a:solidFill>
              </a:rPr>
              <a:t>코드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생성기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683050" y="2540037"/>
            <a:ext cx="1160885" cy="280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Java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프로그램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729703" y="4465254"/>
            <a:ext cx="1160885" cy="2809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C#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프로그램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869800" y="4379756"/>
            <a:ext cx="1212980" cy="4519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C# </a:t>
            </a:r>
            <a:r>
              <a:rPr lang="ko-KR" altLang="en-US" sz="1200" dirty="0" smtClean="0">
                <a:solidFill>
                  <a:schemeClr val="tx1"/>
                </a:solidFill>
              </a:rPr>
              <a:t>코드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생성기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1331167" y="4465254"/>
            <a:ext cx="1212980" cy="371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.NET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번역기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124200" y="4432097"/>
            <a:ext cx="1212980" cy="371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.NET </a:t>
            </a:r>
            <a:r>
              <a:rPr lang="ko-KR" altLang="en-US" sz="1200" dirty="0" smtClean="0">
                <a:solidFill>
                  <a:schemeClr val="tx1"/>
                </a:solidFill>
              </a:rPr>
              <a:t>특화 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기법과 </a:t>
            </a:r>
            <a:r>
              <a:rPr lang="en-US" altLang="ko-KR" dirty="0" smtClean="0"/>
              <a:t>MDA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MDA</a:t>
            </a:r>
            <a:r>
              <a:rPr lang="ko-KR" altLang="en-US" dirty="0" smtClean="0"/>
              <a:t>의 개발자들은 </a:t>
            </a:r>
            <a:r>
              <a:rPr lang="en-US" altLang="ko-KR" dirty="0" smtClean="0"/>
              <a:t>MDA</a:t>
            </a:r>
            <a:r>
              <a:rPr lang="ko-KR" altLang="en-US" dirty="0" smtClean="0"/>
              <a:t>가 재사용을 촉진할 때 특별히 유용하기 때문에 애자일 기법에 적용될 수 있다고 주장함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광범위한 선행 모델링은 애자일 선언의 기본적인 생각과 모순이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소수의 애자일 개발자들만 모델 주도 공학을 편하게 느낄 것임</a:t>
            </a:r>
            <a:r>
              <a:rPr lang="en-US" dirty="0" smtClean="0"/>
              <a:t>.  </a:t>
            </a:r>
            <a:endParaRPr lang="en-US" dirty="0" smtClean="0"/>
          </a:p>
          <a:p>
            <a:r>
              <a:rPr lang="ko-KR" altLang="en-US" dirty="0" smtClean="0"/>
              <a:t>번역이 완전히 자동화되어 </a:t>
            </a:r>
            <a:r>
              <a:rPr lang="en-US" altLang="ko-KR" dirty="0" smtClean="0"/>
              <a:t>PIM</a:t>
            </a:r>
            <a:r>
              <a:rPr lang="ko-KR" altLang="en-US" dirty="0" smtClean="0"/>
              <a:t>에서 완전한 프로그램을 생성할 수 있다면</a:t>
            </a:r>
            <a:r>
              <a:rPr lang="en-US" altLang="ko-KR" dirty="0" smtClean="0"/>
              <a:t>, MDA</a:t>
            </a:r>
            <a:r>
              <a:rPr lang="ko-KR" altLang="en-US" dirty="0" smtClean="0"/>
              <a:t>를 애자일 개발 프로세스에 적용하는 것이 가능함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MDA </a:t>
            </a:r>
            <a:r>
              <a:rPr lang="ko-KR" altLang="en-US" dirty="0" smtClean="0"/>
              <a:t>도입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MDE/MDA</a:t>
            </a:r>
            <a:r>
              <a:rPr lang="ko-KR" altLang="en-US" dirty="0" smtClean="0"/>
              <a:t>의 도입에 걸림돌이 되는 요소들이 있음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altLang="ko-KR" dirty="0" smtClean="0"/>
              <a:t>MDA</a:t>
            </a:r>
            <a:r>
              <a:rPr lang="ko-KR" altLang="en-US" dirty="0" smtClean="0"/>
              <a:t>가 조직에 도입될 때 지역 환경에서 가용한 설비를 활용할 수 있도록 특별한 목적의 번역기가 생성되어야 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회사들은 자체적으로 도구를 개발하고 유지하는 것을 원치 않으며 도구 개발에 폐업할 수도 있는 작은 소프트웨어 회사에 의지하려고 하지도 않음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MDA </a:t>
            </a:r>
            <a:r>
              <a:rPr lang="ko-KR" altLang="en-US" dirty="0" smtClean="0"/>
              <a:t>도입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모델은 소프트웨어 설계에 관한 토론을 촉진하는 좋은 방법임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토론하기에 유용한 추상화가 항상 구현에 맞는 추상화인 것은 아님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대부분의 복잡한 시스템들은 구현이 주요 문제가 아님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요구공학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보안성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확실성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시스템과의 통합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모두가 더 중요함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0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MDA </a:t>
            </a:r>
            <a:r>
              <a:rPr lang="ko-KR" altLang="en-US" dirty="0" smtClean="0"/>
              <a:t>도입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플랫폼 독립성에 대한 주장이 시스템의 수명 동안 플랫폼이 구식이 되어버린 크고 수명이 긴 시스템에만 유효함</a:t>
            </a:r>
            <a:r>
              <a:rPr lang="en-US" altLang="ko-KR" dirty="0" smtClean="0"/>
              <a:t>. Windows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와 같은 표준 플랫폼을 위해 개발된 소프트웨어 제품과 정보 시스템에서는 </a:t>
            </a:r>
            <a:r>
              <a:rPr lang="en-US" altLang="ko-KR" dirty="0" smtClean="0"/>
              <a:t>MDA</a:t>
            </a:r>
            <a:r>
              <a:rPr lang="ko-KR" altLang="en-US" dirty="0" smtClean="0"/>
              <a:t>의 도입과 </a:t>
            </a:r>
            <a:r>
              <a:rPr lang="ko-KR" altLang="en-US" dirty="0" err="1" smtClean="0"/>
              <a:t>도구사용</a:t>
            </a:r>
            <a:r>
              <a:rPr lang="ko-KR" altLang="en-US" dirty="0" smtClean="0"/>
              <a:t> 비용이 </a:t>
            </a:r>
            <a:r>
              <a:rPr lang="en-US" altLang="ko-KR" dirty="0" smtClean="0"/>
              <a:t>MDA </a:t>
            </a:r>
            <a:r>
              <a:rPr lang="ko-KR" altLang="en-US" dirty="0" smtClean="0"/>
              <a:t>사용에 의한 </a:t>
            </a:r>
            <a:r>
              <a:rPr lang="ko-KR" altLang="en-US" dirty="0" err="1" smtClean="0"/>
              <a:t>비용절약을</a:t>
            </a:r>
            <a:r>
              <a:rPr lang="ko-KR" altLang="en-US" dirty="0" smtClean="0"/>
              <a:t> 초과할 가능성이 큼</a:t>
            </a:r>
            <a:r>
              <a:rPr lang="en-US" dirty="0" smtClean="0"/>
              <a:t>.</a:t>
            </a:r>
            <a:endParaRPr lang="en-GB" dirty="0"/>
          </a:p>
          <a:p>
            <a:r>
              <a:rPr lang="en-US" altLang="ko-KR" dirty="0" smtClean="0"/>
              <a:t>MDA</a:t>
            </a:r>
            <a:r>
              <a:rPr lang="ko-KR" altLang="en-US" dirty="0" smtClean="0"/>
              <a:t>가 진화하던 같은 시기에 애자일 기법이 광범위하게 채택되어 모델 주도 접근법에 대한 관심을 돌렸음</a:t>
            </a:r>
            <a:r>
              <a:rPr lang="en-GB" dirty="0" smtClean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모델은 시스템의 어떤 세부 사항들을 고의로 무시하는 시스템의 추상 뷰이다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시스템의 컨텍스트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상호 작용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구조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동작 등을 보여주는 보완적인 시스템 모델들이 개발될 수 있음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컨텍스트 모델은 </a:t>
            </a:r>
            <a:r>
              <a:rPr lang="ko-KR" altLang="en-US" sz="2000" dirty="0" err="1" smtClean="0"/>
              <a:t>모델링되는</a:t>
            </a:r>
            <a:r>
              <a:rPr lang="ko-KR" altLang="en-US" sz="2000" dirty="0" smtClean="0"/>
              <a:t> 시스템이 어떻게 다른 시스템들과 프로세스들이 있는 환경에 위치하는지 보여줌</a:t>
            </a:r>
            <a:r>
              <a:rPr lang="en-US" sz="2000" dirty="0" smtClean="0"/>
              <a:t>. </a:t>
            </a:r>
            <a:endParaRPr lang="en-GB" sz="2000" dirty="0" smtClean="0"/>
          </a:p>
          <a:p>
            <a:r>
              <a:rPr lang="ko-KR" altLang="en-US" sz="2000" dirty="0" err="1" smtClean="0"/>
              <a:t>유스케이스</a:t>
            </a:r>
            <a:r>
              <a:rPr lang="ko-KR" altLang="en-US" sz="2000" dirty="0" smtClean="0"/>
              <a:t> 다이어그램과 시퀀스 다이어그램은 설계되는 시스템에서 사용자와 시스템 간의 상호 작용을 기술하는 데 사용됨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유스케이스는</a:t>
            </a:r>
            <a:r>
              <a:rPr lang="ko-KR" altLang="en-US" sz="2000" dirty="0" smtClean="0"/>
              <a:t> 시스템과 외부 </a:t>
            </a:r>
            <a:r>
              <a:rPr lang="ko-KR" altLang="en-US" sz="2000" dirty="0" err="1" smtClean="0"/>
              <a:t>액터</a:t>
            </a:r>
            <a:r>
              <a:rPr lang="ko-KR" altLang="en-US" sz="2000" dirty="0" smtClean="0"/>
              <a:t> 간의 상호 작용을 기술하고 시퀀스 다이어그램은 여기에 정보를 추가하여 시스템 객체 간의 상호 작용을 보여줌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구조 모델은 시스템의 구조와 아키텍처를 보여줌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클래스 다이어그램은 시스템에 있는 클래스들의 정적 구조와 그들 간의 관계를 정의함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 smtClean="0"/>
              <a:t>동작 모델은 시스템이 실행될 때의 동적 행동을 기술하기 위하여 사용됨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동작 모델은 시스템에 의해 처리되는 데이터 관점 또는 시스템의 반응을 유발하는 이벤트 관점에서 </a:t>
            </a:r>
            <a:r>
              <a:rPr lang="ko-KR" altLang="en-US" sz="2200" dirty="0" err="1" smtClean="0"/>
              <a:t>모델링될</a:t>
            </a:r>
            <a:r>
              <a:rPr lang="ko-KR" altLang="en-US" sz="2200" dirty="0" smtClean="0"/>
              <a:t> 수 있음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r>
              <a:rPr lang="ko-KR" altLang="en-US" sz="2200" dirty="0" err="1" smtClean="0"/>
              <a:t>액티비티</a:t>
            </a:r>
            <a:r>
              <a:rPr lang="ko-KR" altLang="en-US" sz="2200" dirty="0" smtClean="0"/>
              <a:t> 다이어그램은 데이터의 처리를 모델링하는 데 사용될 수 있음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각 </a:t>
            </a:r>
            <a:r>
              <a:rPr lang="ko-KR" altLang="en-US" sz="2200" dirty="0" err="1" smtClean="0"/>
              <a:t>액티비티는</a:t>
            </a:r>
            <a:r>
              <a:rPr lang="ko-KR" altLang="en-US" sz="2200" dirty="0" smtClean="0"/>
              <a:t> 하나의 처리 단계를 나타냄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r>
              <a:rPr lang="ko-KR" altLang="en-US" sz="2200" dirty="0" smtClean="0"/>
              <a:t>상태 다이어그램은 내부 또는 외부 이벤트에 반응하여 시스템이 동작하는 것을 모델링하는 데 사용됨</a:t>
            </a:r>
            <a:r>
              <a:rPr lang="en-US" sz="2200" dirty="0" smtClean="0"/>
              <a:t>. </a:t>
            </a:r>
            <a:endParaRPr lang="en-GB" sz="2200" dirty="0" smtClean="0"/>
          </a:p>
          <a:p>
            <a:r>
              <a:rPr lang="ko-KR" altLang="en-US" sz="2200" dirty="0" smtClean="0"/>
              <a:t>모델 주도 공학은 실행 코드로 자동 변환될 수 있는 모델들의 집합으로 시스템이 표현되는 소프트웨어 개발 </a:t>
            </a:r>
            <a:r>
              <a:rPr lang="ko-KR" altLang="en-US" sz="2200" smtClean="0"/>
              <a:t>접근법임</a:t>
            </a:r>
            <a:r>
              <a:rPr lang="en-US" sz="2200" smtClean="0"/>
              <a:t>. 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ko-KR" altLang="en-US" dirty="0" smtClean="0"/>
              <a:t>다이어그램 유형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프로세스나 데이터 처리와 관련된 액티비티들을 보여줌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시스템과 그 환경 간의 상호 작용을 보여줌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시퀀스 다이어그램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액터와</a:t>
            </a:r>
            <a:r>
              <a:rPr lang="ko-KR" altLang="en-US" dirty="0" smtClean="0"/>
              <a:t> 시스템 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컴포넌트들 간의 상호 작용을 보여줌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클래스 다이어그램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객</a:t>
            </a:r>
            <a:r>
              <a:rPr lang="ko-KR" altLang="en-US" dirty="0" smtClean="0"/>
              <a:t>체 클래스들과 클래스들 간의 연관을 보여줌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상태 다이어그램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시스템이 내부 또는 외부 이벤트에 대해 어떻게 반응하는지 보여줌</a:t>
            </a:r>
            <a:r>
              <a:rPr lang="en-US" dirty="0" smtClean="0"/>
              <a:t>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모델의 사용법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또는 제안된 시스템에 대한 토론을 자극하고 초점을 맞추기 위한 방법으로서 사용</a:t>
            </a:r>
            <a:endParaRPr lang="en-US" dirty="0" smtClean="0"/>
          </a:p>
          <a:p>
            <a:pPr lvl="1"/>
            <a:r>
              <a:rPr lang="ko-KR" altLang="en-US" dirty="0" smtClean="0"/>
              <a:t>모델은 불완전할 수 있으며 모델링 표기법을 약식으로 사용할 수 있음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기존의 시스템을 문서화하는 방법으로서 문서로서 사용</a:t>
            </a:r>
            <a:endParaRPr lang="en-US" dirty="0" smtClean="0"/>
          </a:p>
          <a:p>
            <a:pPr lvl="1"/>
            <a:r>
              <a:rPr lang="ko-KR" altLang="en-US" dirty="0" smtClean="0"/>
              <a:t>모델이 완전할 필요는 없으나 정확해야 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시스템 구현을 생성하는 데 사용될 수 있는 상세 시스템 설명으로 사용</a:t>
            </a:r>
            <a:endParaRPr lang="en-US" dirty="0" smtClean="0"/>
          </a:p>
          <a:p>
            <a:pPr lvl="1"/>
            <a:r>
              <a:rPr lang="ko-KR" altLang="en-US" dirty="0" smtClean="0"/>
              <a:t>모델은 완전하고 정확해야 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3938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컨텍스트 모델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컨텍스트 모델</a:t>
            </a:r>
            <a:endParaRPr lang="en-GB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컨텍스트 모델은 시스템 작동의 문맥을 보여주기 위해 사용됨</a:t>
            </a:r>
            <a:r>
              <a:rPr lang="en-GB" dirty="0" smtClean="0"/>
              <a:t> – </a:t>
            </a:r>
            <a:r>
              <a:rPr lang="ko-KR" altLang="en-US" dirty="0" smtClean="0"/>
              <a:t>시스템 경계의 바깥에 무엇이 있는지 보여줌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사회적 조직적 관계로 시스템 경계의 위치가 정해질 수 있음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Chapter 5 </a:t>
            </a:r>
            <a:r>
              <a:rPr lang="ko-KR" altLang="en-US" smtClean="0"/>
              <a:t>시스템 모델링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1981</TotalTime>
  <Words>2856</Words>
  <Application>Microsoft Office PowerPoint</Application>
  <PresentationFormat>화면 슬라이드 쇼(4:3)</PresentationFormat>
  <Paragraphs>606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ＭＳ Ｐゴシック</vt:lpstr>
      <vt:lpstr>맑은 고딕</vt:lpstr>
      <vt:lpstr>Arial</vt:lpstr>
      <vt:lpstr>Calibri</vt:lpstr>
      <vt:lpstr>Wingdings</vt:lpstr>
      <vt:lpstr>SE10 slides</vt:lpstr>
      <vt:lpstr>Chapter 5 – 시스템 모델링</vt:lpstr>
      <vt:lpstr>학습내용</vt:lpstr>
      <vt:lpstr>시스템 모델링</vt:lpstr>
      <vt:lpstr>기존 시스템이나 개발될 시스템의 모델링</vt:lpstr>
      <vt:lpstr>시스템 표현의 관점</vt:lpstr>
      <vt:lpstr>UML 다이어그램 유형</vt:lpstr>
      <vt:lpstr>그래픽 모델의 사용법</vt:lpstr>
      <vt:lpstr>컨텍스트 모델</vt:lpstr>
      <vt:lpstr>컨텍스트 모델</vt:lpstr>
      <vt:lpstr>시스템 경계</vt:lpstr>
      <vt:lpstr>Mentcare 시스템의 컨텍스트</vt:lpstr>
      <vt:lpstr>프로세스 관점</vt:lpstr>
      <vt:lpstr>강제수용 프로세스 모델</vt:lpstr>
      <vt:lpstr>상호 작용 모델</vt:lpstr>
      <vt:lpstr>상호 작용 모델</vt:lpstr>
      <vt:lpstr>유스케이스 모델링</vt:lpstr>
      <vt:lpstr>데이터 전송 유스케이스</vt:lpstr>
      <vt:lpstr>데이터 전송 유스케이스의 표 형식 기술</vt:lpstr>
      <vt:lpstr>“병원 접수원” 역할과 관련된 유스케이스들</vt:lpstr>
      <vt:lpstr>시퀀스 다이어그램</vt:lpstr>
      <vt:lpstr>환자 정보 조회의 시퀀스 다이어그램</vt:lpstr>
      <vt:lpstr>데이터 전송의 시퀀스 다이어그램 </vt:lpstr>
      <vt:lpstr>구조 모델</vt:lpstr>
      <vt:lpstr>구조 모델</vt:lpstr>
      <vt:lpstr>클래스 다이어그램</vt:lpstr>
      <vt:lpstr>UML 클래스와 연관 </vt:lpstr>
      <vt:lpstr>Mentcare 시스템의 클래스와 연관</vt:lpstr>
      <vt:lpstr>진찰 클래스</vt:lpstr>
      <vt:lpstr>일반화</vt:lpstr>
      <vt:lpstr>일반화</vt:lpstr>
      <vt:lpstr>일반화 계층구조</vt:lpstr>
      <vt:lpstr>상세내역이 추가된 일반화 계층구조</vt:lpstr>
      <vt:lpstr>집합</vt:lpstr>
      <vt:lpstr>집합 연관</vt:lpstr>
      <vt:lpstr>동작 모델</vt:lpstr>
      <vt:lpstr>동작 모델</vt:lpstr>
      <vt:lpstr>데이터 주도 모델링</vt:lpstr>
      <vt:lpstr>인슐린 펌프 동작의 액티비티 모델</vt:lpstr>
      <vt:lpstr>주문 처리</vt:lpstr>
      <vt:lpstr>이벤트 주도 모델링</vt:lpstr>
      <vt:lpstr>상태기반 모델링</vt:lpstr>
      <vt:lpstr>마이크로웨이브 오븐의 상태 다이어그램</vt:lpstr>
      <vt:lpstr>마이크로웨이브 오븐의 상태 다이어그램</vt:lpstr>
      <vt:lpstr>마이크로웨이브 오븐의 상태와 자극</vt:lpstr>
      <vt:lpstr>마이크로웨이브 오븐의 상태와 자극</vt:lpstr>
      <vt:lpstr>모델 주도 아키텍처</vt:lpstr>
      <vt:lpstr>모델 주도 공학</vt:lpstr>
      <vt:lpstr>모델 주도 공학</vt:lpstr>
      <vt:lpstr>모델 주도 아키텍처</vt:lpstr>
      <vt:lpstr>모델의 유형</vt:lpstr>
      <vt:lpstr>MDA 변환</vt:lpstr>
      <vt:lpstr>다중 플랫폼 특화 모델</vt:lpstr>
      <vt:lpstr>애자일 기법과 MDA</vt:lpstr>
      <vt:lpstr>MDA 도입</vt:lpstr>
      <vt:lpstr>MDA 도입</vt:lpstr>
      <vt:lpstr>MDA 도입</vt:lpstr>
      <vt:lpstr>키 포인트</vt:lpstr>
      <vt:lpstr>키 포인트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5</dc:title>
  <dc:creator>Ian Sommerville</dc:creator>
  <cp:lastModifiedBy>Hwee Kim</cp:lastModifiedBy>
  <cp:revision>128</cp:revision>
  <dcterms:created xsi:type="dcterms:W3CDTF">2010-01-15T13:50:47Z</dcterms:created>
  <dcterms:modified xsi:type="dcterms:W3CDTF">2020-09-07T09:48:31Z</dcterms:modified>
</cp:coreProperties>
</file>