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7" r:id="rId3"/>
    <p:sldId id="278" r:id="rId4"/>
    <p:sldId id="320" r:id="rId5"/>
    <p:sldId id="257" r:id="rId6"/>
    <p:sldId id="308" r:id="rId7"/>
    <p:sldId id="280" r:id="rId8"/>
    <p:sldId id="309" r:id="rId9"/>
    <p:sldId id="310" r:id="rId10"/>
    <p:sldId id="319" r:id="rId11"/>
    <p:sldId id="285" r:id="rId12"/>
    <p:sldId id="321" r:id="rId13"/>
    <p:sldId id="287" r:id="rId14"/>
    <p:sldId id="311" r:id="rId15"/>
    <p:sldId id="322" r:id="rId16"/>
    <p:sldId id="298" r:id="rId17"/>
    <p:sldId id="323" r:id="rId18"/>
    <p:sldId id="312" r:id="rId19"/>
    <p:sldId id="324" r:id="rId20"/>
    <p:sldId id="325" r:id="rId21"/>
    <p:sldId id="299" r:id="rId22"/>
    <p:sldId id="258" r:id="rId23"/>
    <p:sldId id="259" r:id="rId24"/>
    <p:sldId id="260" r:id="rId25"/>
    <p:sldId id="288" r:id="rId26"/>
    <p:sldId id="261" r:id="rId27"/>
    <p:sldId id="262" r:id="rId28"/>
    <p:sldId id="263" r:id="rId29"/>
    <p:sldId id="292" r:id="rId30"/>
    <p:sldId id="264" r:id="rId31"/>
    <p:sldId id="265" r:id="rId32"/>
    <p:sldId id="295" r:id="rId33"/>
    <p:sldId id="266" r:id="rId34"/>
    <p:sldId id="267" r:id="rId35"/>
    <p:sldId id="289" r:id="rId36"/>
    <p:sldId id="268" r:id="rId37"/>
    <p:sldId id="327" r:id="rId38"/>
    <p:sldId id="300" r:id="rId39"/>
    <p:sldId id="301" r:id="rId40"/>
    <p:sldId id="303" r:id="rId41"/>
    <p:sldId id="304" r:id="rId42"/>
    <p:sldId id="270" r:id="rId43"/>
    <p:sldId id="271" r:id="rId44"/>
    <p:sldId id="305" r:id="rId45"/>
    <p:sldId id="272" r:id="rId46"/>
    <p:sldId id="273" r:id="rId47"/>
    <p:sldId id="313" r:id="rId48"/>
    <p:sldId id="314" r:id="rId49"/>
    <p:sldId id="306" r:id="rId50"/>
    <p:sldId id="274" r:id="rId51"/>
    <p:sldId id="315" r:id="rId52"/>
    <p:sldId id="316" r:id="rId53"/>
    <p:sldId id="276" r:id="rId54"/>
    <p:sldId id="275" r:id="rId55"/>
    <p:sldId id="32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EFB"/>
    <a:srgbClr val="7F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66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D5E9C6-E61E-4B14-9AE8-6C1A6B90CE38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B055B8-1BD6-4715-B456-B468C0806968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CADB8-C266-4608-A979-8109C9DBB922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AA024-54B3-498E-8329-570249B639DF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AD2BEF-303C-4FC0-8CFF-3535A8D62335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FBC7DD-0A3C-45B6-BA56-2E73A8F6EE86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B32DFC-D247-4153-8E1A-16AD0D262779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58CE2-883D-4E4B-9ABD-8B8C8D676701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14A9E5-E01F-44E0-A262-DA604D22236D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34BFCE-2BAB-4529-85A4-5FD610EBDDC3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4F191-C668-4D78-BDE4-4D7CD667A5DC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FCC635-2DB3-4E28-82AC-04FC66B73DFD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– </a:t>
            </a:r>
            <a:r>
              <a:rPr lang="ko-KR" altLang="en-US" dirty="0" smtClean="0"/>
              <a:t>아키텍처 설계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C3B8-B0D7-4DDC-8134-E246FF70B66E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3119"/>
            <a:ext cx="9144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아키텍처 설계 결정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2E0F-3E22-4C1A-98D9-33409ECC3795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결정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설계는 시스템의 기능적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비기능적 요구사항을 만족시키기 위한 시스템 구조를 설계하는 창의적인 프로세스임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모든 설계 프로세스를 관통하는 공통적인 결정들이 있으며 시스템의 비기능적 특성을 결정하게 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A3DF-752A-4D4C-93BF-2E8F598E140D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결정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9" y="1684421"/>
            <a:ext cx="8705841" cy="46719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D843-DF69-448D-A961-73766747B92F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85569" y="1722164"/>
            <a:ext cx="2321772" cy="829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설계 중인 시스템의 템플릿으로 사용할 수 있는 범용 애플리케이션 아키텍처가 있는가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63114" y="3709342"/>
            <a:ext cx="2321772" cy="72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구조화하기</a:t>
            </a:r>
            <a:r>
              <a:rPr lang="ko-KR" altLang="en-US" sz="1200" dirty="0" smtClean="0">
                <a:solidFill>
                  <a:schemeClr val="tx1"/>
                </a:solidFill>
              </a:rPr>
              <a:t> 위하여 사용되는 기본적인 접근법은 무엇인가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85569" y="5517223"/>
            <a:ext cx="2321772" cy="80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시스템의 구조를 이루는 컴포넌트들이 서브컴포넌트들로 어떻게 나뉘어지는가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567952" y="1731129"/>
            <a:ext cx="2164933" cy="829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시스템이 하드웨어 코어나 프로세스 상에 어떻게 분산되는가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548292" y="5517224"/>
            <a:ext cx="2290720" cy="80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시스템의 비기능적 요구사항을 만족시키기에 최적인 아키텍처 구성은 무엇인가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535272" y="1722164"/>
            <a:ext cx="2290720" cy="80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어떤 아키텍처 패턴이나 스타일이 사용되는가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518210" y="3691414"/>
            <a:ext cx="2290720" cy="80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컴포넌트들의 동작을 제어하기 위해 사용되는 전략은 무엇인가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605072" y="5499295"/>
            <a:ext cx="2290720" cy="80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시스템의 아키텍처가 어떻게 문서화되어야 하는가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재사용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응용 도메인의 시스템들은 종종 도메인의 근본적인 개념을 반영하는 유사한 아키텍처를 가짐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응용 제품 라인은 핵심 아키텍처에 특정 고객 요구사항을 만족시키는 변형을 추가하여 만들어진 애플리케이션들임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시스템 아키텍처를 설계할 때 광범위한 애플리케이션 클래스와 시스템의 공통점이 무엇인지 결정하여야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애플리케이션 아키텍처에서 재사용할 수 있는 지식이 얼마나 되는지를 결정하여야 함</a:t>
            </a:r>
            <a:r>
              <a:rPr lang="en-US" dirty="0" smtClean="0"/>
              <a:t>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9E8-B2AB-4BCA-95C5-17292EFF6272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6388"/>
            <a:ext cx="8305800" cy="917575"/>
          </a:xfrm>
        </p:spPr>
        <p:txBody>
          <a:bodyPr/>
          <a:lstStyle/>
          <a:p>
            <a:r>
              <a:rPr lang="ko-KR" altLang="en-US" dirty="0" smtClean="0"/>
              <a:t>아키텍처와 시스템 특성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성능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네트워크에 걸쳐 분산된 것보다 같은 컴퓨터에 배치된 소수의 컴포넌트 안에 중요한 작업이 모이도록 설계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ko-KR" altLang="en-US" sz="2400" dirty="0" err="1" smtClean="0"/>
              <a:t>보안성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가장 중요한 자산이 가장 안쪽 계층에서 보호되고 높은 수준의 보안 검증이 이 계층에 적용되어야 함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안전성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안전 관련 작업이 단일 컴포넌트나 소수의 컴포넌트에 같이 배치되도록 아키텍처가 설계되어야 함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가용성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시스템의 중단 없이 컴포넌트를 교체하고 갱신하는 것이 가능하게 아키텍처가 설계되어야 함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유지보수성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변경이 용이한 세분화되고 독립적인 컴포넌트 사용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AE90-372B-4D52-AC27-3462816DE2D3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95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아키텍처 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4F2A-A2FF-45BF-9CA8-9C64485845BC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아키텍처 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아키텍처를 설계하거나 문서화할 때 어떤 뷰나 관점이 유용한가</a:t>
            </a:r>
            <a:r>
              <a:rPr lang="en-US" dirty="0" smtClean="0"/>
              <a:t>?</a:t>
            </a:r>
            <a:endParaRPr lang="en-GB" dirty="0" smtClean="0"/>
          </a:p>
          <a:p>
            <a:r>
              <a:rPr lang="ko-KR" altLang="en-US" dirty="0" smtClean="0"/>
              <a:t>아키텍처 모델을 기술하기 위하여 어떤 표기법이 사용되어야 하는가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ko-KR" altLang="en-US" dirty="0" smtClean="0"/>
              <a:t>시스템의 아키텍처와 관련된 모든 정보를 하나의 다이어그램에 표현하는 것은 불가능함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그래픽 모델은 시스템이 </a:t>
            </a:r>
            <a:r>
              <a:rPr lang="ko-KR" altLang="en-US" dirty="0" smtClean="0"/>
              <a:t>모듈들로 어떻게 분해되는지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프로세스가 어떻게 상호 작용하는지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시스템 컴포넌트들이 네트워크에 걸쳐 분산되어 있는 서로 다른 방법들을 보여줄 수 있음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11F1-D39F-494B-8805-C5FAF276D922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6.3 Architectural view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83" y="1877595"/>
            <a:ext cx="5375755" cy="40446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C817-877E-46EC-8F63-ED6F44FE32B5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148628" y="2887576"/>
            <a:ext cx="1054760" cy="734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논리적 </a:t>
            </a:r>
            <a:r>
              <a:rPr lang="ko-KR" altLang="en-US" sz="1400" dirty="0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773648" y="4404893"/>
            <a:ext cx="1429740" cy="543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개발 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444260" y="4413858"/>
            <a:ext cx="1429740" cy="543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프로세스 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386433" y="2905505"/>
            <a:ext cx="1429740" cy="543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물리적 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080040" y="3488684"/>
            <a:ext cx="1429740" cy="676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아키텍처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+ 1 </a:t>
            </a:r>
            <a:r>
              <a:rPr lang="ko-KR" altLang="en-US" dirty="0" smtClean="0"/>
              <a:t>뷰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논리적 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또는 객체 클래스로 시스템의 핵심 추상화를 보여줌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프로세스 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런타임에</a:t>
            </a:r>
            <a:r>
              <a:rPr lang="en-US" altLang="ko-KR" dirty="0"/>
              <a:t> </a:t>
            </a:r>
            <a:r>
              <a:rPr lang="ko-KR" altLang="en-US" dirty="0" smtClean="0"/>
              <a:t>시스템이 어떻게 상호 작용하는 프로세스들로 구성되는지 보여줌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개발 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소프트웨어가 개발을 위해 어떻게 분해되는지 보여줌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물리적 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소프트웨어와 소프트웨어 컴포넌트들이 시스템의 프로세서에 어떻게 분산되는지를 보여줌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및 시나리오</a:t>
            </a:r>
            <a:r>
              <a:rPr lang="en-US" dirty="0" smtClean="0"/>
              <a:t> (+</a:t>
            </a:r>
            <a:r>
              <a:rPr lang="en-US" dirty="0" smtClean="0"/>
              <a:t>1)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A234-F1DA-43AE-B6D3-A07E5DCFCEB2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뷰 기술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몇몇 사람들은 </a:t>
            </a:r>
            <a:r>
              <a:rPr lang="en-US" dirty="0" smtClean="0"/>
              <a:t>UML</a:t>
            </a:r>
            <a:r>
              <a:rPr lang="ko-KR" altLang="en-US" dirty="0" smtClean="0"/>
              <a:t>이 시스템 아키텍처를 기술하고 문서화하는 데 적합하다고 주장함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smtClean="0"/>
              <a:t>UML</a:t>
            </a:r>
            <a:r>
              <a:rPr lang="ko-KR" altLang="en-US" dirty="0" smtClean="0"/>
              <a:t>은 상위 수준의 시스템 기술에 적합한 추상화를 담고 있음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아키텍처 기술 언어</a:t>
            </a:r>
            <a:r>
              <a:rPr lang="en-US" dirty="0" smtClean="0"/>
              <a:t> (ADL)</a:t>
            </a:r>
            <a:r>
              <a:rPr lang="ko-KR" altLang="en-US" dirty="0" smtClean="0"/>
              <a:t>가 제시되었으나 많이 사용되는 편은 아님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171-F14F-4BBE-89A9-0E17962D527A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 결정</a:t>
            </a:r>
            <a:endParaRPr lang="en-GB" dirty="0" smtClean="0"/>
          </a:p>
          <a:p>
            <a:r>
              <a:rPr lang="ko-KR" altLang="en-US" dirty="0" smtClean="0"/>
              <a:t>아키텍처 뷰</a:t>
            </a:r>
            <a:endParaRPr lang="en-GB" dirty="0" smtClean="0"/>
          </a:p>
          <a:p>
            <a:r>
              <a:rPr lang="ko-KR" altLang="en-US" dirty="0" smtClean="0"/>
              <a:t>아키텍처 패턴</a:t>
            </a:r>
            <a:endParaRPr lang="en-GB" dirty="0" smtClean="0"/>
          </a:p>
          <a:p>
            <a:r>
              <a:rPr lang="ko-KR" altLang="en-US" dirty="0" smtClean="0"/>
              <a:t>애플리케이션 아키텍처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599-B016-4D9A-9707-40A635FCAA71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95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아키텍처 패턴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9E4A-5C74-4511-A9E0-3190A532B468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패턴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패턴은 소프트웨어 시스템에 대한 지식을 표현하고 공유하고 재사용하는 방법임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아키텍처 패턴은 서로 다른 시스템과 환경에서 시도되고 시험된 바람직한 사례를 </a:t>
            </a:r>
            <a:r>
              <a:rPr lang="ko-KR" altLang="en-US" dirty="0" err="1" smtClean="0"/>
              <a:t>양식화하고</a:t>
            </a:r>
            <a:r>
              <a:rPr lang="ko-KR" altLang="en-US" dirty="0" smtClean="0"/>
              <a:t> 추상화한 </a:t>
            </a:r>
            <a:r>
              <a:rPr lang="ko-KR" altLang="en-US" dirty="0" err="1" smtClean="0"/>
              <a:t>기술임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해당 패턴을 언제 사용하기에 적절하고 적절하지 않은지에 대한 </a:t>
            </a:r>
            <a:r>
              <a:rPr lang="ko-KR" altLang="en-US" dirty="0" smtClean="0"/>
              <a:t>정보가 포함되어야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패턴은 설명 기술과 다이어그램을 섞어서 사용하는 표준 방법으로 기술될 수 있음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1A53-5759-487B-B4AC-3F6485159553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뷰 제어기</a:t>
            </a:r>
            <a:r>
              <a:rPr lang="en-US" dirty="0" smtClean="0"/>
              <a:t> </a:t>
            </a:r>
            <a:r>
              <a:rPr lang="en-US" dirty="0" smtClean="0"/>
              <a:t>(MVC) </a:t>
            </a:r>
            <a:r>
              <a:rPr lang="ko-KR" altLang="en-US" dirty="0" smtClean="0"/>
              <a:t>패턴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75825"/>
              </p:ext>
            </p:extLst>
          </p:nvPr>
        </p:nvGraphicFramePr>
        <p:xfrm>
          <a:off x="457200" y="1693404"/>
          <a:ext cx="8229600" cy="4210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7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1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MVC </a:t>
                      </a: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모델 뷰 제어기</a:t>
                      </a: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설명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시스템 데이터로부터 표현과 상호 작용을 분리시킨다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시스템은 서로 상호 작용하는 세 개의 논리적 컴포넌트로 구조화된다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모델 컴포넌트는 시스템 데이터와 데이터에 대한 오퍼레이션을 관리한다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뷰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 컴포넌트는 사용자에게 데이터가 어떻게 표현되는지를 정의하고 관리한다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제어기 컴포넌트는 사용자 상호 작용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키 누름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마우스 클릭 등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을 관리하고 이를 뷰와 모델에 전달한다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그림 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6.5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를 참고하라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6.6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MVC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패턴을 사용하여 구성된 웹 기반 애플리케이션 시스템의 아키텍처를 보여준다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언제 사용되는가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데이터를 보여주고 상호 작용하는 방법이 여러 가지일 때 사용된다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데이터의 표현과 상호 작용에 대한 추후 요구사항을 알 수 없을 때도 사용된다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장점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 표현과 무관하게 데이터를 변경할 수 있게 해 주며 그 반대도 마찬가지이다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동일한 데이터를 서로 다른 방법으로 표현하는 것을 지원하며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한 표현에 가해진 변경이 다른 표현에도 반영된다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단점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 모델과 상호 작용이 단순한 경우에는 추가 코딩과 코드의 복잡도가 단점이 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2FA9-0C50-4D04-9F68-35F886C34C1E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뷰 제어기 패턴의 구성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 descr="6"/>
          <p:cNvPicPr>
            <a:picLocks noChangeAspect="1" noChangeArrowheads="1"/>
          </p:cNvPicPr>
          <p:nvPr/>
        </p:nvPicPr>
        <p:blipFill>
          <a:blip r:embed="rId2"/>
          <a:srcRect t="-10443" b="-8620"/>
          <a:stretch>
            <a:fillRect/>
          </a:stretch>
        </p:blipFill>
        <p:spPr bwMode="auto">
          <a:xfrm>
            <a:off x="2063367" y="1952625"/>
            <a:ext cx="481965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D323-B3D3-4E60-A0AF-E4F8D4C6D223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471358" y="2361647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396840" y="2364636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45812" y="4268142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196440" y="2678399"/>
            <a:ext cx="1670336" cy="620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동작을 모델 갱신으로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매핑시킴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뷰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000571" y="2662623"/>
            <a:ext cx="1770769" cy="702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모델을 표현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모델 갱신을 요청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이벤트를 제어기에 보냄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587807" y="4560151"/>
            <a:ext cx="1770769" cy="702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애플리케이션 상태를 유지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상태 변경을 뷰에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978212" y="3832225"/>
            <a:ext cx="843353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상태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359837" y="3505063"/>
            <a:ext cx="843353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004048" y="3901844"/>
            <a:ext cx="843353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상태 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011997" y="3164956"/>
            <a:ext cx="876897" cy="340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이벤트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011997" y="2402578"/>
            <a:ext cx="876897" cy="340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뷰 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ko-KR" altLang="en-US" dirty="0" smtClean="0"/>
              <a:t>패턴을 이용한 웹 애플리케이션 아키텍처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7410" name="Picture 2" descr="6"/>
          <p:cNvPicPr>
            <a:picLocks noChangeAspect="1" noChangeArrowheads="1"/>
          </p:cNvPicPr>
          <p:nvPr/>
        </p:nvPicPr>
        <p:blipFill>
          <a:blip r:embed="rId2"/>
          <a:srcRect b="-8466"/>
          <a:stretch>
            <a:fillRect/>
          </a:stretch>
        </p:blipFill>
        <p:spPr bwMode="auto">
          <a:xfrm>
            <a:off x="2166591" y="1828800"/>
            <a:ext cx="45656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BA45-CAE9-483C-BEF4-67282BA85CFE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525146" y="2929412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086064" y="2929411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832259" y="4663532"/>
            <a:ext cx="1054760" cy="196283"/>
          </a:xfrm>
          <a:prstGeom prst="rect">
            <a:avLst/>
          </a:prstGeom>
          <a:solidFill>
            <a:srgbClr val="7F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103816" y="1906531"/>
            <a:ext cx="876897" cy="340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브라우저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010122" y="2949815"/>
            <a:ext cx="729219" cy="391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폼에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936282" y="3662081"/>
            <a:ext cx="803059" cy="340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이벤트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168251" y="4051368"/>
            <a:ext cx="843353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719147" y="4295749"/>
            <a:ext cx="1013094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새로고침</a:t>
            </a:r>
            <a:r>
              <a:rPr lang="ko-KR" altLang="en-US" sz="1200" dirty="0" smtClean="0">
                <a:solidFill>
                  <a:schemeClr val="tx1"/>
                </a:solidFill>
              </a:rPr>
              <a:t>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988076" y="4302380"/>
            <a:ext cx="843353" cy="48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갱신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290109" y="3239548"/>
            <a:ext cx="1542150" cy="620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HTTP </a:t>
            </a:r>
            <a:r>
              <a:rPr lang="ko-KR" altLang="en-US" sz="1050" dirty="0" smtClean="0">
                <a:solidFill>
                  <a:schemeClr val="tx1"/>
                </a:solidFill>
              </a:rPr>
              <a:t>요청 처리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애플리케이션 특화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로직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데이터 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850406" y="3191934"/>
            <a:ext cx="1538441" cy="644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동적 페이지 생성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폼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579907" y="5002900"/>
            <a:ext cx="1506158" cy="638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비즈니스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데이터베이스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계층 아키텍처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400" dirty="0" smtClean="0"/>
              <a:t>시스템의 기능은 분리된 계층들로 구성되고 각 계층은 바로 아래 계층에서 제공하는 기능과 서비스에만 의존함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시스템의 점증적 개발을 지원함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8722-3776-4E65-8DC7-00D74EA16758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 아키텍처 패턴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06432"/>
              </p:ext>
            </p:extLst>
          </p:nvPr>
        </p:nvGraphicFramePr>
        <p:xfrm>
          <a:off x="1024689" y="1621197"/>
          <a:ext cx="7190386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이름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계층 아키텍처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설명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시스템을 계층들로 구성하고 각 계층은 관련된 기능을 수행한다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각 계층은 상위 계층에 서비스를 제공하는데 가장 아래 계층은 시스템 전체에서 사용되는 핵심 서비스를 나타낸다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6.8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을 참고하라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예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학교에서 모든 과목의 학습을 지원하는 디지털 학습 시스템의 계층 모델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6.9)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언제 사용되는가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새로운 기능을 기존 시스템 위에 구축할 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개발을 여러 팀으로 나누어서 하고 각 팀이 기능 계층에 대한 책임이 있을 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다중수준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 보안이 필요할 때 사용된다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장점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인터페이스가 유지된다면 전체 계층을 대체하는 것이 가능하다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시스템의 확실성을 향상시키기 위하여 중복된 기능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예를 들어 인증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이 각 계층에 제공될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단점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현실적으로 계층들을 명확하게 분리하는 것이 종종 어렵고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상위 수준 계층이 바로 아래 계층을 통하지 않고 하위 계층과 직접 상호 작용해야 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서비스 요청이 각 계층에서 처리되면서 여러 단계에서 해석되므로 성능이 문제가 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DDA-C798-4FB9-8C82-658AED9A853F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범용 계층 아키텍처</a:t>
            </a:r>
            <a:endParaRPr lang="en-US" dirty="0"/>
          </a:p>
        </p:txBody>
      </p:sp>
      <p:pic>
        <p:nvPicPr>
          <p:cNvPr id="4" name="Content Placeholder 3" descr="6.6 Layered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6082" r="-16082"/>
          <a:stretch>
            <a:fillRect/>
          </a:stretch>
        </p:blipFill>
        <p:spPr>
          <a:xfrm>
            <a:off x="740945" y="1600200"/>
            <a:ext cx="7271456" cy="3999021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F4B7-E7AC-4CD3-AD08-D8AA6336E56F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583863" y="1781025"/>
            <a:ext cx="1699337" cy="393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590800" y="2650600"/>
            <a:ext cx="3666565" cy="672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인터페이스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인증과 권한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002117" y="3657635"/>
            <a:ext cx="4649695" cy="672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핵심 비즈니스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애플리케이션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공통기능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037976" y="4750922"/>
            <a:ext cx="4649695" cy="672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지원</a:t>
            </a:r>
            <a:r>
              <a:rPr lang="en-US" altLang="ko-KR" sz="1400" dirty="0" smtClean="0">
                <a:solidFill>
                  <a:schemeClr val="tx1"/>
                </a:solidFill>
              </a:rPr>
              <a:t>(OS,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데이터베이스 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iLearn</a:t>
            </a:r>
            <a:r>
              <a:rPr lang="en-US" dirty="0" smtClean="0"/>
              <a:t> </a:t>
            </a:r>
            <a:r>
              <a:rPr lang="ko-KR" altLang="en-US" dirty="0" smtClean="0"/>
              <a:t>시스템 아키텍처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6.9 iLearn architectur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6" y="1585960"/>
            <a:ext cx="5781175" cy="48102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C1F5-B506-47FE-B715-9E5F22D5F9C8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2274531" y="1667471"/>
            <a:ext cx="4592434" cy="45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브라우저 기반 사용자 인터페이스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iLearn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988145" y="2444413"/>
            <a:ext cx="1944373" cy="250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구성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984383" y="3575666"/>
            <a:ext cx="1944373" cy="250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애플리케이션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903701" y="5225097"/>
            <a:ext cx="1944373" cy="250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서비스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187872" y="2774837"/>
            <a:ext cx="4798622" cy="54808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그룹 관리         애플리케이션 관리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ID </a:t>
            </a:r>
            <a:r>
              <a:rPr lang="ko-KR" altLang="en-US" sz="1400" dirty="0" smtClean="0">
                <a:solidFill>
                  <a:schemeClr val="tx1"/>
                </a:solidFill>
              </a:rPr>
              <a:t>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110178" y="3947348"/>
            <a:ext cx="4936081" cy="8876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전자우편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메시징</a:t>
            </a:r>
            <a:r>
              <a:rPr lang="ko-KR" altLang="en-US" sz="1400" dirty="0" smtClean="0">
                <a:solidFill>
                  <a:schemeClr val="tx1"/>
                </a:solidFill>
              </a:rPr>
              <a:t>   비디오 회의   신문 아카이브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문서 편집   시뮬레이션   비디오 저장소   자원 탐색기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스프레드시트   가상 학습환경   기록 아카이브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171437" y="5592162"/>
            <a:ext cx="4798622" cy="595866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인증      로그 및 모니터링       인터페이스 기능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저장소      애플리케이션 저장소    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저장소 아키텍처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컴포넌트들이 데이터를 공유하는 방법은 두 가지가 있음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공유 데이터베이스에 모든 데이터를 공유하고 모든 컴포넌트들이 접근 가능함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각각의 컴포넌트들이 데이터베이스를 구성하고 다른 컴포넌트들에 직접 데이터를 전송함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대량의 데이터를 사용해야 하는 경우 저장소 아키텍처가 </a:t>
            </a:r>
            <a:r>
              <a:rPr lang="ko-KR" altLang="en-US" dirty="0" err="1" smtClean="0"/>
              <a:t>효율적임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DCAA-7E1B-4D8D-AD7C-0264D9B4F082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아키텍처 설계는 어떻게 소프트웨어 시스템이 구성되어야 </a:t>
            </a:r>
            <a:r>
              <a:rPr lang="ko-KR" altLang="en-US" dirty="0" err="1" smtClean="0"/>
              <a:t>하는지와</a:t>
            </a:r>
            <a:r>
              <a:rPr lang="ko-KR" altLang="en-US" dirty="0" smtClean="0"/>
              <a:t> 시스템의 전체 구조 설계를 이해하는 것과 연관되어있음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아키텍처 설계는 주요 구조 컴포넌트들과 그들 간의 관계를 식별하므로 설계와 </a:t>
            </a:r>
            <a:r>
              <a:rPr lang="ko-KR" altLang="en-US" dirty="0" err="1" smtClean="0"/>
              <a:t>요구공학</a:t>
            </a:r>
            <a:r>
              <a:rPr lang="ko-KR" altLang="en-US" dirty="0" smtClean="0"/>
              <a:t> 사이의 중요한 </a:t>
            </a:r>
            <a:r>
              <a:rPr lang="ko-KR" altLang="en-US" dirty="0" err="1" smtClean="0"/>
              <a:t>연결임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아키텍처 설계 프로세스의 출력은 시스템이 상호 작용하는 컴포넌트들의 집합으로 어떻게 </a:t>
            </a:r>
            <a:r>
              <a:rPr lang="ko-KR" altLang="en-US" dirty="0" err="1" smtClean="0"/>
              <a:t>구성되었는지를</a:t>
            </a:r>
            <a:r>
              <a:rPr lang="ko-KR" altLang="en-US" dirty="0" smtClean="0"/>
              <a:t> 설명하는 아키텍처 </a:t>
            </a:r>
            <a:r>
              <a:rPr lang="ko-KR" altLang="en-US" dirty="0" err="1" smtClean="0"/>
              <a:t>모델임</a:t>
            </a:r>
            <a:r>
              <a:rPr lang="en-US" dirty="0" smtClean="0"/>
              <a:t>. 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0330-5EC4-4A88-A1B4-C1FD46BD7A8B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아키텍처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694230"/>
              </p:ext>
            </p:extLst>
          </p:nvPr>
        </p:nvGraphicFramePr>
        <p:xfrm>
          <a:off x="1213851" y="1417638"/>
          <a:ext cx="6595874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저장소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설명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시스템의 모든 데이터는 모든 시스템 컴포넌트들이 접근할 수 있는 중앙 저장소에서 관리된다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컴포넌트들은 직접 상호작용하지 않고 저장소를 통해서만 상호 작용한다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6.11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은 컴포넌트들이 시스템 설계 정보의 저장소를 사용하는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IDE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의 예이다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각 소프트웨어 도구들은 정보를 생성하며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이를 다른 도구들이 사용할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언제 사용되는가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 패턴은 장기간 저장되어야 하는 대량의 정보를 생성하는 시스템을 가지고 있을 때 사용해야 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저장소에 데이터가 추가되면 어떤 행동이나 도구의 동작이 필요한 데이터 주도 시스템에서도 사용할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컴포넌트들이 독립적이고 다른 컴포넌트들의 존재를 알 필요가 없다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한 컴포넌트에 의한 변경이 모든 컴포넌트로 전파된다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모든 데이터를 한 장소에 일관성 있게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예를 들어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백업을 동시에 함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관리된다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단점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저장소가 단일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장애점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(single point of failure)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이므로 저장소의 문제는 전체 시스템에 영향을 끼친다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모든 통신이 저장소를 통하도록 구성되어 있으므로 비효율적일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저장소를 여러 컴퓨터에 분산시키는 것은 어려울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B4A-8D8D-4D19-A57E-ED505C2D59D7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r>
              <a:rPr lang="ko-KR" altLang="en-US" dirty="0" smtClean="0"/>
              <a:t>를 위한 저장소 아키텍처</a:t>
            </a:r>
            <a:endParaRPr lang="en-US" dirty="0"/>
          </a:p>
        </p:txBody>
      </p:sp>
      <p:pic>
        <p:nvPicPr>
          <p:cNvPr id="4" name="Content Placeholder 3" descr="6.9 RepositoryIDE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2287" b="-12287"/>
          <a:stretch>
            <a:fillRect/>
          </a:stretch>
        </p:blipFill>
        <p:spPr>
          <a:xfrm>
            <a:off x="754456" y="1600200"/>
            <a:ext cx="7244433" cy="398415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A4A0-9A84-440F-B8B1-140263C80FD2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264889" y="3287094"/>
            <a:ext cx="1980716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저장소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873430" y="2058305"/>
            <a:ext cx="915652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UML </a:t>
            </a:r>
            <a:r>
              <a:rPr lang="ko-KR" altLang="en-US" sz="1400" dirty="0" smtClean="0">
                <a:solidFill>
                  <a:schemeClr val="tx1"/>
                </a:solidFill>
              </a:rPr>
              <a:t>편집기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729124" y="2058304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코드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740206" y="2747926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Java </a:t>
            </a:r>
            <a:r>
              <a:rPr lang="ko-KR" altLang="en-US" sz="1400" dirty="0" smtClean="0">
                <a:solidFill>
                  <a:schemeClr val="tx1"/>
                </a:solidFill>
              </a:rPr>
              <a:t>편집기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740206" y="3912159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Python </a:t>
            </a:r>
            <a:r>
              <a:rPr lang="ko-KR" altLang="en-US" sz="1400" dirty="0" smtClean="0">
                <a:solidFill>
                  <a:schemeClr val="tx1"/>
                </a:solidFill>
              </a:rPr>
              <a:t>편집기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838441" y="3262391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설계 번역기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776312" y="4551476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설계 분석기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690661" y="4551475"/>
            <a:ext cx="1109888" cy="507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보고서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아키텍처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분산 시스템을 위하여 공통적으로 사용되는 런타임 구성을 보여줌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단일 컴퓨터 상에 구현될 수 있음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서비스를 다른 컴포넌트에 제공하는 서버들의 집합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서버에 의해 제공되는 서비스를 요청하는 클라이언트들의 집합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클라이언트가 서비스에 접근할 수 있게 해 주는 네트워크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30D-4C3C-4AB7-9336-6E46A5C804F8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아키텍처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04278"/>
              </p:ext>
            </p:extLst>
          </p:nvPr>
        </p:nvGraphicFramePr>
        <p:xfrm>
          <a:off x="930107" y="1600200"/>
          <a:ext cx="729847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클라이언트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서버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설명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클라이언트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서버 아키텍처에서는 시스템이 각 서비스가 독립적인 서버에 의해 제공되는 서비스들의 집합으로 표현된다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클라이언트는 서비스의 사용자이며 서비스를 사용하기 위해 서버에 접속한다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6.13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은 클라이언트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서버 시스템으로 구성된 영화와 비디오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/DVD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라이브러리의 예이다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언제 사용되는가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공유 데이터베이스에 있는 데이터를 여러 지역에서 접근해야 할 때 사용한다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서버는 중복이 가능하므로 시스템의 부하 변동이 클 때도 사용할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 모델의 주요 장점은 서버가 네트워크 상에 분산될 수 있다는 것이다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일반적인 기능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예를 들어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프린팅 서비스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은 모든 클라이언트가 사용할 수 있으며 모든 서비스에 의해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 구현될 필요가 없다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단점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각 서비스가 단일 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장애점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(single point of failure)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이므로 서비스 거부 공격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DoS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에 민감하다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성능이 시스템뿐만 아니라 네트워크에도 영향을 받기 때문에 성능을 예측하기 어려울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서버를 서로 다른 기관에서 소유한다면 관리 문제가 발생할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0A9-29A4-410E-9FAD-D2B3F272CCE0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라이브러리를 위한 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아키텍처</a:t>
            </a:r>
            <a:endParaRPr lang="en-US" dirty="0"/>
          </a:p>
        </p:txBody>
      </p:sp>
      <p:pic>
        <p:nvPicPr>
          <p:cNvPr id="4" name="Content Placeholder 3" descr="6.11 ClientServerFilmPhoto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62" r="-1062"/>
          <a:stretch>
            <a:fillRect/>
          </a:stretch>
        </p:blipFill>
        <p:spPr>
          <a:xfrm>
            <a:off x="822014" y="1775831"/>
            <a:ext cx="7203898" cy="396186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56EB-1E9C-44B2-8275-25A9A4ABA766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069789" y="1896941"/>
            <a:ext cx="1135530" cy="230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901578" y="1896941"/>
            <a:ext cx="1135530" cy="230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733367" y="1920949"/>
            <a:ext cx="1135530" cy="230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565156" y="1896941"/>
            <a:ext cx="1135530" cy="230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 </a:t>
            </a: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264889" y="3182717"/>
            <a:ext cx="1980716" cy="277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인터넷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214960" y="4482599"/>
            <a:ext cx="948521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카탈로그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214960" y="5110148"/>
            <a:ext cx="948521" cy="489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라이브러리 카탈로그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995082" y="4482598"/>
            <a:ext cx="948521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비디오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000191" y="5134043"/>
            <a:ext cx="948521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영화 저장소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826871" y="4482597"/>
            <a:ext cx="948521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그림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4771344" y="5110148"/>
            <a:ext cx="1097553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사진 저장소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752165" y="4482596"/>
            <a:ext cx="948521" cy="442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웹 서버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6565156" y="5061795"/>
            <a:ext cx="1135530" cy="514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영화와 사진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파이프 필터 아키텍처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기능적 변환들이 입력과 출력을 처리하는 시스템의 런타임 구성 </a:t>
            </a:r>
            <a:r>
              <a:rPr lang="ko-KR" altLang="en-US" dirty="0" err="1" smtClean="0"/>
              <a:t>모델임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이 패턴의 변종들은 컴퓨터가 자동 데이터 처리를 위해 처음 사용될 때부터 있었음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변환의 일괄 데이터 처리가 순차적일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 필터 아키텍처 모델은 결제 시스템 같은 데이터 처리 시스템을 위한 공통 아키텍처인 일괄 순차 모델이 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대화식 시스템에는 적합하지 않음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1DDF-30A0-4ACC-9D4E-3D925495CF1B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 필터 아키텍처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911225"/>
              </p:ext>
            </p:extLst>
          </p:nvPr>
        </p:nvGraphicFramePr>
        <p:xfrm>
          <a:off x="822014" y="1600200"/>
          <a:ext cx="719038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이름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파이프 필터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설명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시스템에서 데이터 처리는 각 처리 컴포넌트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필터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가 분리되어 있으며 한 가지 종류의 변환을 수행하도록 구성되어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데이터는 처리를 위해 한 컴포넌트에서 다른 컴포넌트로 흐른다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파이프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예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그림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6.15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는 송장 처리를 위한 파이프 필터 시스템의 예이다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언제 사용되는가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입력으로부터 출력을 생성하기 위하여 개별적인 단계를 거치는 데이터 처리 애플리케이션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배치 및 트랜잭션 기반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에서 보통 사용된다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장점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이해하기 쉽고 변환의 재사용을 지원한다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워크플로 유형은 많은 비즈니스 프로세스의 구조와 일치한다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변환을 추가하여 기능을 변경하는 것이 명료하다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순차적 또는 병행 시스템으로 구현할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단점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데이터를 주고 받는 변환 간에 데이터 전송 형식이 일치해야 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각 변환은 입력을 분석해야 하고 약속된 형식에 맞추어 출력을 생성해야 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이는 시스템 부담을 증가시키며 호환되지 않는 데이터 구조를 사용하는 아키텍처 컴포넌트를 재사용할 수 없음을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Helvetica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DDB-93CF-401B-B3C7-1BEF33CCCA2A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74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err="1" smtClean="0"/>
              <a:t>애플리케티션</a:t>
            </a:r>
            <a:r>
              <a:rPr lang="ko-KR" altLang="en-US" dirty="0" smtClean="0"/>
              <a:t> 아키텍처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6D63-C3A6-4BF2-9735-FCFD4DEC49D9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아키텍처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애플리케이션 시스템은 비즈니스 또는 조직의 필요를 만족시키기 위한 것임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모든 비즈니스는 공통적인 부분이 많으며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영역의 비즈니스는 그 영역에 특화된 공통 어플리케이션을 사용함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범용 애플리케이션 아키텍처는 특정 유형의 소프트웨어 시스템의 구조와 조직을 기술하는 소프트웨어 아키텍처 개발에 사용될 수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30E1-98D4-478B-A85C-D79D602FBCA1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아키텍처 모델의 사용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아키텍처 설계 프로세스의 시발점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설계 </a:t>
            </a:r>
            <a:r>
              <a:rPr lang="ko-KR" altLang="en-US" dirty="0" err="1" smtClean="0"/>
              <a:t>점검표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개발팀의 업무를 조직하는 방법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재사용할 컴포넌트를 평가하는 수단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애플리케이션에 관해 대화하는 용어</a:t>
            </a:r>
            <a:endParaRPr lang="en-US" dirty="0"/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9FDD-A6BA-48B1-9276-31F27D953BF6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개발과 아키텍처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개발 프로세스의 초기 단계가 전체 시스템 아키텍처 설계에 초점을 맞추어야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시스템 아키텍처를 </a:t>
            </a:r>
            <a:r>
              <a:rPr lang="ko-KR" altLang="en-US" dirty="0" err="1" smtClean="0"/>
              <a:t>리팩토링하는</a:t>
            </a:r>
            <a:r>
              <a:rPr lang="ko-KR" altLang="en-US" dirty="0" smtClean="0"/>
              <a:t> 것은 대부분의 시스템 컴포넌트들을 수정해야 할 수 있기 때문에 비용이 많이 듦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35A-A509-4631-96B3-E4E59339A1EB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유형 예제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sz="2300" dirty="0" smtClean="0"/>
              <a:t>트랜잭션 처리 애플리케이션</a:t>
            </a: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ko-KR" altLang="en-US" sz="2100" dirty="0" smtClean="0"/>
              <a:t>전자상거래 시스템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ko-KR" altLang="en-US" sz="2100" dirty="0" smtClean="0"/>
              <a:t>예약 시스템</a:t>
            </a:r>
            <a:endParaRPr lang="en-US" sz="2100" dirty="0" smtClean="0"/>
          </a:p>
          <a:p>
            <a:pPr>
              <a:lnSpc>
                <a:spcPct val="90000"/>
              </a:lnSpc>
            </a:pPr>
            <a:r>
              <a:rPr lang="ko-KR" altLang="en-US" sz="2300" dirty="0" smtClean="0"/>
              <a:t>언어 처리 시스템</a:t>
            </a: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ko-KR" altLang="en-US" sz="2100" dirty="0" smtClean="0"/>
              <a:t>컴파일러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ko-KR" altLang="en-US" sz="2100" dirty="0" smtClean="0"/>
              <a:t>인터프리터</a:t>
            </a:r>
            <a:endParaRPr lang="en-US" sz="2100" dirty="0"/>
          </a:p>
          <a:p>
            <a:pPr lvl="1">
              <a:lnSpc>
                <a:spcPct val="90000"/>
              </a:lnSpc>
            </a:pP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6EB5-C283-4D93-A646-7D242183EB2D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처리 시스템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데이터베이스에 있는 정보에 대한 사용자 요청이나 데이터베이스 갱신을 위한 요청을 처리함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사용자 관점에서 트랜잭션은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목표를 만족시키기 위한 작업들의 일관된 순서</a:t>
            </a:r>
            <a:r>
              <a:rPr lang="en-US" dirty="0" smtClean="0"/>
              <a:t>;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런던발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파리행</a:t>
            </a:r>
            <a:r>
              <a:rPr lang="ko-KR" altLang="en-US" dirty="0" smtClean="0"/>
              <a:t> 비행편의 시간 검색</a:t>
            </a:r>
            <a:r>
              <a:rPr lang="en-US" altLang="ko-KR" dirty="0" smtClean="0"/>
              <a:t>”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일반적으로 사용자가 서비스 요청을 비동기적으로 하는 대화식 </a:t>
            </a:r>
            <a:r>
              <a:rPr lang="ko-KR" altLang="en-US" dirty="0" err="1" smtClean="0"/>
              <a:t>시스템임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B69-D248-4D08-A84C-2ABA98652902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처리 애플리케이션의 구조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53395" b="-253395"/>
          <a:stretch>
            <a:fillRect/>
          </a:stretch>
        </p:blipFill>
        <p:spPr>
          <a:xfrm>
            <a:off x="659875" y="1600200"/>
            <a:ext cx="7649782" cy="420708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574E-18E9-4971-A0D2-8581F033F83E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868325" y="3400858"/>
            <a:ext cx="1103910" cy="525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I/O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프로세싱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921242" y="3400857"/>
            <a:ext cx="1103910" cy="525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애플리케이션 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925410" y="3409471"/>
            <a:ext cx="1103910" cy="525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트랜잭션 관리자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026139" y="3406483"/>
            <a:ext cx="1103910" cy="525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 </a:t>
            </a:r>
            <a:r>
              <a:rPr lang="ko-KR" altLang="en-US" dirty="0" smtClean="0"/>
              <a:t>시스템의 소프트웨어 아키텍처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3074" b="-13074"/>
          <a:stretch>
            <a:fillRect/>
          </a:stretch>
        </p:blipFill>
        <p:spPr>
          <a:xfrm>
            <a:off x="1011177" y="1600201"/>
            <a:ext cx="7082293" cy="389498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69A-77D4-4F55-9FB3-AE70EE8EE95B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370349" y="1942352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103816" y="1942351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766333" y="1942352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223925" y="4885763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ATM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173313" y="4885762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데이터베이스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707336" y="4849902"/>
            <a:ext cx="1103910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ATM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370349" y="2504415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 계좌번호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391266" y="3312869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카드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391266" y="4157082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173313" y="2813833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계좌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103816" y="3758836"/>
            <a:ext cx="1103910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계좌 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766333" y="2489244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명세서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6755148" y="3314497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카드 반환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6766333" y="4185291"/>
            <a:ext cx="1008286" cy="382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현금 지급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시스템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공유 데이터베이스와 상호 작용에 관련된 모든 시스템은 트랜잭션 기반 정보 시스템으로 여겨질 수 있음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일반적으로 계층 아키텍처를 이용해 </a:t>
            </a:r>
            <a:r>
              <a:rPr lang="ko-KR" altLang="en-US" dirty="0" err="1" smtClean="0"/>
              <a:t>모델링될</a:t>
            </a:r>
            <a:r>
              <a:rPr lang="ko-KR" altLang="en-US" dirty="0" smtClean="0"/>
              <a:t> 수 있음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계층들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ko-KR" altLang="en-US" dirty="0" smtClean="0"/>
              <a:t>사용자 인터페이스</a:t>
            </a:r>
            <a:endParaRPr lang="en-US" dirty="0"/>
          </a:p>
          <a:p>
            <a:pPr lvl="1"/>
            <a:r>
              <a:rPr lang="ko-KR" altLang="en-US" dirty="0" smtClean="0"/>
              <a:t>사용자 통신</a:t>
            </a:r>
            <a:endParaRPr lang="en-US" dirty="0"/>
          </a:p>
          <a:p>
            <a:pPr lvl="1"/>
            <a:r>
              <a:rPr lang="ko-KR" altLang="en-US" dirty="0" err="1" smtClean="0"/>
              <a:t>정보조회</a:t>
            </a:r>
            <a:r>
              <a:rPr lang="ko-KR" altLang="en-US" dirty="0" smtClean="0"/>
              <a:t> 및 수정</a:t>
            </a:r>
            <a:endParaRPr lang="en-US" dirty="0"/>
          </a:p>
          <a:p>
            <a:pPr lvl="1"/>
            <a:r>
              <a:rPr lang="ko-KR" altLang="en-US" dirty="0" smtClean="0"/>
              <a:t>시스템 데이터베이스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7D74-D874-44F3-A376-1FB6AFFECE36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계층화된 정보 시스템 아키텍처</a:t>
            </a:r>
            <a:endParaRPr lang="en-US" dirty="0"/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727433" y="1600201"/>
            <a:ext cx="7325503" cy="402874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3EC-4623-48B1-A2D3-9327C368A1AF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201368" y="1870123"/>
            <a:ext cx="2506162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100686" y="2729010"/>
            <a:ext cx="4452513" cy="58793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 통신             인증과 권한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065838" y="3746034"/>
            <a:ext cx="4406680" cy="55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 smtClean="0">
                <a:solidFill>
                  <a:schemeClr val="tx1"/>
                </a:solidFill>
              </a:rPr>
              <a:t>정보조회</a:t>
            </a:r>
            <a:r>
              <a:rPr lang="ko-KR" altLang="en-US" sz="1400" dirty="0" smtClean="0">
                <a:solidFill>
                  <a:schemeClr val="tx1"/>
                </a:solidFill>
              </a:rPr>
              <a:t> 및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228192" y="4726927"/>
            <a:ext cx="4452513" cy="58793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Mentcare</a:t>
            </a:r>
            <a:r>
              <a:rPr lang="en-GB" dirty="0" smtClean="0"/>
              <a:t> </a:t>
            </a:r>
            <a:r>
              <a:rPr lang="ko-KR" altLang="en-US" dirty="0" smtClean="0"/>
              <a:t>시스템의 아키텍처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940" r="-14940"/>
          <a:stretch>
            <a:fillRect/>
          </a:stretch>
        </p:blipFill>
        <p:spPr>
          <a:xfrm>
            <a:off x="794991" y="1600200"/>
            <a:ext cx="7137553" cy="392537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1FD-825C-4233-8901-C3266766E823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201368" y="1870123"/>
            <a:ext cx="2506162" cy="2629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웹브라우저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877559" y="2669893"/>
            <a:ext cx="4863900" cy="58793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      역할 점검      폼과 메뉴 관리자      데이터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758050" y="3653910"/>
            <a:ext cx="5180632" cy="6192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보안관리     환자정보 관리자      데이터 가져오기와 내보내기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보고서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916416" y="4669262"/>
            <a:ext cx="4863900" cy="58793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 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기반 정보 시스템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시스템은 거의 항상 사용자 인터페이스가 웹브라우저로 구현된 웹 기반 </a:t>
            </a:r>
            <a:r>
              <a:rPr lang="ko-KR" altLang="en-US" dirty="0" err="1" smtClean="0"/>
              <a:t>시스템임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전자상거래 시스템은 물품 또는 서비스에 대한 전자 주문을 받고 상품과 서비스의 배송을 준비하는 인터넷 기반 자원관리 </a:t>
            </a:r>
            <a:r>
              <a:rPr lang="ko-KR" altLang="en-US" dirty="0" err="1" smtClean="0"/>
              <a:t>시스템임</a:t>
            </a:r>
            <a:r>
              <a:rPr lang="en-US" i="1" dirty="0" smtClean="0"/>
              <a:t>. </a:t>
            </a:r>
            <a:endParaRPr lang="en-US" i="1" dirty="0" smtClean="0"/>
          </a:p>
          <a:p>
            <a:r>
              <a:rPr lang="ko-KR" altLang="en-US" dirty="0" smtClean="0"/>
              <a:t>전자상거래 시스템에서 애플리케이션 특화 계층은 사용자가 여러 트랜잭션에서 여러 개의 항목을 </a:t>
            </a:r>
            <a:r>
              <a:rPr lang="en-US" altLang="ko-KR" dirty="0" smtClean="0"/>
              <a:t>"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"</a:t>
            </a:r>
            <a:r>
              <a:rPr lang="ko-KR" altLang="en-US" dirty="0" smtClean="0"/>
              <a:t>에 담아 놓고 단일 트랜잭션에서 한 번에 지불하는 것을 지원하는 추가적인 기능을 포함함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6D26-D29F-47F6-9CEF-315E7641308E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서버의 구성은 보통 네 계층의 일반 모델을 반영함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웹 서버는 모든 사용자 상호 작용을 책임지고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인터페이스는 웹브라우저를 이용하여 구현됨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애플리케이션 서버는 정보 저장과 검색 </a:t>
            </a:r>
            <a:r>
              <a:rPr lang="ko-KR" altLang="en-US" dirty="0" err="1" smtClean="0"/>
              <a:t>요청뿐만</a:t>
            </a:r>
            <a:r>
              <a:rPr lang="ko-KR" altLang="en-US" dirty="0" smtClean="0"/>
              <a:t> 아니라 애플리케이션에 특화된 논리를 구현할 책임이 있음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데이터베이스 서버는 정보를 데이터베이스로 들어가고 나오게 하고 트랜잭션 관리를 다룸</a:t>
            </a:r>
            <a:r>
              <a:rPr lang="en-US" altLang="ko-KR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DC24-EB7B-4D53-BF77-1AC05CCACD2D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처리 시스템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sz="2300" dirty="0" smtClean="0"/>
              <a:t>한 언어를 그 언어의 다른 표현으로 번역함</a:t>
            </a:r>
            <a:r>
              <a:rPr lang="en-US" sz="2300" dirty="0" smtClean="0"/>
              <a:t>. </a:t>
            </a:r>
            <a:endParaRPr lang="en-US" sz="2300" dirty="0"/>
          </a:p>
          <a:p>
            <a:r>
              <a:rPr lang="ko-KR" altLang="en-US" sz="2300" dirty="0" smtClean="0"/>
              <a:t>결과 코드를 실행시키기 위한 인터프리터가 포함되기도 함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EA7-3AC5-4A3E-92AB-6E01347DA1B8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포장 로봇 제어 시스템의 아키텍처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2"/>
          <a:srcRect b="-8765"/>
          <a:stretch>
            <a:fillRect/>
          </a:stretch>
        </p:blipFill>
        <p:spPr bwMode="auto">
          <a:xfrm>
            <a:off x="1870880" y="1667100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DBB-B676-4920-BA00-9444EB333548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076910" y="1722164"/>
            <a:ext cx="881442" cy="429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비전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115768" y="2777011"/>
            <a:ext cx="881442" cy="429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팔 제어기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780215" y="2777010"/>
            <a:ext cx="881442" cy="429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손 </a:t>
            </a:r>
            <a:r>
              <a:rPr lang="ko-KR" altLang="en-US" sz="1200" dirty="0" smtClean="0">
                <a:solidFill>
                  <a:schemeClr val="tx1"/>
                </a:solidFill>
              </a:rPr>
              <a:t>제어기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314921" y="4101604"/>
            <a:ext cx="881442" cy="643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포장 선택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027714" y="2725460"/>
            <a:ext cx="990403" cy="643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객체인식</a:t>
            </a:r>
            <a:r>
              <a:rPr lang="ko-KR" altLang="en-US" sz="1200" dirty="0" smtClean="0">
                <a:solidFill>
                  <a:schemeClr val="tx1"/>
                </a:solidFill>
              </a:rPr>
              <a:t>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314921" y="5517221"/>
            <a:ext cx="881442" cy="429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포장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780215" y="5587572"/>
            <a:ext cx="881442" cy="4293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컨베이어 </a:t>
            </a:r>
            <a:r>
              <a:rPr lang="ko-KR" altLang="en-US" sz="1200" dirty="0" smtClean="0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처리 시스템의 아키텍처</a:t>
            </a:r>
            <a:endParaRPr lang="en-US" dirty="0"/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387" r="-10387"/>
          <a:stretch>
            <a:fillRect/>
          </a:stretch>
        </p:blipFill>
        <p:spPr>
          <a:xfrm>
            <a:off x="916596" y="1600201"/>
            <a:ext cx="7014735" cy="385783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9B3-0CCF-4D8B-9215-817E0B181514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681324" y="1857658"/>
            <a:ext cx="1103711" cy="58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 smtClean="0">
                <a:solidFill>
                  <a:schemeClr val="tx1"/>
                </a:solidFill>
              </a:rPr>
              <a:t>원시언어</a:t>
            </a:r>
            <a:r>
              <a:rPr lang="ko-KR" altLang="en-US" sz="1400" dirty="0" smtClean="0">
                <a:solidFill>
                  <a:schemeClr val="tx1"/>
                </a:solidFill>
              </a:rPr>
              <a:t> 명령어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872107" y="1657446"/>
            <a:ext cx="1103711" cy="320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번역기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684688" y="2106602"/>
            <a:ext cx="1443125" cy="606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문법 점검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의미 점검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702616" y="3190188"/>
            <a:ext cx="1329572" cy="47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추상기계</a:t>
            </a:r>
            <a:r>
              <a:rPr lang="ko-KR" altLang="en-US" sz="1400" dirty="0" smtClean="0">
                <a:solidFill>
                  <a:schemeClr val="tx1"/>
                </a:solidFill>
              </a:rPr>
              <a:t> 명령어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609606" y="4687517"/>
            <a:ext cx="1103711" cy="3805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854394" y="4296016"/>
            <a:ext cx="1103711" cy="26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해석기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666757" y="4687517"/>
            <a:ext cx="1365431" cy="631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가져오기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110512" y="4774212"/>
            <a:ext cx="1103711" cy="26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컴포넌트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6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어휘 분석기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언어에서 토큰들을 인식하여 내부 형태로 변환함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심벌 테이블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번역될 텍스트에서 사용된 개체들 </a:t>
            </a:r>
            <a:r>
              <a:rPr lang="en-US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이름 등</a:t>
            </a:r>
            <a:r>
              <a:rPr lang="en-US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이름에 대한 정보를 관리함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구문 분석기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번역할 언어의 구문을 검사함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언어에 정의된 문법을 이용하고 구문 트리를 생성함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구문 트리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컴파일되는</a:t>
            </a:r>
            <a:r>
              <a:rPr lang="ko-KR" altLang="en-US" dirty="0" smtClean="0"/>
              <a:t> 프로그램을 내부 구조로 표현함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44DB-B50F-4F4D-B18A-CD293DF7CC39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컴포넌트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의미 분석기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언어 텍스트의 의미 정확성을 점검하기 위하여 구문 트리와 심벌 테이블의 정보를 이용함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생성기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 트리를 따라가면서 추상 기계어 코드를 생성함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0E18-1A8C-4A3B-8164-B9C23717DD85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처리 시스템을 위한 저장소 아키텍처</a:t>
            </a:r>
            <a:endParaRPr lang="en-US" dirty="0"/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471" b="-1471"/>
          <a:stretch>
            <a:fillRect/>
          </a:stretch>
        </p:blipFill>
        <p:spPr>
          <a:xfrm>
            <a:off x="1038200" y="1937951"/>
            <a:ext cx="6676944" cy="367206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A055-678E-485A-B26D-81DDFF916ABA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483418" y="2034885"/>
            <a:ext cx="75583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어휘 분석기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928636" y="2034885"/>
            <a:ext cx="75583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구문 분석기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443975" y="2034885"/>
            <a:ext cx="75583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의미 분석기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124200" y="3454296"/>
            <a:ext cx="93980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추상 구문 트리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33259" y="3454296"/>
            <a:ext cx="93980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문법 정의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124200" y="4381986"/>
            <a:ext cx="93980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심벌 테이블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633259" y="4396718"/>
            <a:ext cx="939800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출력 정의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253565" y="3454296"/>
            <a:ext cx="640976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서식 도구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253565" y="4396718"/>
            <a:ext cx="742576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편집기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677210" y="3454296"/>
            <a:ext cx="835213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최적화 도구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677210" y="4396718"/>
            <a:ext cx="835213" cy="505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코드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736787" y="5070626"/>
            <a:ext cx="1074272" cy="405131"/>
          </a:xfrm>
          <a:prstGeom prst="rect">
            <a:avLst/>
          </a:prstGeom>
          <a:solidFill>
            <a:srgbClr val="CB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저장소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 필터 컴파일러 아키텍처</a:t>
            </a:r>
            <a:endParaRPr lang="en-US" dirty="0"/>
          </a:p>
        </p:txBody>
      </p:sp>
      <p:pic>
        <p:nvPicPr>
          <p:cNvPr id="4" name="Content Placeholder 3" descr="6.19 PipeFilterCompModel.eps"/>
          <p:cNvPicPr>
            <a:picLocks noGrp="1" noChangeAspect="1"/>
          </p:cNvPicPr>
          <p:nvPr>
            <p:ph idx="1"/>
          </p:nvPr>
        </p:nvPicPr>
        <p:blipFill>
          <a:blip r:embed="rId2"/>
          <a:srcRect t="-42181" b="-42181"/>
          <a:stretch>
            <a:fillRect/>
          </a:stretch>
        </p:blipFill>
        <p:spPr>
          <a:xfrm>
            <a:off x="814063" y="1600200"/>
            <a:ext cx="7591362" cy="417495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9EED-2387-4340-AA15-4D3DD858E3EF}" type="datetime1">
              <a:rPr lang="en-GB" altLang="ko-KR" smtClean="0"/>
              <a:t>21/09/2020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146085" y="4138601"/>
            <a:ext cx="927750" cy="546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어휘 분석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124200" y="4138601"/>
            <a:ext cx="927750" cy="546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구문 분석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054171" y="4138600"/>
            <a:ext cx="1107569" cy="546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의미 분석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066215" y="4138601"/>
            <a:ext cx="1107569" cy="546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코드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46602" y="2595925"/>
            <a:ext cx="1312692" cy="290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심벌 테이블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946602" y="2923842"/>
            <a:ext cx="1312692" cy="290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구문 트리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16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소프트웨어 아키텍처는 소프트웨어 시스템이 어떻게 구성되었는지 기술한 것임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GB" dirty="0" smtClean="0"/>
          </a:p>
          <a:p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en-US" altLang="ko-KR" dirty="0"/>
              <a:t>, </a:t>
            </a:r>
            <a:r>
              <a:rPr lang="ko-KR" altLang="en-US" dirty="0"/>
              <a:t>가용성과 같은 시스템의 특성들은 </a:t>
            </a:r>
            <a:r>
              <a:rPr lang="ko-KR" altLang="en-US" dirty="0" smtClean="0"/>
              <a:t>아키텍처에 영향 받음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아키텍처는 여러 다른 관점 또는 뷰로 </a:t>
            </a:r>
            <a:r>
              <a:rPr lang="ko-KR" altLang="en-US" dirty="0" err="1" smtClean="0"/>
              <a:t>문서화될</a:t>
            </a:r>
            <a:r>
              <a:rPr lang="ko-KR" altLang="en-US" dirty="0" smtClean="0"/>
              <a:t>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가능한 뷰에는 개념적 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 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 뷰가 포함됨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아키텍처 패턴은 일반 시스템 아키텍처에 대한 지식을 재사용하는 </a:t>
            </a:r>
            <a:r>
              <a:rPr lang="ko-KR" altLang="en-US" dirty="0" err="1" smtClean="0"/>
              <a:t>수단임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아키텍처 패턴은 아키텍처를 기술하고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패턴이 사용될 수 있는 경우를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패턴의 장점과 단점을 </a:t>
            </a:r>
            <a:r>
              <a:rPr lang="ko-KR" altLang="en-US" dirty="0" err="1" smtClean="0"/>
              <a:t>집어냄</a:t>
            </a:r>
            <a:r>
              <a:rPr lang="en-US" dirty="0" smtClean="0"/>
              <a:t>.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36A1-7154-4E5A-9041-93580879E4D8}" type="datetime1">
              <a:rPr lang="en-GB" altLang="ko-KR" smtClean="0"/>
              <a:t>21/09/2020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 시스템 아키텍처의 일반 모델은 애플리케이션의 동작을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유형의 애플리케이션을 비교하고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시스템 설계를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재사용을 위한 대규모 컴포넌트를 평가하는 것을 도와줌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트랜잭션 처리 시스템은 데이터베이스의 정보를 다수의 사용자가 원격으로 접근하고 변경할 수 있게 해 주는 대화형 </a:t>
            </a:r>
            <a:r>
              <a:rPr lang="ko-KR" altLang="en-US" dirty="0" err="1" smtClean="0"/>
              <a:t>시스템임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언어 처리 시스템은 텍스트를 한 언어에서 다른 언어로 번역하고 입력 언어로 명시된 명령어를 수행하는 </a:t>
            </a:r>
            <a:r>
              <a:rPr lang="ko-KR" altLang="en-US" smtClean="0"/>
              <a:t>데 사용됨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C4F9-B18D-4292-9908-E56B383BAB40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추상화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작은 수준의 아키텍처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개별 프로그램의 아키텍처와 연관되어 있음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이 수준에서는 개별 프로그램을 컴포넌트들로 분해하는 방법과 관련되어 있음</a:t>
            </a:r>
            <a:r>
              <a:rPr lang="en-US" dirty="0" smtClean="0">
                <a:solidFill>
                  <a:srgbClr val="000000"/>
                </a:solidFill>
              </a:rPr>
              <a:t>.  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ko-KR" altLang="en-US" dirty="0" smtClean="0">
                <a:solidFill>
                  <a:srgbClr val="000000"/>
                </a:solidFill>
              </a:rPr>
              <a:t>큰 수준의 아키텍처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다른 시스템들과 프로그램 컴포넌트를 포함하는 복잡한 기업 시스템과 연관되어 있음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이와 같은 기업 시스템은 서로 다른 회사에서 소유하고 관리하는 컴퓨터들에 분산되어 있을 수도 있음</a:t>
            </a:r>
            <a:r>
              <a:rPr lang="en-US" dirty="0" smtClean="0">
                <a:solidFill>
                  <a:srgbClr val="000000"/>
                </a:solidFill>
              </a:rPr>
              <a:t>.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F84A-EE64-480A-BA4E-471795EFA646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</a:t>
            </a:r>
            <a:r>
              <a:rPr lang="ko-KR" altLang="en-US" dirty="0" err="1" smtClean="0"/>
              <a:t>명세화의</a:t>
            </a:r>
            <a:r>
              <a:rPr lang="ko-KR" altLang="en-US" dirty="0" smtClean="0"/>
              <a:t> 장점</a:t>
            </a:r>
            <a:endParaRPr lang="en-GB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이해당사자 간의 의사소통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아키텍처는 상위 수준의 시스템 표현으로 다양한 범위의 이해당사자들 간 논의의 중심으로 사용될 수 있음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시스템 분석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아키텍처 설계 결정은 시스템이 중대한 요구사항을 만족시킬 수 있는지 여부에 깊은 영향을 미침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대규모 재사용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아키텍처 모델은 시스템이 어떻게 구성되고 컴포넌트들이 어떻게 상호 작용하는지에 대한 간결하고 다루기 쉬운 </a:t>
            </a:r>
            <a:r>
              <a:rPr lang="ko-KR" altLang="en-US" dirty="0" err="1" smtClean="0"/>
              <a:t>설명임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49B-C280-46BD-9E47-E498D5865C41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아키텍처의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종종 간단한 블록 다이어그램을 이용하여 약식으로 나타냄</a:t>
            </a:r>
            <a:r>
              <a:rPr lang="en-US" dirty="0" smtClean="0"/>
              <a:t>.</a:t>
            </a:r>
          </a:p>
          <a:p>
            <a:r>
              <a:rPr lang="ko-KR" altLang="en-US" dirty="0"/>
              <a:t>시스템 컴포넌트 간 관계의 유형을 보여주지 못하고 컴포넌트가 외부로 보여주는 속성도 표현하지 못함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의사소통 </a:t>
            </a:r>
            <a:r>
              <a:rPr lang="ko-KR" altLang="en-US" dirty="0"/>
              <a:t>및 프로젝트를 계획하는 데 도움이 됨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4E5D-424A-48C6-B6CA-3757B5D868E0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모델이 사용되는 방법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설계에 대한 논의를 장려하기 위한 방법</a:t>
            </a:r>
            <a:endParaRPr lang="en-US" dirty="0" smtClean="0"/>
          </a:p>
          <a:p>
            <a:pPr lvl="1"/>
            <a:r>
              <a:rPr lang="ko-KR" altLang="en-US" dirty="0" smtClean="0"/>
              <a:t>시스템의 상위 수준 아키텍처 뷰는 상세한 내용으로 복잡하지 않으므로 시스템 이해당사자들 간 의사소통과 프로젝트 계획수립에 유용함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r>
              <a:rPr lang="ko-KR" altLang="en-US" dirty="0" smtClean="0"/>
              <a:t>이해당사자들은 아키텍처 관점에 관련될 수 있고 시스템에 대한 추상적인 뷰를 이해할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그들은 시스템을 세부 사항에 의해 혼동되지 않고 시스템을 전체로서 논의할 수 있음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설계한 아키텍처를 문서화하는 방법</a:t>
            </a:r>
            <a:endParaRPr lang="en-US" dirty="0" smtClean="0"/>
          </a:p>
          <a:p>
            <a:pPr lvl="1"/>
            <a:r>
              <a:rPr lang="ko-KR" altLang="en-US" dirty="0" smtClean="0"/>
              <a:t>이 방법의 목표는 시스템의 서로 다른 컴포넌트들과 그들의 인터페이스와 그들의 연결을 보여주는 완전한 시스템 모델을 작성하는 것임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6 </a:t>
            </a:r>
            <a:r>
              <a:rPr lang="ko-KR" altLang="en-US" smtClean="0"/>
              <a:t>아키텍처 설계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8E7E-5542-44E5-9C3C-F33C9B81EECB}" type="datetime1">
              <a:rPr lang="en-GB" altLang="ko-KR" smtClean="0"/>
              <a:t>21/09/2020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6155</TotalTime>
  <Words>2912</Words>
  <Application>Microsoft Office PowerPoint</Application>
  <PresentationFormat>화면 슬라이드 쇼(4:3)</PresentationFormat>
  <Paragraphs>547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ＭＳ Ｐゴシック</vt:lpstr>
      <vt:lpstr>Zapf Dingbats</vt:lpstr>
      <vt:lpstr>맑은 고딕</vt:lpstr>
      <vt:lpstr>Arial</vt:lpstr>
      <vt:lpstr>Calibri</vt:lpstr>
      <vt:lpstr>Helvetica</vt:lpstr>
      <vt:lpstr>Wingdings</vt:lpstr>
      <vt:lpstr>SE10 slides</vt:lpstr>
      <vt:lpstr>Chapter 6 – 아키텍처 설계</vt:lpstr>
      <vt:lpstr>학습내용</vt:lpstr>
      <vt:lpstr>아키텍처 설계</vt:lpstr>
      <vt:lpstr>애자일 개발과 아키텍처</vt:lpstr>
      <vt:lpstr>포장 로봇 제어 시스템의 아키텍처</vt:lpstr>
      <vt:lpstr>아키텍처 추상화</vt:lpstr>
      <vt:lpstr>아키텍처 명세화의 장점</vt:lpstr>
      <vt:lpstr>아키텍처의 표현</vt:lpstr>
      <vt:lpstr>아키텍처 모델이 사용되는 방법</vt:lpstr>
      <vt:lpstr>아키텍처 설계 결정</vt:lpstr>
      <vt:lpstr>아키텍처 설계 결정</vt:lpstr>
      <vt:lpstr>아키텍처 설계 결정</vt:lpstr>
      <vt:lpstr>아키텍처 재사용</vt:lpstr>
      <vt:lpstr>아키텍처와 시스템 특성</vt:lpstr>
      <vt:lpstr>아키텍처 뷰</vt:lpstr>
      <vt:lpstr>아키텍처 뷰</vt:lpstr>
      <vt:lpstr>아키텍처 뷰</vt:lpstr>
      <vt:lpstr>4 + 1 뷰 모델</vt:lpstr>
      <vt:lpstr>아키텍처 뷰 기술</vt:lpstr>
      <vt:lpstr>아키텍처 패턴</vt:lpstr>
      <vt:lpstr>아키텍처 패턴</vt:lpstr>
      <vt:lpstr>모델 뷰 제어기 (MVC) 패턴 </vt:lpstr>
      <vt:lpstr>모델 뷰 제어기 패턴의 구성</vt:lpstr>
      <vt:lpstr>MVC 패턴을 이용한 웹 애플리케이션 아키텍처</vt:lpstr>
      <vt:lpstr>계층 아키텍처</vt:lpstr>
      <vt:lpstr>계층 아키텍처 패턴</vt:lpstr>
      <vt:lpstr>범용 계층 아키텍처</vt:lpstr>
      <vt:lpstr>iLearn 시스템 아키텍처</vt:lpstr>
      <vt:lpstr>저장소 아키텍처</vt:lpstr>
      <vt:lpstr>저장소 아키텍처</vt:lpstr>
      <vt:lpstr>IDE를 위한 저장소 아키텍처</vt:lpstr>
      <vt:lpstr>클라이언트-서버 아키텍처</vt:lpstr>
      <vt:lpstr>클라이언트-서버 아키텍처</vt:lpstr>
      <vt:lpstr>영화 라이브러리를 위한 클라이언트-서버 아키텍처</vt:lpstr>
      <vt:lpstr>파이프 필터 아키텍처</vt:lpstr>
      <vt:lpstr>파이프 필터 아키텍처</vt:lpstr>
      <vt:lpstr>애플리케티션 아키텍처</vt:lpstr>
      <vt:lpstr>애플리케이션 아키텍처</vt:lpstr>
      <vt:lpstr>애플리케이션 아키텍처 모델의 사용</vt:lpstr>
      <vt:lpstr>애플리케이션 유형 예제</vt:lpstr>
      <vt:lpstr>트랜잭션 처리 시스템</vt:lpstr>
      <vt:lpstr>트랜잭션 처리 애플리케이션의 구조</vt:lpstr>
      <vt:lpstr>ATM 시스템의 소프트웨어 아키텍처</vt:lpstr>
      <vt:lpstr>정보 시스템</vt:lpstr>
      <vt:lpstr>계층화된 정보 시스템 아키텍처</vt:lpstr>
      <vt:lpstr>Mentcare 시스템의 아키텍처</vt:lpstr>
      <vt:lpstr>웹 기반 정보 시스템</vt:lpstr>
      <vt:lpstr>서버 구현</vt:lpstr>
      <vt:lpstr>언어 처리 시스템</vt:lpstr>
      <vt:lpstr>언어 처리 시스템의 아키텍처</vt:lpstr>
      <vt:lpstr>컴파일러 컴포넌트</vt:lpstr>
      <vt:lpstr>컴파일러 컴포넌트</vt:lpstr>
      <vt:lpstr>언어 처리 시스템을 위한 저장소 아키텍처</vt:lpstr>
      <vt:lpstr>파이프 필터 컴파일러 아키텍처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Hwee Kim</cp:lastModifiedBy>
  <cp:revision>124</cp:revision>
  <dcterms:created xsi:type="dcterms:W3CDTF">2010-01-18T20:35:25Z</dcterms:created>
  <dcterms:modified xsi:type="dcterms:W3CDTF">2020-09-21T07:32:38Z</dcterms:modified>
</cp:coreProperties>
</file>