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4"/>
  </p:notesMasterIdLst>
  <p:handoutMasterIdLst>
    <p:handoutMasterId r:id="rId65"/>
  </p:handoutMasterIdLst>
  <p:sldIdLst>
    <p:sldId id="256" r:id="rId2"/>
    <p:sldId id="287" r:id="rId3"/>
    <p:sldId id="288" r:id="rId4"/>
    <p:sldId id="294" r:id="rId5"/>
    <p:sldId id="315" r:id="rId6"/>
    <p:sldId id="269" r:id="rId7"/>
    <p:sldId id="270" r:id="rId8"/>
    <p:sldId id="295" r:id="rId9"/>
    <p:sldId id="296" r:id="rId10"/>
    <p:sldId id="257" r:id="rId11"/>
    <p:sldId id="258" r:id="rId12"/>
    <p:sldId id="259" r:id="rId13"/>
    <p:sldId id="273" r:id="rId14"/>
    <p:sldId id="260" r:id="rId15"/>
    <p:sldId id="261" r:id="rId16"/>
    <p:sldId id="274" r:id="rId17"/>
    <p:sldId id="275" r:id="rId18"/>
    <p:sldId id="277" r:id="rId19"/>
    <p:sldId id="262" r:id="rId20"/>
    <p:sldId id="278" r:id="rId21"/>
    <p:sldId id="279" r:id="rId22"/>
    <p:sldId id="280" r:id="rId23"/>
    <p:sldId id="281" r:id="rId24"/>
    <p:sldId id="263" r:id="rId25"/>
    <p:sldId id="282" r:id="rId26"/>
    <p:sldId id="264" r:id="rId27"/>
    <p:sldId id="283" r:id="rId28"/>
    <p:sldId id="265" r:id="rId29"/>
    <p:sldId id="314" r:id="rId30"/>
    <p:sldId id="284" r:id="rId31"/>
    <p:sldId id="316" r:id="rId32"/>
    <p:sldId id="285" r:id="rId33"/>
    <p:sldId id="286" r:id="rId34"/>
    <p:sldId id="266" r:id="rId35"/>
    <p:sldId id="299" r:id="rId36"/>
    <p:sldId id="267" r:id="rId37"/>
    <p:sldId id="268" r:id="rId38"/>
    <p:sldId id="300" r:id="rId39"/>
    <p:sldId id="317" r:id="rId40"/>
    <p:sldId id="289" r:id="rId41"/>
    <p:sldId id="290" r:id="rId42"/>
    <p:sldId id="292" r:id="rId43"/>
    <p:sldId id="320" r:id="rId44"/>
    <p:sldId id="293" r:id="rId45"/>
    <p:sldId id="291" r:id="rId46"/>
    <p:sldId id="301" r:id="rId47"/>
    <p:sldId id="319" r:id="rId48"/>
    <p:sldId id="302" r:id="rId49"/>
    <p:sldId id="321" r:id="rId50"/>
    <p:sldId id="303" r:id="rId51"/>
    <p:sldId id="304" r:id="rId52"/>
    <p:sldId id="305" r:id="rId53"/>
    <p:sldId id="318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22" r:id="rId62"/>
    <p:sldId id="313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1" d="100"/>
          <a:sy n="161" d="100"/>
        </p:scale>
        <p:origin x="16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E14BF-BB0A-CE41-86BB-F7FC0A4FC63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FD77-E09D-C542-B7B5-4D4345C3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39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3F966-EB11-714A-9149-E802AF9D57B9}" type="datetimeFigureOut">
              <a:rPr lang="en-US" smtClean="0"/>
              <a:pPr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CBF73-0733-5145-9EF1-194A2E62BF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15945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34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9055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C83099C-5FA5-B04A-B819-64718E2A253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Chapter 7 – </a:t>
            </a:r>
            <a:r>
              <a:rPr lang="ko-KR" altLang="en-US" sz="2400" dirty="0" smtClean="0"/>
              <a:t>설계와 구현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기상 관측소의 시스템 컨텍스트</a:t>
            </a:r>
            <a:endParaRPr lang="en-US" sz="2400" dirty="0"/>
          </a:p>
        </p:txBody>
      </p:sp>
      <p:pic>
        <p:nvPicPr>
          <p:cNvPr id="4" name="Content Placeholder 3" descr="7.1 WeatherStatContext.eps"/>
          <p:cNvPicPr>
            <a:picLocks noGrp="1" noChangeAspect="1"/>
          </p:cNvPicPr>
          <p:nvPr>
            <p:ph idx="1"/>
          </p:nvPr>
        </p:nvPicPr>
        <p:blipFill>
          <a:blip r:embed="rId2"/>
          <a:srcRect l="-3566" r="-3566"/>
          <a:stretch>
            <a:fillRect/>
          </a:stretch>
        </p:blipFill>
        <p:spPr>
          <a:xfrm>
            <a:off x="1612713" y="2172296"/>
            <a:ext cx="5629266" cy="3095879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8" name="Rectangle 4"/>
          <p:cNvSpPr/>
          <p:nvPr/>
        </p:nvSpPr>
        <p:spPr>
          <a:xfrm>
            <a:off x="4027595" y="2218116"/>
            <a:ext cx="990403" cy="4660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제어 시스템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956922" y="3398378"/>
            <a:ext cx="1429308" cy="748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기상정보 시스템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5424759" y="3398378"/>
            <a:ext cx="1429308" cy="748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기상 관측소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3932144" y="4730258"/>
            <a:ext cx="1085854" cy="4660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위성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기상 관측소 유스케이스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pic>
        <p:nvPicPr>
          <p:cNvPr id="11" name="Picture 10" descr="7.2 WS-UseCase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096" y="1607931"/>
            <a:ext cx="3277704" cy="4802746"/>
          </a:xfrm>
          <a:prstGeom prst="rect">
            <a:avLst/>
          </a:prstGeom>
        </p:spPr>
      </p:pic>
      <p:sp>
        <p:nvSpPr>
          <p:cNvPr id="7" name="Rectangle 4"/>
          <p:cNvSpPr/>
          <p:nvPr/>
        </p:nvSpPr>
        <p:spPr>
          <a:xfrm>
            <a:off x="2409546" y="2519374"/>
            <a:ext cx="1429308" cy="748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기상정보 시스템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2806429" y="5173693"/>
            <a:ext cx="990403" cy="4660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제어 시스템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4974782" y="1668884"/>
            <a:ext cx="676800" cy="4076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기상 보고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4788781" y="2385449"/>
            <a:ext cx="1057479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상태 보고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4882187" y="3244644"/>
            <a:ext cx="916879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재시작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4882186" y="3931830"/>
            <a:ext cx="916879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종료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4854742" y="4565056"/>
            <a:ext cx="944324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재설정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4901936" y="5281621"/>
            <a:ext cx="944324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절전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4868463" y="5950697"/>
            <a:ext cx="944324" cy="34624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</a:rPr>
              <a:t>원격제어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유스케이스 기술</a:t>
            </a:r>
            <a:r>
              <a:rPr lang="en-US" dirty="0" smtClean="0"/>
              <a:t>—</a:t>
            </a:r>
            <a:r>
              <a:rPr lang="ko-KR" altLang="en-US" dirty="0" smtClean="0"/>
              <a:t>기상 보고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332288"/>
              </p:ext>
            </p:extLst>
          </p:nvPr>
        </p:nvGraphicFramePr>
        <p:xfrm>
          <a:off x="457200" y="1661727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0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735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시스템</a:t>
                      </a:r>
                      <a:endParaRPr lang="en-US" sz="16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기상 관측소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유스케이스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기상 보고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액터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기상정보 시스템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기상 관측소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데이터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기상 관측소는 수집 기간 동안 장치들에서 수집한 기상 데이터의 요약을 기상정보 시스템으로 보낸다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전송되는 데이터는 최고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최저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평균 지면 온도와 기온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최대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최저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평균 기압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최대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최저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평균 풍속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총 강수량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5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분 간격으로 측정한 풍향이다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자극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기상정보 시스템이 기상 관측소와 위성 통신 연결을 설정하고 데이터 전송을 요청한다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en-GB" sz="1600" dirty="0" smtClean="0">
                          <a:latin typeface="+mn-ea"/>
                          <a:ea typeface="+mn-ea"/>
                        </a:rPr>
                        <a:t> 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반응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요약된 데이터가 기상정보 시스템으로 전송된다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+mn-ea"/>
                          <a:ea typeface="+mn-ea"/>
                        </a:rPr>
                        <a:t>주석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기상 관측소는 보통 한 시간에 한 번 보고하도록 요청받는다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그러나 이 주기는 관측소마다 다를 수 있으며 향후 변경될 수도 있다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아키텍처 설계</a:t>
            </a:r>
            <a:endParaRPr lang="en-GB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일단 소프트웨어 시스템과 시스템의 환경 간 상호 작용이 정의되면 이 정보를 시스템 아키텍처 설계를 위한 기반으로 사용함</a:t>
            </a:r>
            <a:r>
              <a:rPr lang="en-GB" sz="2400" dirty="0" smtClean="0"/>
              <a:t>.</a:t>
            </a:r>
          </a:p>
          <a:p>
            <a:r>
              <a:rPr lang="ko-KR" altLang="en-US" dirty="0" smtClean="0"/>
              <a:t>시스템을 구성하는 주요 컴포넌트들과 그들 간의 상호 작용을 식별하고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계층 또는 클라이언트</a:t>
            </a:r>
            <a:r>
              <a:rPr lang="en-US" altLang="ko-KR" dirty="0" smtClean="0"/>
              <a:t>-</a:t>
            </a:r>
            <a:r>
              <a:rPr lang="ko-KR" altLang="en-US" dirty="0" smtClean="0"/>
              <a:t>서버 모델과 같은 아키텍처 패턴을 이용하여 시스템 구조를 설계할 수 있음</a:t>
            </a:r>
            <a:r>
              <a:rPr lang="en-US" dirty="0" smtClean="0"/>
              <a:t>. </a:t>
            </a:r>
          </a:p>
          <a:p>
            <a:r>
              <a:rPr lang="ko-KR" altLang="en-US" dirty="0" smtClean="0"/>
              <a:t>기상 관측소는 메시지를 방송하여 통신하는 독립적인 서브시스템들로 구성됨</a:t>
            </a:r>
            <a:r>
              <a:rPr lang="en-US" dirty="0" smtClean="0"/>
              <a:t>.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기상 관측소의 상위 수준 아키텍처</a:t>
            </a:r>
            <a:endParaRPr lang="en-US" dirty="0"/>
          </a:p>
        </p:txBody>
      </p:sp>
      <p:pic>
        <p:nvPicPr>
          <p:cNvPr id="4" name="Content Placeholder 3" descr="7.4 WS-Architecture.eps"/>
          <p:cNvPicPr>
            <a:picLocks noGrp="1" noChangeAspect="1"/>
          </p:cNvPicPr>
          <p:nvPr>
            <p:ph idx="1"/>
          </p:nvPr>
        </p:nvPicPr>
        <p:blipFill>
          <a:blip r:embed="rId2"/>
          <a:srcRect t="-16491" b="-16491"/>
          <a:stretch>
            <a:fillRect/>
          </a:stretch>
        </p:blipFill>
        <p:spPr>
          <a:xfrm>
            <a:off x="1269492" y="1737504"/>
            <a:ext cx="6647491" cy="3655864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3650206" y="3500427"/>
            <a:ext cx="1842093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통신 연결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445342" y="2467057"/>
            <a:ext cx="1355868" cy="4531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&lt;subsystem&gt;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결함 관리자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538630" y="2416002"/>
            <a:ext cx="1876978" cy="4531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&lt;subsystem&gt;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형상 관리자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6264132" y="2416002"/>
            <a:ext cx="1486300" cy="4531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&lt;subsystem&gt;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전력 관리자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1397164" y="4406961"/>
            <a:ext cx="1475822" cy="4531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&lt;subsystem&gt;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통신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3833341" y="4405487"/>
            <a:ext cx="1475822" cy="4531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&lt;subsystem&gt;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 수집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6274610" y="4375150"/>
            <a:ext cx="1475822" cy="4531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&lt;subsystem&gt;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장치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수집 시스템의 아키텍처</a:t>
            </a:r>
            <a:endParaRPr lang="en-US" dirty="0"/>
          </a:p>
        </p:txBody>
      </p:sp>
      <p:pic>
        <p:nvPicPr>
          <p:cNvPr id="4" name="Content Placeholder 3" descr="7.5 DataCollection.eps"/>
          <p:cNvPicPr>
            <a:picLocks noGrp="1" noChangeAspect="1"/>
          </p:cNvPicPr>
          <p:nvPr>
            <p:ph idx="1"/>
          </p:nvPr>
        </p:nvPicPr>
        <p:blipFill>
          <a:blip r:embed="rId2"/>
          <a:srcRect l="-9317" r="-9317"/>
          <a:stretch>
            <a:fillRect/>
          </a:stretch>
        </p:blipFill>
        <p:spPr>
          <a:xfrm>
            <a:off x="1738561" y="2023551"/>
            <a:ext cx="5835199" cy="320913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2261723" y="2108180"/>
            <a:ext cx="1667247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데이터 수집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smtClean="0"/>
              <a:t>객체 클래스 식별</a:t>
            </a:r>
            <a:endParaRPr lang="en-GB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객체 클래스 식별은 객체 지향 설계에서도 어려운 부분임</a:t>
            </a:r>
            <a:r>
              <a:rPr lang="en-US" altLang="ko-KR" dirty="0" smtClean="0"/>
              <a:t>.</a:t>
            </a:r>
            <a:endParaRPr lang="en-GB" dirty="0"/>
          </a:p>
          <a:p>
            <a:r>
              <a:rPr lang="ko-KR" altLang="en-US" dirty="0" smtClean="0"/>
              <a:t>객체 클래스 식별은 시스템 설계자의 기술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경험 및 도메인 지식에 의존함</a:t>
            </a:r>
            <a:r>
              <a:rPr lang="en-US" altLang="ko-KR" dirty="0" smtClean="0"/>
              <a:t>.</a:t>
            </a:r>
            <a:endParaRPr lang="en-GB" dirty="0"/>
          </a:p>
          <a:p>
            <a:r>
              <a:rPr lang="ko-KR" altLang="en-US" dirty="0" smtClean="0"/>
              <a:t>객체 클래스 식별은 반복적인 작업임</a:t>
            </a:r>
            <a:r>
              <a:rPr lang="en-US" altLang="ko-KR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객체 클래스 식별의 방법</a:t>
            </a:r>
            <a:endParaRPr lang="en-GB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sz="2400" dirty="0" smtClean="0"/>
              <a:t>구축할 시스템에 대한 자연어 기술의 문법적 분석을 사용함</a:t>
            </a:r>
            <a:r>
              <a:rPr lang="en-US" altLang="ko-KR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응용 도메인에 있는 실제의 개체를 사용함</a:t>
            </a:r>
            <a:r>
              <a:rPr lang="en-US" altLang="ko-KR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시나리오 기반 분석을 사용함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필요한 객체들과 속성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오퍼레이션을 식별함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기상 관측소 객체 클래스</a:t>
            </a:r>
            <a:endParaRPr lang="en-GB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황무지의 기상 관측소에서 객체 식별은 시스템의 실제 하드웨어에 기반을 둠</a:t>
            </a:r>
            <a:r>
              <a:rPr lang="en-GB" dirty="0" smtClean="0"/>
              <a:t>:</a:t>
            </a:r>
          </a:p>
          <a:p>
            <a:pPr lvl="1"/>
            <a:r>
              <a:rPr lang="ko-KR" altLang="en-US" sz="2000" dirty="0" smtClean="0"/>
              <a:t>지상 온도계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풍속계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기압계</a:t>
            </a:r>
            <a:endParaRPr lang="en-GB" sz="2000" dirty="0"/>
          </a:p>
          <a:p>
            <a:pPr lvl="2"/>
            <a:r>
              <a:rPr lang="ko-KR" altLang="en-US" sz="1800" dirty="0" smtClean="0"/>
              <a:t>시스템에 있는 실제 하드웨어를 반영하고 오퍼레이션은 해당 하드웨어를 제어하는 것과 연관되어 있음</a:t>
            </a:r>
            <a:r>
              <a:rPr lang="en-GB" sz="1800" dirty="0" smtClean="0"/>
              <a:t>.</a:t>
            </a:r>
            <a:endParaRPr lang="en-GB" sz="1800" dirty="0"/>
          </a:p>
          <a:p>
            <a:pPr lvl="1"/>
            <a:r>
              <a:rPr lang="ko-KR" altLang="en-US" sz="2000" dirty="0" smtClean="0"/>
              <a:t>기상관측소</a:t>
            </a:r>
            <a:endParaRPr lang="en-GB" sz="2000" dirty="0"/>
          </a:p>
          <a:p>
            <a:pPr lvl="2"/>
            <a:r>
              <a:rPr lang="ko-KR" altLang="en-US" sz="1800" dirty="0" smtClean="0"/>
              <a:t>기상 관측소의 환경과 관련된 기본 인터페이스를 제공함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오퍼레이션들은 유스케이스에서 보인 상호 작용에 기반함</a:t>
            </a:r>
            <a:r>
              <a:rPr lang="en-GB" sz="1800" dirty="0" smtClean="0"/>
              <a:t>.</a:t>
            </a:r>
            <a:endParaRPr lang="en-GB" sz="1800" dirty="0"/>
          </a:p>
          <a:p>
            <a:pPr lvl="1"/>
            <a:r>
              <a:rPr lang="ko-KR" altLang="en-US" sz="2000" dirty="0" smtClean="0"/>
              <a:t>기상데이터</a:t>
            </a:r>
            <a:endParaRPr lang="en-GB" sz="2000" dirty="0"/>
          </a:p>
          <a:p>
            <a:pPr lvl="2"/>
            <a:r>
              <a:rPr lang="ko-KR" altLang="en-US" sz="1800" dirty="0" smtClean="0"/>
              <a:t>기상 관측소 장치로부터 수집한 데이터를 요약하여 기상 정보 시스템으로 보냄</a:t>
            </a:r>
            <a:r>
              <a:rPr lang="en-GB" sz="1800" dirty="0" smtClean="0"/>
              <a:t>.</a:t>
            </a:r>
            <a:endParaRPr lang="en-GB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기상 관측소 객체</a:t>
            </a:r>
            <a:endParaRPr lang="en-US" dirty="0"/>
          </a:p>
        </p:txBody>
      </p:sp>
      <p:pic>
        <p:nvPicPr>
          <p:cNvPr id="4" name="Content Placeholder 3" descr="7.6 WeatherStatObjs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5" r="-2224" b="-155"/>
          <a:stretch/>
        </p:blipFill>
        <p:spPr>
          <a:xfrm>
            <a:off x="1787504" y="1567971"/>
            <a:ext cx="5692877" cy="4667647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학습내용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r>
              <a:rPr lang="ko-KR" altLang="en-US" dirty="0" smtClean="0"/>
              <a:t>을 이용한 객체 지향 설계</a:t>
            </a:r>
            <a:endParaRPr lang="en-GB" dirty="0" smtClean="0"/>
          </a:p>
          <a:p>
            <a:r>
              <a:rPr lang="ko-KR" altLang="en-US" dirty="0" smtClean="0"/>
              <a:t>디자인 패턴</a:t>
            </a:r>
            <a:endParaRPr lang="en-GB" dirty="0" smtClean="0"/>
          </a:p>
          <a:p>
            <a:r>
              <a:rPr lang="ko-KR" altLang="en-US" dirty="0" smtClean="0"/>
              <a:t>구현 이슈</a:t>
            </a:r>
            <a:endParaRPr lang="en-GB" dirty="0" smtClean="0"/>
          </a:p>
          <a:p>
            <a:r>
              <a:rPr lang="ko-KR" altLang="en-US" dirty="0" smtClean="0"/>
              <a:t>오픈 소스 개발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모델</a:t>
            </a:r>
            <a:endParaRPr lang="en-GB" dirty="0"/>
          </a:p>
        </p:txBody>
      </p:sp>
      <p:sp>
        <p:nvSpPr>
          <p:cNvPr id="614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설계 모델은 시스템의 객체들과 객체 클래스들을 보여줌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개체들 간의 연관과 관계도 보여줌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두 종류의 설계 모델이 있음</a:t>
            </a:r>
            <a:r>
              <a:rPr lang="en-GB" dirty="0" smtClean="0"/>
              <a:t>:</a:t>
            </a:r>
          </a:p>
          <a:p>
            <a:pPr lvl="1"/>
            <a:r>
              <a:rPr lang="ko-KR" altLang="en-US" dirty="0" smtClean="0"/>
              <a:t>구조 모델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시스템의 정적 구조를 객체 클래스와 그들 간의 관계를 이용하여 기술함</a:t>
            </a:r>
            <a:r>
              <a:rPr lang="en-GB" dirty="0" smtClean="0"/>
              <a:t>.</a:t>
            </a:r>
            <a:endParaRPr lang="en-GB" dirty="0"/>
          </a:p>
          <a:p>
            <a:pPr lvl="1"/>
            <a:r>
              <a:rPr lang="ko-KR" altLang="en-US" dirty="0" smtClean="0"/>
              <a:t>동적 모델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시스템의 동적 구조를 기술하고 시스템 객체 간에 예상되는 런타임 상호작용을 보여줌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dirty="0" smtClean="0"/>
              <a:t>설계 모델의 예시</a:t>
            </a:r>
            <a:endParaRPr lang="en-GB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ko-KR" altLang="en-US" sz="2400" dirty="0" smtClean="0"/>
              <a:t>서브시스템 모델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객체들의 논리적인 그룹들을 일관된 서브시스템들로 보여줌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시퀀스 모델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객체 상호 작용의 순서를 보여줌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상태 기계 모델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객체들이 이벤트에 반응하여 어떻게 그들의 상태를 변경하는지 보여줌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서브시스템 모델</a:t>
            </a:r>
            <a:endParaRPr lang="en-GB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어떻게 설계가 논리적으로 연관된 객체의 그룹으로 구성되는지 보여줌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객체들을 둘러싸는 패키지로 각 서브시스템을 나타내는 클래스 다이어그램 형태로 표현됨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서브시스템 모델은 구조 모델임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시퀀스 모델</a:t>
            </a:r>
            <a:endParaRPr lang="en-GB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시퀀스 모델은 객체 상호 작용이 일어나는 순서를 각 상호 작용 방식에 대해 보여줌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객체는 맨 위에 수평으로 정렬됨</a:t>
            </a:r>
            <a:r>
              <a:rPr lang="en-GB" dirty="0" smtClean="0"/>
              <a:t>;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시간의 흐름이 수직 방향으로 표현됨</a:t>
            </a:r>
            <a:r>
              <a:rPr lang="en-GB" dirty="0" smtClean="0"/>
              <a:t>;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상호작용은 이름이 붙은 화살표로 표현됨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화살표의 모양은 상호작용의 종류를 표현함</a:t>
            </a:r>
            <a:r>
              <a:rPr lang="en-GB" dirty="0" smtClean="0"/>
              <a:t>;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ko-KR" altLang="en-US" dirty="0" smtClean="0"/>
              <a:t>객체 라이프라인의 얇은 사각형은 객체가 시스템을 제어하는 시간을 표현함</a:t>
            </a:r>
            <a:r>
              <a:rPr lang="en-GB" dirty="0" smtClean="0"/>
              <a:t>.</a:t>
            </a:r>
            <a:endParaRPr lang="en-GB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수집을 설명하는 시퀀스 다이어그램</a:t>
            </a:r>
            <a:endParaRPr lang="en-US" dirty="0"/>
          </a:p>
        </p:txBody>
      </p:sp>
      <p:pic>
        <p:nvPicPr>
          <p:cNvPr id="4" name="Content Placeholder 3" descr="7.7 WS-SeqDiagram.eps"/>
          <p:cNvPicPr>
            <a:picLocks noGrp="1" noChangeAspect="1"/>
          </p:cNvPicPr>
          <p:nvPr>
            <p:ph idx="1"/>
          </p:nvPr>
        </p:nvPicPr>
        <p:blipFill>
          <a:blip r:embed="rId2"/>
          <a:srcRect t="4378" b="4378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456953" y="3140567"/>
            <a:ext cx="1133847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수신 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1468751" y="5658608"/>
            <a:ext cx="1133847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수신 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243474" y="3713802"/>
            <a:ext cx="1133847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수신 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243474" y="5016576"/>
            <a:ext cx="1133847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수신 확인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상태 다이어그램</a:t>
            </a:r>
            <a:endParaRPr lang="en-GB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 smtClean="0"/>
              <a:t>상태 다이어그램은 어떻게 객체 인스턴스가 받은 메시지에 따라 상태를 변경하는지 보여줌</a:t>
            </a:r>
            <a:r>
              <a:rPr lang="en-GB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ko-KR" altLang="en-US" dirty="0" smtClean="0"/>
              <a:t>상태 다이어그램은 시스템 또는 객체 오퍼레이션의 유용한 상위 수준 모델임</a:t>
            </a:r>
            <a:r>
              <a:rPr lang="en-US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ko-KR" altLang="en-US" dirty="0" smtClean="0"/>
              <a:t>모든 객체들에 상태 다이어그램이 필요하지는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많은 시스템 객체들은 단순하고 오퍼레이션이 상태 모델 없이 쉽게 설명될 수 있음</a:t>
            </a:r>
            <a:r>
              <a:rPr lang="en-US" dirty="0" smtClean="0"/>
              <a:t>.</a:t>
            </a:r>
            <a:endParaRPr lang="en-GB" dirty="0" smtClean="0"/>
          </a:p>
          <a:p>
            <a:pPr>
              <a:lnSpc>
                <a:spcPct val="90000"/>
              </a:lnSpc>
            </a:pPr>
            <a:endParaRPr lang="en-GB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기상 관측소 상태 다이어그램</a:t>
            </a:r>
            <a:endParaRPr lang="en-US" dirty="0"/>
          </a:p>
        </p:txBody>
      </p:sp>
      <p:pic>
        <p:nvPicPr>
          <p:cNvPr id="4" name="Content Placeholder 3" descr="7.8 WS-StateModel.eps"/>
          <p:cNvPicPr>
            <a:picLocks noGrp="1" noChangeAspect="1"/>
          </p:cNvPicPr>
          <p:nvPr>
            <p:ph idx="1"/>
          </p:nvPr>
        </p:nvPicPr>
        <p:blipFill>
          <a:blip r:embed="rId2"/>
          <a:srcRect t="4170" b="4170"/>
          <a:stretch>
            <a:fillRect/>
          </a:stretch>
        </p:blipFill>
        <p:spPr/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3728205" y="1572813"/>
            <a:ext cx="1133847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원격제어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500275" y="3418328"/>
            <a:ext cx="1133847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619059" y="5080963"/>
            <a:ext cx="1133847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설정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314479" y="5593224"/>
            <a:ext cx="980649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수집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4729528" y="5294467"/>
            <a:ext cx="980649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요약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6486552" y="4420379"/>
            <a:ext cx="980649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전송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6553200" y="3305108"/>
            <a:ext cx="980649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테스팅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3741597" y="3395556"/>
            <a:ext cx="980649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명세</a:t>
            </a:r>
            <a:endParaRPr lang="en-GB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객체들과 서브 시스템들이 병행하여 설계될 수 있기 때문에 인터페이스를 명시할 필요가 있음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데이터는 인터페이스 명세에 정의되지 않으므로 데이터 표현의 세부 사항을 포함하지 않아야 함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ko-KR" altLang="en-US" sz="2400" dirty="0" smtClean="0"/>
              <a:t>동일한 객체가 여러 인터페이스를 가질 수 있음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기상 관측소 인터페이스</a:t>
            </a:r>
            <a:endParaRPr lang="en-US" dirty="0"/>
          </a:p>
        </p:txBody>
      </p:sp>
      <p:pic>
        <p:nvPicPr>
          <p:cNvPr id="4" name="Content Placeholder 3" descr="7.9 Interfaces.eps"/>
          <p:cNvPicPr>
            <a:picLocks noGrp="1" noChangeAspect="1"/>
          </p:cNvPicPr>
          <p:nvPr>
            <p:ph idx="1"/>
          </p:nvPr>
        </p:nvPicPr>
        <p:blipFill>
          <a:blip r:embed="rId2"/>
          <a:srcRect t="-45645" b="-45645"/>
          <a:stretch>
            <a:fillRect/>
          </a:stretch>
        </p:blipFill>
        <p:spPr>
          <a:xfrm>
            <a:off x="1143643" y="1600200"/>
            <a:ext cx="6739016" cy="3706199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9554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디자인 패턴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3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설계와 구현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설계와 구현은 실행 가능한 소프트웨어 시스템이 개발되는 소프트웨어 공학 프로세스 단계임</a:t>
            </a:r>
            <a:r>
              <a:rPr lang="en-US" dirty="0" smtClean="0"/>
              <a:t>. </a:t>
            </a:r>
          </a:p>
          <a:p>
            <a:r>
              <a:rPr lang="ko-KR" altLang="en-US" dirty="0" smtClean="0"/>
              <a:t>소프트웨어 설계와 구현은 필연적으로 중첩되는 단계임</a:t>
            </a:r>
            <a:r>
              <a:rPr lang="en-US" dirty="0" smtClean="0"/>
              <a:t>. </a:t>
            </a:r>
          </a:p>
          <a:p>
            <a:pPr lvl="1"/>
            <a:r>
              <a:rPr lang="ko-KR" altLang="en-US" dirty="0" smtClean="0"/>
              <a:t>소프트웨어 설계는 고객의 요구사항을 기반으로 하여 소프트웨어 컴포넌트들과 그들 간의 관계를 식별하는 창의적인 활동임</a:t>
            </a:r>
            <a:r>
              <a:rPr lang="en-US" dirty="0" smtClean="0"/>
              <a:t>. </a:t>
            </a:r>
          </a:p>
          <a:p>
            <a:pPr lvl="1"/>
            <a:r>
              <a:rPr lang="ko-KR" altLang="en-US" dirty="0" smtClean="0"/>
              <a:t>구현은 설계를 프로그램으로 실현하는 프로세스임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디자인 패턴</a:t>
            </a:r>
            <a:endParaRPr lang="en-GB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r>
              <a:rPr lang="ko-KR" altLang="en-US" dirty="0" smtClean="0"/>
              <a:t>디자인 패턴은 문제와 그 해법에 대한 추상적 지식을 재사용하는 것임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패턴은 문제와 그 해법의 핵심을 기술함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패턴은 서로 다른 환경에서 사용될 수 있을 정도로 추상적이어야 함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패턴들은 일반성을 제공하기 위한 상속과 다형성 같은 객체 특성에 대개 의존함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i="1" dirty="0" smtClean="0"/>
              <a:t>패턴과 패턴 언어는 모범 사례와 바람직한 설계를 기술하고 다른 사람들이 이 경험을 재사용할 수 있게 경험을 담아내는 방법이다</a:t>
            </a:r>
            <a:r>
              <a:rPr lang="en-US" i="1" dirty="0" smtClean="0"/>
              <a:t>.</a:t>
            </a:r>
            <a:endParaRPr lang="en-GB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1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패턴의 요소</a:t>
            </a:r>
            <a:endParaRPr lang="en-GB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r>
              <a:rPr lang="ko-KR" altLang="en-US" dirty="0" smtClean="0"/>
              <a:t>패턴을 지칭하는 의미 있는 이름</a:t>
            </a:r>
            <a:endParaRPr lang="en-GB" dirty="0"/>
          </a:p>
          <a:p>
            <a:r>
              <a:rPr lang="ko-KR" altLang="en-US" dirty="0" smtClean="0"/>
              <a:t>문제 영역에 대한 서술</a:t>
            </a:r>
            <a:endParaRPr lang="en-GB" dirty="0"/>
          </a:p>
          <a:p>
            <a:r>
              <a:rPr lang="ko-KR" altLang="en-US" dirty="0" smtClean="0"/>
              <a:t>설계 해법의 서술</a:t>
            </a:r>
            <a:endParaRPr lang="en-GB" dirty="0"/>
          </a:p>
          <a:p>
            <a:pPr lvl="1"/>
            <a:r>
              <a:rPr lang="ko-KR" altLang="en-US" dirty="0" smtClean="0"/>
              <a:t>구체적으로 설계를 기술한 것이 아니고 다른 방법으로 인스턴스화될 수 있는 설계 해법을 위한 템플릿이다</a:t>
            </a:r>
            <a:r>
              <a:rPr lang="en-GB" dirty="0" smtClean="0"/>
              <a:t>.</a:t>
            </a:r>
            <a:endParaRPr lang="en-GB" dirty="0"/>
          </a:p>
          <a:p>
            <a:r>
              <a:rPr lang="ko-KR" altLang="en-US" dirty="0" smtClean="0"/>
              <a:t>결과에 대한 서술</a:t>
            </a:r>
            <a:endParaRPr lang="en-GB" dirty="0"/>
          </a:p>
          <a:p>
            <a:pPr lvl="1"/>
            <a:r>
              <a:rPr lang="ko-KR" altLang="en-US" dirty="0" smtClean="0"/>
              <a:t>결과와 트레이드 오프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Observer </a:t>
            </a:r>
            <a:r>
              <a:rPr lang="ko-KR" altLang="en-US" dirty="0" smtClean="0"/>
              <a:t>패턴</a:t>
            </a:r>
            <a:endParaRPr lang="en-GB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 lIns="91797" tIns="45898" rIns="91797" bIns="45898"/>
          <a:lstStyle/>
          <a:p>
            <a:pPr>
              <a:lnSpc>
                <a:spcPct val="90000"/>
              </a:lnSpc>
            </a:pPr>
            <a:r>
              <a:rPr lang="ko-KR" altLang="en-US" sz="2100" dirty="0" smtClean="0"/>
              <a:t>이름</a:t>
            </a:r>
            <a:endParaRPr lang="en-GB" sz="2100" dirty="0"/>
          </a:p>
          <a:p>
            <a:pPr lvl="1">
              <a:lnSpc>
                <a:spcPct val="90000"/>
              </a:lnSpc>
            </a:pPr>
            <a:r>
              <a:rPr lang="en-GB" sz="1900" dirty="0"/>
              <a:t>Observer.</a:t>
            </a:r>
          </a:p>
          <a:p>
            <a:pPr>
              <a:lnSpc>
                <a:spcPct val="90000"/>
              </a:lnSpc>
            </a:pPr>
            <a:r>
              <a:rPr lang="ko-KR" altLang="en-US" sz="2100" dirty="0" smtClean="0"/>
              <a:t>설명</a:t>
            </a:r>
            <a:endParaRPr lang="en-GB" sz="2100" dirty="0"/>
          </a:p>
          <a:p>
            <a:pPr lvl="1">
              <a:lnSpc>
                <a:spcPct val="90000"/>
              </a:lnSpc>
            </a:pPr>
            <a:r>
              <a:rPr lang="ko-KR" altLang="en-US" sz="1900" dirty="0" smtClean="0"/>
              <a:t>표시되어야 하는 객체를 다양한 표현 형태들로부터 분리시킴</a:t>
            </a:r>
            <a:r>
              <a:rPr lang="en-GB" sz="1900" dirty="0" smtClean="0"/>
              <a:t>.</a:t>
            </a:r>
            <a:endParaRPr lang="en-GB" sz="1900" dirty="0"/>
          </a:p>
          <a:p>
            <a:pPr>
              <a:lnSpc>
                <a:spcPct val="90000"/>
              </a:lnSpc>
            </a:pPr>
            <a:r>
              <a:rPr lang="ko-KR" altLang="en-US" sz="2100" dirty="0" smtClean="0"/>
              <a:t>문제 서술</a:t>
            </a:r>
            <a:endParaRPr lang="en-GB" sz="2100" dirty="0"/>
          </a:p>
          <a:p>
            <a:pPr lvl="1">
              <a:lnSpc>
                <a:spcPct val="90000"/>
              </a:lnSpc>
            </a:pPr>
            <a:r>
              <a:rPr lang="ko-KR" altLang="en-US" sz="1900" dirty="0" smtClean="0"/>
              <a:t>한 객체의 상태를 다양하게 표현해야 할 때</a:t>
            </a:r>
            <a:r>
              <a:rPr lang="en-GB" sz="1900" dirty="0" smtClean="0"/>
              <a:t> </a:t>
            </a:r>
            <a:r>
              <a:rPr lang="ko-KR" altLang="en-US" sz="1900" dirty="0" smtClean="0"/>
              <a:t>사용됨</a:t>
            </a:r>
            <a:r>
              <a:rPr lang="en-GB" sz="1900" dirty="0" smtClean="0"/>
              <a:t>.</a:t>
            </a:r>
            <a:endParaRPr lang="en-GB" sz="1900" dirty="0"/>
          </a:p>
          <a:p>
            <a:pPr>
              <a:lnSpc>
                <a:spcPct val="90000"/>
              </a:lnSpc>
            </a:pPr>
            <a:r>
              <a:rPr lang="ko-KR" altLang="en-US" sz="2100" dirty="0" smtClean="0"/>
              <a:t>해법 서술</a:t>
            </a:r>
            <a:endParaRPr lang="en-GB" sz="2100" dirty="0"/>
          </a:p>
          <a:p>
            <a:pPr lvl="1">
              <a:lnSpc>
                <a:spcPct val="90000"/>
              </a:lnSpc>
            </a:pPr>
            <a:r>
              <a:rPr lang="en-GB" sz="1900" dirty="0" smtClean="0"/>
              <a:t>UML </a:t>
            </a:r>
            <a:r>
              <a:rPr lang="ko-KR" altLang="en-US" sz="1900" dirty="0" smtClean="0"/>
              <a:t>표현을 참조</a:t>
            </a:r>
            <a:r>
              <a:rPr lang="en-GB" sz="1900" dirty="0" smtClean="0"/>
              <a:t>.</a:t>
            </a:r>
            <a:endParaRPr lang="en-GB" sz="1900" dirty="0"/>
          </a:p>
          <a:p>
            <a:pPr>
              <a:lnSpc>
                <a:spcPct val="90000"/>
              </a:lnSpc>
            </a:pPr>
            <a:r>
              <a:rPr lang="ko-KR" altLang="en-US" sz="2100" dirty="0" smtClean="0"/>
              <a:t>결과</a:t>
            </a:r>
            <a:endParaRPr lang="en-GB" sz="2100" dirty="0" smtClean="0"/>
          </a:p>
          <a:p>
            <a:pPr lvl="1">
              <a:lnSpc>
                <a:spcPct val="90000"/>
              </a:lnSpc>
            </a:pPr>
            <a:r>
              <a:rPr lang="ko-KR" altLang="en-US" sz="1900" dirty="0" smtClean="0"/>
              <a:t>표시 성능을 향상시키기 위한 최적화가 비실용적임</a:t>
            </a:r>
            <a:r>
              <a:rPr lang="en-GB" sz="1900" dirty="0" smtClean="0"/>
              <a:t>.</a:t>
            </a:r>
            <a:endParaRPr lang="en-GB" sz="19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796"/>
            <a:ext cx="8229600" cy="1143000"/>
          </a:xfrm>
        </p:spPr>
        <p:txBody>
          <a:bodyPr/>
          <a:lstStyle/>
          <a:p>
            <a:r>
              <a:rPr lang="en-US" dirty="0" smtClean="0"/>
              <a:t>Observer </a:t>
            </a:r>
            <a:r>
              <a:rPr lang="ko-KR" altLang="en-US" dirty="0" smtClean="0"/>
              <a:t>패턴 </a:t>
            </a:r>
            <a:r>
              <a:rPr lang="en-US" dirty="0" smtClean="0"/>
              <a:t>(1)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60662"/>
              </p:ext>
            </p:extLst>
          </p:nvPr>
        </p:nvGraphicFramePr>
        <p:xfrm>
          <a:off x="457200" y="1797737"/>
          <a:ext cx="8229600" cy="2909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6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2051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Arial"/>
                          <a:cs typeface="Arial"/>
                        </a:rPr>
                        <a:t>패턴 이름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Observer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Arial"/>
                          <a:cs typeface="Arial"/>
                        </a:rPr>
                        <a:t>설명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객체의 상태 표시를 객체 자체로부터 분리하고 상태를 표시하는 대안을 제공할 수 있게 한다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객체 상태가 변경되었을 때 모든 표시에 변경을 반영하도록 자동으로 통지되며 갱신된다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.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Arial"/>
                          <a:cs typeface="Arial"/>
                        </a:rPr>
                        <a:t>문제 서술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많은 경우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상태 정보를 그래프 또는 표와 같이 여러 방법으로 표시할 필요가 있다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정보를 명시할 때 이와 같은 표시 방법이 모두 알려져 있지 않을 수 있다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모든 대체 표현은 상호 작용을 지원해야 하고 상태가 변경되었을 때 모든 표시가 갱신되어야 한다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이 패턴은 상태 정보를 위해 하나 이상의 표시 형식이 필요하고 상태 정보를 유지하는 객체가 특정 표시 형식이 사용되는지 알 필요가 없는 경우에 사용될 수 있다</a:t>
                      </a: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.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8695"/>
            <a:ext cx="8229600" cy="1143000"/>
          </a:xfrm>
        </p:spPr>
        <p:txBody>
          <a:bodyPr/>
          <a:lstStyle/>
          <a:p>
            <a:r>
              <a:rPr lang="en-US" dirty="0" smtClean="0"/>
              <a:t>Observer </a:t>
            </a:r>
            <a:r>
              <a:rPr lang="ko-KR" altLang="en-US" dirty="0" smtClean="0"/>
              <a:t>패턴</a:t>
            </a:r>
            <a:r>
              <a:rPr lang="en-US" dirty="0" smtClean="0"/>
              <a:t> (2)</a:t>
            </a:r>
            <a:r>
              <a:rPr lang="en-GB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770478"/>
              </p:ext>
            </p:extLst>
          </p:nvPr>
        </p:nvGraphicFramePr>
        <p:xfrm>
          <a:off x="457200" y="1676147"/>
          <a:ext cx="8229600" cy="3488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65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330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2051">
                <a:tc>
                  <a:txBody>
                    <a:bodyPr/>
                    <a:lstStyle/>
                    <a:p>
                      <a:r>
                        <a:rPr lang="ko-KR" altLang="en-US" sz="1600" dirty="0" smtClean="0">
                          <a:latin typeface="Arial"/>
                          <a:cs typeface="Arial"/>
                        </a:rPr>
                        <a:t>패턴 이름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Observer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Arial"/>
                          <a:cs typeface="Arial"/>
                        </a:rPr>
                        <a:t>해법 서술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이것은 두 개의 추상 객체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Subject, Observer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와 해당 추상 객체의 속성을 상속하는 두 개의 구체적 객체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ConcreteSubject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,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ConcreteObject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와 관련되어 있다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추상 객체는 모든 상황에 적용 가능한 일반적인 오퍼레이션들을 포함한다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표시되어야 할 상태는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ConcreteSubject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객체에 유지되는데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, 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이는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Subject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로부터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Observer (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각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observer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는 상태 표시에 대응된다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)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를 추가하고 삭제하는 오퍼레이션과 상태가 변경되었을 때 이를 통지하는 오퍼레이션을 상속받는다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.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ConcreteObserver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는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ConcreteSubject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의 상태를 복사하여 유지하고 복사한 값을 최신으로 유지하게 해 주는 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Observer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의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Update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() 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인터페이스를 구현한다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.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ConcreteObserver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는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자동으로 상태를 표시하고 상태가 변경될 때마다 이를 반영한다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.</a:t>
                      </a:r>
                      <a:endParaRPr lang="en-GB" sz="1400" kern="1200" dirty="0" smtClean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Arial"/>
                          <a:cs typeface="Arial"/>
                        </a:rPr>
                        <a:t>결과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Subject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는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 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구체적인 클래스의 상새 내역을 모르는 추상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Observer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만을 알기 때문에 이들 객체 간의 결합이 최소화된다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. 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상세 내역을 모르기 때문에 표시 성능을 향상시키기 위한 최적화가 비실용적이다</a:t>
                      </a:r>
                      <a:r>
                        <a:rPr lang="en-US" altLang="ko-KR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.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Subject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에 대한 변경은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Observer</a:t>
                      </a:r>
                      <a:r>
                        <a:rPr lang="ko-KR" alt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들의 갱신이 연달아 일어나도록 하지만 일부는 불필요한 것일 수도 있다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Arial"/>
                        </a:rPr>
                        <a:t>.</a:t>
                      </a:r>
                      <a:r>
                        <a:rPr lang="en-GB" sz="1400" dirty="0" smtClean="0">
                          <a:latin typeface="Arial"/>
                          <a:cs typeface="Arial"/>
                        </a:rPr>
                        <a:t> 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디스플레이</a:t>
            </a:r>
            <a:endParaRPr lang="en-US" dirty="0"/>
          </a:p>
        </p:txBody>
      </p:sp>
      <p:pic>
        <p:nvPicPr>
          <p:cNvPr id="4" name="Content Placeholder 3" descr="7.11 MultipleDisplays.eps"/>
          <p:cNvPicPr>
            <a:picLocks noGrp="1" noChangeAspect="1"/>
          </p:cNvPicPr>
          <p:nvPr>
            <p:ph idx="1"/>
          </p:nvPr>
        </p:nvPicPr>
        <p:blipFill>
          <a:blip r:embed="rId2"/>
          <a:srcRect l="-7712" r="-7712"/>
          <a:stretch>
            <a:fillRect/>
          </a:stretch>
        </p:blipFill>
        <p:spPr>
          <a:xfrm>
            <a:off x="1566951" y="2149413"/>
            <a:ext cx="6018251" cy="3309806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</a:t>
            </a:r>
            <a:r>
              <a:rPr lang="ko-KR" altLang="en-US" dirty="0" smtClean="0"/>
              <a:t>패턴의 </a:t>
            </a:r>
            <a:r>
              <a:rPr lang="en-US" altLang="ko-KR" dirty="0" smtClean="0"/>
              <a:t>UML </a:t>
            </a:r>
            <a:r>
              <a:rPr lang="ko-KR" altLang="en-US" dirty="0" smtClean="0"/>
              <a:t>모델</a:t>
            </a:r>
            <a:endParaRPr lang="en-US" dirty="0"/>
          </a:p>
        </p:txBody>
      </p:sp>
      <p:pic>
        <p:nvPicPr>
          <p:cNvPr id="4" name="Content Placeholder 3" descr="7.12 ObserverPatternUML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799" r="-3437"/>
          <a:stretch/>
        </p:blipFill>
        <p:spPr>
          <a:xfrm>
            <a:off x="-227105" y="2094723"/>
            <a:ext cx="9556916" cy="353691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설계 문제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패턴을 설계에 사용하기 위해서 당면한 설계 문제에 적용 가능한 관련된 패턴이 있는지 알아보아야 함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어떤 객체의 상태가 변경되었음을 여러 객체들에게 알림</a:t>
            </a:r>
            <a:r>
              <a:rPr lang="en-US" dirty="0" smtClean="0"/>
              <a:t> </a:t>
            </a:r>
            <a:r>
              <a:rPr lang="en-US" dirty="0" smtClean="0"/>
              <a:t>(Observer </a:t>
            </a:r>
            <a:r>
              <a:rPr lang="ko-KR" altLang="en-US" dirty="0" smtClean="0"/>
              <a:t>패턴</a:t>
            </a:r>
            <a:r>
              <a:rPr lang="en-US" dirty="0" smtClean="0"/>
              <a:t>).</a:t>
            </a:r>
            <a:endParaRPr lang="en-GB" dirty="0" smtClean="0"/>
          </a:p>
          <a:p>
            <a:pPr lvl="1"/>
            <a:r>
              <a:rPr lang="ko-KR" altLang="en-US" dirty="0" smtClean="0"/>
              <a:t>종종 점증적으로 개발된 여러 관련된 객체들에 대한 인터페이스를 정돈함</a:t>
            </a:r>
            <a:r>
              <a:rPr lang="en-US" dirty="0" smtClean="0"/>
              <a:t> </a:t>
            </a:r>
            <a:r>
              <a:rPr lang="en-US" dirty="0" smtClean="0"/>
              <a:t>(Façade </a:t>
            </a:r>
            <a:r>
              <a:rPr lang="ko-KR" altLang="en-US" dirty="0" smtClean="0"/>
              <a:t>패턴</a:t>
            </a:r>
            <a:r>
              <a:rPr lang="en-US" dirty="0" smtClean="0"/>
              <a:t>).</a:t>
            </a:r>
            <a:endParaRPr lang="en-GB" dirty="0" smtClean="0"/>
          </a:p>
          <a:p>
            <a:pPr lvl="1"/>
            <a:r>
              <a:rPr lang="ko-KR" altLang="en-US" dirty="0" smtClean="0"/>
              <a:t>어떻게 컬렉션이 구현되었는지에 무관하게 컬렉션의 원소를 접근하는 표준 방법을 제공함</a:t>
            </a:r>
            <a:r>
              <a:rPr lang="en-US" dirty="0" smtClean="0"/>
              <a:t> </a:t>
            </a:r>
            <a:r>
              <a:rPr lang="en-US" dirty="0" smtClean="0"/>
              <a:t>(Iterator </a:t>
            </a:r>
            <a:r>
              <a:rPr lang="ko-KR" altLang="en-US" dirty="0" smtClean="0"/>
              <a:t>패턴</a:t>
            </a:r>
            <a:r>
              <a:rPr lang="en-US" dirty="0" smtClean="0"/>
              <a:t>).</a:t>
            </a:r>
            <a:endParaRPr lang="en-GB" dirty="0" smtClean="0"/>
          </a:p>
          <a:p>
            <a:pPr lvl="1"/>
            <a:r>
              <a:rPr lang="ko-KR" altLang="en-US" dirty="0" smtClean="0"/>
              <a:t>실행 시간에 기존 클래스의 기능을 추가할 수 있는 가능성을 허용함</a:t>
            </a:r>
            <a:r>
              <a:rPr lang="en-US" dirty="0" smtClean="0"/>
              <a:t> </a:t>
            </a:r>
            <a:r>
              <a:rPr lang="en-US" dirty="0" smtClean="0"/>
              <a:t>(Decorator </a:t>
            </a:r>
            <a:r>
              <a:rPr lang="ko-KR" altLang="en-US" dirty="0" smtClean="0"/>
              <a:t>패턴</a:t>
            </a:r>
            <a:r>
              <a:rPr lang="en-US" dirty="0" smtClean="0"/>
              <a:t>).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59554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구현 이슈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3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구축과 구매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많은 유형의 애플리케이션 분야에 기성품 애플리케이션 시스템</a:t>
            </a:r>
            <a:r>
              <a:rPr lang="en-US" dirty="0" smtClean="0"/>
              <a:t>(COTS)</a:t>
            </a:r>
            <a:r>
              <a:rPr lang="ko-KR" altLang="en-US" dirty="0" smtClean="0"/>
              <a:t>을 구매하여 사용자의 요구사항에 맞게 개조시키고 맞추는 것이 이제 가능해짐</a:t>
            </a:r>
            <a:r>
              <a:rPr lang="en-US" dirty="0" smtClean="0"/>
              <a:t>. </a:t>
            </a:r>
          </a:p>
          <a:p>
            <a:pPr lvl="1"/>
            <a:r>
              <a:rPr lang="ko-KR" altLang="en-US" dirty="0" smtClean="0"/>
              <a:t>예를 들어 의료 기록 시스템을 구축하기 원한다면 병원에서 이미 사용되고 있는 패키지를 구매할 수 있음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같은 접근법이 전형적인 프로그래밍 언어로 새로운 시스템을 개발하는 것보다 보통 값싸고 빠름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기성 제품을 재사용하여 애플리케이션 시스템을 개발할 때 설계 프로세스는 어떻게 시스템 제품을 설정하여 응용 분야 요구사항을 만족시킬 것인지에 집중함</a:t>
            </a:r>
            <a:r>
              <a:rPr lang="en-US" dirty="0" smtClean="0"/>
              <a:t>.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이슈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소프트웨어 공학에 특별히 중요하고 프로그래밍 교재에서 자주 다루어지지 않는 일부 구현 측면들을 소개함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재사용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대부분의 최신 소프트웨어는 기존의 컴포넌트나 시스템을 재사용하여 구축됨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소프트웨어를 개발할 때 가능한 기존 코드를 많이 사용해야 함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GB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형상 관리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개발 프로세스 중에 각 소프트웨어 컴포넌트의 많은 다른 버전들이 생성됨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만일 이 버전들을 형상 관리 시스템에서 추적하지 않으면 시스템에 잘못된 버전의 컴포넌트를 포함하기 쉬움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GB" dirty="0" smtClean="0">
              <a:solidFill>
                <a:schemeClr val="tx1"/>
              </a:solidFill>
            </a:endParaRPr>
          </a:p>
          <a:p>
            <a:pPr lvl="1"/>
            <a:r>
              <a:rPr lang="ko-KR" altLang="en-US" dirty="0" smtClean="0">
                <a:solidFill>
                  <a:schemeClr val="tx1"/>
                </a:solidFill>
              </a:rPr>
              <a:t>호스트 타겟 개발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제품 소프트웨어는 보통 소프트웨어 개발 환경과 같은 컴퓨터에서 실행되지 않음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대신 소프트웨어를 한 컴퓨터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호스트 시스템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에서 개발하고 별개의 컴퓨터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타겟 시스템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에서 실행함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재사용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1960</a:t>
            </a:r>
            <a:r>
              <a:rPr lang="ko-KR" altLang="en-US" dirty="0" smtClean="0"/>
              <a:t>년대에서 </a:t>
            </a:r>
            <a:r>
              <a:rPr lang="en-US" altLang="ko-KR" dirty="0" smtClean="0"/>
              <a:t>1990</a:t>
            </a:r>
            <a:r>
              <a:rPr lang="ko-KR" altLang="en-US" dirty="0" smtClean="0"/>
              <a:t>년대까지 대부분의 새로운 소프트웨어는 모든 코드를 고급 프로그래밍 언어로 작성하여 처음부터 개발되었음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의미 있는 유일한 재사용 또는 소프트웨어는 프로그래밍 언어 라이브러리에 있는 함수와 객체의 재사용이었음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비</a:t>
            </a:r>
            <a:r>
              <a:rPr lang="ko-KR" altLang="en-US" dirty="0" smtClean="0"/>
              <a:t>용과 일정 압박은 특별히 상용 시스템과 인터넷 기반 시스템에는 이 접근법이 점점 더 실행 불가능하게 됨을 의미했음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기존 소프트웨어의 재사용에 기반을 둔 개발 접근법이 현재 많은 유형의 시스템 개발에서 표준이 됨</a:t>
            </a:r>
            <a:r>
              <a:rPr lang="en-US" dirty="0" smtClean="0"/>
              <a:t>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재사용 수준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추상 수준</a:t>
            </a:r>
            <a:endParaRPr lang="en-US" dirty="0" smtClean="0"/>
          </a:p>
          <a:p>
            <a:pPr lvl="1"/>
            <a:r>
              <a:rPr lang="ko-KR" altLang="en-US" dirty="0" smtClean="0"/>
              <a:t>이 수준에서는 소프트웨어를 직접 재사용하지 않고 대신 성공적인 추상화 지식을 소프트웨어 설계에 사용함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객체 수준</a:t>
            </a:r>
            <a:endParaRPr lang="en-US" dirty="0" smtClean="0"/>
          </a:p>
          <a:p>
            <a:pPr lvl="1"/>
            <a:r>
              <a:rPr lang="ko-KR" altLang="en-US" dirty="0" smtClean="0"/>
              <a:t>이 수준에서는 코드를 스스로 작성하는 대신 라이브러리의 객체를 직접 재사용함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컴포넌트 수준</a:t>
            </a:r>
            <a:endParaRPr lang="en-US" dirty="0" smtClean="0"/>
          </a:p>
          <a:p>
            <a:pPr lvl="1"/>
            <a:r>
              <a:rPr lang="ko-KR" altLang="en-US" dirty="0" smtClean="0"/>
              <a:t>컴포넌트는 관련된 기능과 서비스를 제공하기 위해 같이 동작하는 객체들과 객체 클래스들의 모임임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시스템 수준</a:t>
            </a:r>
            <a:endParaRPr lang="en-US" dirty="0" smtClean="0"/>
          </a:p>
          <a:p>
            <a:pPr lvl="1"/>
            <a:r>
              <a:rPr lang="ko-KR" altLang="en-US" dirty="0" smtClean="0"/>
              <a:t>이 수준에서는 전체 애플리케이션 시스템들을 재사용함</a:t>
            </a:r>
            <a:r>
              <a:rPr lang="en-US" altLang="ko-KR" dirty="0" smtClean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재사용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6" name="Picture 5" descr="7.13 Software reu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65" y="1862665"/>
            <a:ext cx="7598835" cy="422157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4081675" y="1808630"/>
            <a:ext cx="980649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시스템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3642987" y="2199622"/>
            <a:ext cx="1625137" cy="578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애플리케이션 시스템</a:t>
            </a:r>
            <a:r>
              <a:rPr lang="en-US" altLang="ko-KR" sz="1400" dirty="0" smtClean="0">
                <a:solidFill>
                  <a:schemeClr val="tx1"/>
                </a:solidFill>
              </a:rPr>
              <a:t>(COTS)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3743750" y="3658314"/>
            <a:ext cx="1435884" cy="4771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소프트웨어 재사용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1033675" y="3205794"/>
            <a:ext cx="1060596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추상화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751404" y="3607394"/>
            <a:ext cx="1625137" cy="578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아키텍처와 디자인 패턴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6873053" y="3200229"/>
            <a:ext cx="1060596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컴포넌트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6590782" y="3607394"/>
            <a:ext cx="1625137" cy="578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컴포넌트 프레임워크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3925257" y="5838291"/>
            <a:ext cx="1060596" cy="2987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객체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3642986" y="5180689"/>
            <a:ext cx="1625137" cy="5789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프로그래밍 언어 라이브러리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5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재사용 비용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재사용할 소프트웨어를 찾고 요구에 맞는지 평가하는 시간 비용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적용 가능할 경우 재사용 가능한 소프트웨어를 구매하는 비용</a:t>
            </a:r>
            <a:r>
              <a:rPr lang="en-US" altLang="ko-KR" dirty="0" smtClean="0"/>
              <a:t>. </a:t>
            </a:r>
            <a:r>
              <a:rPr lang="ko-KR" altLang="en-US" dirty="0" smtClean="0"/>
              <a:t>대형 기성품 시스템의 경우 비용이 매우 높을 수도 있음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개발하는 시스템의 요구사항을 반영하기 위하여 재사용 가능한 소프트웨어 컴포넌트나 시스템을 개조하고 설정하는 비용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재사용 가능한 소프트웨어 요소들을 서로 통합</a:t>
            </a:r>
            <a:r>
              <a:rPr lang="en-US" dirty="0" smtClean="0"/>
              <a:t> (</a:t>
            </a:r>
            <a:r>
              <a:rPr lang="ko-KR" altLang="en-US" dirty="0" smtClean="0"/>
              <a:t>만일 서로 다른 출처의 소프트웨어를 사용한다면</a:t>
            </a:r>
            <a:r>
              <a:rPr lang="en-US" dirty="0" smtClean="0"/>
              <a:t>)</a:t>
            </a:r>
            <a:r>
              <a:rPr lang="ko-KR" altLang="en-US" dirty="0" smtClean="0"/>
              <a:t>하고 새로 개발한 코드와 통합하는 비용</a:t>
            </a:r>
            <a:r>
              <a:rPr lang="en-US" altLang="ko-KR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형상 관리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형상 관리는 변화하는 소프트웨어 시스템을 관리하는 일반적인 프로세스에 주어진 이름임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형상 관리의 목표는 시스템 통합 프로세스를 지원하는 것이어서 모든 개발자들이 프로젝트 코드와 문서에 통제된 방법으로 접근하고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무슨 변경이 일어났는지 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시스템을 생성하기 위하여 컴포넌트들을 컴파일하고 링크할 수 있음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형상 관리 활동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200" dirty="0" smtClean="0"/>
              <a:t>버전 관리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소프트웨어 컴포넌트의 서로 다른 버전을 추적하기 위해서 지원이 제공될 때</a:t>
            </a:r>
            <a:r>
              <a:rPr lang="en-US" altLang="ko-KR" sz="2200" dirty="0" smtClean="0"/>
              <a:t>.</a:t>
            </a:r>
            <a:endParaRPr lang="en-GB" sz="2200" dirty="0" smtClean="0"/>
          </a:p>
          <a:p>
            <a:r>
              <a:rPr lang="ko-KR" altLang="en-US" sz="2200" dirty="0" smtClean="0"/>
              <a:t>시스템 통합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개발자들이 어떤 버전의 컴포넌트들이 시스템의 각 버전을 생성하는 데 사용되는지 정의하는 것을 도와주기 위해서 지원이 제공될 때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r>
              <a:rPr lang="ko-KR" altLang="en-US" sz="2200" dirty="0" smtClean="0"/>
              <a:t>문제 추적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사용자들이 버그와 다른 문제점들을 보고하는 것을 가능하게</a:t>
            </a:r>
            <a:r>
              <a:rPr lang="en-US" altLang="ko-KR" sz="2200" dirty="0" smtClean="0"/>
              <a:t>, </a:t>
            </a:r>
            <a:r>
              <a:rPr lang="ko-KR" altLang="en-US" sz="2200" dirty="0" smtClean="0"/>
              <a:t>모든 개발자들이 누가 이 문제에 관해 작업하고 있는지 언제 고쳐졌는지 볼 수 있게 지원이 제공됨</a:t>
            </a:r>
            <a:r>
              <a:rPr lang="en-US" sz="2200" dirty="0" smtClean="0"/>
              <a:t>.</a:t>
            </a:r>
            <a:r>
              <a:rPr lang="en-GB" sz="2200" dirty="0" smtClean="0"/>
              <a:t> </a:t>
            </a:r>
          </a:p>
          <a:p>
            <a:r>
              <a:rPr lang="ko-KR" altLang="en-US" sz="2200" dirty="0" smtClean="0"/>
              <a:t>릴리스 관리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소프트웨어 시스템의 새 버전이 고객에게 릴리스되었을 때</a:t>
            </a:r>
            <a:r>
              <a:rPr lang="en-US" altLang="ko-KR" sz="2200" dirty="0" smtClean="0"/>
              <a:t>.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형상 관리 도구 상호작용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Picture 5" descr="7.14 CM_activitie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99" y="1936750"/>
            <a:ext cx="7864829" cy="375708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869391" y="4079342"/>
            <a:ext cx="1106893" cy="4749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컴포넌트 버전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2260655" y="2503231"/>
            <a:ext cx="1106893" cy="4749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시스템 구축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2094490" y="5044870"/>
            <a:ext cx="1179652" cy="4749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버전 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586044" y="4079342"/>
            <a:ext cx="1179652" cy="4749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시스템 버전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5255561" y="2028271"/>
            <a:ext cx="1179652" cy="52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변경 제안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5255561" y="3174554"/>
            <a:ext cx="1179652" cy="4749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변경 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5309419" y="5044870"/>
            <a:ext cx="1186442" cy="4749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릴리스 관리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7236761" y="4079342"/>
            <a:ext cx="1179652" cy="4749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시스템 릴리스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32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호스트 타겟 개발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대부분의 소프트웨어는 한 컴퓨터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개발되지만 별개의 컴퓨터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타겟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실행됨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더 일반적으로 개발 플랫폼</a:t>
            </a:r>
            <a:r>
              <a:rPr lang="en-US" altLang="ko-KR" dirty="0" smtClean="0"/>
              <a:t>(</a:t>
            </a:r>
            <a:r>
              <a:rPr lang="ko-KR" altLang="en-US" dirty="0" smtClean="0"/>
              <a:t>호스트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실행 플랫폼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타겟</a:t>
            </a:r>
            <a:r>
              <a:rPr lang="en-US" altLang="ko-KR" dirty="0" smtClean="0"/>
              <a:t>)</a:t>
            </a:r>
            <a:r>
              <a:rPr lang="ko-KR" altLang="en-US" dirty="0" smtClean="0"/>
              <a:t>임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플랫폼은 단순 하드웨어 이상임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플랫폼은 설치된 운영 체제에 추가로 데이터베이스 관리 시스템 같은 다른 지원 소프트웨어를 포함하고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 플랫폼의 경우 대화식 개발 환경을 포함함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호스트 타겟 개발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6" name="Picture 5" descr="7.15 Host-target developm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0" y="1494367"/>
            <a:ext cx="7500181" cy="422063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  <p:sp>
        <p:nvSpPr>
          <p:cNvPr id="7" name="Rectangle 4"/>
          <p:cNvSpPr/>
          <p:nvPr/>
        </p:nvSpPr>
        <p:spPr>
          <a:xfrm>
            <a:off x="1376516" y="1917289"/>
            <a:ext cx="1106893" cy="2880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호스트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6513107" y="1925646"/>
            <a:ext cx="1106893" cy="2880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타겟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145458" y="2558638"/>
            <a:ext cx="1544648" cy="6506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개발 플랫폼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3840480" y="3036343"/>
            <a:ext cx="1544648" cy="6506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소프트웨어 다운로드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6068470" y="2558637"/>
            <a:ext cx="1544648" cy="6506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실행 플랫폼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1157638" y="3916189"/>
            <a:ext cx="1544648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컴파일러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1145458" y="4469151"/>
            <a:ext cx="1544648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테스팅 도구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4"/>
          <p:cNvSpPr/>
          <p:nvPr/>
        </p:nvSpPr>
        <p:spPr>
          <a:xfrm>
            <a:off x="6211464" y="3350134"/>
            <a:ext cx="1544648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라이브러리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4"/>
          <p:cNvSpPr/>
          <p:nvPr/>
        </p:nvSpPr>
        <p:spPr>
          <a:xfrm>
            <a:off x="6019799" y="3909242"/>
            <a:ext cx="1802745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관련 시스템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4"/>
          <p:cNvSpPr/>
          <p:nvPr/>
        </p:nvSpPr>
        <p:spPr>
          <a:xfrm>
            <a:off x="6019798" y="4468350"/>
            <a:ext cx="1802745" cy="408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데이터베이스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6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17221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UML</a:t>
            </a:r>
            <a:r>
              <a:rPr lang="ko-KR" altLang="en-US" dirty="0" smtClean="0"/>
              <a:t>을 이용한 객체 지향 설계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9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플랫폼 도구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코드를 생성하고 편집하고 컴파일 할 수 있게 하는 통합 컴파일러와 구문 지향 편집기 시스템</a:t>
            </a:r>
            <a:endParaRPr lang="en-GB" dirty="0" smtClean="0"/>
          </a:p>
          <a:p>
            <a:r>
              <a:rPr lang="ko-KR" altLang="en-US" dirty="0" smtClean="0"/>
              <a:t>언어 디버깅 시스템</a:t>
            </a:r>
            <a:endParaRPr lang="en-GB" dirty="0" smtClean="0"/>
          </a:p>
          <a:p>
            <a:r>
              <a:rPr lang="en-US" dirty="0" smtClean="0"/>
              <a:t>UML </a:t>
            </a:r>
            <a:r>
              <a:rPr lang="ko-KR" altLang="en-US" dirty="0" smtClean="0"/>
              <a:t>모델 편집 도구 같은 그래픽 편집 도구들</a:t>
            </a:r>
            <a:endParaRPr lang="en-GB" dirty="0" smtClean="0"/>
          </a:p>
          <a:p>
            <a:r>
              <a:rPr lang="ko-KR" altLang="en-US" dirty="0" smtClean="0"/>
              <a:t>프로그램의 새로운 버전에 자동으로 테스팅 집합을 실행시키는 </a:t>
            </a:r>
            <a:r>
              <a:rPr lang="en-US" dirty="0" err="1" smtClean="0"/>
              <a:t>Junit</a:t>
            </a:r>
            <a:r>
              <a:rPr lang="en-US" dirty="0" smtClean="0"/>
              <a:t> </a:t>
            </a:r>
            <a:r>
              <a:rPr lang="ko-KR" altLang="en-US" dirty="0" smtClean="0"/>
              <a:t>같은 테스팅 도구들</a:t>
            </a:r>
            <a:endParaRPr lang="en-GB" dirty="0" smtClean="0"/>
          </a:p>
          <a:p>
            <a:r>
              <a:rPr lang="ko-KR" altLang="en-US" dirty="0" smtClean="0"/>
              <a:t>리팩토링과 프로그램 시각화를 지원하는 도구들</a:t>
            </a:r>
            <a:endParaRPr lang="en-US" altLang="ko-KR" dirty="0" smtClean="0"/>
          </a:p>
          <a:p>
            <a:r>
              <a:rPr lang="ko-KR" altLang="en-US" dirty="0" smtClean="0"/>
              <a:t>소스 코드 버전을 관리하고 시스템을 통합하고 빌드하는 형상 관리 도구들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통합 개발 환경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소프트웨어 개발 도구들은 보통 통합 개발 환경</a:t>
            </a:r>
            <a:r>
              <a:rPr lang="en-US" dirty="0" smtClean="0"/>
              <a:t> (</a:t>
            </a:r>
            <a:r>
              <a:rPr lang="en-US" dirty="0" smtClean="0"/>
              <a:t>IDE</a:t>
            </a:r>
            <a:r>
              <a:rPr lang="en-US" dirty="0" smtClean="0"/>
              <a:t>) </a:t>
            </a:r>
            <a:r>
              <a:rPr lang="ko-KR" altLang="en-US" dirty="0" smtClean="0"/>
              <a:t>안에 설치되어 있음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IDE</a:t>
            </a:r>
            <a:r>
              <a:rPr lang="ko-KR" altLang="en-US" dirty="0" smtClean="0"/>
              <a:t>는 공통 프레임워크와 사용자 인터페이스 안에서 서로 다른 관점을 지원하는 소프트웨어 개발 도구들의 집합임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일반적으로 </a:t>
            </a:r>
            <a:r>
              <a:rPr lang="en-US" dirty="0" smtClean="0"/>
              <a:t>IDE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Java</a:t>
            </a:r>
            <a:r>
              <a:rPr lang="ko-KR" altLang="en-US" dirty="0"/>
              <a:t> </a:t>
            </a:r>
            <a:r>
              <a:rPr lang="ko-KR" altLang="en-US" dirty="0" smtClean="0"/>
              <a:t>같이 특정 프로그래밍 언어를 지원하기 위해 만들어졌음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언어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가 특별히 개발될 수도 있고 특정 언어 지원 도구와 함께 범용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의 인스턴스화일 수도 있음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컴포넌트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시스템</a:t>
            </a:r>
            <a:r>
              <a:rPr lang="en-US" dirty="0" smtClean="0"/>
              <a:t> </a:t>
            </a:r>
            <a:r>
              <a:rPr lang="ko-KR" altLang="en-US" dirty="0" smtClean="0"/>
              <a:t>배치 결정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517" y="1431148"/>
            <a:ext cx="8229600" cy="4525963"/>
          </a:xfrm>
        </p:spPr>
        <p:txBody>
          <a:bodyPr/>
          <a:lstStyle/>
          <a:p>
            <a:r>
              <a:rPr lang="ko-KR" altLang="en-US" sz="2000" dirty="0" smtClean="0"/>
              <a:t>컴포넌트의 하드웨어와 소프트웨어 요구사항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만일 컴포넌트가 특정 하드웨어 아키텍처를 위해 설계되었거나 어떤 소프트웨어 시스템에 의존한다면 요구되는 하드웨어와 소프트웨어 지원이 제공되는 플랫폼에 배치하는 것이 분명함</a:t>
            </a:r>
            <a:r>
              <a:rPr lang="en-US" sz="2000" dirty="0" smtClean="0"/>
              <a:t>.</a:t>
            </a:r>
            <a:endParaRPr lang="en-GB" sz="2000" dirty="0" smtClean="0"/>
          </a:p>
          <a:p>
            <a:r>
              <a:rPr lang="ko-KR" altLang="en-US" sz="2000" dirty="0" smtClean="0"/>
              <a:t>시스템의 가용성 요구사항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고가용성 시스템은 컴포넌트가 하나 이상의 플랫폼에 배치되는 것을 요구할 수 있음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이것은 플랫폼 장애 시에 컴포넌트의 다른 구현을 사용할 수 있음을 의미함</a:t>
            </a:r>
            <a:r>
              <a:rPr lang="en-US" sz="2000" dirty="0" smtClean="0"/>
              <a:t>.</a:t>
            </a:r>
            <a:r>
              <a:rPr lang="en-GB" sz="2000" dirty="0" smtClean="0"/>
              <a:t> </a:t>
            </a:r>
            <a:endParaRPr lang="en-US" sz="2000" dirty="0" smtClean="0"/>
          </a:p>
          <a:p>
            <a:r>
              <a:rPr lang="ko-KR" altLang="en-US" sz="2000" dirty="0" smtClean="0"/>
              <a:t>컴포넌트 통신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컴포넌트 간 통신이 많으면 보통 컴포넌트들을 같은 플랫폼 또는 물리적으로 서로 가까운 플랫폼에 배치하는 것이 최상임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이것은 통신 대기시간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즉 한 컴포넌트에서 보낸 메시지가 다른 컴포넌트에 수신되기까지 시간 지연을 감소시킴</a:t>
            </a:r>
            <a:r>
              <a:rPr lang="en-US" sz="2000" dirty="0" smtClean="0"/>
              <a:t>.</a:t>
            </a:r>
            <a:endParaRPr lang="en-GB" sz="2000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5471"/>
            <a:ext cx="8229600" cy="1143000"/>
          </a:xfrm>
        </p:spPr>
        <p:txBody>
          <a:bodyPr/>
          <a:lstStyle/>
          <a:p>
            <a:pPr algn="ctr"/>
            <a:r>
              <a:rPr lang="ko-KR" altLang="en-US" dirty="0" smtClean="0"/>
              <a:t>오픈 소스 개발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7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오픈 소스 개발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오픈 소스 개발은 소프트웨어 시스템의 소스 코드가 공개되고 개발 프로세스에 지원자들이 참여하도록 초대되는 소프트웨어 개발 접근법임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ko-KR" altLang="en-US" dirty="0" smtClean="0"/>
              <a:t>이것의 시초는 자유 소프트웨어 재단</a:t>
            </a:r>
            <a:r>
              <a:rPr lang="en-US" dirty="0" smtClean="0"/>
              <a:t> (</a:t>
            </a:r>
            <a:r>
              <a:rPr lang="en-US" dirty="0" smtClean="0"/>
              <a:t>www.fsf.org</a:t>
            </a:r>
            <a:r>
              <a:rPr lang="en-US" dirty="0" smtClean="0"/>
              <a:t>)</a:t>
            </a:r>
            <a:r>
              <a:rPr lang="ko-KR" altLang="en-US" dirty="0" smtClean="0"/>
              <a:t>인데</a:t>
            </a:r>
            <a:r>
              <a:rPr lang="en-US" dirty="0" smtClean="0"/>
              <a:t>, </a:t>
            </a:r>
            <a:r>
              <a:rPr lang="ko-KR" altLang="en-US" dirty="0" smtClean="0"/>
              <a:t>소스 코드는 사유되지 않아야 하고 항상 사용자가 원하면 시험하고 수정할 수 있게 제공되어야 한다고 주장함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오픈 소스 소프트웨어는 훨씬 많은 수의 자발적인 개발자들을 모집하기 위해 인터넷을 사용하여 이 생각을 확장함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그들 중 다수는 코드의 사용자이기도 함</a:t>
            </a:r>
            <a:r>
              <a:rPr lang="en-US" dirty="0" smtClean="0"/>
              <a:t>. 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오픈 소스 시스템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Linux </a:t>
            </a:r>
            <a:r>
              <a:rPr lang="ko-KR" altLang="en-US" dirty="0" smtClean="0"/>
              <a:t>운영체제는 가장 널리 사용되는 서버 시스템임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Java</a:t>
            </a:r>
            <a:r>
              <a:rPr lang="en-US" dirty="0" smtClean="0"/>
              <a:t>, </a:t>
            </a:r>
            <a:r>
              <a:rPr lang="en-US" dirty="0" smtClean="0"/>
              <a:t>Apache </a:t>
            </a:r>
            <a:r>
              <a:rPr lang="ko-KR" altLang="en-US" dirty="0" smtClean="0"/>
              <a:t>웹 서버</a:t>
            </a:r>
            <a:r>
              <a:rPr lang="en-US" altLang="ko-KR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ko-KR" altLang="en-US" dirty="0" smtClean="0"/>
              <a:t>데이터베이스 관리 시스템 등이 널리 사용됨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오픈 소스 이슈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개발 중인 제품이 오픈 소스 컴포넌트들을 사용해야 하는가</a:t>
            </a:r>
            <a:r>
              <a:rPr lang="en-US" dirty="0" smtClean="0"/>
              <a:t>?</a:t>
            </a:r>
            <a:endParaRPr lang="en-GB" dirty="0" smtClean="0"/>
          </a:p>
          <a:p>
            <a:r>
              <a:rPr lang="ko-KR" altLang="en-US" dirty="0" smtClean="0"/>
              <a:t>자체 소프트웨어 개발을 위해 오픈 소스 접근법을 사용해야 하는가</a:t>
            </a:r>
            <a:r>
              <a:rPr lang="en-US" dirty="0" smtClean="0"/>
              <a:t>?</a:t>
            </a:r>
            <a:endParaRPr lang="en-US" dirty="0" smtClean="0"/>
          </a:p>
          <a:p>
            <a:pPr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오픈 소스 비즈니스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많은 소프트웨어 제품 회사들은 특히 전문적인 시스템을 위해서 개발에 오픈 소스 접근법을 사용하고 있음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회사들의 비즈니스 모델은 소프트웨어 제품을 판매하는 것보다 제품을 위한 지원을 판매하는 것에 의지함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ko-KR" altLang="en-US" dirty="0" smtClean="0"/>
              <a:t>회사들은 관련된 오픈 소스 공동체가 소프트웨어를 더 싸고 빠르게 개발되게 하고 그 소프트웨어를 위한 사용자 공동체를 형성한다고 생각함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오픈 소스 라이선스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오픈 소스 개발의 기본적인 원칙은 소스 코드는 무료로 이용 가능해야 된다는 것인데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이것은 누구든지 그 코드를 원하는 대로 할 수 있다는 것을 의미하지 않음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ko-KR" altLang="en-US" dirty="0" smtClean="0"/>
              <a:t>법적으로 코드의 개발자</a:t>
            </a:r>
            <a:r>
              <a:rPr lang="en-US" dirty="0" smtClean="0"/>
              <a:t> (</a:t>
            </a:r>
            <a:r>
              <a:rPr lang="ko-KR" altLang="en-US" dirty="0" smtClean="0"/>
              <a:t>회사 또는 개인</a:t>
            </a:r>
            <a:r>
              <a:rPr lang="en-US" dirty="0" smtClean="0"/>
              <a:t>)</a:t>
            </a:r>
            <a:r>
              <a:rPr lang="ko-KR" altLang="en-US" dirty="0" smtClean="0"/>
              <a:t>는 코드를 소유함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개발자들은 오픈 소스 소프트웨어 라이선스 내에 법적 구속 조건을 포함하여 코드가 어떻게 사용되는지에 대한 제약을 둘 수 있음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어떤 오픈 소스 개발자들은 오픈 소스 컴포넌트가 새로운 시스템을 개발하기 위하여 사용되면 그 시스템도 역시 오픈 소스가 되어야 한다고 생각함</a:t>
            </a:r>
            <a:r>
              <a:rPr lang="en-US" dirty="0" smtClean="0"/>
              <a:t>. </a:t>
            </a:r>
            <a:endParaRPr lang="en-US" dirty="0" smtClean="0"/>
          </a:p>
          <a:p>
            <a:pPr lvl="1"/>
            <a:r>
              <a:rPr lang="ko-KR" altLang="en-US" dirty="0" smtClean="0"/>
              <a:t>다른 개발자들은 그들의 코드가 이런 제약 없이 사용되는 것을 기꺼이 허락하며 개발된 시스템은 소유권이 있고 소스 비공개 시스템으로 판매될 수도 있음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라이선스 모델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GNU </a:t>
            </a:r>
            <a:r>
              <a:rPr lang="ko-KR" altLang="en-US" sz="2200" dirty="0" smtClean="0"/>
              <a:t>일반 공중 라이선스</a:t>
            </a:r>
            <a:r>
              <a:rPr lang="en-US" sz="2200" dirty="0" smtClean="0"/>
              <a:t> </a:t>
            </a:r>
            <a:r>
              <a:rPr lang="en-US" sz="2200" dirty="0" smtClean="0"/>
              <a:t>(GPL</a:t>
            </a:r>
            <a:r>
              <a:rPr lang="en-US" sz="2200" dirty="0" smtClean="0"/>
              <a:t>): </a:t>
            </a:r>
            <a:r>
              <a:rPr lang="ko-KR" altLang="en-US" sz="2200" dirty="0" smtClean="0"/>
              <a:t>이것은 단순히 </a:t>
            </a:r>
            <a:r>
              <a:rPr lang="en-US" altLang="ko-KR" sz="2200" dirty="0" smtClean="0"/>
              <a:t>GPL </a:t>
            </a:r>
            <a:r>
              <a:rPr lang="ko-KR" altLang="en-US" sz="2200" dirty="0" smtClean="0"/>
              <a:t>라이선스 아래에 있는 오픈 소스 소프트웨어를 이용한다면 그 소프트웨어를 오픈 소스로 해야 한다는 이른바 상호 라이선스임</a:t>
            </a:r>
            <a:r>
              <a:rPr lang="en-US" sz="2200" dirty="0" smtClean="0"/>
              <a:t>. </a:t>
            </a:r>
            <a:endParaRPr lang="en-GB" sz="2200" dirty="0" smtClean="0"/>
          </a:p>
          <a:p>
            <a:r>
              <a:rPr lang="en-US" sz="2200" dirty="0" smtClean="0"/>
              <a:t>GNU </a:t>
            </a:r>
            <a:r>
              <a:rPr lang="ko-KR" altLang="en-US" sz="2200" dirty="0" smtClean="0"/>
              <a:t>레서 일반 공중 라이선스</a:t>
            </a:r>
            <a:r>
              <a:rPr lang="en-US" sz="2200" dirty="0" smtClean="0"/>
              <a:t> </a:t>
            </a:r>
            <a:r>
              <a:rPr lang="en-US" sz="2200" dirty="0" smtClean="0"/>
              <a:t>(LGPL</a:t>
            </a:r>
            <a:r>
              <a:rPr lang="en-US" sz="2200" dirty="0" smtClean="0"/>
              <a:t>): </a:t>
            </a:r>
            <a:r>
              <a:rPr lang="ko-KR" altLang="en-US" sz="2200" dirty="0" smtClean="0"/>
              <a:t>컴포넌트의 소스를 공개할 필요 없이 오픈 소스 코드와 연결된 컴포넌트들을 작성할 수 있는 </a:t>
            </a:r>
            <a:r>
              <a:rPr lang="en-US" altLang="ko-KR" sz="2200" dirty="0" smtClean="0"/>
              <a:t>GPL </a:t>
            </a:r>
            <a:r>
              <a:rPr lang="ko-KR" altLang="en-US" sz="2200" dirty="0" smtClean="0"/>
              <a:t>라이선스의 변형임</a:t>
            </a:r>
            <a:r>
              <a:rPr lang="en-US" altLang="ko-KR" sz="2200" dirty="0" smtClean="0"/>
              <a:t>. </a:t>
            </a:r>
            <a:r>
              <a:rPr lang="ko-KR" altLang="en-US" sz="2200" dirty="0" smtClean="0"/>
              <a:t>그러나 라이선스 된 컴포넌트를 변경할 경우 그것을 오픈 소스로 공개하여야 함</a:t>
            </a:r>
            <a:r>
              <a:rPr lang="en-US" sz="2200" dirty="0" smtClean="0"/>
              <a:t>. </a:t>
            </a:r>
            <a:endParaRPr lang="en-GB" sz="2200" dirty="0" smtClean="0"/>
          </a:p>
          <a:p>
            <a:r>
              <a:rPr lang="ko-KR" altLang="en-US" sz="2200" dirty="0" smtClean="0"/>
              <a:t>버클리 표준 배포</a:t>
            </a:r>
            <a:r>
              <a:rPr lang="en-US" sz="2200" dirty="0" smtClean="0"/>
              <a:t> </a:t>
            </a:r>
            <a:r>
              <a:rPr lang="en-US" sz="2200" dirty="0" smtClean="0"/>
              <a:t>(BSD) </a:t>
            </a:r>
            <a:r>
              <a:rPr lang="ko-KR" altLang="en-US" sz="2200" dirty="0" smtClean="0"/>
              <a:t>라이선스</a:t>
            </a:r>
            <a:r>
              <a:rPr lang="en-US" altLang="ko-KR" sz="2200" dirty="0" smtClean="0"/>
              <a:t>: </a:t>
            </a:r>
            <a:r>
              <a:rPr lang="ko-KR" altLang="en-US" sz="2200" dirty="0" smtClean="0"/>
              <a:t>이것은 비 상호 라이선스인데 오픈 소스에 가한 어떤 변경이나 수정을 재공개할 의무가 없다는 것을 의미함</a:t>
            </a:r>
            <a:r>
              <a:rPr lang="en-US" sz="2200" dirty="0" smtClean="0"/>
              <a:t>. </a:t>
            </a:r>
            <a:r>
              <a:rPr lang="ko-KR" altLang="en-US" sz="2200" dirty="0" smtClean="0"/>
              <a:t>오픈 소스 코드를 판매되는 사유 시스템에 포함할 수 있음</a:t>
            </a:r>
            <a:r>
              <a:rPr lang="en-US" sz="2200" dirty="0" smtClean="0"/>
              <a:t>.</a:t>
            </a:r>
            <a:endParaRPr lang="en-GB" sz="2200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69925" y="306388"/>
            <a:ext cx="8093075" cy="917575"/>
          </a:xfrm>
        </p:spPr>
        <p:txBody>
          <a:bodyPr/>
          <a:lstStyle/>
          <a:p>
            <a:r>
              <a:rPr lang="ko-KR" altLang="en-US" dirty="0" smtClean="0"/>
              <a:t>객체 지향 설계 프로세스</a:t>
            </a:r>
            <a:endParaRPr lang="en-US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 smtClean="0"/>
              <a:t>구조화된 객체 지향 설계 프로세스는 서로 다른 시스템 모델들을 개발하는 과정을 포함함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모델의 개발 및 유지보수에 많은 노력이 필요하며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규모가 작은 시스템의 경우 효율적이지 않음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ko-KR" altLang="en-US" dirty="0" smtClean="0"/>
              <a:t>서로 다른 그룹들에 의해 개발되는 규모가 큰 시스템의 경우 디자인 모델은 중요한 의사소통 도구가 됨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라이선스 관리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다운로드되고 사용된 오픈 소스 컴포넌트들에 대한 정보를 관리할 시스템을 수립해야 함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서로 다른 유형의 라이선스에 대해 알고 컴포넌트가 사용되기 전에 어떻게 컴포넌트가 라이선스되었는지 이해해야 함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컴포넌트의 진화 경로를 알아야 함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오픈 소스에 대하여 사람들을 교육해야 함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감사 시스템을 제자리에 두어야 함</a:t>
            </a:r>
            <a:r>
              <a:rPr lang="en-US" dirty="0" smtClean="0"/>
              <a:t>. </a:t>
            </a:r>
            <a:endParaRPr lang="en-GB" dirty="0" smtClean="0"/>
          </a:p>
          <a:p>
            <a:r>
              <a:rPr lang="ko-KR" altLang="en-US" dirty="0" smtClean="0"/>
              <a:t>오픈 소스 공동체에 참여하여야 함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소프트웨어 설계와 구현은 중첩되는 활동임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설계의 상세 수준은 개발되는 시스템의 유형과 계획 주도 접근법인지 애자일 접근법인지에 따라 좌우됨</a:t>
            </a:r>
            <a:r>
              <a:rPr lang="en-US" sz="2000" dirty="0" smtClean="0"/>
              <a:t>.</a:t>
            </a:r>
            <a:endParaRPr lang="en-GB" sz="2000" dirty="0" smtClean="0"/>
          </a:p>
          <a:p>
            <a:r>
              <a:rPr lang="ko-KR" altLang="en-US" sz="2000" dirty="0" smtClean="0"/>
              <a:t>객체 지향 설계 프로세스는 시스템 아키텍처를 설계하고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시스템의 객체를 식별하고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서로 다른 객체 모델을 이용하여 설계를 기술하고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컴포넌트 인터페이스를 문서화하는 활동을 포함함</a:t>
            </a:r>
            <a:r>
              <a:rPr lang="en-US" sz="2000" dirty="0" smtClean="0"/>
              <a:t>.</a:t>
            </a:r>
            <a:endParaRPr lang="en-GB" sz="2000" dirty="0" smtClean="0"/>
          </a:p>
          <a:p>
            <a:r>
              <a:rPr lang="ko-KR" altLang="en-US" sz="2000" dirty="0" smtClean="0"/>
              <a:t>다양한 범위의 서로 다른 모델들이 객체 지향 설계 프로세스 중에 생성될 수 있음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이것은 정적 모델</a:t>
            </a:r>
            <a:r>
              <a:rPr lang="en-US" sz="2000" dirty="0" smtClean="0"/>
              <a:t> (</a:t>
            </a:r>
            <a:r>
              <a:rPr lang="ko-KR" altLang="en-US" sz="2000" dirty="0" smtClean="0"/>
              <a:t>클래스 모델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일반화 모델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연관 모델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과 동적 모델</a:t>
            </a:r>
            <a:r>
              <a:rPr lang="en-US" sz="2000" dirty="0" smtClean="0"/>
              <a:t> (</a:t>
            </a:r>
            <a:r>
              <a:rPr lang="ko-KR" altLang="en-US" sz="2000" dirty="0" smtClean="0"/>
              <a:t>시퀀스 모델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상태 기계 모델</a:t>
            </a:r>
            <a:r>
              <a:rPr lang="en-US" sz="2000" dirty="0" smtClean="0"/>
              <a:t>)</a:t>
            </a:r>
            <a:r>
              <a:rPr lang="ko-KR" altLang="en-US" sz="2000" dirty="0" smtClean="0"/>
              <a:t>을 포함함</a:t>
            </a:r>
            <a:r>
              <a:rPr lang="en-US" sz="2000" dirty="0" smtClean="0"/>
              <a:t>.</a:t>
            </a:r>
            <a:endParaRPr lang="en-GB" sz="2000" dirty="0" smtClean="0"/>
          </a:p>
          <a:p>
            <a:r>
              <a:rPr lang="ko-KR" altLang="en-US" sz="2000" dirty="0" smtClean="0"/>
              <a:t>컴포넌트 인터페이스는 다른 객체들이 사용할 수 있도록 정확하게 정의되어야 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인터페이스를 정의하기 위하여 </a:t>
            </a:r>
            <a:r>
              <a:rPr lang="en-US" altLang="ko-KR" sz="2000" dirty="0" smtClean="0"/>
              <a:t>UML </a:t>
            </a:r>
            <a:r>
              <a:rPr lang="ko-KR" altLang="en-US" sz="2000" dirty="0" smtClean="0"/>
              <a:t>인터페이스 스테레오타입이 사용될 수 있음</a:t>
            </a:r>
            <a:r>
              <a:rPr lang="en-US" sz="2000" dirty="0" smtClean="0"/>
              <a:t>.</a:t>
            </a:r>
            <a:endParaRPr lang="en-GB" sz="2000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6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 포인트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소프트웨어를 개발할 때 기존 소프트웨어를 컴포넌트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서비스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완전한 시스템 중 어떤 형태라도 재사용할 수 있는 가능성을 항상 고려하여야 함</a:t>
            </a:r>
            <a:r>
              <a:rPr lang="en-US" sz="2000" dirty="0" smtClean="0"/>
              <a:t>.</a:t>
            </a:r>
            <a:endParaRPr lang="en-GB" sz="2000" dirty="0" smtClean="0"/>
          </a:p>
          <a:p>
            <a:r>
              <a:rPr lang="ko-KR" altLang="en-US" sz="2000" dirty="0" smtClean="0"/>
              <a:t>형상관리는 진화하는 소프트웨어 시스템의 변화를 관리하는 프로세스임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소프트웨어를 개발하기 위하여 사람들이 협력할 때 형상관리는 필수적임</a:t>
            </a:r>
            <a:r>
              <a:rPr lang="en-US" sz="2000" dirty="0" smtClean="0"/>
              <a:t>.</a:t>
            </a:r>
            <a:endParaRPr lang="en-GB" sz="2000" dirty="0" smtClean="0"/>
          </a:p>
          <a:p>
            <a:r>
              <a:rPr lang="ko-KR" altLang="en-US" sz="2000" dirty="0" smtClean="0"/>
              <a:t>대부분의 소프트웨어 개발은 호스트 타겟 개발임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호스트에서 </a:t>
            </a:r>
            <a:r>
              <a:rPr lang="en-US" sz="2000" dirty="0" smtClean="0"/>
              <a:t>IDE</a:t>
            </a:r>
            <a:r>
              <a:rPr lang="ko-KR" altLang="en-US" sz="2000" dirty="0" smtClean="0"/>
              <a:t>를 사용하여 소프트웨어를 개발하고 실행을 위하여 타겟으로 옮겨짐</a:t>
            </a:r>
            <a:r>
              <a:rPr lang="en-US" sz="2000" dirty="0" smtClean="0"/>
              <a:t>.</a:t>
            </a:r>
            <a:endParaRPr lang="en-GB" sz="2000" dirty="0" smtClean="0"/>
          </a:p>
          <a:p>
            <a:r>
              <a:rPr lang="ko-KR" altLang="en-US" sz="2000" dirty="0" smtClean="0"/>
              <a:t>오픈 소스 개발은 시스템의 소스코드를 공개하는 것과 관련됨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이것은 많은 사람들이 소프트웨어 변경과 개선을 제안할 수 있다는 것을 의미함</a:t>
            </a:r>
            <a:r>
              <a:rPr lang="en-US" sz="2000" smtClean="0"/>
              <a:t>.</a:t>
            </a:r>
            <a:endParaRPr lang="en-GB" sz="2000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프로세스 단계</a:t>
            </a:r>
            <a:endParaRPr lang="en-GB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지향 설계 프로세스는 기관에 따라 다양성을 가짐</a:t>
            </a:r>
            <a:r>
              <a:rPr lang="en-GB" dirty="0" smtClean="0"/>
              <a:t>.</a:t>
            </a:r>
          </a:p>
          <a:p>
            <a:r>
              <a:rPr lang="ko-KR" altLang="en-US" dirty="0" smtClean="0"/>
              <a:t>다음과 같은 절차들이 일반적임</a:t>
            </a:r>
            <a:r>
              <a:rPr lang="en-GB" dirty="0" smtClean="0"/>
              <a:t>:</a:t>
            </a:r>
          </a:p>
          <a:p>
            <a:pPr lvl="1"/>
            <a:r>
              <a:rPr lang="ko-KR" altLang="en-US" dirty="0" smtClean="0"/>
              <a:t>시스템의 컨텍스트와 시스템과 외부의 상호 작용을 이해하고 정의함</a:t>
            </a:r>
            <a:endParaRPr lang="en-GB" dirty="0"/>
          </a:p>
          <a:p>
            <a:pPr lvl="1"/>
            <a:r>
              <a:rPr lang="ko-KR" altLang="en-US" dirty="0" smtClean="0"/>
              <a:t>시스템 아키텍처를 설계함</a:t>
            </a:r>
            <a:endParaRPr lang="en-GB" dirty="0"/>
          </a:p>
          <a:p>
            <a:pPr lvl="1"/>
            <a:r>
              <a:rPr lang="ko-KR" altLang="en-US" dirty="0" smtClean="0"/>
              <a:t>시스템의 주요 객체를 식별함</a:t>
            </a:r>
            <a:endParaRPr lang="en-GB" dirty="0"/>
          </a:p>
          <a:p>
            <a:pPr lvl="1"/>
            <a:r>
              <a:rPr lang="ko-KR" altLang="en-US" dirty="0" smtClean="0"/>
              <a:t>설계 모델을 개발함</a:t>
            </a:r>
            <a:endParaRPr lang="en-GB" dirty="0"/>
          </a:p>
          <a:p>
            <a:pPr lvl="1"/>
            <a:r>
              <a:rPr lang="ko-KR" altLang="en-US" dirty="0" smtClean="0"/>
              <a:t>인터페이스를 명시함</a:t>
            </a:r>
            <a:endParaRPr lang="en-GB" dirty="0" smtClean="0"/>
          </a:p>
          <a:p>
            <a:r>
              <a:rPr lang="ko-KR" altLang="en-US" dirty="0" smtClean="0"/>
              <a:t>객체 지향 소프트웨어 설계를 황무지의 기상 관측소를 위한 임베디드 소프트웨어의 일부를 설계하는 것으로 설명함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컨텍스트와 상호 작용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설계될 소프트웨어와 외부 환경 사이의 관계에 대한 이해를 발전시키는 것은 요구되는 시스템 기능을 어떻게 제공하고 시스템을 그 환경과 통신하도록 어떻게 구조화하는지를 결정하는 데 핵심적임</a:t>
            </a:r>
            <a:r>
              <a:rPr lang="en-US" dirty="0" smtClean="0"/>
              <a:t>. </a:t>
            </a:r>
          </a:p>
          <a:p>
            <a:r>
              <a:rPr lang="ko-KR" altLang="en-US" dirty="0" smtClean="0"/>
              <a:t>컨텍스트를 이해하는 것은 시스템의 경계를 확립하게되 해 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시스템 경계를 정하는 것은 어떤 특징들이 설계 중인 시스템에 구현되는지와 어떤 특징들이 다른 관련된 시스템에 있는지 결정하는 데 도움이 됨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컨텍스트 모델과 상호 작용 모델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시스템 컨텍스트 모델은 개발되는 시스템의 환경에 있는 다른 시스템들을 보여주는 구조 모델임</a:t>
            </a:r>
            <a:r>
              <a:rPr lang="en-US" dirty="0" smtClean="0"/>
              <a:t>.</a:t>
            </a:r>
            <a:endParaRPr lang="en-GB" dirty="0" smtClean="0"/>
          </a:p>
          <a:p>
            <a:r>
              <a:rPr lang="ko-KR" altLang="en-US" dirty="0" smtClean="0"/>
              <a:t>상호 작용 모델은 시스템이 사용될 때 어떻게 그 환경과 상호 작용하는지 보여주는 동적 모델임</a:t>
            </a:r>
            <a:r>
              <a:rPr lang="en-US" dirty="0" smtClean="0"/>
              <a:t>.</a:t>
            </a:r>
            <a:endParaRPr lang="en-GB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7 </a:t>
            </a:r>
            <a:r>
              <a:rPr lang="ko-KR" altLang="en-US" smtClean="0"/>
              <a:t>설계와 구현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30/10/2014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1420</TotalTime>
  <Words>3170</Words>
  <Application>Microsoft Office PowerPoint</Application>
  <PresentationFormat>On-screen Show (4:3)</PresentationFormat>
  <Paragraphs>501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ＭＳ Ｐゴシック</vt:lpstr>
      <vt:lpstr>맑은 고딕</vt:lpstr>
      <vt:lpstr>Arial</vt:lpstr>
      <vt:lpstr>Calibri</vt:lpstr>
      <vt:lpstr>Wingdings</vt:lpstr>
      <vt:lpstr>SE10 slides</vt:lpstr>
      <vt:lpstr>Chapter 7 – 설계와 구현</vt:lpstr>
      <vt:lpstr>학습내용</vt:lpstr>
      <vt:lpstr>설계와 구현</vt:lpstr>
      <vt:lpstr>구축과 구매</vt:lpstr>
      <vt:lpstr>UML을 이용한 객체 지향 설계</vt:lpstr>
      <vt:lpstr>객체 지향 설계 프로세스</vt:lpstr>
      <vt:lpstr>프로세스 단계</vt:lpstr>
      <vt:lpstr>시스템 컨텍스트와 상호 작용</vt:lpstr>
      <vt:lpstr>컨텍스트 모델과 상호 작용 모델</vt:lpstr>
      <vt:lpstr>기상 관측소의 시스템 컨텍스트</vt:lpstr>
      <vt:lpstr>기상 관측소 유스케이스</vt:lpstr>
      <vt:lpstr>유스케이스 기술—기상 보고 </vt:lpstr>
      <vt:lpstr>아키텍처 설계</vt:lpstr>
      <vt:lpstr>기상 관측소의 상위 수준 아키텍처</vt:lpstr>
      <vt:lpstr>데이터 수집 시스템의 아키텍처</vt:lpstr>
      <vt:lpstr>객체 클래스 식별</vt:lpstr>
      <vt:lpstr>객체 클래스 식별의 방법</vt:lpstr>
      <vt:lpstr>기상 관측소 객체 클래스</vt:lpstr>
      <vt:lpstr>기상 관측소 객체</vt:lpstr>
      <vt:lpstr>설계 모델</vt:lpstr>
      <vt:lpstr>설계 모델의 예시</vt:lpstr>
      <vt:lpstr>서브시스템 모델</vt:lpstr>
      <vt:lpstr>시퀀스 모델</vt:lpstr>
      <vt:lpstr>데이터 수집을 설명하는 시퀀스 다이어그램</vt:lpstr>
      <vt:lpstr>상태 다이어그램</vt:lpstr>
      <vt:lpstr>기상 관측소 상태 다이어그램</vt:lpstr>
      <vt:lpstr>인터페이스 명세</vt:lpstr>
      <vt:lpstr>기상 관측소 인터페이스</vt:lpstr>
      <vt:lpstr>디자인 패턴</vt:lpstr>
      <vt:lpstr>디자인 패턴</vt:lpstr>
      <vt:lpstr>패턴</vt:lpstr>
      <vt:lpstr>패턴의 요소</vt:lpstr>
      <vt:lpstr>Observer 패턴</vt:lpstr>
      <vt:lpstr>Observer 패턴 (1) </vt:lpstr>
      <vt:lpstr>Observer 패턴 (2) </vt:lpstr>
      <vt:lpstr>다중 디스플레이</vt:lpstr>
      <vt:lpstr>Observer 패턴의 UML 모델</vt:lpstr>
      <vt:lpstr>설계 문제</vt:lpstr>
      <vt:lpstr>구현 이슈</vt:lpstr>
      <vt:lpstr>구현 이슈</vt:lpstr>
      <vt:lpstr>재사용</vt:lpstr>
      <vt:lpstr>재사용 수준</vt:lpstr>
      <vt:lpstr>소프트웨어 재사용</vt:lpstr>
      <vt:lpstr>재사용 비용</vt:lpstr>
      <vt:lpstr>형상 관리</vt:lpstr>
      <vt:lpstr>형상 관리 활동</vt:lpstr>
      <vt:lpstr>형상 관리 도구 상호작용</vt:lpstr>
      <vt:lpstr>호스트 타겟 개발</vt:lpstr>
      <vt:lpstr>호스트 타겟 개발</vt:lpstr>
      <vt:lpstr>개발 플랫폼 도구</vt:lpstr>
      <vt:lpstr>통합 개발 환경 (IDE)</vt:lpstr>
      <vt:lpstr>컴포넌트/시스템 배치 결정</vt:lpstr>
      <vt:lpstr>오픈 소스 개발</vt:lpstr>
      <vt:lpstr>오픈 소스 개발</vt:lpstr>
      <vt:lpstr>오픈 소스 시스템</vt:lpstr>
      <vt:lpstr>오픈 소스 이슈</vt:lpstr>
      <vt:lpstr>오픈 소스 비즈니스</vt:lpstr>
      <vt:lpstr>오픈 소스 라이선스</vt:lpstr>
      <vt:lpstr>라이선스 모델</vt:lpstr>
      <vt:lpstr>라이선스 관리</vt:lpstr>
      <vt:lpstr>키 포인트</vt:lpstr>
      <vt:lpstr>키 포인트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7</dc:title>
  <dc:creator>Ian Sommerville</dc:creator>
  <cp:lastModifiedBy>Hwee Kim</cp:lastModifiedBy>
  <cp:revision>125</cp:revision>
  <dcterms:created xsi:type="dcterms:W3CDTF">2010-01-21T17:21:03Z</dcterms:created>
  <dcterms:modified xsi:type="dcterms:W3CDTF">2020-10-06T15:00:59Z</dcterms:modified>
</cp:coreProperties>
</file>