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73" r:id="rId3"/>
    <p:sldId id="313" r:id="rId4"/>
    <p:sldId id="312" r:id="rId5"/>
    <p:sldId id="281" r:id="rId6"/>
    <p:sldId id="257" r:id="rId7"/>
    <p:sldId id="274" r:id="rId8"/>
    <p:sldId id="275" r:id="rId9"/>
    <p:sldId id="276" r:id="rId10"/>
    <p:sldId id="258" r:id="rId11"/>
    <p:sldId id="278" r:id="rId12"/>
    <p:sldId id="314" r:id="rId13"/>
    <p:sldId id="280" r:id="rId14"/>
    <p:sldId id="259" r:id="rId15"/>
    <p:sldId id="315" r:id="rId16"/>
    <p:sldId id="328" r:id="rId17"/>
    <p:sldId id="316" r:id="rId18"/>
    <p:sldId id="283" r:id="rId19"/>
    <p:sldId id="284" r:id="rId20"/>
    <p:sldId id="260" r:id="rId21"/>
    <p:sldId id="285" r:id="rId22"/>
    <p:sldId id="317" r:id="rId23"/>
    <p:sldId id="318" r:id="rId24"/>
    <p:sldId id="286" r:id="rId25"/>
    <p:sldId id="321" r:id="rId26"/>
    <p:sldId id="287" r:id="rId27"/>
    <p:sldId id="261" r:id="rId28"/>
    <p:sldId id="262" r:id="rId29"/>
    <p:sldId id="288" r:id="rId30"/>
    <p:sldId id="289" r:id="rId31"/>
    <p:sldId id="290" r:id="rId32"/>
    <p:sldId id="268" r:id="rId33"/>
    <p:sldId id="263" r:id="rId34"/>
    <p:sldId id="271" r:id="rId35"/>
    <p:sldId id="272" r:id="rId36"/>
    <p:sldId id="291" r:id="rId37"/>
    <p:sldId id="322" r:id="rId38"/>
    <p:sldId id="324" r:id="rId39"/>
    <p:sldId id="264" r:id="rId40"/>
    <p:sldId id="333" r:id="rId41"/>
    <p:sldId id="325" r:id="rId42"/>
    <p:sldId id="329" r:id="rId43"/>
    <p:sldId id="297" r:id="rId44"/>
    <p:sldId id="265" r:id="rId45"/>
    <p:sldId id="309" r:id="rId46"/>
    <p:sldId id="308" r:id="rId47"/>
    <p:sldId id="310" r:id="rId48"/>
    <p:sldId id="331" r:id="rId49"/>
    <p:sldId id="299" r:id="rId50"/>
    <p:sldId id="311" r:id="rId51"/>
    <p:sldId id="298" r:id="rId52"/>
    <p:sldId id="326" r:id="rId53"/>
    <p:sldId id="266" r:id="rId54"/>
    <p:sldId id="327" r:id="rId55"/>
    <p:sldId id="306" r:id="rId56"/>
    <p:sldId id="332" r:id="rId57"/>
    <p:sldId id="301" r:id="rId58"/>
    <p:sldId id="302" r:id="rId59"/>
    <p:sldId id="267" r:id="rId60"/>
    <p:sldId id="303" r:id="rId61"/>
    <p:sldId id="304" r:id="rId62"/>
    <p:sldId id="330" r:id="rId63"/>
    <p:sldId id="305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0" d="100"/>
          <a:sy n="160" d="100"/>
        </p:scale>
        <p:origin x="166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 – </a:t>
            </a:r>
            <a:r>
              <a:rPr lang="ko-KR" altLang="en-US" dirty="0" smtClean="0"/>
              <a:t>소프트웨어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인스펙션과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6" y="1859586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866231" y="2038822"/>
            <a:ext cx="1112169" cy="337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인스펙션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07243" y="3398469"/>
            <a:ext cx="1312381" cy="504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요구사항 명세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07242" y="4686399"/>
            <a:ext cx="1312381" cy="504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시스템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프로토타입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2085242" y="3398469"/>
            <a:ext cx="1312381" cy="504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소프트웨어 아키텍처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766124" y="3398469"/>
            <a:ext cx="1312381" cy="504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UML </a:t>
            </a:r>
            <a:r>
              <a:rPr lang="ko-KR" altLang="en-US" sz="1400" dirty="0" smtClean="0">
                <a:solidFill>
                  <a:schemeClr val="tx1"/>
                </a:solidFill>
              </a:rPr>
              <a:t>설계 모델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514242" y="3376682"/>
            <a:ext cx="1312381" cy="504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데이터베이스 스키마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7206057" y="3415529"/>
            <a:ext cx="1312381" cy="504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프로그램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7358457" y="4775176"/>
            <a:ext cx="1020555" cy="4153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테스팅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</a:t>
            </a:r>
            <a:r>
              <a:rPr lang="ko-KR" altLang="en-US" dirty="0" err="1" smtClean="0"/>
              <a:t>인스펙션</a:t>
            </a: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소스 코드의 비정상 및 결함을 찾아내기 위해 검사함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err="1" smtClean="0"/>
              <a:t>인스펙션은</a:t>
            </a:r>
            <a:r>
              <a:rPr lang="ko-KR" altLang="en-US" sz="2400" dirty="0" smtClean="0"/>
              <a:t> 시스템의 실행을 요구하지 않으므로 구현 전에 검사가 가능함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시스템의 다양한 표현에 대해 적용 가능함</a:t>
            </a:r>
            <a:r>
              <a:rPr lang="en-GB" sz="2400" dirty="0" smtClean="0"/>
              <a:t> (</a:t>
            </a:r>
            <a:r>
              <a:rPr lang="ko-KR" altLang="en-US" sz="2400" dirty="0" smtClean="0"/>
              <a:t>요구사항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설계 모델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프로그램 소스 코드 등</a:t>
            </a:r>
            <a:r>
              <a:rPr lang="en-GB" sz="2400" dirty="0" smtClean="0"/>
              <a:t>.).</a:t>
            </a:r>
            <a:endParaRPr lang="en-GB" sz="2400" dirty="0"/>
          </a:p>
          <a:p>
            <a:r>
              <a:rPr lang="ko-KR" altLang="en-US" sz="2400" dirty="0" smtClean="0"/>
              <a:t>프로그램 오류를 찾아내는 데 </a:t>
            </a:r>
            <a:r>
              <a:rPr lang="ko-KR" altLang="en-US" sz="2400" dirty="0" err="1" smtClean="0"/>
              <a:t>효율적임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인스펙션의</a:t>
            </a:r>
            <a:r>
              <a:rPr lang="ko-KR" altLang="en-US" dirty="0" smtClean="0"/>
              <a:t> 장점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테스팅</a:t>
            </a:r>
            <a:r>
              <a:rPr lang="ko-KR" altLang="en-US" dirty="0" smtClean="0"/>
              <a:t> 중에 오류가 다른 오류들을 가릴 수 있음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인스펙션은</a:t>
            </a:r>
            <a:r>
              <a:rPr lang="ko-KR" altLang="en-US" dirty="0" smtClean="0"/>
              <a:t> 시스템을 실행시키는 것과 무관하므로 오류들 간의 상호 작용에 대해 염려할 필요가 없음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추가 비용 없이 시스템의 불완전한 버전이 검사될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만일 프로그램이 불완전하다면 가용한 부분을 테스트하기 위하여 특별한 테스트 장치를 개발할 필요가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프로그램 결함을 찾는 것뿐만 아니라 </a:t>
            </a:r>
            <a:r>
              <a:rPr lang="ko-KR" altLang="en-US" dirty="0" err="1" smtClean="0"/>
              <a:t>인스펙션은</a:t>
            </a:r>
            <a:r>
              <a:rPr lang="ko-KR" altLang="en-US" dirty="0" smtClean="0"/>
              <a:t> 표준의 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유지보수성과 같은 프로그램의 폭넓은 품질 속성을 검토할 수 있음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인스펙션과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</a:t>
            </a:r>
            <a:endParaRPr lang="en-GB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인스펙션과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테스팅은</a:t>
            </a:r>
            <a:r>
              <a:rPr lang="ko-KR" altLang="en-US" sz="2400" dirty="0" smtClean="0"/>
              <a:t> 상호 </a:t>
            </a:r>
            <a:r>
              <a:rPr lang="ko-KR" altLang="en-US" sz="2400" dirty="0" err="1" smtClean="0"/>
              <a:t>보완적임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 smtClean="0"/>
              <a:t>V </a:t>
            </a:r>
            <a:r>
              <a:rPr lang="en-GB" sz="2400" dirty="0"/>
              <a:t>&amp; V </a:t>
            </a:r>
            <a:r>
              <a:rPr lang="ko-KR" altLang="en-US" sz="2400" dirty="0" smtClean="0"/>
              <a:t>프로세스 내에서 둘 다 사용되어야 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err="1" smtClean="0"/>
              <a:t>인스펙션은</a:t>
            </a:r>
            <a:r>
              <a:rPr lang="ko-KR" altLang="en-US" sz="2400" dirty="0" smtClean="0"/>
              <a:t> 명세에 있는 내용을 점검할 수 있으나 고객의 진짜 요구사항을 점검할 수는 없음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err="1" smtClean="0"/>
              <a:t>인스펙션은</a:t>
            </a:r>
            <a:r>
              <a:rPr lang="ko-KR" altLang="en-US" sz="2400" dirty="0" smtClean="0"/>
              <a:t> 비기능적 요구사항을 점검할 수 없음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프로세스 모델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8.3 Testing 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5" y="2655237"/>
            <a:ext cx="8744367" cy="183549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528372" y="3902635"/>
            <a:ext cx="1055393" cy="504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테스트 케이스 설계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780442" y="3031176"/>
            <a:ext cx="723699" cy="417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테스트 케이스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901569" y="3031176"/>
            <a:ext cx="723699" cy="417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테스트 데이터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019800" y="3031176"/>
            <a:ext cx="723699" cy="417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테스트 결과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8083722" y="3081976"/>
            <a:ext cx="723699" cy="417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테스트 보고서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2706796" y="3909682"/>
            <a:ext cx="1055393" cy="5041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테스트 데이터 준비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711902" y="3909682"/>
            <a:ext cx="1228710" cy="4971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테스트 데이터를 이용한 프로그램 실행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6743498" y="3933812"/>
            <a:ext cx="1340223" cy="472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결과와 테스트 케이스 비교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테스팅의</a:t>
            </a:r>
            <a:r>
              <a:rPr lang="ko-KR" altLang="en-US" dirty="0" smtClean="0"/>
              <a:t>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버그와 결함을 발견하기 위하여 시스템이 개발 중에 테스트됨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릴리스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별도의 </a:t>
            </a:r>
            <a:r>
              <a:rPr lang="ko-KR" altLang="en-US" dirty="0" err="1" smtClean="0"/>
              <a:t>테스팅팀이</a:t>
            </a:r>
            <a:r>
              <a:rPr lang="ko-KR" altLang="en-US" dirty="0" smtClean="0"/>
              <a:t> 시스템의 완성된 버전을 사용자에게 </a:t>
            </a:r>
            <a:r>
              <a:rPr lang="ko-KR" altLang="en-US" dirty="0" err="1" smtClean="0"/>
              <a:t>릴리스하기</a:t>
            </a:r>
            <a:r>
              <a:rPr lang="ko-KR" altLang="en-US" dirty="0" smtClean="0"/>
              <a:t> 전에 테스트함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사용자 또는 잠재적인 사용자들이 자신의 환경에서 시스템을 테스트함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8290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개발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4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시스템을 개발하는 팀에 의해 수행되는 모든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활동을 포함함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단위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개별 프로그램 단위 또는 객체 클래스가 테스트됨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단위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객체나 메서드의 기능을 테스트하는 것에 집중하여야 함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컴포넌트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개별 단위가 복합 컴포넌트를 생성하기 위하여 통합됨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컴포넌트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컴포넌트 기능에 접근하는 컴포넌트 인터페이스를 테스트하는 것에 집중하여야 함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어느 정도 또는 모든 컴포넌트들을 통합하여 시스템이 전체로서 테스트됨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컴포넌트의 상호 작용을 테스트하는 것에 집중하여야 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단위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메서드 또는 객체 클래스와 같은 프로그램 컴포넌트를 </a:t>
            </a:r>
            <a:r>
              <a:rPr lang="ko-KR" altLang="en-US" dirty="0" err="1" smtClean="0"/>
              <a:t>테스팅하는</a:t>
            </a:r>
            <a:r>
              <a:rPr lang="ko-KR" altLang="en-US" dirty="0" smtClean="0"/>
              <a:t> 프로세스임</a:t>
            </a:r>
            <a:r>
              <a:rPr lang="en-US" dirty="0" smtClean="0"/>
              <a:t>.</a:t>
            </a:r>
            <a:endParaRPr lang="en-US" dirty="0"/>
          </a:p>
          <a:p>
            <a:r>
              <a:rPr lang="ko-KR" altLang="en-US" dirty="0" smtClean="0"/>
              <a:t>결함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프로세스임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단위는 다음과 같을 수 있음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ko-KR" altLang="en-US" dirty="0" smtClean="0"/>
              <a:t>객체 내의 함수나 메서드</a:t>
            </a:r>
            <a:endParaRPr lang="en-US" dirty="0" smtClean="0"/>
          </a:p>
          <a:p>
            <a:pPr lvl="1"/>
            <a:r>
              <a:rPr lang="ko-KR" altLang="en-US" dirty="0" smtClean="0"/>
              <a:t>여러 속성과 메서드를 가진 객체 클래스</a:t>
            </a:r>
            <a:endParaRPr lang="en-US" dirty="0" smtClean="0"/>
          </a:p>
          <a:p>
            <a:pPr lvl="1"/>
            <a:r>
              <a:rPr lang="ko-KR" altLang="en-US" dirty="0" smtClean="0"/>
              <a:t>인터페이스를 가진 컴포넌트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클래스 </a:t>
            </a:r>
            <a:r>
              <a:rPr lang="ko-KR" altLang="en-US" dirty="0" err="1" smtClean="0"/>
              <a:t>테스팅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모든 기능이 포함되도록 테스트를 설계하여야 함</a:t>
            </a:r>
            <a:endParaRPr lang="en-GB" dirty="0"/>
          </a:p>
          <a:p>
            <a:pPr lvl="1"/>
            <a:r>
              <a:rPr lang="ko-KR" altLang="en-US" dirty="0" smtClean="0"/>
              <a:t>객체에 포함된 모든 오퍼레이션</a:t>
            </a:r>
            <a:endParaRPr lang="en-GB" dirty="0" smtClean="0"/>
          </a:p>
          <a:p>
            <a:pPr lvl="1"/>
            <a:r>
              <a:rPr lang="ko-KR" altLang="en-US" dirty="0" smtClean="0"/>
              <a:t>객체에 포함된 모든 속성의 값을 지정하고 검사</a:t>
            </a:r>
            <a:endParaRPr lang="en-GB" dirty="0" smtClean="0"/>
          </a:p>
          <a:p>
            <a:pPr lvl="1"/>
            <a:r>
              <a:rPr lang="ko-KR" altLang="en-US" dirty="0" smtClean="0"/>
              <a:t>객체를 모든 가능한 상태가 되도록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일반화 또는 상속은 객체 클래스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더 복잡하게 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테스팅</a:t>
            </a:r>
            <a:endParaRPr lang="en-GB" dirty="0" smtClean="0"/>
          </a:p>
          <a:p>
            <a:r>
              <a:rPr lang="ko-KR" altLang="en-US" dirty="0" smtClean="0"/>
              <a:t>테스트 주도 개발</a:t>
            </a:r>
            <a:endParaRPr lang="en-GB" dirty="0" smtClean="0"/>
          </a:p>
          <a:p>
            <a:r>
              <a:rPr lang="ko-KR" altLang="en-US" dirty="0" smtClean="0"/>
              <a:t>릴리스 </a:t>
            </a:r>
            <a:r>
              <a:rPr lang="ko-KR" altLang="en-US" dirty="0" err="1" smtClean="0"/>
              <a:t>테스팅</a:t>
            </a:r>
            <a:endParaRPr lang="en-GB" dirty="0" smtClean="0"/>
          </a:p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테스팅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기상 관측소 객체 인터페이스</a:t>
            </a:r>
            <a:endParaRPr lang="en-US" dirty="0"/>
          </a:p>
        </p:txBody>
      </p:sp>
      <p:pic>
        <p:nvPicPr>
          <p:cNvPr id="4" name="Content Placeholder 3" descr="8.4 WeatherStationIface.eps"/>
          <p:cNvPicPr>
            <a:picLocks noGrp="1" noChangeAspect="1"/>
          </p:cNvPicPr>
          <p:nvPr>
            <p:ph idx="1"/>
          </p:nvPr>
        </p:nvPicPr>
        <p:blipFill>
          <a:blip r:embed="rId2"/>
          <a:srcRect l="-45966" r="-45966"/>
          <a:stretch>
            <a:fillRect/>
          </a:stretch>
        </p:blipFill>
        <p:spPr>
          <a:xfrm>
            <a:off x="1269491" y="1886249"/>
            <a:ext cx="6773339" cy="372507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기상 관측소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reportWeather</a:t>
            </a:r>
            <a:r>
              <a:rPr lang="en-US" dirty="0"/>
              <a:t>, </a:t>
            </a:r>
            <a:r>
              <a:rPr lang="en-US" altLang="ko-KR" dirty="0" err="1" smtClean="0"/>
              <a:t>reportStatus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객체에 포함된 모든 메서드들을 위한 테스트 케이스를 정의할 필요가 있음</a:t>
            </a:r>
            <a:r>
              <a:rPr lang="en-US" dirty="0" smtClean="0"/>
              <a:t>.</a:t>
            </a:r>
            <a:endParaRPr lang="en-US" dirty="0"/>
          </a:p>
          <a:p>
            <a:r>
              <a:rPr lang="ko-KR" altLang="en-US" dirty="0" smtClean="0"/>
              <a:t>상태 모델을 이용하여 테스트되어야 하는 상태 전이 순서를 식별하고 이 순서대로 전이시키는 이벤트 순서를 정의함</a:t>
            </a:r>
            <a:r>
              <a:rPr lang="en-US" altLang="ko-KR" dirty="0" smtClean="0"/>
              <a:t>.</a:t>
            </a:r>
            <a:endParaRPr lang="en-US" dirty="0"/>
          </a:p>
          <a:p>
            <a:r>
              <a:rPr lang="ko-KR" altLang="en-US" dirty="0" smtClean="0"/>
              <a:t>예제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Shutdown </a:t>
            </a:r>
            <a:r>
              <a:rPr lang="en-US" dirty="0"/>
              <a:t>-&gt;</a:t>
            </a:r>
            <a:r>
              <a:rPr lang="en-US" dirty="0" smtClean="0"/>
              <a:t> Running-</a:t>
            </a:r>
            <a:r>
              <a:rPr lang="en-US" dirty="0"/>
              <a:t>&gt;</a:t>
            </a:r>
            <a:r>
              <a:rPr lang="en-US" dirty="0" smtClean="0"/>
              <a:t> Shutdown</a:t>
            </a:r>
          </a:p>
          <a:p>
            <a:pPr lvl="1"/>
            <a:r>
              <a:rPr lang="en-US" dirty="0" smtClean="0"/>
              <a:t>Configuring-&gt; Running-&gt; Testing -&gt; Transmitting -&gt; Running</a:t>
            </a:r>
          </a:p>
          <a:p>
            <a:pPr lvl="1"/>
            <a:r>
              <a:rPr lang="en-US" dirty="0" smtClean="0"/>
              <a:t>Running-&gt; Collecting-&gt; Running-&gt; Summarizing -&gt; Transmitting -&gt; Running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자동화된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가능하다면 언제든지 단위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자동화해야 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자동화된 단위 </a:t>
            </a:r>
            <a:r>
              <a:rPr lang="ko-KR" altLang="en-US" dirty="0" err="1" smtClean="0"/>
              <a:t>테스팅에서는</a:t>
            </a:r>
            <a:r>
              <a:rPr lang="ko-KR" altLang="en-US" dirty="0" smtClean="0"/>
              <a:t> 프로그램 테스트를 작성하고 실행시키기 위해서 </a:t>
            </a:r>
            <a:r>
              <a:rPr lang="en-US" dirty="0" smtClean="0"/>
              <a:t>Junit </a:t>
            </a:r>
            <a:r>
              <a:rPr lang="ko-KR" altLang="en-US" dirty="0" smtClean="0"/>
              <a:t>같은 테스트 자동화 프레임워크를 사용함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단위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프레임워크는 특정 테스트 케이스를 생성하기 위하여 확장할 수 있는 범용 테스트 클래스를 제공함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프레임워크는 구현된 테스트 모두를 실행시키고 테스트의 성공 또는 그렇지 않음을 종종 그래픽 인터페이스를 통해 보고함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자동화된 테스트 부분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 부분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시스템을 테스트 케이스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말하자면 입력과 예상되는 출력으로 초기화함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호출 부분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테스트될 객체나 메서드를 호출함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단언 부분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 결과를 예상되는 결과와 비교함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단언이 참으로 평가되면 테스트는 성공이고 거짓이면 실패임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단위 테스트 케이스 선정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테스팅하는</a:t>
            </a:r>
            <a:r>
              <a:rPr lang="ko-KR" altLang="en-US" dirty="0" smtClean="0"/>
              <a:t> 컴포넌트가 예상대로 사용되는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무엇을 하기로 되어있는지를 테스트 케이스가 보여주어야 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컴포넌트에 결함이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케이스에 의해 밝혀져야 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그러므로 두 가지 종류의 테스트 케이스를 설계해야 함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ko-KR" altLang="en-US" dirty="0" smtClean="0"/>
              <a:t>첫 번째 종류는 프로그램의 정상적인 작업을 반영하고 컴포넌트가 동작한다는 것을 보여주어야 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두 번째 종류는 공통적인 문제들이 발생하는 곳에 대한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경험을 바탕으로 하여야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비정상 입력을 사용하여 이것이 적절히 처리되고 컴포넌트를 망가뜨리지 않는지 검사하여야 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</a:t>
            </a:r>
            <a:r>
              <a:rPr lang="ko-KR" altLang="en-US" dirty="0" smtClean="0"/>
              <a:t> 전략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분할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공통 특성을 가지고 동일한 방식으로 처리되어야 하는 입력 그룹을 식별함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그룹 안에서 테스트를 선정함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가이드라인 기반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테스트 케이스를 선정하기 위하여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가이드라인을 사용함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가이드라인은 컴포넌트를 개발할 때 프로그래머가 자주 범하는 오류의 종류에 대한 이전의 경험을 반영함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</a:t>
            </a:r>
            <a:r>
              <a:rPr lang="ko-KR" altLang="en-US" dirty="0" err="1" smtClean="0"/>
              <a:t>테스팅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입력 데이터와 출력 결과는 공통 특징을 가진 집합의 원소라고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프로그램은 보통 한 집합의 모든 원소에 대해 비슷한 방법으로 행동함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테스트 케이스는 각각의 집합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내에서 선정되어야 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동등 분할하기</a:t>
            </a:r>
            <a:endParaRPr lang="en-US" dirty="0"/>
          </a:p>
        </p:txBody>
      </p:sp>
      <p:pic>
        <p:nvPicPr>
          <p:cNvPr id="4" name="Content Placeholder 3" descr="8.5 EquivPartitioning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3531" r="-13531"/>
          <a:stretch>
            <a:fillRect/>
          </a:stretch>
        </p:blipFill>
        <p:spPr>
          <a:xfrm>
            <a:off x="1166525" y="1794712"/>
            <a:ext cx="7013594" cy="385720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819289" y="1794711"/>
            <a:ext cx="2424005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입력 동등 분할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515736" y="1776634"/>
            <a:ext cx="2424005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출력 동등 분할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257509" y="5423596"/>
            <a:ext cx="1268610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가능한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918894" y="5423596"/>
            <a:ext cx="1503881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가능한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103816" y="5436715"/>
            <a:ext cx="1503881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올바른 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345864" y="3634910"/>
            <a:ext cx="1050890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시스템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동등 분할</a:t>
            </a:r>
            <a:endParaRPr lang="en-US" dirty="0"/>
          </a:p>
        </p:txBody>
      </p:sp>
      <p:pic>
        <p:nvPicPr>
          <p:cNvPr id="4" name="Content Placeholder 3" descr="8.6 Partition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9407" r="-9407"/>
          <a:stretch>
            <a:fillRect/>
          </a:stretch>
        </p:blipFill>
        <p:spPr>
          <a:xfrm>
            <a:off x="914829" y="1886249"/>
            <a:ext cx="7311053" cy="402079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956494" y="3562657"/>
            <a:ext cx="1999929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입력 값 개수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535953" y="5677633"/>
            <a:ext cx="1284942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입력 값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258305" y="2988527"/>
            <a:ext cx="1124377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</a:rPr>
              <a:t>개 미만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737481" y="2987312"/>
            <a:ext cx="1683178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</a:rPr>
              <a:t>개와 </a:t>
            </a:r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 사이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698893" y="2974971"/>
            <a:ext cx="1221860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r>
              <a:rPr lang="ko-KR" altLang="en-US" sz="1200" dirty="0" smtClean="0">
                <a:solidFill>
                  <a:schemeClr val="tx1"/>
                </a:solidFill>
              </a:rPr>
              <a:t>개 초과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694987" y="5086192"/>
            <a:ext cx="1429213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</a:rPr>
              <a:t> 미만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3389209" y="5029415"/>
            <a:ext cx="2309684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10000</a:t>
            </a:r>
            <a:r>
              <a:rPr lang="ko-KR" altLang="en-US" sz="1200" dirty="0" smtClean="0">
                <a:solidFill>
                  <a:schemeClr val="tx1"/>
                </a:solidFill>
              </a:rPr>
              <a:t>과 </a:t>
            </a:r>
            <a:r>
              <a:rPr lang="en-US" altLang="ko-KR" sz="1200" dirty="0" smtClean="0">
                <a:solidFill>
                  <a:schemeClr val="tx1"/>
                </a:solidFill>
              </a:rPr>
              <a:t>99999</a:t>
            </a:r>
            <a:r>
              <a:rPr lang="ko-KR" altLang="en-US" sz="1200" dirty="0" smtClean="0">
                <a:solidFill>
                  <a:schemeClr val="tx1"/>
                </a:solidFill>
              </a:rPr>
              <a:t> 사이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5963902" y="5029415"/>
            <a:ext cx="1429213" cy="252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99999</a:t>
            </a:r>
            <a:r>
              <a:rPr lang="ko-KR" altLang="en-US" sz="1200" dirty="0" smtClean="0">
                <a:solidFill>
                  <a:schemeClr val="tx1"/>
                </a:solidFill>
              </a:rPr>
              <a:t> 초과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ko-KR" altLang="en-US" dirty="0" err="1" smtClean="0"/>
              <a:t>테스팅</a:t>
            </a:r>
            <a:r>
              <a:rPr lang="ko-KR" altLang="en-US" dirty="0" smtClean="0"/>
              <a:t> 지침</a:t>
            </a:r>
            <a:r>
              <a:rPr lang="en-GB" dirty="0" smtClean="0"/>
              <a:t> (</a:t>
            </a:r>
            <a:r>
              <a:rPr lang="ko-KR" altLang="en-US" dirty="0" smtClean="0"/>
              <a:t>시퀀스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ko-KR" altLang="en-US" dirty="0" smtClean="0"/>
              <a:t>단지 하나의 값만 가지는 시퀀스로 소프트웨어를 테스트함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err="1" smtClean="0"/>
              <a:t>테스트마다</a:t>
            </a:r>
            <a:r>
              <a:rPr lang="ko-KR" altLang="en-US" dirty="0" smtClean="0"/>
              <a:t> 다양한 크기를 가지는 서로 다른 시퀀스를 사용함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시퀀스의 첫 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원소가 접근되도록 테스트를 유도함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비어 있는 시퀀스로 테스트함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err="1" smtClean="0"/>
              <a:t>테스팅의</a:t>
            </a:r>
            <a:r>
              <a:rPr lang="ko-KR" altLang="en-US" sz="2200" dirty="0" smtClean="0"/>
              <a:t> 목적은 프로그램이 의도된 대로 수행되는지 보여주고 프로그램을 사용하기 전에 결함을 발견하는 것임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r>
              <a:rPr lang="ko-KR" altLang="en-US" sz="2200" dirty="0" smtClean="0"/>
              <a:t>소프트웨어를 테스트할 때 인위적인 데이터를 이용하여 프로그램을 실행시키고 테스트 실행의 결과를 오류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이상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또는 프로그램의 비기능적 속성에 과한 정보에 대해 점검함</a:t>
            </a:r>
            <a:r>
              <a:rPr lang="en-US" sz="2200" dirty="0" smtClean="0"/>
              <a:t>. </a:t>
            </a:r>
            <a:endParaRPr lang="en-US" sz="2200" dirty="0" smtClean="0"/>
          </a:p>
          <a:p>
            <a:r>
              <a:rPr lang="ko-KR" altLang="en-US" sz="2200" dirty="0" err="1" smtClean="0"/>
              <a:t>테스팅은</a:t>
            </a:r>
            <a:r>
              <a:rPr lang="ko-KR" altLang="en-US" sz="2200" dirty="0" smtClean="0"/>
              <a:t> 오류의 부재가 아닌 오류의 존재만 보일 수 있음</a:t>
            </a:r>
            <a:r>
              <a:rPr lang="en-GB" sz="2200" dirty="0" smtClean="0"/>
              <a:t>.</a:t>
            </a:r>
            <a:endParaRPr lang="en-GB" sz="2200" dirty="0" smtClean="0"/>
          </a:p>
          <a:p>
            <a:r>
              <a:rPr lang="ko-KR" altLang="en-US" sz="2200" dirty="0" err="1" smtClean="0"/>
              <a:t>테스팅은</a:t>
            </a:r>
            <a:r>
              <a:rPr lang="ko-KR" altLang="en-US" sz="2200" dirty="0" smtClean="0"/>
              <a:t> 폭넓은 소프트웨어 검증 및 확인 프로세스의 일부임</a:t>
            </a:r>
            <a:r>
              <a:rPr lang="en-GB" sz="2200" dirty="0" smtClean="0"/>
              <a:t>.</a:t>
            </a:r>
            <a:endParaRPr lang="en-GB" sz="2200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지침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시스템에서 모든 오류 메시지들이 생성되게 만드는 입력 값들을 선택함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버퍼 </a:t>
            </a:r>
            <a:r>
              <a:rPr lang="ko-KR" altLang="en-US" dirty="0" err="1" smtClean="0"/>
              <a:t>오버플로우가</a:t>
            </a:r>
            <a:r>
              <a:rPr lang="ko-KR" altLang="en-US" dirty="0" smtClean="0"/>
              <a:t> 일어나도록 입력을 설계함</a:t>
            </a:r>
            <a:endParaRPr lang="en-GB" dirty="0" smtClean="0"/>
          </a:p>
          <a:p>
            <a:r>
              <a:rPr lang="ko-KR" altLang="en-US" dirty="0" smtClean="0"/>
              <a:t>같은 입력 또는 같은 입력 순서를 여러 번 반복함</a:t>
            </a:r>
            <a:endParaRPr lang="en-GB" dirty="0" smtClean="0"/>
          </a:p>
          <a:p>
            <a:r>
              <a:rPr lang="ko-KR" altLang="en-US" dirty="0" smtClean="0"/>
              <a:t>유효하지 않은 출력이 생성되도록 함</a:t>
            </a:r>
            <a:endParaRPr lang="en-GB" dirty="0" smtClean="0"/>
          </a:p>
          <a:p>
            <a:r>
              <a:rPr lang="ko-KR" altLang="en-US" dirty="0" smtClean="0"/>
              <a:t>계산 결과가 너무 크거나 너무 작게 만듦</a:t>
            </a:r>
            <a:r>
              <a:rPr lang="en-US" dirty="0" smtClean="0"/>
              <a:t>.</a:t>
            </a:r>
            <a:endParaRPr lang="en-GB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컴포넌트는 대게 상호 작용하는 여러 객체들로 이루어져 있음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예를 들어 기상 관측소 시스템에서 재설정 컴포넌트는 재설정의 각 측면을 담당하는 객체들을 포함함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객체들의 기능은 컴포넌트 인터페이스를 통해서 접근함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복합 컴포넌트를 </a:t>
            </a:r>
            <a:r>
              <a:rPr lang="ko-KR" altLang="en-US" dirty="0" err="1" smtClean="0"/>
              <a:t>테스팅하는</a:t>
            </a:r>
            <a:r>
              <a:rPr lang="ko-KR" altLang="en-US" dirty="0" smtClean="0"/>
              <a:t> 것은 컴포넌트 인터페이스 또는 인터페이스가 명세에 따라 동작한다는 것을 보여주는 데 집중하여야 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컴포넌트 안의 개별 객체들에 대한 단위 테스트는 완료되었다고 가정할 수 있음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ko-KR" altLang="en-US" dirty="0" smtClean="0"/>
              <a:t>인터페이스 </a:t>
            </a:r>
            <a:r>
              <a:rPr lang="ko-KR" altLang="en-US" dirty="0" err="1" smtClean="0"/>
              <a:t>테스팅</a:t>
            </a:r>
            <a:endParaRPr lang="en-GB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ko-KR" altLang="en-US" dirty="0" smtClean="0"/>
              <a:t>인터페이스 오류 혹은 인터페이스에 대한 잘못된 가정을 찾아내는 것이 목표임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인터페이스 유형</a:t>
            </a:r>
            <a:endParaRPr lang="en-GB" dirty="0" smtClean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매개변수 인터페이스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데이터의 참조 또는 어떤 경우 함수의 참조가 한 컴포넌트에서 다른 컴포넌트로 전달됨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공유 메모리 인터페이스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메모리 블록이 컴포넌트 간에 공유됨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프로시저 인터페이스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다른 컴포넌트들에 의해 호출될 수 있는 프로시저들의 집합을 한 컴포넌트에 </a:t>
            </a:r>
            <a:r>
              <a:rPr lang="ko-KR" altLang="en-US" dirty="0" err="1" smtClean="0">
                <a:solidFill>
                  <a:srgbClr val="000000"/>
                </a:solidFill>
              </a:rPr>
              <a:t>모아놓음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메시지 전달 인터페이스</a:t>
            </a:r>
            <a:r>
              <a:rPr lang="en-US" altLang="ko-KR" dirty="0" smtClean="0">
                <a:solidFill>
                  <a:srgbClr val="000000"/>
                </a:solidFill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</a:rPr>
              <a:t>한 컴포넌트가 다른 컴포넌트에 메시지를 전달하여 서비스를 요청함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 descr="8.7 Iface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04" y="1601044"/>
            <a:ext cx="4872975" cy="45768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3620940" y="1709562"/>
            <a:ext cx="1124377" cy="531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테스트 케이스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ko-KR" altLang="en-US" dirty="0" smtClean="0"/>
              <a:t>인터페이스 오류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ko-KR" altLang="en-US" sz="2400" dirty="0" smtClean="0"/>
              <a:t>인터페이스 오용</a:t>
            </a:r>
            <a:endParaRPr lang="en-GB" sz="2400" dirty="0"/>
          </a:p>
          <a:p>
            <a:pPr lvl="1"/>
            <a:r>
              <a:rPr lang="ko-KR" altLang="en-US" sz="2000" dirty="0" smtClean="0"/>
              <a:t>호출하는 컴포넌트가 다른 컴포넌트를 호출하는 데 인터페이스 사용 오류가 생김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인터페이스 오해</a:t>
            </a:r>
            <a:endParaRPr lang="en-GB" sz="2400" dirty="0"/>
          </a:p>
          <a:p>
            <a:pPr lvl="1"/>
            <a:r>
              <a:rPr lang="ko-KR" altLang="en-US" sz="2000" dirty="0" smtClean="0"/>
              <a:t>호출하는 컴포넌트가 호출되는 컴포넌트의 인터페이스 명세를 잘못 이해하고 호출되는 컴포넌트의 동작은 가정함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ko-KR" altLang="en-US" sz="2400" dirty="0" smtClean="0"/>
              <a:t>타이밍 오류</a:t>
            </a:r>
            <a:endParaRPr lang="en-GB" sz="2400" dirty="0"/>
          </a:p>
          <a:p>
            <a:pPr lvl="1"/>
            <a:r>
              <a:rPr lang="ko-KR" altLang="en-US" sz="2000" dirty="0" smtClean="0"/>
              <a:t>정보 생산자가 공유 인터페이스 정보를 갱신하지 않아서 소비자가 오래된 정보에 접근할 수 있음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r>
              <a:rPr lang="ko-KR" altLang="en-US" dirty="0" smtClean="0"/>
              <a:t>인터페이스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지침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ko-KR" altLang="en-US" sz="2400" dirty="0" smtClean="0"/>
              <a:t>외부 컴포넌트에 전달되는 매개변수 값이 범위의 극단에 있게 테스트 집합을 설계함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인터페이스를 통해 포인터가 전달될 때 항상 널 포인터 매개변수를 가지고 인터페이스를 테스트함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프로시저 인터페이스를 통해 컴포넌트가 호출될 때 고의적으로 컴포넌트가 실패하게 하는 테스트를 설계함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메시지 전달 시스템에서 스트레스 </a:t>
            </a:r>
            <a:r>
              <a:rPr lang="ko-KR" altLang="en-US" sz="2400" dirty="0" err="1" smtClean="0"/>
              <a:t>테스팅을</a:t>
            </a:r>
            <a:r>
              <a:rPr lang="ko-KR" altLang="en-US" sz="2400" dirty="0" smtClean="0"/>
              <a:t> 사용함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공유 메모리를 통해 여러 컴포넌트가 상호 작용하는 경우 컴포넌트들이 활성화되는 순서가 바뀌도록 테스트를 설계함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중의 시스템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시스템의 버전을 생성하기 위하여 컴포넌트들을 통합하고 통합된 시스템을 </a:t>
            </a:r>
            <a:r>
              <a:rPr lang="ko-KR" altLang="en-US" dirty="0" err="1" smtClean="0"/>
              <a:t>테스팅하는</a:t>
            </a:r>
            <a:r>
              <a:rPr lang="ko-KR" altLang="en-US" dirty="0" smtClean="0"/>
              <a:t> 것과 관련되어 있음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컴포넌트간의 상호작용을 테스트하는 데 초점을 맞춤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컴포넌트들이 호환되는지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올바르게 상호 작용하는지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통하여 정확한 시간에 정확한 데이터를 전송하는지 검사함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시스템의 </a:t>
            </a:r>
            <a:r>
              <a:rPr lang="ko-KR" altLang="en-US" dirty="0" err="1" smtClean="0"/>
              <a:t>창발적</a:t>
            </a:r>
            <a:r>
              <a:rPr lang="ko-KR" altLang="en-US" dirty="0" smtClean="0"/>
              <a:t> 행동을 테스트함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시스템과 컴포넌트 </a:t>
            </a:r>
            <a:r>
              <a:rPr lang="ko-KR" altLang="en-US" dirty="0" err="1" smtClean="0"/>
              <a:t>테스팅의</a:t>
            </a:r>
            <a:r>
              <a:rPr lang="ko-KR" altLang="en-US" dirty="0" smtClean="0"/>
              <a:t> 차이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중에는 별도로 개발된 재사용 가능한 컴포넌트와 기성품 시스템이 새로 개발된 컴포넌트들과 통합될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완전한 시스템이 테스트됨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다른 팀 구성원이나 </a:t>
            </a:r>
            <a:r>
              <a:rPr lang="ko-KR" altLang="en-US" dirty="0" err="1" smtClean="0"/>
              <a:t>하부팀에서</a:t>
            </a:r>
            <a:r>
              <a:rPr lang="ko-KR" altLang="en-US" dirty="0" smtClean="0"/>
              <a:t> 개발된 컴포넌트가 이 단계에서 통합됨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개별적이라기보다</a:t>
            </a:r>
            <a:r>
              <a:rPr lang="ko-KR" altLang="en-US" dirty="0" smtClean="0"/>
              <a:t> 집단적인 프로세스임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어떤 회사에서는 시스템 </a:t>
            </a:r>
            <a:r>
              <a:rPr lang="ko-KR" altLang="en-US" dirty="0" err="1" smtClean="0"/>
              <a:t>테스팅이</a:t>
            </a:r>
            <a:r>
              <a:rPr lang="ko-KR" altLang="en-US" dirty="0" smtClean="0"/>
              <a:t> 설계자와 프로그래머의 관여 없이 별도의 </a:t>
            </a:r>
            <a:r>
              <a:rPr lang="ko-KR" altLang="en-US" dirty="0" err="1" smtClean="0"/>
              <a:t>테스팅팀과</a:t>
            </a:r>
            <a:r>
              <a:rPr lang="ko-KR" altLang="en-US" dirty="0" smtClean="0"/>
              <a:t> 관련될 수 있음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상호 작용에 초점을 맞추기 때문에 </a:t>
            </a:r>
            <a:r>
              <a:rPr lang="ko-KR" altLang="en-US" dirty="0" err="1" smtClean="0"/>
              <a:t>유스케이스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테스팅이</a:t>
            </a:r>
            <a:r>
              <a:rPr lang="ko-KR" altLang="en-US" dirty="0" smtClean="0"/>
              <a:t> 효과적인 </a:t>
            </a:r>
            <a:r>
              <a:rPr lang="ko-KR" altLang="en-US" dirty="0" err="1" smtClean="0"/>
              <a:t>접근법임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여러 컴포넌트들이나 객체들은 보통 시스템의 각 </a:t>
            </a:r>
            <a:r>
              <a:rPr lang="ko-KR" altLang="en-US" dirty="0" err="1" smtClean="0"/>
              <a:t>유스케이스를</a:t>
            </a:r>
            <a:r>
              <a:rPr lang="ko-KR" altLang="en-US" dirty="0" smtClean="0"/>
              <a:t> 구현함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유스케이스를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테스팅하는</a:t>
            </a:r>
            <a:r>
              <a:rPr lang="ko-KR" altLang="en-US" dirty="0" smtClean="0"/>
              <a:t> 것은 이들 상호 작용이 일어나도록 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구현을 모델링하기 위하여 시퀀스 다이어그램을 만들었다면 상호 작용에 관련된 객체들이나 컴포넌트들을 볼 수 있음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기상 데이터 수집 시퀀스 다이어그램</a:t>
            </a:r>
            <a:endParaRPr lang="en-US" dirty="0"/>
          </a:p>
        </p:txBody>
      </p:sp>
      <p:pic>
        <p:nvPicPr>
          <p:cNvPr id="4" name="Content Placeholder 3" descr="8.8 WS-SeqDiagram.eps"/>
          <p:cNvPicPr>
            <a:picLocks noGrp="1" noChangeAspect="1"/>
          </p:cNvPicPr>
          <p:nvPr>
            <p:ph idx="1"/>
          </p:nvPr>
        </p:nvPicPr>
        <p:blipFill>
          <a:blip r:embed="rId2"/>
          <a:srcRect t="4378" b="4378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99623" y="1542221"/>
            <a:ext cx="1662259" cy="3284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기상정보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383153" y="3239246"/>
            <a:ext cx="1288330" cy="194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202988" y="3821348"/>
            <a:ext cx="1288330" cy="194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095414" y="5079394"/>
            <a:ext cx="1288330" cy="194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377177" y="5769673"/>
            <a:ext cx="1288330" cy="194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수신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목적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개발자와 고객에게 소프트웨어가 요구사항에 맞는지 보여줌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맞춤 소프트웨어의 경우 요구사항 문서의 각 요구사항마다 적어도 하나의 테스트가 있어야 함을 의미함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 소프트웨어 제품의 경우 제품 릴리스에 포함될 모든 시스템 기능들을 위한 테스트가 있어야 함을 의미함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endParaRPr lang="en-GB" dirty="0" smtClean="0"/>
          </a:p>
          <a:p>
            <a:r>
              <a:rPr lang="ko-KR" altLang="en-US" dirty="0" smtClean="0"/>
              <a:t>소프트웨어의 동작이 부정확하거나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바람직하지 않거나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명세에 따르지 않게 되는 입력 또는 입력 순서를 찾음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결함을 찾기 위하여 소프트웨어를 테스트할 때 시스템 장애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시스템과의 원치 않는 상호 작용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부정확한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손상과 같은 바람직하지 않은 시스템 동작을 찾아냄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다이어그램을 통한 테스트 케이스 설계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보고를 요청하는 입력은 연관된 응답이 있어야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요청에 대해 궁극적으로 보고가 있어야 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err="1" smtClean="0"/>
              <a:t>테스팅</a:t>
            </a:r>
            <a:r>
              <a:rPr lang="ko-KR" altLang="en-US" dirty="0" smtClean="0"/>
              <a:t> 중에는 보고가 제대로 구성되었는지 점검하기 위한 요약 데이터를 생성하여야 함</a:t>
            </a:r>
            <a:r>
              <a:rPr lang="en-US" dirty="0" smtClean="0"/>
              <a:t>. </a:t>
            </a:r>
            <a:endParaRPr lang="en-GB" dirty="0"/>
          </a:p>
          <a:p>
            <a:r>
              <a:rPr lang="en-US" dirty="0" err="1" smtClean="0"/>
              <a:t>WeatherStation</a:t>
            </a:r>
            <a:r>
              <a:rPr lang="en-US" dirty="0" smtClean="0"/>
              <a:t> </a:t>
            </a:r>
            <a:r>
              <a:rPr lang="ko-KR" altLang="en-US" dirty="0" smtClean="0"/>
              <a:t>에 보고하라는 입력 요청의 결과로 요약 보고가 생성됨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SatComms</a:t>
            </a:r>
            <a:r>
              <a:rPr lang="en-US" dirty="0" smtClean="0"/>
              <a:t> </a:t>
            </a:r>
            <a:r>
              <a:rPr lang="ko-KR" altLang="en-US" dirty="0" smtClean="0"/>
              <a:t>의 테스트를 위해 준비한 요약에 해당하는 원시 데이터를 생성하고 </a:t>
            </a:r>
            <a:r>
              <a:rPr lang="en-US" dirty="0" err="1" smtClean="0"/>
              <a:t>WeatherStation</a:t>
            </a:r>
            <a:r>
              <a:rPr lang="en-US" dirty="0" smtClean="0"/>
              <a:t> </a:t>
            </a:r>
            <a:r>
              <a:rPr lang="ko-KR" altLang="en-US" dirty="0" smtClean="0"/>
              <a:t>객체가 요약을 바르게 생성하는지 점검하여 이를 분리하여 테스트할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원시 데이터는 </a:t>
            </a:r>
            <a:r>
              <a:rPr lang="en-US" dirty="0" err="1" smtClean="0"/>
              <a:t>WeatherData</a:t>
            </a:r>
            <a:r>
              <a:rPr lang="en-US" dirty="0" smtClean="0"/>
              <a:t> </a:t>
            </a:r>
            <a:r>
              <a:rPr lang="ko-KR" altLang="en-US" dirty="0" smtClean="0"/>
              <a:t>객체를 테스트하는 데도 사용될 수 있음</a:t>
            </a:r>
            <a:r>
              <a:rPr lang="en-US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1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테스팅</a:t>
            </a:r>
            <a:r>
              <a:rPr lang="ko-KR" altLang="en-US" dirty="0" smtClean="0"/>
              <a:t> 정책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테스팅은</a:t>
            </a:r>
            <a:r>
              <a:rPr lang="ko-KR" altLang="en-US" dirty="0" smtClean="0"/>
              <a:t> 가능한 테스트 케이스들의 부분집합에 기반을 두며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부분집합을</a:t>
            </a:r>
            <a:r>
              <a:rPr lang="ko-KR" altLang="en-US" dirty="0" smtClean="0"/>
              <a:t> 선택하는 정책을 가지고 있어야 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err="1" smtClean="0"/>
              <a:t>테스팅</a:t>
            </a:r>
            <a:r>
              <a:rPr lang="ko-KR" altLang="en-US" dirty="0" smtClean="0"/>
              <a:t> 정책의 예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ko-KR" altLang="en-US" dirty="0" smtClean="0"/>
              <a:t>메뉴를 통해 접근되는 모든 시스템 기능들이 테스트되어야 함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같은 메뉴를 통해 접근되는 기능들의 조합</a:t>
            </a:r>
            <a:r>
              <a:rPr lang="en-US" dirty="0" smtClean="0"/>
              <a:t> (</a:t>
            </a:r>
            <a:r>
              <a:rPr lang="ko-KR" altLang="en-US" dirty="0" smtClean="0"/>
              <a:t>예를 들어 텍스트 서식</a:t>
            </a:r>
            <a:r>
              <a:rPr lang="en-US" dirty="0" smtClean="0"/>
              <a:t>) </a:t>
            </a:r>
            <a:r>
              <a:rPr lang="ko-KR" altLang="en-US" dirty="0" smtClean="0"/>
              <a:t>이 테스트되어야 함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사용자 입력이 제공되는 경우 모든 기능들은 올바른 입력과 틀린 입력 둘 다를 가지고 테스트되어야 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2465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테스트 주도 개발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주도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주도 개발</a:t>
            </a:r>
            <a:r>
              <a:rPr lang="en-US" dirty="0" smtClean="0"/>
              <a:t> (</a:t>
            </a:r>
            <a:r>
              <a:rPr lang="en-US" dirty="0" smtClean="0"/>
              <a:t>TDD)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테스팅과</a:t>
            </a:r>
            <a:r>
              <a:rPr lang="ko-KR" altLang="en-US" dirty="0" smtClean="0"/>
              <a:t> 코드 개발을 </a:t>
            </a:r>
            <a:r>
              <a:rPr lang="ko-KR" altLang="en-US" dirty="0" err="1" smtClean="0"/>
              <a:t>중첩시키는</a:t>
            </a:r>
            <a:r>
              <a:rPr lang="ko-KR" altLang="en-US" dirty="0" smtClean="0"/>
              <a:t> 프로그램 개발 </a:t>
            </a:r>
            <a:r>
              <a:rPr lang="ko-KR" altLang="en-US" dirty="0" err="1" smtClean="0"/>
              <a:t>접근법임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err="1" smtClean="0"/>
              <a:t>증분을</a:t>
            </a:r>
            <a:r>
              <a:rPr lang="ko-KR" altLang="en-US" dirty="0" smtClean="0"/>
              <a:t> 위한 테스트와 함께 코드를 </a:t>
            </a:r>
            <a:r>
              <a:rPr lang="ko-KR" altLang="en-US" dirty="0" err="1" smtClean="0"/>
              <a:t>점증적으로</a:t>
            </a:r>
            <a:r>
              <a:rPr lang="ko-KR" altLang="en-US" dirty="0" smtClean="0"/>
              <a:t> 개발함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개발된 코드가 그것을 위한 테스트를 모두 통과할 때까지 다음 </a:t>
            </a:r>
            <a:r>
              <a:rPr lang="ko-KR" altLang="en-US" dirty="0" err="1" smtClean="0"/>
              <a:t>증분</a:t>
            </a:r>
            <a:r>
              <a:rPr lang="ko-KR" altLang="en-US" dirty="0" smtClean="0"/>
              <a:t> 작업을 시작하지 않음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TDD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XP </a:t>
            </a:r>
            <a:r>
              <a:rPr lang="ko-KR" altLang="en-US" dirty="0" smtClean="0"/>
              <a:t>애자일 개발 기법의 일부로 소개되었음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그렇지만 지금은 주류로 받아들여졌으며 애자일 프로세스와 </a:t>
            </a:r>
            <a:r>
              <a:rPr lang="ko-KR" altLang="en-US" dirty="0" err="1" smtClean="0"/>
              <a:t>계획기반</a:t>
            </a:r>
            <a:r>
              <a:rPr lang="ko-KR" altLang="en-US" dirty="0" smtClean="0"/>
              <a:t> 프로세스 모두에서 사용될 수 있음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주도 개발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 descr="8.9 Test Driven Dev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0" y="2365791"/>
            <a:ext cx="7971995" cy="234040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879835" y="2486211"/>
            <a:ext cx="1288330" cy="4781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새로운 기능 식별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810273" y="2356826"/>
            <a:ext cx="546574" cy="308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통과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746513" y="3429951"/>
            <a:ext cx="546574" cy="308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552589" y="3604044"/>
            <a:ext cx="1089011" cy="4300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테스트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539052" y="3663341"/>
            <a:ext cx="1089011" cy="281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테스트 수행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643965" y="3439825"/>
            <a:ext cx="1633447" cy="689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기능 구현 및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리팩토링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</a:t>
            </a:r>
            <a:r>
              <a:rPr lang="ko-KR" altLang="en-US" dirty="0" smtClean="0"/>
              <a:t>프로세스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요구되는 기능의 </a:t>
            </a:r>
            <a:r>
              <a:rPr lang="ko-KR" altLang="en-US" dirty="0" err="1" smtClean="0"/>
              <a:t>증분을</a:t>
            </a:r>
            <a:r>
              <a:rPr lang="ko-KR" altLang="en-US" dirty="0" smtClean="0"/>
              <a:t> 식별하는 것으로 시작함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보통 작고 몇 줄의 코드로 구현 가능하여야 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이 기능을 위해 테스트를 만들고 자동화된 테스트로 구현함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구현되어 있는 다른 모든 테스트들과 함께 그 테스트를 실행함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처음에는 기능을 구현하지 않았으므로 새로운 테스트는 실패할 것임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해당 기능을 구현하고 테스트를 다시 실행함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모든 테스트가 성공적으로 실행되었으면 기능의 다음 부분 구현으로 이동함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주도 개발의 장점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코드 커버리지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/>
              <a:t>원칙적으로 작성된 모든 코드의 일부는 적어도 하나의 연관된 테스트가 있어야 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>
                <a:solidFill>
                  <a:srgbClr val="000000"/>
                </a:solidFill>
              </a:rPr>
              <a:t>회귀 </a:t>
            </a:r>
            <a:r>
              <a:rPr lang="ko-KR" altLang="en-US" dirty="0" err="1" smtClean="0">
                <a:solidFill>
                  <a:srgbClr val="000000"/>
                </a:solidFill>
              </a:rPr>
              <a:t>테스팅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/>
              <a:t>프로그램이 개발될 때 테스트 스위트가 </a:t>
            </a:r>
            <a:r>
              <a:rPr lang="ko-KR" altLang="en-US" dirty="0" err="1" smtClean="0"/>
              <a:t>점증적으로</a:t>
            </a:r>
            <a:r>
              <a:rPr lang="ko-KR" altLang="en-US" dirty="0" smtClean="0"/>
              <a:t> 개발됨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>
                <a:solidFill>
                  <a:srgbClr val="000000"/>
                </a:solidFill>
              </a:rPr>
              <a:t>단순화된 디버깅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/>
              <a:t>테스트가 실패했을 때 문제를 찾기 위하여 디버깅 도구를 사용할 필요가 없음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>
                <a:solidFill>
                  <a:srgbClr val="000000"/>
                </a:solidFill>
              </a:rPr>
              <a:t>시스템 문서화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/>
              <a:t>테스트 자체가 코드가 무엇을 하는지 설명하는 문서의 형태로 동작함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회귀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회귀 테스트는 이 변경이 시스템에 새로운 버그를 초래하지 않았는지 검사함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회귀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시스템을 수작업으로 테스트할 때 시간과 노력 비용이 매우 높음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자동화된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회귀 </a:t>
            </a:r>
            <a:r>
              <a:rPr lang="ko-KR" altLang="en-US" dirty="0" err="1" smtClean="0"/>
              <a:t>테스팅의</a:t>
            </a:r>
            <a:r>
              <a:rPr lang="ko-KR" altLang="en-US" dirty="0" smtClean="0"/>
              <a:t> 비용을 극적으로 감소시킴</a:t>
            </a:r>
            <a:r>
              <a:rPr lang="en-US" dirty="0" smtClean="0"/>
              <a:t>. </a:t>
            </a:r>
            <a:r>
              <a:rPr lang="ko-KR" altLang="en-US" dirty="0" smtClean="0"/>
              <a:t>기존 테스트들이 빠르고 값싸게 재실행될 수 있음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기능을 더 추가하기 전에 기존의 모든 테스트가 성공적으로 수행되어야 함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6638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릴리스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698" y="1600200"/>
            <a:ext cx="8633936" cy="4525963"/>
          </a:xfrm>
        </p:spPr>
        <p:txBody>
          <a:bodyPr/>
          <a:lstStyle/>
          <a:p>
            <a:r>
              <a:rPr lang="ko-KR" altLang="en-US" dirty="0" smtClean="0"/>
              <a:t>릴리스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개발팀 외부에서 사용하기로 의도한 시스템의 특정 릴리스를 </a:t>
            </a:r>
            <a:r>
              <a:rPr lang="ko-KR" altLang="en-US" dirty="0" err="1" smtClean="0"/>
              <a:t>테스팅하는</a:t>
            </a:r>
            <a:r>
              <a:rPr lang="ko-KR" altLang="en-US" dirty="0" smtClean="0"/>
              <a:t> 프로세스임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ko-KR" altLang="en-US" dirty="0" smtClean="0"/>
              <a:t>릴리스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프로세스의 주 목표는 시스템이 사용하기에 충분히 괜찮다는 것을 시스템의 공급자에게 확신시키는 것임</a:t>
            </a:r>
            <a:r>
              <a:rPr lang="en-GB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릴리스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시스템이 명시된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확실성을 제공하며 일반적인 사용 중에 장애가 발생하지 않는다는 것을 보여주어야 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ko-KR" altLang="en-US" dirty="0" smtClean="0"/>
              <a:t>릴리스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보통 테스트가 시스템 </a:t>
            </a:r>
            <a:r>
              <a:rPr lang="ko-KR" altLang="en-US" dirty="0" err="1" smtClean="0"/>
              <a:t>명세로부터</a:t>
            </a:r>
            <a:r>
              <a:rPr lang="ko-KR" altLang="en-US" dirty="0" smtClean="0"/>
              <a:t> 유도되는 블랙박스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프로세스임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검증 </a:t>
            </a:r>
            <a:r>
              <a:rPr lang="ko-KR" altLang="en-US" dirty="0" err="1" smtClean="0"/>
              <a:t>테스팅과</a:t>
            </a:r>
            <a:r>
              <a:rPr lang="ko-KR" altLang="en-US" dirty="0" smtClean="0"/>
              <a:t> 결함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첫 번째 목적은 검증 </a:t>
            </a:r>
            <a:r>
              <a:rPr lang="ko-KR" altLang="en-US" dirty="0" err="1" smtClean="0">
                <a:solidFill>
                  <a:srgbClr val="000000"/>
                </a:solidFill>
              </a:rPr>
              <a:t>테스팅으로</a:t>
            </a:r>
            <a:r>
              <a:rPr lang="ko-KR" altLang="en-US" dirty="0" smtClean="0">
                <a:solidFill>
                  <a:srgbClr val="000000"/>
                </a:solidFill>
              </a:rPr>
              <a:t> 이뤄짐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시스템의 예상된 사용을 반영하는 테스트 케이스 집합을 이용하여 시스템이 정확하게 수행되는 것을 기대함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ko-KR" altLang="en-US" dirty="0" smtClean="0">
                <a:solidFill>
                  <a:srgbClr val="000000"/>
                </a:solidFill>
              </a:rPr>
              <a:t>두 번째 목적은 결함 </a:t>
            </a:r>
            <a:r>
              <a:rPr lang="ko-KR" altLang="en-US" dirty="0" err="1" smtClean="0">
                <a:solidFill>
                  <a:srgbClr val="000000"/>
                </a:solidFill>
              </a:rPr>
              <a:t>테스팅으로</a:t>
            </a:r>
            <a:r>
              <a:rPr lang="ko-KR" altLang="en-US" dirty="0" smtClean="0">
                <a:solidFill>
                  <a:srgbClr val="000000"/>
                </a:solidFill>
              </a:rPr>
              <a:t> 이뤄짐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00"/>
                </a:solidFill>
              </a:rPr>
              <a:t>테스트 케이스는 결함을 드러낼 수 있도록 설계됨</a:t>
            </a:r>
            <a:r>
              <a:rPr lang="en-US" altLang="ko-KR" dirty="0" smtClean="0">
                <a:solidFill>
                  <a:srgbClr val="000000"/>
                </a:solidFill>
              </a:rPr>
              <a:t>. </a:t>
            </a:r>
            <a:r>
              <a:rPr lang="ko-KR" altLang="en-US" dirty="0" smtClean="0">
                <a:solidFill>
                  <a:srgbClr val="000000"/>
                </a:solidFill>
              </a:rPr>
              <a:t>결함 </a:t>
            </a:r>
            <a:r>
              <a:rPr lang="ko-KR" altLang="en-US" dirty="0" err="1" smtClean="0">
                <a:solidFill>
                  <a:srgbClr val="000000"/>
                </a:solidFill>
              </a:rPr>
              <a:t>테스팅의</a:t>
            </a:r>
            <a:r>
              <a:rPr lang="ko-KR" altLang="en-US" dirty="0" smtClean="0">
                <a:solidFill>
                  <a:srgbClr val="000000"/>
                </a:solidFill>
              </a:rPr>
              <a:t> 테스트 케이스는 의도적으로 모호할 수 있고 시스템이 정상적으로 어떻게 사용되는지를 반영할 필요가 없음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릴리스 </a:t>
            </a:r>
            <a:r>
              <a:rPr lang="ko-KR" altLang="en-US" dirty="0" err="1" smtClean="0"/>
              <a:t>테스팅과</a:t>
            </a:r>
            <a:r>
              <a:rPr lang="ko-KR" altLang="en-US" dirty="0" smtClean="0"/>
              <a:t> 시스템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중요한 구분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ko-KR" altLang="en-US" dirty="0" smtClean="0"/>
              <a:t>시스템 개발팀이 릴리스 </a:t>
            </a:r>
            <a:r>
              <a:rPr lang="ko-KR" altLang="en-US" dirty="0" err="1" smtClean="0"/>
              <a:t>테스팅의</a:t>
            </a:r>
            <a:r>
              <a:rPr lang="ko-KR" altLang="en-US" dirty="0" smtClean="0"/>
              <a:t> 책임을 지면 안 됨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릴리스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시스템이 요구사항에 맞고 시스템의 고객에게 사용되기에 충분히 괜찮다는 것을 보장하기 위한 확인 점검 프로세스임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팀에 의한 시스템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시스템에 있는 버그를 발견하는 데 집중하여야 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기반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요구사항 기반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각 요구사항을 고려하고 그것을 위한 테스트 집합을 유도하는 테스트 케이스 설계에 대한 체계적인 </a:t>
            </a:r>
            <a:r>
              <a:rPr lang="ko-KR" altLang="en-US" dirty="0" err="1" smtClean="0"/>
              <a:t>접근임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Mentcare</a:t>
            </a:r>
            <a:r>
              <a:rPr lang="en-US" dirty="0" smtClean="0"/>
              <a:t> </a:t>
            </a:r>
            <a:r>
              <a:rPr lang="ko-KR" altLang="en-US" dirty="0" smtClean="0"/>
              <a:t>시스템 요구사항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ko-KR" altLang="en-US" dirty="0" smtClean="0"/>
              <a:t>만일 어떤 환자가 특정 약물치료에 알레르기가 있다고 알려져 있으면 그 약물치료 처방은 시스템 사용자에게 경고 메시지가 나오는 결과가 되어야 함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r>
              <a:rPr lang="ko-KR" altLang="en-US" dirty="0" smtClean="0"/>
              <a:t>만일 </a:t>
            </a:r>
            <a:r>
              <a:rPr lang="ko-KR" altLang="en-US" dirty="0" err="1" smtClean="0"/>
              <a:t>처방자가</a:t>
            </a:r>
            <a:r>
              <a:rPr lang="ko-KR" altLang="en-US" dirty="0" smtClean="0"/>
              <a:t> 알레르기 경고를 무시하기로 선택한다면 왜 그것이 무시되었는지 이유를 </a:t>
            </a:r>
            <a:r>
              <a:rPr lang="ko-KR" altLang="en-US" dirty="0" err="1" smtClean="0"/>
              <a:t>제공하야</a:t>
            </a:r>
            <a:r>
              <a:rPr lang="ko-KR" altLang="en-US" dirty="0" smtClean="0"/>
              <a:t> 함</a:t>
            </a:r>
            <a:r>
              <a:rPr lang="en-US" dirty="0" smtClean="0"/>
              <a:t>.</a:t>
            </a:r>
            <a:endParaRPr lang="en-GB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테스트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환자 기록을 알려진 알레르기가 없는 것으로 설정함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알레르기가 존재한다고 알려진 약물치료 처방을 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시스템에서 경고 메시지가 나오지 않는지 점검함</a:t>
            </a:r>
            <a:r>
              <a:rPr lang="en-US" sz="1800" dirty="0" smtClean="0"/>
              <a:t>.</a:t>
            </a:r>
            <a:endParaRPr lang="en-GB" sz="1800" dirty="0" smtClean="0"/>
          </a:p>
          <a:p>
            <a:r>
              <a:rPr lang="ko-KR" altLang="en-US" sz="1800" dirty="0" smtClean="0"/>
              <a:t>환자 기록을 알려진 알레르기가 있는 것으로 설정함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환자가 알레르기를 가진 약물치료를 처방하고 시스템에서 경고 메시지가 나오는지 점검함</a:t>
            </a:r>
            <a:r>
              <a:rPr lang="en-US" sz="1800" dirty="0" smtClean="0"/>
              <a:t>.</a:t>
            </a:r>
            <a:endParaRPr lang="en-GB" sz="1800" dirty="0" smtClean="0"/>
          </a:p>
          <a:p>
            <a:r>
              <a:rPr lang="ko-KR" altLang="en-US" sz="1800" dirty="0" smtClean="0"/>
              <a:t>환자 기록을 둘 이상의 약물에 알레르기가 기록되게 설정함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두 약물을 따로 처방하여 각 약물에 대해 올바른 경고 메시지가 나오는지 점검함</a:t>
            </a:r>
            <a:r>
              <a:rPr lang="en-US" sz="1800" dirty="0" smtClean="0"/>
              <a:t>.</a:t>
            </a:r>
            <a:endParaRPr lang="en-GB" sz="1800" dirty="0" smtClean="0"/>
          </a:p>
          <a:p>
            <a:r>
              <a:rPr lang="ko-KR" altLang="en-US" sz="1800" dirty="0" smtClean="0"/>
              <a:t>환자가 알레르기를 가진 두 약물을 처방함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두 개의 경고 메시지가 올바르게 나오는지 점검함</a:t>
            </a:r>
            <a:r>
              <a:rPr lang="en-US" sz="1800" dirty="0" smtClean="0"/>
              <a:t>.</a:t>
            </a:r>
            <a:endParaRPr lang="en-GB" sz="1800" dirty="0" smtClean="0"/>
          </a:p>
          <a:p>
            <a:r>
              <a:rPr lang="ko-KR" altLang="en-US" sz="1800" dirty="0" smtClean="0"/>
              <a:t>경고 메시지가 뜨는 약물을 처방하고 경고를 무시함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시스템이 사용자에게 왜 경고를 무시했는지 설명하는 정보를 제공하도록 요구하는지 점검함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Mentcare</a:t>
            </a:r>
            <a:r>
              <a:rPr lang="en-GB" dirty="0" smtClean="0"/>
              <a:t> </a:t>
            </a:r>
            <a:r>
              <a:rPr lang="ko-KR" altLang="en-US" dirty="0" smtClean="0"/>
              <a:t>시스템의 사용자 스토리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510" y="1506493"/>
            <a:ext cx="850472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 smtClean="0"/>
              <a:t>George</a:t>
            </a:r>
            <a:r>
              <a:rPr lang="ko-KR" altLang="en-US" sz="1600" dirty="0" smtClean="0"/>
              <a:t>는 정신건강 관리 업무를 담당하는 간호사이다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그의 책임 중 하나는 환자 가정을 방문하여 치료가 효과적인지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환자가 약물치료의 부작용을 겪지는 않는지 점검하는 것이다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가정 </a:t>
            </a:r>
            <a:r>
              <a:rPr lang="ko-KR" altLang="en-US" sz="1600" dirty="0" err="1" smtClean="0"/>
              <a:t>방문일에</a:t>
            </a:r>
            <a:r>
              <a:rPr lang="ko-KR" altLang="en-US" sz="1600" dirty="0" smtClean="0"/>
              <a:t> </a:t>
            </a:r>
            <a:r>
              <a:rPr lang="en-GB" sz="1600" dirty="0" smtClean="0"/>
              <a:t>George</a:t>
            </a:r>
            <a:r>
              <a:rPr lang="ko-KR" altLang="en-US" sz="1600" dirty="0" smtClean="0"/>
              <a:t>는</a:t>
            </a:r>
            <a:r>
              <a:rPr lang="en-GB" sz="1600" dirty="0" smtClean="0"/>
              <a:t> </a:t>
            </a:r>
            <a:r>
              <a:rPr lang="en-GB" sz="1600" dirty="0" err="1" smtClean="0"/>
              <a:t>Mentcare</a:t>
            </a:r>
            <a:r>
              <a:rPr lang="en-GB" sz="1600" dirty="0" smtClean="0"/>
              <a:t> </a:t>
            </a:r>
            <a:r>
              <a:rPr lang="ko-KR" altLang="en-US" sz="1600" dirty="0" smtClean="0"/>
              <a:t>시스템에 로그인하여 당일의 가정 방문 일정과 방문할 </a:t>
            </a:r>
            <a:r>
              <a:rPr lang="ko-KR" altLang="en-US" sz="1600" dirty="0" smtClean="0"/>
              <a:t>환자의 요약 정보를 출력한다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그는 노트북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에 방문할 환자들의 기록을 다운로드하도록 요청하고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에 저장될 기록을 암호화할 키를 입력하도록 요구 받는다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pPr>
              <a:spcAft>
                <a:spcPts val="600"/>
              </a:spcAft>
            </a:pPr>
            <a:r>
              <a:rPr lang="ko-KR" altLang="en-US" sz="1600" dirty="0" smtClean="0"/>
              <a:t>그가 방문할 환자 중 하나는 우울증 약으로 치료받고 있는 </a:t>
            </a:r>
            <a:r>
              <a:rPr lang="en-GB" sz="1600" dirty="0" smtClean="0"/>
              <a:t>Jim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  <a:r>
              <a:rPr lang="en-GB" sz="1600" dirty="0" smtClean="0"/>
              <a:t>Jim</a:t>
            </a:r>
            <a:r>
              <a:rPr lang="ko-KR" altLang="en-US" sz="1600" dirty="0" smtClean="0"/>
              <a:t>은 약물치료가 도움이 된다고 느끼지만 밤에 </a:t>
            </a:r>
            <a:r>
              <a:rPr lang="ko-KR" altLang="en-US" sz="1600" dirty="0" err="1" smtClean="0"/>
              <a:t>깨어있게</a:t>
            </a:r>
            <a:r>
              <a:rPr lang="ko-KR" altLang="en-US" sz="1600" dirty="0" smtClean="0"/>
              <a:t> 되는 부작용이 있다고 믿는다</a:t>
            </a:r>
            <a:r>
              <a:rPr lang="en-US" altLang="ko-KR" sz="1600" dirty="0" smtClean="0"/>
              <a:t>. </a:t>
            </a:r>
            <a:r>
              <a:rPr lang="en-GB" sz="1600" dirty="0" smtClean="0"/>
              <a:t>George</a:t>
            </a:r>
            <a:r>
              <a:rPr lang="ko-KR" altLang="en-US" sz="1600" dirty="0" smtClean="0"/>
              <a:t>는 </a:t>
            </a:r>
            <a:r>
              <a:rPr lang="en-GB" sz="1600" dirty="0" smtClean="0"/>
              <a:t>Jim</a:t>
            </a:r>
            <a:r>
              <a:rPr lang="ko-KR" altLang="en-US" sz="1600" dirty="0" smtClean="0"/>
              <a:t>의 기록을 찾고 암호를 풀기 위해 키를 입력하도록 요구 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그는 처방된 약물을 점검하고 부작용에 대해 질의한다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불면증은 알려진 부작용이므로 </a:t>
            </a:r>
            <a:r>
              <a:rPr lang="en-GB" sz="1600" dirty="0" smtClean="0"/>
              <a:t>Jim</a:t>
            </a:r>
            <a:r>
              <a:rPr lang="ko-KR" altLang="en-US" sz="1600" dirty="0" smtClean="0"/>
              <a:t>의 문제를 기록하고 약물치료를 변경할 수 있게 병원에 방문할 것을 권한다</a:t>
            </a:r>
            <a:r>
              <a:rPr lang="en-US" altLang="ko-KR" sz="1600" dirty="0" smtClean="0"/>
              <a:t>. </a:t>
            </a:r>
            <a:r>
              <a:rPr lang="en-GB" sz="1600" dirty="0" smtClean="0"/>
              <a:t>Jim</a:t>
            </a:r>
            <a:r>
              <a:rPr lang="ko-KR" altLang="en-US" sz="1600" dirty="0" smtClean="0"/>
              <a:t>이 동의하고 </a:t>
            </a:r>
            <a:r>
              <a:rPr lang="en-GB" sz="1600" dirty="0" smtClean="0"/>
              <a:t>George</a:t>
            </a:r>
            <a:r>
              <a:rPr lang="ko-KR" altLang="en-US" sz="1600" dirty="0" smtClean="0"/>
              <a:t>는 병원에 들어가서 진료 예약을 잡기 위해 </a:t>
            </a:r>
            <a:r>
              <a:rPr lang="en-GB" sz="1600" dirty="0" smtClean="0"/>
              <a:t>Jim</a:t>
            </a:r>
            <a:r>
              <a:rPr lang="ko-KR" altLang="en-US" sz="1600" dirty="0" smtClean="0"/>
              <a:t>에게 전화해야 한다는 내용을 입력한다</a:t>
            </a:r>
            <a:r>
              <a:rPr lang="en-US" altLang="ko-KR" sz="1600" dirty="0" smtClean="0"/>
              <a:t>. </a:t>
            </a:r>
            <a:r>
              <a:rPr lang="en-GB" sz="1600" dirty="0" smtClean="0"/>
              <a:t>George</a:t>
            </a:r>
            <a:r>
              <a:rPr lang="ko-KR" altLang="en-US" sz="1600" dirty="0" smtClean="0"/>
              <a:t>는 진찰을 끝내고 시스템은 </a:t>
            </a:r>
            <a:r>
              <a:rPr lang="en-GB" sz="1600" dirty="0" smtClean="0"/>
              <a:t>Jim</a:t>
            </a:r>
            <a:r>
              <a:rPr lang="ko-KR" altLang="en-US" sz="1600" dirty="0" smtClean="0"/>
              <a:t>의 기록을 다시 암호화한다</a:t>
            </a:r>
            <a:r>
              <a:rPr lang="en-GB" sz="1600" dirty="0" smtClean="0"/>
              <a:t>.</a:t>
            </a:r>
            <a:endParaRPr lang="en-GB" sz="1600" dirty="0" smtClean="0"/>
          </a:p>
          <a:p>
            <a:r>
              <a:rPr lang="ko-KR" altLang="en-US" sz="1600" dirty="0" smtClean="0"/>
              <a:t>진찰을 끝낸 후 </a:t>
            </a:r>
            <a:r>
              <a:rPr lang="en-GB" sz="1600" dirty="0" smtClean="0"/>
              <a:t>George</a:t>
            </a:r>
            <a:r>
              <a:rPr lang="ko-KR" altLang="en-US" sz="1600" dirty="0" smtClean="0"/>
              <a:t>는 병원으로 돌아가서 방문한 환자들의 기록을 데이터베이스에 업로드한다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시스템은 그가 추적 정보를 위해 연락해야 하거나 병원 예약을 잡아야 하는 환자들의 통화 목록을 생성한다</a:t>
            </a:r>
            <a:r>
              <a:rPr lang="en-GB" sz="1600" dirty="0" smtClean="0"/>
              <a:t>.</a:t>
            </a:r>
            <a:endParaRPr lang="en-GB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시나리오가 테스트하는 기능들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로그온에 의한 인증</a:t>
            </a:r>
            <a:endParaRPr lang="en-GB" dirty="0" smtClean="0"/>
          </a:p>
          <a:p>
            <a:r>
              <a:rPr lang="ko-KR" altLang="en-US" dirty="0" smtClean="0"/>
              <a:t>특정 환자 기록을 노트북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다운로드와 업로드</a:t>
            </a:r>
            <a:endParaRPr lang="en-GB" dirty="0" smtClean="0"/>
          </a:p>
          <a:p>
            <a:r>
              <a:rPr lang="ko-KR" altLang="en-US" dirty="0" smtClean="0"/>
              <a:t>가정 방문 일정</a:t>
            </a:r>
            <a:endParaRPr lang="en-GB" dirty="0" smtClean="0"/>
          </a:p>
          <a:p>
            <a:r>
              <a:rPr lang="ko-KR" altLang="en-US" dirty="0" smtClean="0"/>
              <a:t>모바일 장치에서 환자 기록의 암호화와 </a:t>
            </a:r>
            <a:r>
              <a:rPr lang="ko-KR" altLang="en-US" dirty="0" err="1" smtClean="0"/>
              <a:t>복호화</a:t>
            </a:r>
            <a:endParaRPr lang="en-GB" dirty="0" smtClean="0"/>
          </a:p>
          <a:p>
            <a:r>
              <a:rPr lang="ko-KR" altLang="en-US" dirty="0" smtClean="0"/>
              <a:t>기록 검색과 수정</a:t>
            </a:r>
            <a:endParaRPr lang="en-GB" dirty="0" smtClean="0"/>
          </a:p>
          <a:p>
            <a:r>
              <a:rPr lang="ko-KR" altLang="en-US" dirty="0" smtClean="0"/>
              <a:t>부작용 정보를 유지하는 약물 데이터베이스에 연결</a:t>
            </a:r>
            <a:endParaRPr lang="en-GB" dirty="0" smtClean="0"/>
          </a:p>
          <a:p>
            <a:r>
              <a:rPr lang="ko-KR" altLang="en-US" dirty="0" smtClean="0"/>
              <a:t>전화 안내 시스템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성능 테스트는 시스템이 의도된 부하를 처리할 수 있는지 확인하기 위하여 설계되어야 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이것은 보통 시스템 성능이 수용 불가능해질 때까지 부하를 증가시키는 일련의 테스트를 실행시키는 것을 포함함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스트레스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소프트웨어 설계 한계를 넘어서는 요청을 생성하여 시스템에 스트레스를 주는 것을 의미함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6812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사용자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또는 고객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사용자나 고객이 입력을 제공하고 시스템 </a:t>
            </a:r>
            <a:r>
              <a:rPr lang="ko-KR" altLang="en-US" dirty="0" err="1" smtClean="0"/>
              <a:t>테스팅에</a:t>
            </a:r>
            <a:r>
              <a:rPr lang="ko-KR" altLang="en-US" dirty="0" smtClean="0"/>
              <a:t> 관한 의견을 내는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프로세스의 한 단계임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광범위한 시스템 </a:t>
            </a:r>
            <a:r>
              <a:rPr lang="ko-KR" altLang="en-US" dirty="0" err="1" smtClean="0"/>
              <a:t>테스팅과</a:t>
            </a:r>
            <a:r>
              <a:rPr lang="ko-KR" altLang="en-US" dirty="0" smtClean="0"/>
              <a:t> 릴리스 </a:t>
            </a:r>
            <a:r>
              <a:rPr lang="ko-KR" altLang="en-US" dirty="0" err="1" smtClean="0"/>
              <a:t>테스팅이</a:t>
            </a:r>
            <a:r>
              <a:rPr lang="ko-KR" altLang="en-US" dirty="0" smtClean="0"/>
              <a:t> 수행된 경우에도 사용자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필수적임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사용자의 작업 환경으로부터 영향은 시스템의 신뢰성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견고성 등에 주된 효과를 끼침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 smtClean="0"/>
              <a:t>테스팅의</a:t>
            </a:r>
            <a:r>
              <a:rPr lang="ko-KR" altLang="en-US" dirty="0" smtClean="0"/>
              <a:t> 유형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알파 </a:t>
            </a:r>
            <a:r>
              <a:rPr lang="ko-KR" altLang="en-US" dirty="0" err="1" smtClean="0"/>
              <a:t>테스팅</a:t>
            </a:r>
            <a:endParaRPr lang="en-US" dirty="0" smtClean="0"/>
          </a:p>
          <a:p>
            <a:pPr lvl="1"/>
            <a:r>
              <a:rPr lang="ko-KR" altLang="en-US" dirty="0" smtClean="0"/>
              <a:t>선택된 그룹의 소프트웨어 사용자들이 개발팀과 밀접하게 작업하며 소프트웨어의 초기 릴리스를 테스트함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베타 </a:t>
            </a:r>
            <a:r>
              <a:rPr lang="ko-KR" altLang="en-US" dirty="0" err="1" smtClean="0"/>
              <a:t>테스팅</a:t>
            </a:r>
            <a:endParaRPr lang="en-US" dirty="0" smtClean="0"/>
          </a:p>
          <a:p>
            <a:pPr lvl="1"/>
            <a:r>
              <a:rPr lang="ko-KR" altLang="en-US" dirty="0" smtClean="0"/>
              <a:t>소프트웨어의 릴리스를 더 큰 그룹의 사용자들에게 제공하여 사용자들이 실험해볼 수 있게 하고 발견한 문제점을 시스템 개발자에게 알림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인수 </a:t>
            </a:r>
            <a:r>
              <a:rPr lang="ko-KR" altLang="en-US" dirty="0" err="1" smtClean="0"/>
              <a:t>테스팅</a:t>
            </a:r>
            <a:endParaRPr lang="en-US" dirty="0" smtClean="0"/>
          </a:p>
          <a:p>
            <a:pPr lvl="1"/>
            <a:r>
              <a:rPr lang="ko-KR" altLang="en-US" dirty="0" smtClean="0"/>
              <a:t>시스템 개발자로부터 시스템을 인수하고 고객 환경에 배치할 준비</a:t>
            </a:r>
            <a:r>
              <a:rPr lang="ko-KR" altLang="en-US" dirty="0" smtClean="0"/>
              <a:t>가 되었는지 여부를 결정하기 위하여 고객이 시스템을 테스트함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프로세스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" name="Picture 6" descr="8.11 Acceptance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2938280"/>
            <a:ext cx="8797205" cy="155244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357295" y="3819080"/>
            <a:ext cx="808117" cy="549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인수 기준 정의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878307" y="3819079"/>
            <a:ext cx="808117" cy="549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테스팅</a:t>
            </a:r>
            <a:r>
              <a:rPr lang="ko-KR" altLang="en-US" sz="1100" dirty="0" smtClean="0">
                <a:solidFill>
                  <a:schemeClr val="tx1"/>
                </a:solidFill>
              </a:rPr>
              <a:t> 계획 수립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609366" y="3008400"/>
            <a:ext cx="542164" cy="338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테스트 기준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145118" y="2984494"/>
            <a:ext cx="542164" cy="338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테스트 계획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835067" y="2996446"/>
            <a:ext cx="542164" cy="338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테스트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253934" y="2996446"/>
            <a:ext cx="542164" cy="338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테스트 결과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7651925" y="2987481"/>
            <a:ext cx="542164" cy="338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테스팅</a:t>
            </a:r>
            <a:r>
              <a:rPr lang="ko-KR" altLang="en-US" sz="900" dirty="0" smtClean="0">
                <a:solidFill>
                  <a:schemeClr val="tx1"/>
                </a:solidFill>
              </a:rPr>
              <a:t> 보고서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434130" y="3819078"/>
            <a:ext cx="808117" cy="549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인수 테스트 유도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4930189" y="3819077"/>
            <a:ext cx="808117" cy="549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인수 </a:t>
            </a:r>
            <a:r>
              <a:rPr lang="ko-KR" altLang="en-US" sz="1100" smtClean="0">
                <a:solidFill>
                  <a:schemeClr val="tx1"/>
                </a:solidFill>
              </a:rPr>
              <a:t>테스트 실행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6451201" y="3819076"/>
            <a:ext cx="808117" cy="549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테스트 결과 타협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8007024" y="3819080"/>
            <a:ext cx="808117" cy="549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시스템 인수 또는 거부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테스팅의</a:t>
            </a:r>
            <a:r>
              <a:rPr lang="ko-KR" altLang="en-US" dirty="0" smtClean="0"/>
              <a:t> 입출력 모델</a:t>
            </a:r>
            <a:endParaRPr lang="en-US" dirty="0"/>
          </a:p>
        </p:txBody>
      </p:sp>
      <p:pic>
        <p:nvPicPr>
          <p:cNvPr id="4" name="Content Placeholder 3" descr="8.1 IOModelofTesting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4077" r="-14077"/>
          <a:stretch>
            <a:fillRect/>
          </a:stretch>
        </p:blipFill>
        <p:spPr>
          <a:xfrm>
            <a:off x="1315254" y="1886248"/>
            <a:ext cx="7097521" cy="390336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718748" y="2038822"/>
            <a:ext cx="1309393" cy="466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입력 테스트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262607" y="3751080"/>
            <a:ext cx="1309393" cy="306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469503" y="5150718"/>
            <a:ext cx="1486921" cy="306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출력 테스트 결과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188089" y="2189007"/>
            <a:ext cx="1309393" cy="745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이상 행동을 일으키는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034914" y="4931470"/>
            <a:ext cx="1656804" cy="745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결함의 존재를 밝히는 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프로세스의 단계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인수 기준 정의</a:t>
            </a:r>
            <a:endParaRPr lang="en-US" dirty="0" smtClean="0"/>
          </a:p>
          <a:p>
            <a:r>
              <a:rPr lang="ko-KR" altLang="en-US" dirty="0" smtClean="0"/>
              <a:t>인수 </a:t>
            </a:r>
            <a:r>
              <a:rPr lang="ko-KR" altLang="en-US" dirty="0" err="1" smtClean="0"/>
              <a:t>테스팅</a:t>
            </a:r>
            <a:r>
              <a:rPr lang="ko-KR" altLang="en-US" dirty="0" smtClean="0"/>
              <a:t> 계획 수립</a:t>
            </a:r>
            <a:endParaRPr lang="en-US" dirty="0" smtClean="0"/>
          </a:p>
          <a:p>
            <a:r>
              <a:rPr lang="ko-KR" altLang="en-US" dirty="0" smtClean="0"/>
              <a:t>인수 테스트 유도</a:t>
            </a:r>
            <a:endParaRPr lang="en-US" dirty="0" smtClean="0"/>
          </a:p>
          <a:p>
            <a:r>
              <a:rPr lang="ko-KR" altLang="en-US" dirty="0" smtClean="0"/>
              <a:t>인수 테스트 실행</a:t>
            </a:r>
            <a:endParaRPr lang="en-US" dirty="0" smtClean="0"/>
          </a:p>
          <a:p>
            <a:r>
              <a:rPr lang="ko-KR" altLang="en-US" dirty="0" smtClean="0"/>
              <a:t>테스트 결과 타협</a:t>
            </a:r>
            <a:endParaRPr lang="en-US" dirty="0" smtClean="0"/>
          </a:p>
          <a:p>
            <a:r>
              <a:rPr lang="ko-KR" altLang="en-US" dirty="0" smtClean="0"/>
              <a:t>시스템 거부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인수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애자일 기법과 </a:t>
            </a:r>
            <a:r>
              <a:rPr lang="ko-KR" altLang="en-US" dirty="0" smtClean="0"/>
              <a:t>인수 </a:t>
            </a:r>
            <a:r>
              <a:rPr lang="ko-KR" altLang="en-US" dirty="0" err="1" smtClean="0"/>
              <a:t>테스팅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애자일 기법에서 최종 사용자는 개발팀의 일부이고 사용자 스토리 관점에서 시스템 요구사항을 제공함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사용자는 개발된 소프트웨어가 사용자 스토리를 지원하는지 여부를 결정한 테스트를 정의할 책임도 역시 가짐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별도의 인수 테스트가 없음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사용자가 시스템이 어떻게 사용되는지 일반적인 지식을 가진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전형적인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사용자인지가 중요함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테스팅은</a:t>
            </a:r>
            <a:r>
              <a:rPr lang="ko-KR" altLang="en-US" dirty="0" smtClean="0"/>
              <a:t> 프로그램에 있는 오류의 존재를 보여줄 수 있을 뿐임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남아있는 결함이 없다는 것을 보일 수 없음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소프트웨어 개발팀의 책임임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시스템이 고객에게 인도되기 전에 별도의 팀이 시스템을 </a:t>
            </a:r>
            <a:r>
              <a:rPr lang="ko-KR" altLang="en-US" dirty="0" err="1" smtClean="0"/>
              <a:t>테스팅하는</a:t>
            </a:r>
            <a:r>
              <a:rPr lang="ko-KR" altLang="en-US" dirty="0" smtClean="0"/>
              <a:t> 책임을 져야 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개발 </a:t>
            </a:r>
            <a:r>
              <a:rPr lang="ko-KR" altLang="en-US" dirty="0" err="1" smtClean="0"/>
              <a:t>테스팅은</a:t>
            </a:r>
            <a:r>
              <a:rPr lang="ko-KR" altLang="en-US" dirty="0" smtClean="0"/>
              <a:t> 개별 객체와 메서드를 테스트하는 단위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연관된 객체의 그룹을 테스트하는 컴포넌트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 또는 완전한 시스템을 테스트하는 시스템 </a:t>
            </a:r>
            <a:r>
              <a:rPr lang="ko-KR" altLang="en-US" dirty="0" err="1" smtClean="0"/>
              <a:t>테스팅을</a:t>
            </a:r>
            <a:r>
              <a:rPr lang="ko-KR" altLang="en-US" dirty="0" smtClean="0"/>
              <a:t> 포함함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소프트웨어를 </a:t>
            </a:r>
            <a:r>
              <a:rPr lang="ko-KR" altLang="en-US" sz="2000" dirty="0" err="1" smtClean="0"/>
              <a:t>테스팅할</a:t>
            </a:r>
            <a:r>
              <a:rPr lang="ko-KR" altLang="en-US" sz="2000" dirty="0" smtClean="0"/>
              <a:t> 때 다른 시스템에서 결함을 발견하는 데 효과적이었던 테스트 케이스들의 유형을 선택하는 경험과 지침을 이용하여 소프트웨어를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나누려고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노력해야 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가능하다면 자동화된 테스트를 작성해야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테스트가 시스템이 변경되었을 때마다 실행될 수 있는 프로그램에 내장됨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테스트 우선 개발은 테스트될 코드보다 테스트를 먼저 작성하는 개발 </a:t>
            </a:r>
            <a:r>
              <a:rPr lang="ko-KR" altLang="en-US" sz="2000" dirty="0" err="1" smtClean="0"/>
              <a:t>접근법임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작은 코드 변경이 이루어지고 모든 테스트가 성공적으로 실행될 때까지 코드가 </a:t>
            </a:r>
            <a:r>
              <a:rPr lang="ko-KR" altLang="en-US" sz="2000" dirty="0" err="1" smtClean="0"/>
              <a:t>리팩토링됨</a:t>
            </a:r>
            <a:r>
              <a:rPr lang="en-US" sz="2000" dirty="0" smtClean="0"/>
              <a:t>. </a:t>
            </a:r>
            <a:endParaRPr lang="en-GB" sz="2000" dirty="0" smtClean="0"/>
          </a:p>
          <a:p>
            <a:r>
              <a:rPr lang="ko-KR" altLang="en-US" sz="2000" dirty="0" smtClean="0"/>
              <a:t>시나리오 </a:t>
            </a:r>
            <a:r>
              <a:rPr lang="ko-KR" altLang="en-US" sz="2000" dirty="0" err="1" smtClean="0"/>
              <a:t>테스팅은</a:t>
            </a:r>
            <a:r>
              <a:rPr lang="ko-KR" altLang="en-US" sz="2000" dirty="0" smtClean="0"/>
              <a:t> 시스템의 실제적인 사용을 모사하므로 유용함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이것은 전형적인 사용 시나리오를 고안하여 테스트 케이스를 유도하는 데 사용하는 것을 포함함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인수 </a:t>
            </a:r>
            <a:r>
              <a:rPr lang="ko-KR" altLang="en-US" sz="2000" dirty="0" err="1" smtClean="0"/>
              <a:t>테스팅은</a:t>
            </a:r>
            <a:r>
              <a:rPr lang="ko-KR" altLang="en-US" sz="2000" dirty="0" smtClean="0"/>
              <a:t> 소프트웨어가 계획된 운영 환경에 배치되고 사용되기에 충분히 괜찮은지 결정하는 것이 목표인 사용자 </a:t>
            </a:r>
            <a:r>
              <a:rPr lang="ko-KR" altLang="en-US" sz="2000" dirty="0" err="1" smtClean="0"/>
              <a:t>테스팅</a:t>
            </a:r>
            <a:r>
              <a:rPr lang="ko-KR" altLang="en-US" sz="2000" dirty="0" smtClean="0"/>
              <a:t> 프로세스임</a:t>
            </a:r>
            <a:r>
              <a:rPr lang="en-US" sz="2000" dirty="0" smtClean="0"/>
              <a:t>.</a:t>
            </a:r>
            <a:endParaRPr lang="en-GB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검증과 확인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검증</a:t>
            </a:r>
            <a:r>
              <a:rPr lang="en-GB" dirty="0" smtClean="0"/>
              <a:t>: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dirty="0" smtClean="0"/>
              <a:t>＂</a:t>
            </a:r>
            <a:r>
              <a:rPr lang="ko-KR" altLang="en-US" dirty="0" smtClean="0"/>
              <a:t>올바른 제품을 만들고 있는가</a:t>
            </a:r>
            <a:r>
              <a:rPr lang="en-GB" dirty="0" smtClean="0"/>
              <a:t>”.</a:t>
            </a:r>
            <a:endParaRPr lang="en-GB" dirty="0"/>
          </a:p>
          <a:p>
            <a:r>
              <a:rPr lang="ko-KR" altLang="en-US" dirty="0" smtClean="0"/>
              <a:t>소프트웨어가 요구사항에 맞는지 점검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>
                <a:solidFill>
                  <a:srgbClr val="000000"/>
                </a:solidFill>
              </a:rPr>
              <a:t>확인</a:t>
            </a:r>
            <a:r>
              <a:rPr lang="en-GB" dirty="0" smtClean="0"/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 </a:t>
            </a:r>
            <a:r>
              <a:rPr lang="en-GB" dirty="0" smtClean="0"/>
              <a:t>"</a:t>
            </a:r>
            <a:r>
              <a:rPr lang="ko-KR" altLang="en-US" dirty="0" smtClean="0"/>
              <a:t>제품을 올바르게 만들고 있는가</a:t>
            </a:r>
            <a:r>
              <a:rPr lang="en-GB" dirty="0" smtClean="0"/>
              <a:t>”.</a:t>
            </a:r>
            <a:endParaRPr lang="en-GB" dirty="0"/>
          </a:p>
          <a:p>
            <a:r>
              <a:rPr lang="ko-KR" altLang="en-US" dirty="0" smtClean="0"/>
              <a:t>소프트웨어가 고객의 기대에 맞는지 보증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&amp; V </a:t>
            </a:r>
            <a:r>
              <a:rPr lang="ko-KR" altLang="en-US" dirty="0" smtClean="0"/>
              <a:t>확신</a:t>
            </a:r>
            <a:endParaRPr lang="en-GB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V </a:t>
            </a:r>
            <a:r>
              <a:rPr lang="en-GB" dirty="0" smtClean="0"/>
              <a:t>&amp; </a:t>
            </a:r>
            <a:r>
              <a:rPr lang="en-GB" dirty="0" smtClean="0"/>
              <a:t>V</a:t>
            </a:r>
            <a:r>
              <a:rPr lang="ko-KR" altLang="en-US" dirty="0" smtClean="0"/>
              <a:t>의 목표는 소프트웨어 시스템이 </a:t>
            </a:r>
            <a:r>
              <a:rPr lang="en-US" altLang="ko-KR" dirty="0" smtClean="0"/>
              <a:t>"</a:t>
            </a:r>
            <a:r>
              <a:rPr lang="ko-KR" altLang="en-US" dirty="0" smtClean="0"/>
              <a:t>목적에 맞는다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는 확신을 세우는 것임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요구되는 확신의 수준은 시스템의 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사용자의 기대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시스템의 현재 시장 환경 등에 좌우됨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소프트웨어의 목적</a:t>
            </a:r>
            <a:endParaRPr lang="en-GB" dirty="0" smtClean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소프트웨어가 중요할수록 신뢰성이 있는 것이 더 중요함</a:t>
            </a:r>
            <a:r>
              <a:rPr lang="en-GB" dirty="0" smtClean="0"/>
              <a:t>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사용자 기대</a:t>
            </a:r>
            <a:endParaRPr lang="en-GB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사용자는 가끔 소프트웨어 품질에 대해 낮은 기대를 가짐</a:t>
            </a:r>
            <a:r>
              <a:rPr lang="en-GB" dirty="0" smtClean="0"/>
              <a:t>.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시장 환경</a:t>
            </a:r>
            <a:endParaRPr lang="en-GB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ko-KR" altLang="en-US" dirty="0" smtClean="0"/>
              <a:t>회사는 프로그램을 충분히 테스트하고 </a:t>
            </a:r>
            <a:r>
              <a:rPr lang="ko-KR" altLang="en-US" dirty="0" err="1" smtClean="0"/>
              <a:t>디버그하기</a:t>
            </a:r>
            <a:r>
              <a:rPr lang="ko-KR" altLang="en-US" dirty="0" smtClean="0"/>
              <a:t> 전에 릴리스하기로 결정할 수 있음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err="1" smtClean="0"/>
              <a:t>인스펙션과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테스팅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912813" y="1982788"/>
            <a:ext cx="7805737" cy="4129087"/>
          </a:xfrm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인스펙션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소프트웨어를 검증하기 위하여 실행시킬 필요가 없는 정적 </a:t>
            </a:r>
            <a:r>
              <a:rPr lang="en-US" altLang="ko-KR" sz="2400" dirty="0" smtClean="0">
                <a:solidFill>
                  <a:schemeClr val="tx1"/>
                </a:solidFill>
              </a:rPr>
              <a:t>V &amp; V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기술임</a:t>
            </a:r>
            <a:endParaRPr lang="en-GB" dirty="0"/>
          </a:p>
          <a:p>
            <a:pPr lvl="1"/>
            <a:r>
              <a:rPr lang="ko-KR" altLang="en-US" sz="2000" dirty="0" smtClean="0"/>
              <a:t>도구 기반 문서 및 코드 분석으로 보조함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r>
              <a:rPr lang="ko-KR" altLang="en-US" sz="2400" dirty="0" smtClean="0">
                <a:solidFill>
                  <a:srgbClr val="000000"/>
                </a:solidFill>
              </a:rPr>
              <a:t>소프트웨어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테스팅</a:t>
            </a:r>
            <a:r>
              <a:rPr lang="en-US" altLang="ko-KR" sz="2400" dirty="0" smtClean="0">
                <a:solidFill>
                  <a:srgbClr val="000000"/>
                </a:solidFill>
              </a:rPr>
              <a:t>: </a:t>
            </a:r>
            <a:r>
              <a:rPr lang="ko-KR" altLang="en-US" sz="2400" dirty="0" smtClean="0">
                <a:solidFill>
                  <a:srgbClr val="000000"/>
                </a:solidFill>
              </a:rPr>
              <a:t>제품의 동작을 시험하고 관찰하는 동적 </a:t>
            </a:r>
            <a:r>
              <a:rPr lang="en-US" altLang="ko-KR" sz="2400" dirty="0" smtClean="0">
                <a:solidFill>
                  <a:srgbClr val="000000"/>
                </a:solidFill>
              </a:rPr>
              <a:t>V &amp; V </a:t>
            </a:r>
            <a:r>
              <a:rPr lang="ko-KR" altLang="en-US" sz="2400" dirty="0" err="1" smtClean="0">
                <a:solidFill>
                  <a:srgbClr val="000000"/>
                </a:solidFill>
              </a:rPr>
              <a:t>기술임</a:t>
            </a:r>
            <a:endParaRPr lang="en-GB" sz="2400" dirty="0"/>
          </a:p>
          <a:p>
            <a:pPr lvl="1"/>
            <a:r>
              <a:rPr lang="ko-KR" altLang="en-US" sz="2000" dirty="0" smtClean="0"/>
              <a:t>시스템은 테스트 데이터로 실행되며 그 동작이 관찰됨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Chapter 8 </a:t>
            </a:r>
            <a:r>
              <a:rPr lang="ko-KR" altLang="en-US" smtClean="0"/>
              <a:t>소프트웨어 테스팅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1188</TotalTime>
  <Words>3281</Words>
  <Application>Microsoft Office PowerPoint</Application>
  <PresentationFormat>화면 슬라이드 쇼(4:3)</PresentationFormat>
  <Paragraphs>519</Paragraphs>
  <Slides>63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ＭＳ Ｐゴシック</vt:lpstr>
      <vt:lpstr>맑은 고딕</vt:lpstr>
      <vt:lpstr>Arial</vt:lpstr>
      <vt:lpstr>Calibri</vt:lpstr>
      <vt:lpstr>Wingdings</vt:lpstr>
      <vt:lpstr>SE10 slides</vt:lpstr>
      <vt:lpstr>Chapter 8 – 소프트웨어 테스팅</vt:lpstr>
      <vt:lpstr>학습내용</vt:lpstr>
      <vt:lpstr>프로그램 테스팅</vt:lpstr>
      <vt:lpstr>프로그램 테스팅 목적</vt:lpstr>
      <vt:lpstr>검증 테스팅과 결함 테스팅</vt:lpstr>
      <vt:lpstr>프로그램 테스팅의 입출력 모델</vt:lpstr>
      <vt:lpstr>검증과 확인</vt:lpstr>
      <vt:lpstr>V &amp; V 확신</vt:lpstr>
      <vt:lpstr>인스펙션과 테스팅</vt:lpstr>
      <vt:lpstr>인스펙션과 테스팅</vt:lpstr>
      <vt:lpstr>소프트웨어 인스펙션</vt:lpstr>
      <vt:lpstr>인스펙션의 장점</vt:lpstr>
      <vt:lpstr>인스펙션과 테스팅</vt:lpstr>
      <vt:lpstr>소프트웨어 테스팅 프로세스 모델</vt:lpstr>
      <vt:lpstr>테스팅의 단계</vt:lpstr>
      <vt:lpstr>개발 테스팅</vt:lpstr>
      <vt:lpstr>개발 테스팅</vt:lpstr>
      <vt:lpstr>단위 테스팅</vt:lpstr>
      <vt:lpstr>객체 클래스 테스팅</vt:lpstr>
      <vt:lpstr>기상 관측소 객체 인터페이스</vt:lpstr>
      <vt:lpstr>기상 관측소 테스팅</vt:lpstr>
      <vt:lpstr>자동화된 테스팅</vt:lpstr>
      <vt:lpstr>자동화된 테스트 부분</vt:lpstr>
      <vt:lpstr>단위 테스트 케이스 선정</vt:lpstr>
      <vt:lpstr>테스팅 전략</vt:lpstr>
      <vt:lpstr>분할 테스팅</vt:lpstr>
      <vt:lpstr>동등 분할하기</vt:lpstr>
      <vt:lpstr>동등 분할</vt:lpstr>
      <vt:lpstr>테스팅 지침 (시퀀스)</vt:lpstr>
      <vt:lpstr>일반적인 테스팅 지침</vt:lpstr>
      <vt:lpstr>컴포넌트 테스팅</vt:lpstr>
      <vt:lpstr>인터페이스 테스팅</vt:lpstr>
      <vt:lpstr>인터페이스 테스팅</vt:lpstr>
      <vt:lpstr>인터페이스 오류</vt:lpstr>
      <vt:lpstr>인터페이스 테스팅 지침</vt:lpstr>
      <vt:lpstr>시스템 테스팅</vt:lpstr>
      <vt:lpstr>시스템과 컴포넌트 테스팅의 차이</vt:lpstr>
      <vt:lpstr>유스케이스 기반 테스팅</vt:lpstr>
      <vt:lpstr>기상 데이터 수집 시퀀스 다이어그램</vt:lpstr>
      <vt:lpstr>시퀀스 다이어그램을 통한 테스트 케이스 설계</vt:lpstr>
      <vt:lpstr>테스팅 정책</vt:lpstr>
      <vt:lpstr>테스트 주도 개발</vt:lpstr>
      <vt:lpstr>테스트 주도 개발</vt:lpstr>
      <vt:lpstr>테스트 주도 개발</vt:lpstr>
      <vt:lpstr>TDD 프로세스 단계</vt:lpstr>
      <vt:lpstr>테스트 주도 개발의 장점</vt:lpstr>
      <vt:lpstr>회귀 테스팅</vt:lpstr>
      <vt:lpstr>릴리스 테스팅</vt:lpstr>
      <vt:lpstr>릴리스 테스팅</vt:lpstr>
      <vt:lpstr>릴리스 테스팅과 시스템 테스팅</vt:lpstr>
      <vt:lpstr>요구사항 기반 테스팅</vt:lpstr>
      <vt:lpstr>요구사항 테스트</vt:lpstr>
      <vt:lpstr>Mentcare 시스템의 사용자 스토리</vt:lpstr>
      <vt:lpstr>시나리오가 테스트하는 기능들</vt:lpstr>
      <vt:lpstr>성능 테스팅</vt:lpstr>
      <vt:lpstr>사용자 테스팅</vt:lpstr>
      <vt:lpstr>사용자 테스팅</vt:lpstr>
      <vt:lpstr>사용자 테스팅의 유형</vt:lpstr>
      <vt:lpstr>인수 테스팅 프로세스</vt:lpstr>
      <vt:lpstr>인수 테스팅 프로세스의 단계</vt:lpstr>
      <vt:lpstr>애자일 기법과 인수 테스팅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Hwee Kim</cp:lastModifiedBy>
  <cp:revision>155</cp:revision>
  <dcterms:created xsi:type="dcterms:W3CDTF">2010-01-14T08:17:23Z</dcterms:created>
  <dcterms:modified xsi:type="dcterms:W3CDTF">2020-10-14T09:33:51Z</dcterms:modified>
</cp:coreProperties>
</file>