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63"/>
  </p:notesMasterIdLst>
  <p:handoutMasterIdLst>
    <p:handoutMasterId r:id="rId64"/>
  </p:handoutMasterIdLst>
  <p:sldIdLst>
    <p:sldId id="256" r:id="rId2"/>
    <p:sldId id="272" r:id="rId3"/>
    <p:sldId id="273" r:id="rId4"/>
    <p:sldId id="274" r:id="rId5"/>
    <p:sldId id="257" r:id="rId6"/>
    <p:sldId id="258" r:id="rId7"/>
    <p:sldId id="275" r:id="rId8"/>
    <p:sldId id="330" r:id="rId9"/>
    <p:sldId id="293" r:id="rId10"/>
    <p:sldId id="259" r:id="rId11"/>
    <p:sldId id="261" r:id="rId12"/>
    <p:sldId id="260" r:id="rId13"/>
    <p:sldId id="318" r:id="rId14"/>
    <p:sldId id="297" r:id="rId15"/>
    <p:sldId id="262" r:id="rId16"/>
    <p:sldId id="319" r:id="rId17"/>
    <p:sldId id="320" r:id="rId18"/>
    <p:sldId id="332" r:id="rId19"/>
    <p:sldId id="350" r:id="rId20"/>
    <p:sldId id="346" r:id="rId21"/>
    <p:sldId id="351" r:id="rId22"/>
    <p:sldId id="352" r:id="rId23"/>
    <p:sldId id="347" r:id="rId24"/>
    <p:sldId id="353" r:id="rId25"/>
    <p:sldId id="354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33" r:id="rId39"/>
    <p:sldId id="281" r:id="rId40"/>
    <p:sldId id="283" r:id="rId41"/>
    <p:sldId id="264" r:id="rId42"/>
    <p:sldId id="285" r:id="rId43"/>
    <p:sldId id="348" r:id="rId44"/>
    <p:sldId id="288" r:id="rId45"/>
    <p:sldId id="266" r:id="rId46"/>
    <p:sldId id="290" r:id="rId47"/>
    <p:sldId id="291" r:id="rId48"/>
    <p:sldId id="292" r:id="rId49"/>
    <p:sldId id="298" r:id="rId50"/>
    <p:sldId id="299" r:id="rId51"/>
    <p:sldId id="267" r:id="rId52"/>
    <p:sldId id="302" r:id="rId53"/>
    <p:sldId id="268" r:id="rId54"/>
    <p:sldId id="304" r:id="rId55"/>
    <p:sldId id="305" r:id="rId56"/>
    <p:sldId id="323" r:id="rId57"/>
    <p:sldId id="324" r:id="rId58"/>
    <p:sldId id="325" r:id="rId59"/>
    <p:sldId id="331" r:id="rId60"/>
    <p:sldId id="317" r:id="rId61"/>
    <p:sldId id="349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EFB"/>
    <a:srgbClr val="99DEF8"/>
    <a:srgbClr val="7ED6F6"/>
    <a:srgbClr val="B2E6F9"/>
    <a:srgbClr val="E5F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1" d="100"/>
          <a:sy n="161" d="100"/>
        </p:scale>
        <p:origin x="160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329C5-A603-D44E-9C02-F8582428AA5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7C96F-5831-924A-B18D-82BA0981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977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4A362-3C38-6547-ADB1-7E48AA3F528C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6AEBB-7EC7-6E40-BC26-41C89D26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908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520947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1072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896891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9 – </a:t>
            </a:r>
            <a:r>
              <a:rPr lang="ko-KR" altLang="en-US" dirty="0" smtClean="0"/>
              <a:t>소프트웨어 진화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식별과 진화 프로세스</a:t>
            </a:r>
            <a:endParaRPr lang="en-US" dirty="0"/>
          </a:p>
        </p:txBody>
      </p:sp>
      <p:pic>
        <p:nvPicPr>
          <p:cNvPr id="4" name="Content Placeholder 3" descr="9.3 ChangeEvolProc.eps"/>
          <p:cNvPicPr>
            <a:picLocks noGrp="1" noChangeAspect="1"/>
          </p:cNvPicPr>
          <p:nvPr>
            <p:ph idx="1"/>
          </p:nvPr>
        </p:nvPicPr>
        <p:blipFill>
          <a:blip r:embed="rId2"/>
          <a:srcRect l="-7888" r="-7888"/>
          <a:stretch>
            <a:fillRect/>
          </a:stretch>
        </p:blipFill>
        <p:spPr>
          <a:xfrm>
            <a:off x="1200848" y="1966341"/>
            <a:ext cx="6350032" cy="3492273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9" name="Rectangle 4"/>
          <p:cNvSpPr/>
          <p:nvPr/>
        </p:nvSpPr>
        <p:spPr>
          <a:xfrm>
            <a:off x="1833845" y="3568438"/>
            <a:ext cx="1151229" cy="2147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새로운 시스템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3528201" y="2015925"/>
            <a:ext cx="1639634" cy="4913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변경 식별 프로세스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5614348" y="3568437"/>
            <a:ext cx="1394086" cy="2147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변경 제안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3601685" y="4835815"/>
            <a:ext cx="1513056" cy="4854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소프트웨어 진화 프로세스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진화 프로세스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 descr="9.4 Evolution 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61" y="2462142"/>
            <a:ext cx="8505504" cy="231968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9" name="Rectangle 4"/>
          <p:cNvSpPr/>
          <p:nvPr/>
        </p:nvSpPr>
        <p:spPr>
          <a:xfrm>
            <a:off x="329510" y="2985592"/>
            <a:ext cx="1151229" cy="400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변경 요청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2235855" y="2973794"/>
            <a:ext cx="1001908" cy="400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영향 분석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2164080" y="4288367"/>
            <a:ext cx="1001908" cy="400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결함 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3957759" y="2973794"/>
            <a:ext cx="1001908" cy="400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릴리스 계획 수립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3926297" y="4240448"/>
            <a:ext cx="1001908" cy="400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플랫폼 적응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5621101" y="2973794"/>
            <a:ext cx="1169056" cy="400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변경 구현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5688514" y="4240448"/>
            <a:ext cx="1060348" cy="400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시스템 개선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7407622" y="2973794"/>
            <a:ext cx="1169056" cy="400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시스템 릴리스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구현</a:t>
            </a:r>
            <a:endParaRPr lang="en-US" dirty="0"/>
          </a:p>
        </p:txBody>
      </p:sp>
      <p:pic>
        <p:nvPicPr>
          <p:cNvPr id="4" name="Content Placeholder 3" descr="9.5 ChangeImplement.eps"/>
          <p:cNvPicPr>
            <a:picLocks noGrp="1" noChangeAspect="1"/>
          </p:cNvPicPr>
          <p:nvPr>
            <p:ph idx="1"/>
          </p:nvPr>
        </p:nvPicPr>
        <p:blipFill>
          <a:blip r:embed="rId2"/>
          <a:srcRect t="-116672" b="-116672"/>
          <a:stretch>
            <a:fillRect/>
          </a:stretch>
        </p:blipFill>
        <p:spPr>
          <a:xfrm>
            <a:off x="1143644" y="1600200"/>
            <a:ext cx="6956390" cy="3825747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9" name="Rectangle 4"/>
          <p:cNvSpPr/>
          <p:nvPr/>
        </p:nvSpPr>
        <p:spPr>
          <a:xfrm>
            <a:off x="1232111" y="3433942"/>
            <a:ext cx="944751" cy="5304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제안된 변경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2794457" y="3433942"/>
            <a:ext cx="1211205" cy="5304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요구사항 분석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4698965" y="3433941"/>
            <a:ext cx="1211205" cy="5304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요구사항 업데이트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6629878" y="3433940"/>
            <a:ext cx="1211205" cy="5304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소프트웨어 개발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구현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개발과 진화가 통합된 상황에서 변경 구현은 단순히 개발 프로세스의 반복임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개발과 진화가 상이한 팀에 의해 수행되는 경우에 개발과 진화의 중요한 차이는 변경 구현의 초기 단계가 프로그램의 이해를 필요로 한다는 점임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프로그램 이해 단계에서 새로운 개발자들이 프로그램의 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기능 제공 방식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제안된 변경이 프로그램에 미치는 영향을 이해해야 함</a:t>
            </a:r>
            <a:r>
              <a:rPr lang="en-US" dirty="0" smtClean="0"/>
              <a:t>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긴급 변경 요구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변경 요구는 때때로 긴급하게 해결되어야 하는 운영 시스템 상의 문제와 관련됨</a:t>
            </a:r>
            <a:endParaRPr lang="en-US" dirty="0"/>
          </a:p>
          <a:p>
            <a:pPr lvl="1"/>
            <a:r>
              <a:rPr lang="ko-KR" altLang="en-US" dirty="0" smtClean="0"/>
              <a:t>시스템의 정상적인 운영을 위해 수리해야 하거나 심각한 보안 취약성에 대처해야 하는 심각한 시스템 결함이 감지됨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ko-KR" altLang="en-US" dirty="0" smtClean="0"/>
              <a:t>시스템 운영 환경의 변화가 정상적인 운영을 중단시키는 예상치 못한 영향을 미침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ko-KR" altLang="en-US" dirty="0" smtClean="0"/>
              <a:t>새로운 경쟁자의 등장이나 시스템에 영향을 미치는 새로운 법령의 제정과 같은 비즈니스 운영에 대한 예측하지 못한 변화가 있음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긴급한 수정 프로세스</a:t>
            </a:r>
            <a:endParaRPr lang="en-US" dirty="0"/>
          </a:p>
        </p:txBody>
      </p:sp>
      <p:pic>
        <p:nvPicPr>
          <p:cNvPr id="4" name="Content Placeholder 3" descr="9.6 EmergencyRepair.eps"/>
          <p:cNvPicPr>
            <a:picLocks noGrp="1" noChangeAspect="1"/>
          </p:cNvPicPr>
          <p:nvPr>
            <p:ph idx="1"/>
          </p:nvPr>
        </p:nvPicPr>
        <p:blipFill>
          <a:blip r:embed="rId2"/>
          <a:srcRect t="-212562" b="-212562"/>
          <a:stretch>
            <a:fillRect/>
          </a:stretch>
        </p:blipFill>
        <p:spPr>
          <a:xfrm>
            <a:off x="725738" y="1580164"/>
            <a:ext cx="7699614" cy="4234490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9" name="Rectangle 4"/>
          <p:cNvSpPr/>
          <p:nvPr/>
        </p:nvSpPr>
        <p:spPr>
          <a:xfrm>
            <a:off x="836854" y="3356570"/>
            <a:ext cx="944751" cy="578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변경 요청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2493590" y="3356570"/>
            <a:ext cx="1217104" cy="578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소스 코드 분석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4681268" y="3356570"/>
            <a:ext cx="1217104" cy="578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소스 코드 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6745059" y="3408259"/>
            <a:ext cx="1443246" cy="5266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수정된 시스템 인도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애자일 방법과 진화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애자일 방법은 점증적 개발을 기반으로 하고 있기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애자일 개발로부터 인도 후의 진화로 가는 전이가 매끄러워야 함</a:t>
            </a:r>
            <a:r>
              <a:rPr lang="en-US" dirty="0" smtClean="0"/>
              <a:t>.</a:t>
            </a:r>
          </a:p>
          <a:p>
            <a:r>
              <a:rPr lang="ko-KR" altLang="en-US" dirty="0" smtClean="0"/>
              <a:t>테스트 주도 개발과 자동화된 회귀 테스트와 같은 애자일 기법은 시스템 변경이 있을 때 유용함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시스템 변경은 사용자 스토리로 표현될 수 있음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잠재적인 문제 상황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개발팀은 애자일 접근법을 사용해왔지만 진화팀은 계획 기반 접근법을 선호함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ko-KR" altLang="en-US" dirty="0" smtClean="0"/>
              <a:t>진화팀은 진화를 지원하기 위한 자세한 문서를 예상할 수 있으나 애자일 프로세스에서는 그런 문서를 거의 생성하지 않음</a:t>
            </a:r>
            <a:r>
              <a:rPr lang="en-US" dirty="0" smtClean="0"/>
              <a:t>. </a:t>
            </a:r>
            <a:endParaRPr lang="en-GB" dirty="0" smtClean="0"/>
          </a:p>
          <a:p>
            <a:r>
              <a:rPr lang="ko-KR" altLang="en-US" dirty="0" smtClean="0"/>
              <a:t>개발에서는 계획 기반 접근법이 사용되어 왔지만 진화팀은 애자일 방법을 선호함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ko-KR" altLang="en-US" dirty="0" smtClean="0"/>
              <a:t>이 경우 진화팀은 자동화된 테스트 개발을 처음부터 다시 시작해야 할 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시스템 코드는 애자일 개발에서 예상되는 리팩토링과 단순화가 되지 않은 상태일 수도 있음</a:t>
            </a:r>
            <a:r>
              <a:rPr lang="en-US" dirty="0" smtClean="0"/>
              <a:t>.  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1856"/>
            <a:ext cx="82296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레거시 시스템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레거시 시스템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레거시 시스템은 신형 시스템 개발에는 더 이상 사용되지 않는 언어와 기술에 의존하는 구형 시스템임</a:t>
            </a:r>
            <a:r>
              <a:rPr lang="en-GB" dirty="0" smtClean="0"/>
              <a:t>. </a:t>
            </a:r>
            <a:endParaRPr lang="en-GB" dirty="0" smtClean="0"/>
          </a:p>
          <a:p>
            <a:r>
              <a:rPr lang="ko-KR" altLang="en-US" dirty="0" smtClean="0"/>
              <a:t>레거시 소프트웨어는 메인프레임과 같은 구형 하드웨어에 의존적일 수 있고 레거시 프로세스 및 절차에 연관되어 있을 수 있음</a:t>
            </a:r>
            <a:r>
              <a:rPr lang="en-GB" dirty="0" smtClean="0"/>
              <a:t>. </a:t>
            </a:r>
            <a:endParaRPr lang="en-GB" dirty="0" smtClean="0"/>
          </a:p>
          <a:p>
            <a:r>
              <a:rPr lang="ko-KR" altLang="en-US" dirty="0" smtClean="0"/>
              <a:t>레거시 시스템은 소프트웨어 시스템에 국한되지 않고 하드웨어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소프트웨어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라이브러리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지원 소프트웨어 및 비즈니스 프로세스를 포함하는 더 광범위한 사회기술적 시스템임</a:t>
            </a:r>
            <a:r>
              <a:rPr lang="en-GB" dirty="0" smtClean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0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학습내용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진화 프로세스</a:t>
            </a:r>
            <a:endParaRPr lang="en-US" dirty="0" smtClean="0"/>
          </a:p>
          <a:p>
            <a:r>
              <a:rPr lang="ko-KR" altLang="en-US" dirty="0" err="1" smtClean="0"/>
              <a:t>레거시</a:t>
            </a:r>
            <a:r>
              <a:rPr lang="ko-KR" altLang="en-US" dirty="0" smtClean="0"/>
              <a:t> 시스템</a:t>
            </a:r>
            <a:endParaRPr lang="en-US" dirty="0" smtClean="0"/>
          </a:p>
          <a:p>
            <a:r>
              <a:rPr lang="ko-KR" altLang="en-US" smtClean="0"/>
              <a:t>소프트웨어 유지보수</a:t>
            </a: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레거시 시스템의 구성 요소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 descr="9.7 Legacy system component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56" y="2114826"/>
            <a:ext cx="7631503" cy="295413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1084626" y="2660447"/>
            <a:ext cx="1121734" cy="5016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지원 소프트웨어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4069340" y="2668491"/>
            <a:ext cx="1121734" cy="5016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애플리케이션 </a:t>
            </a:r>
            <a:r>
              <a:rPr lang="ko-KR" altLang="en-US" sz="1200" dirty="0" smtClean="0">
                <a:solidFill>
                  <a:schemeClr val="tx1"/>
                </a:solidFill>
              </a:rPr>
              <a:t>소프트웨어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6628698" y="2674390"/>
            <a:ext cx="1524210" cy="5016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비즈니스 정책과 규칙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4103816" y="4433896"/>
            <a:ext cx="1121734" cy="5016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애플리케이션 데이터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1129558" y="4433895"/>
            <a:ext cx="1121734" cy="5016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시스템 하드웨어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721091" y="3563207"/>
            <a:ext cx="836339" cy="2960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실행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2742295" y="2445457"/>
            <a:ext cx="836339" cy="2960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사용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3149688" y="3665641"/>
            <a:ext cx="836339" cy="2960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실행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4704042" y="3588690"/>
            <a:ext cx="640773" cy="2960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사용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6080528" y="3582871"/>
            <a:ext cx="640773" cy="2960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사용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4"/>
          <p:cNvSpPr/>
          <p:nvPr/>
        </p:nvSpPr>
        <p:spPr>
          <a:xfrm>
            <a:off x="7532883" y="3560517"/>
            <a:ext cx="976242" cy="2960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제</a:t>
            </a:r>
            <a:r>
              <a:rPr lang="ko-KR" altLang="en-US" sz="1200" smtClean="0">
                <a:solidFill>
                  <a:schemeClr val="tx1"/>
                </a:solidFill>
              </a:rPr>
              <a:t>약 조건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4"/>
          <p:cNvSpPr/>
          <p:nvPr/>
        </p:nvSpPr>
        <p:spPr>
          <a:xfrm>
            <a:off x="5344815" y="1999442"/>
            <a:ext cx="1376486" cy="58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지식 포함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4"/>
          <p:cNvSpPr/>
          <p:nvPr/>
        </p:nvSpPr>
        <p:spPr>
          <a:xfrm>
            <a:off x="6905169" y="4433894"/>
            <a:ext cx="1121734" cy="5016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비즈니스 프로세스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45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레거시 시스템 컴포넌트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시스템 하드웨어</a:t>
            </a:r>
            <a:r>
              <a:rPr lang="en-US" altLang="ko-KR" dirty="0" smtClean="0"/>
              <a:t>: </a:t>
            </a:r>
            <a:r>
              <a:rPr lang="ko-KR" altLang="en-US" dirty="0" smtClean="0"/>
              <a:t>레거시 시스템은 더 이상 생산되지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유지보수 비용이 비싸며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조직의 현재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구매 정책과 호환되지 않는 하드웨어에 대해 작성됨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지원 소프트웨어</a:t>
            </a:r>
            <a:r>
              <a:rPr lang="en-US" altLang="ko-KR" dirty="0" smtClean="0"/>
              <a:t>: </a:t>
            </a:r>
            <a:r>
              <a:rPr lang="ko-KR" altLang="en-US" dirty="0" smtClean="0"/>
              <a:t>레거시 시스템은 하드웨어 생산자에 의해서 제공된 운영체제와 유틸리티부터 시스템 개발에 사용된 컴파일러까지 다양한 지원 소프트웨어에 의존함</a:t>
            </a:r>
            <a:r>
              <a:rPr lang="en-US" altLang="ko-KR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애플리케이션 소프트웨어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비즈니스 서비스를 제공하는 애플리케이션 시스템은 상이한 시기에 개발된 여러 개의 프로그램으로 구성되어 있음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애플리케이션 데이터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애플리케이션 시스템에 의해서 처리된 데이터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2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레거시 시스템 컴포넌트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비즈니스 프로세스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어떤 비즈니스 목적을 달성하기 위해 사용된 프로세스임</a:t>
            </a:r>
            <a:r>
              <a:rPr lang="en-US" altLang="ko-KR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비즈니스 프로세스는 레거시 시스템을 기반으로 설계되고 레거시 시스템이 제공하는 기능에 의해 제약을 받음</a:t>
            </a:r>
            <a:r>
              <a:rPr lang="en-GB" dirty="0" smtClean="0"/>
              <a:t>. </a:t>
            </a:r>
            <a:endParaRPr lang="en-GB" dirty="0" smtClean="0"/>
          </a:p>
          <a:p>
            <a:r>
              <a:rPr lang="ko-KR" altLang="en-US" dirty="0" smtClean="0"/>
              <a:t>비즈니스 정책과 규칙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비즈니스가 수행되는 방법과 비즈니스에 대한 제약을 정의함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레거시 애플리케이션 시스템의 사용은 이 정책과 규칙들에 내장되어 있음</a:t>
            </a:r>
            <a:r>
              <a:rPr lang="en-GB" dirty="0" smtClean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0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레거시 시스템 계층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 descr="9.8 Legacy system layers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59" t="60328" r="-4356" b="-5260"/>
          <a:stretch/>
        </p:blipFill>
        <p:spPr>
          <a:xfrm>
            <a:off x="996241" y="1976782"/>
            <a:ext cx="6754191" cy="418139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3251602" y="2335984"/>
            <a:ext cx="2523866" cy="3246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사회기술적 시스템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3209324" y="2960333"/>
            <a:ext cx="2523866" cy="3246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비즈니스 프로세스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3209324" y="3724681"/>
            <a:ext cx="2523866" cy="324626"/>
          </a:xfrm>
          <a:prstGeom prst="rect">
            <a:avLst/>
          </a:prstGeom>
          <a:solidFill>
            <a:srgbClr val="E5F6F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애플리케이션 소프트웨어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2742292" y="4384426"/>
            <a:ext cx="3764696" cy="324626"/>
          </a:xfrm>
          <a:prstGeom prst="rect">
            <a:avLst/>
          </a:prstGeom>
          <a:solidFill>
            <a:srgbClr val="B2E6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플랫폼 및 기반구조 소프트웨어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2788504" y="5148774"/>
            <a:ext cx="3764696" cy="324626"/>
          </a:xfrm>
          <a:prstGeom prst="rect">
            <a:avLst/>
          </a:prstGeom>
          <a:solidFill>
            <a:srgbClr val="7ED6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하드웨어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레거시 시스템 교체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교체하기에는 비용이 너무 많이 들고 리스크가 너무 큼</a:t>
            </a:r>
            <a:endParaRPr lang="en-US" dirty="0" smtClean="0"/>
          </a:p>
          <a:p>
            <a:r>
              <a:rPr lang="ko-KR" altLang="en-US" dirty="0" smtClean="0"/>
              <a:t>시스템 교체는 여러 이유 때문에 리스크가 큼</a:t>
            </a:r>
            <a:endParaRPr lang="en-US" dirty="0" smtClean="0"/>
          </a:p>
          <a:p>
            <a:pPr lvl="1"/>
            <a:r>
              <a:rPr lang="ko-KR" altLang="en-US" dirty="0" smtClean="0"/>
              <a:t>완전한 명세서가 거의 없음</a:t>
            </a:r>
            <a:endParaRPr lang="en-US" dirty="0" smtClean="0"/>
          </a:p>
          <a:p>
            <a:pPr lvl="1"/>
            <a:r>
              <a:rPr lang="ko-KR" altLang="en-US" dirty="0" smtClean="0"/>
              <a:t>비즈니스 프로세스와 레거시 시스템은 종종 서로 밀접하게 얽혀 동작함</a:t>
            </a:r>
            <a:endParaRPr lang="en-US" dirty="0" smtClean="0"/>
          </a:p>
          <a:p>
            <a:pPr lvl="1"/>
            <a:r>
              <a:rPr lang="ko-KR" altLang="en-US" dirty="0" smtClean="0"/>
              <a:t>중요한 비즈니스 규칙이 소프트웨어 안에만 내장되어 있고 다른 곳에는 설명되어 있지 않을 수 있음</a:t>
            </a:r>
            <a:endParaRPr lang="en-US" dirty="0" smtClean="0"/>
          </a:p>
          <a:p>
            <a:pPr lvl="1"/>
            <a:r>
              <a:rPr lang="ko-KR" altLang="en-US" dirty="0" smtClean="0"/>
              <a:t>새로운 시스템 개발은 본질적으로 위험함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6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레거시 시스템 변경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레거시 시스템이 변경하기 비싼 이유는 다음과 같음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ko-KR" altLang="en-US" dirty="0" smtClean="0"/>
              <a:t>프로그램 스타일 및 사용 규칙이 일관성이 없음</a:t>
            </a:r>
            <a:endParaRPr lang="en-US" dirty="0" smtClean="0"/>
          </a:p>
          <a:p>
            <a:pPr lvl="1"/>
            <a:r>
              <a:rPr lang="ko-KR" altLang="en-US" dirty="0" smtClean="0"/>
              <a:t>시스템의 부분 또는 전체가 구식 프로그래밍 언어를 사용하여 구현되어 있을 수 있음</a:t>
            </a:r>
            <a:endParaRPr lang="en-US" dirty="0" smtClean="0"/>
          </a:p>
          <a:p>
            <a:pPr lvl="1"/>
            <a:r>
              <a:rPr lang="ko-KR" altLang="en-US" dirty="0" smtClean="0"/>
              <a:t>시스템 문서는 종종 불충분하고 뒤떨어져 있음</a:t>
            </a:r>
            <a:endParaRPr lang="en-US" dirty="0" smtClean="0"/>
          </a:p>
          <a:p>
            <a:pPr lvl="1"/>
            <a:r>
              <a:rPr lang="ko-KR" altLang="en-US" dirty="0" smtClean="0"/>
              <a:t>시스템 구조가 저하됨</a:t>
            </a:r>
            <a:endParaRPr lang="en-US" dirty="0" smtClean="0"/>
          </a:p>
          <a:p>
            <a:pPr lvl="1"/>
            <a:r>
              <a:rPr lang="ko-KR" altLang="en-US" dirty="0" smtClean="0"/>
              <a:t>시스템은 느린 구형 하드웨어에서 효과적으로 동작하도록 최적화되었을 수 있음</a:t>
            </a:r>
            <a:endParaRPr lang="en-US" dirty="0" smtClean="0"/>
          </a:p>
          <a:p>
            <a:pPr lvl="1"/>
            <a:r>
              <a:rPr lang="ko-KR" altLang="en-US" dirty="0" smtClean="0"/>
              <a:t>시스템에 의해 처리된 데이터가 호환되지 않는 구조를 가진 다양한 파일들로 관리될 수 있음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9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레거시 시스템 관리</a:t>
            </a:r>
            <a:endParaRPr lang="en-GB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조직은 자신의 레거시 시스템을 진화시키기 위해 다음과 같은 전략을 취할 수 있음</a:t>
            </a:r>
            <a:endParaRPr lang="en-GB" sz="2400" dirty="0"/>
          </a:p>
          <a:p>
            <a:pPr lvl="1"/>
            <a:r>
              <a:rPr lang="ko-KR" altLang="en-US" sz="2000" dirty="0" smtClean="0"/>
              <a:t>시스템의 완전한 폐기</a:t>
            </a:r>
            <a:r>
              <a:rPr lang="en-GB" sz="2000" dirty="0" smtClean="0"/>
              <a:t>;</a:t>
            </a:r>
            <a:endParaRPr lang="en-GB" sz="2000" dirty="0"/>
          </a:p>
          <a:p>
            <a:pPr lvl="1"/>
            <a:r>
              <a:rPr lang="ko-KR" altLang="en-US" sz="2000" dirty="0" smtClean="0"/>
              <a:t>시스템을 변경 없이 놔두고 정기적인 유지보수를 계속</a:t>
            </a:r>
            <a:r>
              <a:rPr lang="en-GB" sz="2000" dirty="0" smtClean="0"/>
              <a:t>;</a:t>
            </a:r>
            <a:endParaRPr lang="en-GB" sz="2000" dirty="0"/>
          </a:p>
          <a:p>
            <a:pPr lvl="1"/>
            <a:r>
              <a:rPr lang="ko-KR" altLang="en-US" sz="2000" dirty="0" smtClean="0"/>
              <a:t>유지보수성을 향상시키기 위해 시스템을 재공학</a:t>
            </a:r>
            <a:r>
              <a:rPr lang="en-GB" sz="2000" dirty="0" smtClean="0"/>
              <a:t>;</a:t>
            </a:r>
            <a:endParaRPr lang="en-GB" sz="2000" dirty="0"/>
          </a:p>
          <a:p>
            <a:pPr lvl="1"/>
            <a:r>
              <a:rPr lang="ko-KR" altLang="en-US" sz="2000" dirty="0" smtClean="0"/>
              <a:t>시스템 전체나 일부를 새로운 시스템으로 대체</a:t>
            </a:r>
            <a:r>
              <a:rPr lang="en-GB" sz="2000" dirty="0" smtClean="0"/>
              <a:t>.</a:t>
            </a:r>
            <a:endParaRPr lang="en-GB" sz="2000" dirty="0"/>
          </a:p>
          <a:p>
            <a:r>
              <a:rPr lang="ko-KR" altLang="en-US" sz="2400" dirty="0" smtClean="0"/>
              <a:t>비즈니스 가치와 시스템 품질을 결합하여 레거시 시스템을 가지고 무엇을 할 것인지 결정함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6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레거시 시스템의 평가</a:t>
            </a:r>
            <a:endParaRPr lang="en-US" dirty="0"/>
          </a:p>
        </p:txBody>
      </p:sp>
      <p:pic>
        <p:nvPicPr>
          <p:cNvPr id="4" name="Content Placeholder 3" descr="9.13 LegacySysAss.eps"/>
          <p:cNvPicPr>
            <a:picLocks noGrp="1" noChangeAspect="1"/>
          </p:cNvPicPr>
          <p:nvPr>
            <p:ph idx="1"/>
          </p:nvPr>
        </p:nvPicPr>
        <p:blipFill>
          <a:blip r:embed="rId2"/>
          <a:srcRect l="-10967" r="-10967"/>
          <a:stretch>
            <a:fillRect/>
          </a:stretch>
        </p:blipFill>
        <p:spPr>
          <a:xfrm>
            <a:off x="914829" y="1886248"/>
            <a:ext cx="6931080" cy="3811827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9" name="Rectangle 4"/>
          <p:cNvSpPr/>
          <p:nvPr/>
        </p:nvSpPr>
        <p:spPr>
          <a:xfrm>
            <a:off x="2290916" y="1913599"/>
            <a:ext cx="1820934" cy="4579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높은 비즈니스 가치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낮은 품질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4536604" y="2047642"/>
            <a:ext cx="1820934" cy="4579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높은 비즈니스 가치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높</a:t>
            </a:r>
            <a:r>
              <a:rPr lang="ko-KR" altLang="en-US" sz="1400" dirty="0" smtClean="0">
                <a:solidFill>
                  <a:schemeClr val="tx1"/>
                </a:solidFill>
              </a:rPr>
              <a:t>은 품질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5642733" y="3563190"/>
            <a:ext cx="1820934" cy="4579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낮은 </a:t>
            </a:r>
            <a:r>
              <a:rPr lang="ko-KR" altLang="en-US" sz="1400" dirty="0" smtClean="0">
                <a:solidFill>
                  <a:schemeClr val="tx1"/>
                </a:solidFill>
              </a:rPr>
              <a:t>비즈니스 가치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높</a:t>
            </a:r>
            <a:r>
              <a:rPr lang="ko-KR" altLang="en-US" sz="1400" dirty="0" smtClean="0">
                <a:solidFill>
                  <a:schemeClr val="tx1"/>
                </a:solidFill>
              </a:rPr>
              <a:t>은 품질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2213733" y="3576866"/>
            <a:ext cx="1820934" cy="4579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낮은 비즈니스 가치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낮은 품질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3189584" y="5496454"/>
            <a:ext cx="1820934" cy="2908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시스템 품질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1282587" y="3083317"/>
            <a:ext cx="563389" cy="16073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비즈니스 가치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12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레거시 시스템의 부류</a:t>
            </a:r>
            <a:endParaRPr lang="en-GB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낮은 품질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낮은 비즈니스 가치</a:t>
            </a:r>
            <a:endParaRPr lang="en-GB" sz="2400" dirty="0"/>
          </a:p>
          <a:p>
            <a:pPr lvl="1"/>
            <a:r>
              <a:rPr lang="ko-KR" altLang="en-US" sz="2000" dirty="0" smtClean="0"/>
              <a:t>폐기되어야 함</a:t>
            </a:r>
            <a:r>
              <a:rPr lang="en-GB" sz="2000" dirty="0" smtClean="0"/>
              <a:t>. </a:t>
            </a:r>
            <a:endParaRPr lang="en-GB" sz="2000" dirty="0"/>
          </a:p>
          <a:p>
            <a:r>
              <a:rPr lang="ko-KR" altLang="en-US" sz="2400" dirty="0" smtClean="0"/>
              <a:t>낮은 품질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높은 비즈니스 가치</a:t>
            </a:r>
            <a:endParaRPr lang="en-GB" sz="2400" dirty="0"/>
          </a:p>
          <a:p>
            <a:pPr lvl="1"/>
            <a:r>
              <a:rPr lang="ko-KR" altLang="en-US" sz="2000" dirty="0" smtClean="0"/>
              <a:t>비즈니스에 중요한 기여를 하지만 유지보수 비용이 많이 듦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품질을 향상시키기 위해 재공학되어야 함</a:t>
            </a:r>
            <a:r>
              <a:rPr lang="en-GB" sz="2000" dirty="0" smtClean="0"/>
              <a:t>.</a:t>
            </a:r>
            <a:endParaRPr lang="en-GB" sz="2000" dirty="0"/>
          </a:p>
          <a:p>
            <a:r>
              <a:rPr lang="ko-KR" altLang="en-US" sz="2400" dirty="0" smtClean="0"/>
              <a:t>높은 품질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낮은 비즈니스 가치</a:t>
            </a:r>
            <a:endParaRPr lang="en-GB" sz="2400" dirty="0"/>
          </a:p>
          <a:p>
            <a:pPr lvl="1"/>
            <a:r>
              <a:rPr lang="ko-KR" altLang="en-US" sz="2000" dirty="0" smtClean="0"/>
              <a:t>비용이 많이 드는 변경이 요구되지 않고 시스템 하드웨어를 계속 사용할 수 있으면 정상적인 시스템 유지보수를 계속할 수 있음</a:t>
            </a:r>
            <a:r>
              <a:rPr lang="en-GB" sz="2000" dirty="0" smtClean="0"/>
              <a:t>.</a:t>
            </a:r>
            <a:endParaRPr lang="en-GB" sz="2000" dirty="0"/>
          </a:p>
          <a:p>
            <a:r>
              <a:rPr lang="ko-KR" altLang="en-US" sz="2400" dirty="0" smtClean="0"/>
              <a:t>높은 품질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높은 비즈니스 가치</a:t>
            </a:r>
            <a:endParaRPr lang="en-GB" sz="2400" dirty="0"/>
          </a:p>
          <a:p>
            <a:pPr lvl="1"/>
            <a:r>
              <a:rPr lang="ko-KR" altLang="en-US" sz="2000" dirty="0" smtClean="0"/>
              <a:t>정상적인 시스템 유지보수가 계속되어야 함</a:t>
            </a:r>
            <a:r>
              <a:rPr lang="en-GB" sz="2000" dirty="0" smtClean="0"/>
              <a:t>.</a:t>
            </a:r>
            <a:endParaRPr lang="en-GB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0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비즈니스 가치 평가</a:t>
            </a:r>
            <a:endParaRPr lang="en-GB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시스템의 비즈니스 가치는 수작업이나 다른 시스템을 사용하는 것에 비해 그 시스템이 얼마나 많은 시간과 노력을 절약해주는지에 대한 척도임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시스템의 비즈니스 가치를 평가하기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최종 사용자와 관리자 같은 시스템 이해당사자를 식별하여 시스템에 대한 일련의 질문을 해야 함</a:t>
            </a:r>
            <a:r>
              <a:rPr lang="en-US" altLang="ko-KR" dirty="0" smtClean="0"/>
              <a:t>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3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변경</a:t>
            </a:r>
            <a:endParaRPr lang="en-GB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소프트웨어 변경은 필수적임</a:t>
            </a:r>
            <a:endParaRPr lang="en-GB" sz="2400" dirty="0"/>
          </a:p>
          <a:p>
            <a:pPr lvl="1"/>
            <a:r>
              <a:rPr lang="ko-KR" altLang="en-US" sz="2000" dirty="0" smtClean="0"/>
              <a:t>소프트웨어에 대한 새로운 요구사항들이 생겨남</a:t>
            </a:r>
            <a:r>
              <a:rPr lang="en-GB" sz="2000" dirty="0" smtClean="0"/>
              <a:t>;</a:t>
            </a:r>
            <a:endParaRPr lang="en-GB" sz="2000" dirty="0"/>
          </a:p>
          <a:p>
            <a:pPr lvl="1"/>
            <a:r>
              <a:rPr lang="ko-KR" altLang="en-US" sz="2000" dirty="0" smtClean="0"/>
              <a:t>비즈니스 환경이 변화함</a:t>
            </a:r>
            <a:r>
              <a:rPr lang="en-GB" sz="2000" dirty="0" smtClean="0"/>
              <a:t>;</a:t>
            </a:r>
            <a:endParaRPr lang="en-GB" sz="2000" dirty="0"/>
          </a:p>
          <a:p>
            <a:pPr lvl="1"/>
            <a:r>
              <a:rPr lang="ko-KR" altLang="en-US" sz="2000" dirty="0" smtClean="0"/>
              <a:t>오류를 수정해야 함</a:t>
            </a:r>
            <a:r>
              <a:rPr lang="en-GB" sz="2000" dirty="0" smtClean="0"/>
              <a:t>;</a:t>
            </a:r>
            <a:endParaRPr lang="en-GB" sz="2000" dirty="0"/>
          </a:p>
          <a:p>
            <a:pPr lvl="1"/>
            <a:r>
              <a:rPr lang="ko-KR" altLang="en-US" sz="2000" dirty="0" smtClean="0"/>
              <a:t>새로운 컴퓨터와 장비가 시스템에 추가됨</a:t>
            </a:r>
            <a:r>
              <a:rPr lang="en-GB" sz="2000" dirty="0" smtClean="0"/>
              <a:t>;</a:t>
            </a:r>
            <a:endParaRPr lang="en-GB" sz="2000" dirty="0"/>
          </a:p>
          <a:p>
            <a:pPr lvl="1"/>
            <a:r>
              <a:rPr lang="ko-KR" altLang="en-US" sz="2000" dirty="0" smtClean="0"/>
              <a:t>성능이나 다른 비기능적인 특성들을 개선해야 함</a:t>
            </a:r>
            <a:r>
              <a:rPr lang="en-GB" sz="2000" dirty="0" smtClean="0"/>
              <a:t>.</a:t>
            </a:r>
            <a:endParaRPr lang="en-GB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비즈니스 가치 평가의 주제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2650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시스템 이용</a:t>
            </a:r>
            <a:endParaRPr lang="en-US" dirty="0" smtClean="0"/>
          </a:p>
          <a:p>
            <a:pPr lvl="1"/>
            <a:r>
              <a:rPr lang="ko-KR" altLang="en-US" dirty="0" smtClean="0"/>
              <a:t>만일 시스템이 단지 가끔 사용되거나 소규모 팀이 사용한다면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비즈니스 가치가 낮다는 것을 의미함</a:t>
            </a:r>
            <a:r>
              <a:rPr lang="en-US" dirty="0" smtClean="0"/>
              <a:t>. </a:t>
            </a:r>
            <a:endParaRPr lang="en-GB" dirty="0" smtClean="0"/>
          </a:p>
          <a:p>
            <a:r>
              <a:rPr lang="ko-KR" altLang="en-US" dirty="0" smtClean="0"/>
              <a:t>지원되는 비즈니스 프로세스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ko-KR" altLang="en-US" dirty="0" smtClean="0"/>
              <a:t>시스템이 비효율적인 비즈니스 프로세스를 강제한다면 비즈니스 가치가 낮음</a:t>
            </a:r>
            <a:r>
              <a:rPr lang="en-US" dirty="0" smtClean="0"/>
              <a:t>. </a:t>
            </a:r>
            <a:endParaRPr lang="en-GB" dirty="0" smtClean="0"/>
          </a:p>
          <a:p>
            <a:r>
              <a:rPr lang="ko-KR" altLang="en-US" dirty="0" smtClean="0"/>
              <a:t>시스템 확실성</a:t>
            </a:r>
            <a:endParaRPr lang="en-US" dirty="0" smtClean="0"/>
          </a:p>
          <a:p>
            <a:pPr lvl="1"/>
            <a:r>
              <a:rPr lang="ko-KR" altLang="en-US" dirty="0" smtClean="0"/>
              <a:t>시스템을 믿을 수 없고 문제가 비즈니스 고객에게 직접적으로 영향을 미친다면 이 시스템의 비즈니스 가치가 낮음</a:t>
            </a:r>
            <a:r>
              <a:rPr lang="en-US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시스템 산출물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ko-KR" altLang="en-US" dirty="0" smtClean="0"/>
              <a:t>비즈니스가 산출물에 좌우되면 이 시스템의 비즈니스 가치는 높음</a:t>
            </a:r>
            <a:r>
              <a:rPr lang="en-US" dirty="0" smtClean="0"/>
              <a:t>. 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3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품질 평가</a:t>
            </a:r>
            <a:endParaRPr lang="en-GB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비즈니스 프로세스 평가</a:t>
            </a:r>
            <a:endParaRPr lang="en-GB" dirty="0"/>
          </a:p>
          <a:p>
            <a:pPr lvl="1"/>
            <a:r>
              <a:rPr lang="ko-KR" altLang="en-US" dirty="0" smtClean="0"/>
              <a:t>비즈니스 프로세스가 현재 비즈니스 목표를 얼마나 잘 지원하는가</a:t>
            </a:r>
            <a:r>
              <a:rPr lang="en-GB" dirty="0" smtClean="0"/>
              <a:t>?</a:t>
            </a:r>
            <a:endParaRPr lang="en-GB" dirty="0"/>
          </a:p>
          <a:p>
            <a:r>
              <a:rPr lang="ko-KR" altLang="en-US" dirty="0" smtClean="0"/>
              <a:t>환경 평가</a:t>
            </a:r>
            <a:endParaRPr lang="en-GB" dirty="0"/>
          </a:p>
          <a:p>
            <a:pPr lvl="1"/>
            <a:r>
              <a:rPr lang="ko-KR" altLang="en-US" dirty="0" smtClean="0"/>
              <a:t>시스템의 환경이 얼마나 효과적이며 유지보수가 얼마나 비싼가</a:t>
            </a:r>
            <a:r>
              <a:rPr lang="en-GB" dirty="0" smtClean="0"/>
              <a:t>?</a:t>
            </a:r>
            <a:endParaRPr lang="en-GB" dirty="0"/>
          </a:p>
          <a:p>
            <a:r>
              <a:rPr lang="ko-KR" altLang="en-US" dirty="0" smtClean="0"/>
              <a:t>애플리케이션 평가</a:t>
            </a:r>
            <a:endParaRPr lang="en-GB" dirty="0"/>
          </a:p>
          <a:p>
            <a:pPr lvl="1"/>
            <a:r>
              <a:rPr lang="ko-KR" altLang="en-US" dirty="0" smtClean="0"/>
              <a:t>애플리케이션 소프트웨어 시스템의 품질은 어떠한가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2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비즈니스 프로세스 평가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dirty="0" smtClean="0"/>
              <a:t>시스템 이해당사자들에게 다음 질문에 대한 답을 구해야 함</a:t>
            </a:r>
            <a:endParaRPr lang="en-GB" sz="2400" dirty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프로세스 모델이 정의되고 잘 따라지고 있는가</a:t>
            </a:r>
            <a:r>
              <a:rPr lang="en-GB" sz="2000" dirty="0" smtClean="0"/>
              <a:t>?</a:t>
            </a:r>
            <a:endParaRPr lang="en-GB" sz="2000" dirty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조직에서 같은 기능을 수행하기 위해 다른 부분에서 다른 프로세스를 사용하는가</a:t>
            </a:r>
            <a:r>
              <a:rPr lang="en-GB" sz="2000" dirty="0" smtClean="0"/>
              <a:t>?</a:t>
            </a:r>
            <a:endParaRPr lang="en-GB" sz="2000" dirty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프로세스가 어떻게 적응하는가</a:t>
            </a:r>
            <a:r>
              <a:rPr lang="en-GB" sz="2000" dirty="0" smtClean="0"/>
              <a:t>?</a:t>
            </a:r>
            <a:endParaRPr lang="en-GB" sz="2000" dirty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다른 비즈니스 프로세스와의 관계는 무엇이며</a:t>
            </a:r>
            <a:r>
              <a:rPr lang="ko-KR" altLang="en-US" dirty="0"/>
              <a:t> </a:t>
            </a:r>
            <a:r>
              <a:rPr lang="ko-KR" altLang="en-US" dirty="0" smtClean="0"/>
              <a:t>필요한가</a:t>
            </a:r>
            <a:r>
              <a:rPr lang="en-GB" sz="2000" dirty="0" smtClean="0"/>
              <a:t>?</a:t>
            </a:r>
            <a:endParaRPr lang="en-GB" sz="2000" dirty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프로세스가 레거시 애플리케이션 소프트웨어에 의해 효율적으로 지원되고 있는가</a:t>
            </a:r>
            <a:r>
              <a:rPr lang="en-GB" sz="2000" dirty="0" smtClean="0"/>
              <a:t>?</a:t>
            </a:r>
            <a:endParaRPr lang="en-GB" sz="2000" dirty="0"/>
          </a:p>
          <a:p>
            <a:pPr>
              <a:lnSpc>
                <a:spcPct val="90000"/>
              </a:lnSpc>
            </a:pPr>
            <a:r>
              <a:rPr lang="ko-KR" altLang="en-US" sz="2400" dirty="0" smtClean="0"/>
              <a:t>예제</a:t>
            </a:r>
            <a:r>
              <a:rPr lang="en-GB" sz="2400" dirty="0" smtClean="0"/>
              <a:t> – </a:t>
            </a:r>
            <a:r>
              <a:rPr lang="ko-KR" altLang="en-US" sz="2400" dirty="0" smtClean="0"/>
              <a:t>여행 주문 시스템은 웹 사이트를 통해 주문하는 사람이 많기 때문에 낮은 비즈니스 가치를 가짐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8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 평가에 이용되는 요인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584765"/>
              </p:ext>
            </p:extLst>
          </p:nvPr>
        </p:nvGraphicFramePr>
        <p:xfrm>
          <a:off x="457200" y="1864376"/>
          <a:ext cx="8229600" cy="336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7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438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Times New Roman"/>
                        </a:rPr>
                        <a:t>요인</a:t>
                      </a:r>
                      <a:endParaRPr lang="en-GB" sz="16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3025" marR="73025" marT="73025" marB="730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Times New Roman"/>
                        </a:rPr>
                        <a:t>질문</a:t>
                      </a:r>
                      <a:endParaRPr lang="en-GB" sz="16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3025" marR="73025" marT="73025" marB="730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Times New Roman"/>
                        </a:rPr>
                        <a:t>공급자 안정성</a:t>
                      </a:r>
                      <a:endParaRPr lang="en-GB" sz="16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Times New Roman"/>
                        </a:rPr>
                        <a:t>공급자가 여전히 존재하는가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Times New Roman"/>
                        </a:rPr>
                        <a:t>?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Times New Roman"/>
                        </a:rPr>
                        <a:t>공급자가 재정적으로 안정되어 계속 존재할 가능성이 있는가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Times New Roman"/>
                        </a:rPr>
                        <a:t>?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Times New Roman"/>
                        </a:rPr>
                        <a:t>만일 공급자가 더 이상 사업을 하지 않으면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Times New Roman"/>
                        </a:rPr>
                        <a:t>다른 자가 시스템을 유지보수하는가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Times New Roman"/>
                        </a:rPr>
                        <a:t>?</a:t>
                      </a:r>
                      <a:r>
                        <a:rPr lang="en-US" sz="16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endParaRPr lang="en-GB" sz="16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Times New Roman"/>
                        </a:rPr>
                        <a:t>고장률</a:t>
                      </a:r>
                      <a:endParaRPr lang="en-GB" sz="16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Times New Roman"/>
                        </a:rPr>
                        <a:t>하드웨어의 보고된 고장률이 높은가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Times New Roman"/>
                        </a:rPr>
                        <a:t>?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Times New Roman"/>
                        </a:rPr>
                        <a:t>지원 소프트웨어의 장애로 시스템을 강제로 재시동해야 하는가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Times New Roman"/>
                        </a:rPr>
                        <a:t>?</a:t>
                      </a:r>
                      <a:endParaRPr lang="en-GB" sz="16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Times New Roman"/>
                        </a:rPr>
                        <a:t>나이</a:t>
                      </a:r>
                      <a:endParaRPr lang="en-GB" sz="16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Times New Roman"/>
                        </a:rPr>
                        <a:t>하드웨어와 소프트웨어가 얼마나 오래되었는가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Times New Roman"/>
                        </a:rPr>
                        <a:t>?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Times New Roman"/>
                        </a:rPr>
                        <a:t>하드웨어와 소프트웨어가 오래될수록 쓸모없어져 갈 것이다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Times New Roman"/>
                        </a:rPr>
                        <a:t>여전히 제대로 작동하지만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Times New Roman"/>
                        </a:rPr>
                        <a:t>최신 시스템으로 바꾸면 경제적 및 사업적 이익이 있을 수 있다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en-GB" sz="16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Times New Roman"/>
                        </a:rPr>
                        <a:t>성능</a:t>
                      </a:r>
                      <a:endParaRPr lang="en-GB" sz="16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Times New Roman"/>
                        </a:rPr>
                        <a:t>시스템의 성능이 적절한가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Times New Roman"/>
                        </a:rPr>
                        <a:t>?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Times New Roman"/>
                        </a:rPr>
                        <a:t>성능 문제가 시스템 사용자에게 중요한 영향을 미치는가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Times New Roman"/>
                        </a:rPr>
                        <a:t>?</a:t>
                      </a:r>
                      <a:endParaRPr lang="en-GB" sz="16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7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 평가에 이용되는 요인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618718"/>
              </p:ext>
            </p:extLst>
          </p:nvPr>
        </p:nvGraphicFramePr>
        <p:xfrm>
          <a:off x="457200" y="1877886"/>
          <a:ext cx="8229600" cy="3028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4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791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요인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질문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Times New Roman"/>
                        </a:rPr>
                        <a:t>지원 요구사항</a:t>
                      </a:r>
                      <a:endParaRPr lang="en-GB" sz="16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Times New Roman"/>
                        </a:rPr>
                        <a:t>하드웨어와 소프트웨어가 필요로 하는 지원은 무엇인가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Times New Roman"/>
                        </a:rPr>
                        <a:t>?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Times New Roman"/>
                        </a:rPr>
                        <a:t>만일 이러한 지원에 관련된 비용이 높으면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Times New Roman"/>
                        </a:rPr>
                        <a:t>시스템 교체를 고려해야 될 수도 있다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en-GB" sz="16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Times New Roman"/>
                        </a:rPr>
                        <a:t>유지보수 비용</a:t>
                      </a:r>
                      <a:endParaRPr lang="en-GB" sz="16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Times New Roman"/>
                        </a:rPr>
                        <a:t>하드웨어 유지보수 비용과 지원 소프트웨어의 라이선스 비용은 얼마인가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Times New Roman"/>
                        </a:rPr>
                        <a:t>?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Times New Roman"/>
                        </a:rPr>
                        <a:t>오래된 하드웨어는 최신 시스템보다 유지보수 비용이 높을 수 있다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Times New Roman"/>
                        </a:rPr>
                        <a:t>지원 소프트웨어의 연간 라이센스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Times New Roman"/>
                        </a:rPr>
                        <a:t>비용이 높을 수 있다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en-GB" sz="16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Times New Roman"/>
                        </a:rPr>
                        <a:t>상호운용성</a:t>
                      </a:r>
                      <a:endParaRPr lang="en-GB" sz="16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Times New Roman"/>
                        </a:rPr>
                        <a:t>다른 시스템과 인터페이스하는 데 문제가 있는가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Times New Roman"/>
                        </a:rPr>
                        <a:t>?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Times New Roman"/>
                        </a:rPr>
                        <a:t>예를 들어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Times New Roman"/>
                        </a:rPr>
                        <a:t>컴파일러가 운영체제의 현재 버전과 함께 사용될 수 있는가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Times New Roman"/>
                        </a:rPr>
                        <a:t>?</a:t>
                      </a:r>
                      <a:endParaRPr lang="en-GB" sz="16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0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53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애플리케이션 평가에 이용되는 요인들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933125"/>
              </p:ext>
            </p:extLst>
          </p:nvPr>
        </p:nvGraphicFramePr>
        <p:xfrm>
          <a:off x="457200" y="2290118"/>
          <a:ext cx="8229600" cy="3120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060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ko-KR" altLang="en-US" sz="1600" dirty="0" smtClean="0">
                          <a:latin typeface="Arial"/>
                          <a:ea typeface="Calibri"/>
                          <a:cs typeface="Arial"/>
                        </a:rPr>
                        <a:t>요인</a:t>
                      </a:r>
                      <a:endParaRPr lang="en-GB" sz="1600" dirty="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3025" marR="73025" marT="73025" marB="730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ko-KR" altLang="en-US" sz="1600" dirty="0" smtClean="0">
                          <a:latin typeface="Arial"/>
                          <a:ea typeface="Calibri"/>
                          <a:cs typeface="Arial"/>
                        </a:rPr>
                        <a:t>질문</a:t>
                      </a:r>
                      <a:endParaRPr lang="en-GB" sz="1600" dirty="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3025" marR="73025" marT="73025" marB="730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ko-KR" altLang="en-US" sz="1600" dirty="0" smtClean="0">
                          <a:latin typeface="Arial"/>
                          <a:ea typeface="Calibri"/>
                          <a:cs typeface="Arial"/>
                        </a:rPr>
                        <a:t>이해가능성</a:t>
                      </a:r>
                      <a:endParaRPr lang="en-GB" sz="1600" dirty="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ko-KR" altLang="en-US" sz="1600" dirty="0" smtClean="0">
                          <a:latin typeface="Arial"/>
                          <a:ea typeface="Calibri"/>
                          <a:cs typeface="Arial"/>
                        </a:rPr>
                        <a:t>현재 시스템의 소스 코드를 이해하기가 얼마나 어려운가</a:t>
                      </a:r>
                      <a:r>
                        <a:rPr lang="en-US" altLang="ko-KR" sz="1600" dirty="0" smtClean="0">
                          <a:latin typeface="Arial"/>
                          <a:ea typeface="Calibri"/>
                          <a:cs typeface="Arial"/>
                        </a:rPr>
                        <a:t>? </a:t>
                      </a:r>
                      <a:r>
                        <a:rPr lang="ko-KR" altLang="en-US" sz="1600" dirty="0" smtClean="0">
                          <a:latin typeface="Arial"/>
                          <a:ea typeface="Calibri"/>
                          <a:cs typeface="Arial"/>
                        </a:rPr>
                        <a:t>사용된 제어 구조가 얼마나 복잡한가</a:t>
                      </a:r>
                      <a:r>
                        <a:rPr lang="en-US" altLang="ko-KR" sz="1600" dirty="0" smtClean="0">
                          <a:latin typeface="Arial"/>
                          <a:ea typeface="Calibri"/>
                          <a:cs typeface="Arial"/>
                        </a:rPr>
                        <a:t>? </a:t>
                      </a:r>
                      <a:r>
                        <a:rPr lang="ko-KR" altLang="en-US" sz="1600" dirty="0" smtClean="0">
                          <a:latin typeface="Arial"/>
                          <a:ea typeface="Calibri"/>
                          <a:cs typeface="Arial"/>
                        </a:rPr>
                        <a:t>변수가 그 기능을 반영하는 의미 있는 이름을 갖는가</a:t>
                      </a:r>
                      <a:r>
                        <a:rPr lang="en-US" altLang="ko-KR" sz="1600" dirty="0" smtClean="0">
                          <a:latin typeface="Arial"/>
                          <a:ea typeface="Calibri"/>
                          <a:cs typeface="Arial"/>
                        </a:rPr>
                        <a:t>?</a:t>
                      </a:r>
                      <a:endParaRPr lang="en-GB" sz="1600" dirty="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ko-KR" altLang="en-US" sz="1600" dirty="0" smtClean="0">
                          <a:latin typeface="Arial"/>
                          <a:ea typeface="Calibri"/>
                          <a:cs typeface="Arial"/>
                        </a:rPr>
                        <a:t>문서화</a:t>
                      </a:r>
                      <a:endParaRPr lang="en-GB" sz="1600" dirty="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ko-KR" altLang="en-US" sz="1600" dirty="0" smtClean="0">
                          <a:latin typeface="Arial"/>
                          <a:ea typeface="Calibri"/>
                          <a:cs typeface="Arial"/>
                        </a:rPr>
                        <a:t>어떤 시스템 문서가 이용 가능한가</a:t>
                      </a:r>
                      <a:r>
                        <a:rPr lang="en-US" altLang="ko-KR" sz="1600" dirty="0" smtClean="0">
                          <a:latin typeface="Arial"/>
                          <a:ea typeface="Calibri"/>
                          <a:cs typeface="Arial"/>
                        </a:rPr>
                        <a:t>? </a:t>
                      </a:r>
                      <a:r>
                        <a:rPr lang="ko-KR" altLang="en-US" sz="1600" dirty="0" smtClean="0">
                          <a:latin typeface="Arial"/>
                          <a:ea typeface="Calibri"/>
                          <a:cs typeface="Arial"/>
                        </a:rPr>
                        <a:t>문서가 완전하고</a:t>
                      </a:r>
                      <a:r>
                        <a:rPr lang="en-US" altLang="ko-KR" sz="1600" dirty="0" smtClean="0">
                          <a:latin typeface="Arial"/>
                          <a:ea typeface="Calibri"/>
                          <a:cs typeface="Arial"/>
                        </a:rPr>
                        <a:t>, </a:t>
                      </a:r>
                      <a:r>
                        <a:rPr lang="ko-KR" altLang="en-US" sz="1600" dirty="0" smtClean="0">
                          <a:latin typeface="Arial"/>
                          <a:ea typeface="Calibri"/>
                          <a:cs typeface="Arial"/>
                        </a:rPr>
                        <a:t>일관성이 있으며</a:t>
                      </a:r>
                      <a:r>
                        <a:rPr lang="en-US" altLang="ko-KR" sz="1600" dirty="0" smtClean="0">
                          <a:latin typeface="Arial"/>
                          <a:ea typeface="Calibri"/>
                          <a:cs typeface="Arial"/>
                        </a:rPr>
                        <a:t>, </a:t>
                      </a:r>
                      <a:r>
                        <a:rPr lang="ko-KR" altLang="en-US" sz="1600" dirty="0" smtClean="0">
                          <a:latin typeface="Arial"/>
                          <a:ea typeface="Calibri"/>
                          <a:cs typeface="Arial"/>
                        </a:rPr>
                        <a:t>최신의 내용인가</a:t>
                      </a:r>
                      <a:r>
                        <a:rPr lang="en-US" altLang="ko-KR" sz="1600" dirty="0" smtClean="0">
                          <a:latin typeface="Arial"/>
                          <a:ea typeface="Calibri"/>
                          <a:cs typeface="Arial"/>
                        </a:rPr>
                        <a:t>?</a:t>
                      </a:r>
                      <a:endParaRPr lang="en-GB" sz="1600" dirty="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ko-KR" altLang="en-US" sz="1600" dirty="0" smtClean="0">
                          <a:latin typeface="Arial"/>
                          <a:ea typeface="Calibri"/>
                          <a:cs typeface="Arial"/>
                        </a:rPr>
                        <a:t>데이터</a:t>
                      </a:r>
                      <a:endParaRPr lang="en-GB" sz="1600" dirty="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ko-KR" altLang="en-US" sz="1600" dirty="0" smtClean="0">
                          <a:latin typeface="Arial"/>
                          <a:ea typeface="Calibri"/>
                          <a:cs typeface="Arial"/>
                        </a:rPr>
                        <a:t>시스템에 관한 명시적인 데이터 모델이 있는가</a:t>
                      </a:r>
                      <a:r>
                        <a:rPr lang="en-US" altLang="ko-KR" sz="1600" dirty="0" smtClean="0">
                          <a:latin typeface="Arial"/>
                          <a:ea typeface="Calibri"/>
                          <a:cs typeface="Arial"/>
                        </a:rPr>
                        <a:t>? </a:t>
                      </a:r>
                      <a:r>
                        <a:rPr lang="ko-KR" altLang="en-US" sz="1600" dirty="0" smtClean="0">
                          <a:latin typeface="Arial"/>
                          <a:ea typeface="Calibri"/>
                          <a:cs typeface="Arial"/>
                        </a:rPr>
                        <a:t>파일들에 데이터가 어느 정도 중복되어 있는가</a:t>
                      </a:r>
                      <a:r>
                        <a:rPr lang="en-US" altLang="ko-KR" sz="1600" dirty="0" smtClean="0">
                          <a:latin typeface="Arial"/>
                          <a:ea typeface="Calibri"/>
                          <a:cs typeface="Arial"/>
                        </a:rPr>
                        <a:t>? </a:t>
                      </a:r>
                      <a:r>
                        <a:rPr lang="ko-KR" altLang="en-US" sz="1600" dirty="0" smtClean="0">
                          <a:latin typeface="Arial"/>
                          <a:ea typeface="Calibri"/>
                          <a:cs typeface="Arial"/>
                        </a:rPr>
                        <a:t>시스템이 사용하는 데이터가 최신의 내용이고 일관성이 있는가</a:t>
                      </a:r>
                      <a:r>
                        <a:rPr lang="en-US" altLang="ko-KR" sz="1600" dirty="0" smtClean="0">
                          <a:latin typeface="Arial"/>
                          <a:ea typeface="Calibri"/>
                          <a:cs typeface="Arial"/>
                        </a:rPr>
                        <a:t>?</a:t>
                      </a:r>
                      <a:endParaRPr lang="en-GB" sz="1600" dirty="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ko-KR" altLang="en-US" sz="1600" dirty="0" smtClean="0">
                          <a:latin typeface="Arial"/>
                          <a:ea typeface="Calibri"/>
                          <a:cs typeface="Arial"/>
                        </a:rPr>
                        <a:t>성능</a:t>
                      </a:r>
                      <a:endParaRPr lang="en-GB" sz="1600" dirty="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ko-KR" altLang="en-US" sz="1600" dirty="0" smtClean="0">
                          <a:latin typeface="Arial"/>
                          <a:ea typeface="Calibri"/>
                          <a:cs typeface="Arial"/>
                        </a:rPr>
                        <a:t>애플리케이션의 성능은 적절한가</a:t>
                      </a:r>
                      <a:r>
                        <a:rPr lang="en-US" altLang="ko-KR" sz="1600" dirty="0" smtClean="0">
                          <a:latin typeface="Arial"/>
                          <a:ea typeface="Calibri"/>
                          <a:cs typeface="Arial"/>
                        </a:rPr>
                        <a:t>? </a:t>
                      </a:r>
                      <a:r>
                        <a:rPr lang="ko-KR" altLang="en-US" sz="1600" dirty="0" smtClean="0">
                          <a:latin typeface="Arial"/>
                          <a:ea typeface="Calibri"/>
                          <a:cs typeface="Arial"/>
                        </a:rPr>
                        <a:t>성능 문제가 시스템 사용자에게 중요한 영향을 미치는가</a:t>
                      </a:r>
                      <a:r>
                        <a:rPr lang="en-US" altLang="ko-KR" sz="1600" dirty="0" smtClean="0">
                          <a:latin typeface="Arial"/>
                          <a:ea typeface="Calibri"/>
                          <a:cs typeface="Arial"/>
                        </a:rPr>
                        <a:t>?</a:t>
                      </a:r>
                      <a:endParaRPr lang="en-GB" sz="1600" dirty="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9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애플리케이션 평가에 이용되는 요인들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339861"/>
              </p:ext>
            </p:extLst>
          </p:nvPr>
        </p:nvGraphicFramePr>
        <p:xfrm>
          <a:off x="457200" y="1999476"/>
          <a:ext cx="8229600" cy="334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4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01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요인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질문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ko-KR" altLang="en-US" sz="1600" dirty="0" smtClean="0">
                          <a:latin typeface="Arial"/>
                          <a:ea typeface="Calibri"/>
                          <a:cs typeface="Arial"/>
                        </a:rPr>
                        <a:t>프로그래밍 언어</a:t>
                      </a:r>
                      <a:endParaRPr lang="en-GB" sz="1600" dirty="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ko-KR" altLang="en-US" sz="1600" dirty="0" smtClean="0">
                          <a:latin typeface="Arial"/>
                          <a:ea typeface="Calibri"/>
                          <a:cs typeface="Arial"/>
                        </a:rPr>
                        <a:t>시스템 개발에 사용된 프로그래밍 언어의 최신 컴파일러가 이용 가능한가</a:t>
                      </a:r>
                      <a:r>
                        <a:rPr lang="en-US" altLang="ko-KR" sz="1600" dirty="0" smtClean="0">
                          <a:latin typeface="Arial"/>
                          <a:ea typeface="Calibri"/>
                          <a:cs typeface="Arial"/>
                        </a:rPr>
                        <a:t>? </a:t>
                      </a:r>
                      <a:r>
                        <a:rPr lang="ko-KR" altLang="en-US" sz="1600" dirty="0" smtClean="0">
                          <a:latin typeface="Arial"/>
                          <a:ea typeface="Calibri"/>
                          <a:cs typeface="Arial"/>
                        </a:rPr>
                        <a:t>사용된 프로그래밍 언어가 새로운 시스템 개발을 위해 여전히 사용되는가</a:t>
                      </a:r>
                      <a:r>
                        <a:rPr lang="en-US" altLang="ko-KR" sz="1600" dirty="0" smtClean="0">
                          <a:latin typeface="Arial"/>
                          <a:ea typeface="Calibri"/>
                          <a:cs typeface="Arial"/>
                        </a:rPr>
                        <a:t>?</a:t>
                      </a:r>
                      <a:endParaRPr lang="en-GB" sz="1600" dirty="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ko-KR" altLang="en-US" sz="1600" dirty="0" smtClean="0">
                          <a:latin typeface="Arial"/>
                          <a:ea typeface="Calibri"/>
                          <a:cs typeface="Arial"/>
                        </a:rPr>
                        <a:t>형상 관리</a:t>
                      </a:r>
                      <a:endParaRPr lang="en-GB" sz="1600" dirty="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ko-KR" altLang="en-US" sz="1600" dirty="0" smtClean="0">
                          <a:latin typeface="Arial"/>
                          <a:ea typeface="Calibri"/>
                          <a:cs typeface="Arial"/>
                        </a:rPr>
                        <a:t>시스템의 모든 부분의 모든 버전이 형상 관리 시스템에 의해 관리되고 있는가</a:t>
                      </a:r>
                      <a:r>
                        <a:rPr lang="en-US" altLang="ko-KR" sz="1600" dirty="0" smtClean="0">
                          <a:latin typeface="Arial"/>
                          <a:ea typeface="Calibri"/>
                          <a:cs typeface="Arial"/>
                        </a:rPr>
                        <a:t>? </a:t>
                      </a:r>
                      <a:r>
                        <a:rPr lang="ko-KR" altLang="en-US" sz="1600" dirty="0" smtClean="0">
                          <a:latin typeface="Arial"/>
                          <a:ea typeface="Calibri"/>
                          <a:cs typeface="Arial"/>
                        </a:rPr>
                        <a:t>현재 시스템에 이용된 컴포넌트들의 버전에 대한 명시적인 서술이 존재하는가</a:t>
                      </a:r>
                      <a:r>
                        <a:rPr lang="en-US" altLang="ko-KR" sz="1600" dirty="0" smtClean="0">
                          <a:latin typeface="Arial"/>
                          <a:ea typeface="Calibri"/>
                          <a:cs typeface="Arial"/>
                        </a:rPr>
                        <a:t>?</a:t>
                      </a:r>
                      <a:endParaRPr lang="en-GB" sz="1600" dirty="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ko-KR" altLang="en-US" sz="1600" dirty="0" smtClean="0">
                          <a:latin typeface="Arial"/>
                          <a:ea typeface="Calibri"/>
                          <a:cs typeface="Arial"/>
                        </a:rPr>
                        <a:t>테스트 데이터</a:t>
                      </a:r>
                      <a:endParaRPr lang="en-GB" sz="1600" dirty="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ko-KR" altLang="en-US" sz="1600" dirty="0" smtClean="0">
                          <a:latin typeface="Arial"/>
                          <a:ea typeface="Calibri"/>
                          <a:cs typeface="Arial"/>
                        </a:rPr>
                        <a:t>시스템에 대한 테스트 데이터가 존재하는가</a:t>
                      </a:r>
                      <a:r>
                        <a:rPr lang="en-US" altLang="ko-KR" sz="1600" dirty="0" smtClean="0">
                          <a:latin typeface="Arial"/>
                          <a:ea typeface="Calibri"/>
                          <a:cs typeface="Arial"/>
                        </a:rPr>
                        <a:t>? </a:t>
                      </a:r>
                      <a:r>
                        <a:rPr lang="ko-KR" altLang="en-US" sz="1600" dirty="0" smtClean="0">
                          <a:latin typeface="Arial"/>
                          <a:ea typeface="Calibri"/>
                          <a:cs typeface="Arial"/>
                        </a:rPr>
                        <a:t>시스템에 새로운 기능이 추가되었을 때 수행된 회귀 테스트 기록이 존재하는가</a:t>
                      </a:r>
                      <a:r>
                        <a:rPr lang="en-US" altLang="ko-KR" sz="1600" dirty="0" smtClean="0">
                          <a:latin typeface="Arial"/>
                          <a:ea typeface="Calibri"/>
                          <a:cs typeface="Arial"/>
                        </a:rPr>
                        <a:t>?</a:t>
                      </a:r>
                      <a:endParaRPr lang="en-GB" sz="1600" dirty="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ko-KR" altLang="en-US" sz="1600" dirty="0" smtClean="0">
                          <a:latin typeface="Arial"/>
                          <a:ea typeface="Calibri"/>
                          <a:cs typeface="Arial"/>
                        </a:rPr>
                        <a:t>개인의 기술</a:t>
                      </a:r>
                      <a:endParaRPr lang="en-GB" sz="1600" dirty="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ko-KR" altLang="en-US" sz="1600" dirty="0" smtClean="0">
                          <a:latin typeface="Arial"/>
                          <a:ea typeface="Calibri"/>
                          <a:cs typeface="Arial"/>
                        </a:rPr>
                        <a:t>애플리케이션을 유지보수하는 기술이 있는 사람을 활용할 수 있는가</a:t>
                      </a:r>
                      <a:r>
                        <a:rPr lang="en-US" altLang="ko-KR" sz="1600" dirty="0" smtClean="0">
                          <a:latin typeface="Arial"/>
                          <a:ea typeface="Calibri"/>
                          <a:cs typeface="Arial"/>
                        </a:rPr>
                        <a:t>? </a:t>
                      </a:r>
                      <a:r>
                        <a:rPr lang="ko-KR" altLang="en-US" sz="1600" dirty="0" smtClean="0">
                          <a:latin typeface="Arial"/>
                          <a:ea typeface="Calibri"/>
                          <a:cs typeface="Arial"/>
                        </a:rPr>
                        <a:t>시스템에 대한 경험을 가진 사람을 활용할 수 있는가</a:t>
                      </a:r>
                      <a:r>
                        <a:rPr lang="en-US" altLang="ko-KR" sz="1600" dirty="0" smtClean="0">
                          <a:latin typeface="Arial"/>
                          <a:ea typeface="Calibri"/>
                          <a:cs typeface="Arial"/>
                        </a:rPr>
                        <a:t>?</a:t>
                      </a:r>
                      <a:endParaRPr lang="en-GB" sz="1600" dirty="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0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평가</a:t>
            </a:r>
            <a:endParaRPr lang="en-GB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애플리케이션 시스템의 기술적 품질을 평가하기 위해서는 다양한 데이터를 수집해야 함</a:t>
            </a:r>
            <a:endParaRPr lang="en-GB" dirty="0"/>
          </a:p>
          <a:p>
            <a:pPr lvl="1"/>
            <a:r>
              <a:rPr lang="ko-KR" altLang="en-US" dirty="0" smtClean="0"/>
              <a:t>시스템 변경 요구 횟수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누적값이 높을수록 시스템 품질이 떨어짐</a:t>
            </a:r>
            <a:r>
              <a:rPr lang="en-US" dirty="0" smtClean="0"/>
              <a:t>.</a:t>
            </a:r>
            <a:r>
              <a:rPr lang="en-GB" dirty="0" smtClean="0"/>
              <a:t> </a:t>
            </a:r>
            <a:endParaRPr lang="en-GB" dirty="0"/>
          </a:p>
          <a:p>
            <a:pPr lvl="1"/>
            <a:r>
              <a:rPr lang="ko-KR" altLang="en-US" dirty="0" smtClean="0"/>
              <a:t>사용자 인터페이스의 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인터페이스가 많을수록 인터페이스들 간에 비일관성과 중복성이 있을 가능성이 높음</a:t>
            </a:r>
            <a:r>
              <a:rPr lang="en-US" dirty="0" smtClean="0"/>
              <a:t>.</a:t>
            </a:r>
            <a:r>
              <a:rPr lang="en-GB" dirty="0" smtClean="0"/>
              <a:t> </a:t>
            </a:r>
            <a:endParaRPr lang="en-GB" dirty="0"/>
          </a:p>
          <a:p>
            <a:pPr lvl="1"/>
            <a:r>
              <a:rPr lang="ko-KR" altLang="en-US" dirty="0" smtClean="0"/>
              <a:t>시스템이 이용하는 데이터의 양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데이터의 양이 증가할수록 데이터에 비일관성과 오류가 증가함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오래된 데이터를 정리하는 일은 매우 비싸고 시간이 많이 드는 프로세스임</a:t>
            </a:r>
            <a:r>
              <a:rPr lang="en-US" dirty="0" smtClean="0"/>
              <a:t>.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6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4552"/>
            <a:ext cx="82296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소프트웨어 유지보수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9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dirty="0" smtClean="0"/>
              <a:t>소프트웨어 유지보수</a:t>
            </a:r>
            <a:endParaRPr lang="en-GB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dirty="0" smtClean="0"/>
              <a:t>시스템을 인도한 후에 변경하는 일반적인 프로세스임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이 용어는 보통 인도 이전과 이후에 서로 다른 개발 그룹이 참여하는 맞춤식 소프트웨어에 적용됨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변경은 기존 시스템 컴포넌트를 수정하고 필요하다면 시스템에 새로운 컴포넌트를 추가하는 식으로 구현됨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진화의 중요성</a:t>
            </a:r>
            <a:endParaRPr lang="en-US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조직의 소프트웨어 시스템은 중요한 비즈니스 자산이므로 이 자산의 가치를 유지하기 위해 변경에 투자해야 함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ko-KR" altLang="en-US" dirty="0" smtClean="0"/>
              <a:t>대부분의 대규모 기업에서 새로운 시스템의 개발보다는 기존 시스템의 유지보수에 더 많은 비용을 씀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dirty="0" smtClean="0"/>
              <a:t>유지보수의 유형</a:t>
            </a:r>
            <a:endParaRPr lang="en-GB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sz="2400" dirty="0" smtClean="0"/>
              <a:t>결함 수리</a:t>
            </a:r>
            <a:endParaRPr lang="en-GB" sz="2400" dirty="0" smtClean="0"/>
          </a:p>
          <a:p>
            <a:pPr lvl="1"/>
            <a:r>
              <a:rPr lang="ko-KR" altLang="en-US" sz="2000" dirty="0" smtClean="0"/>
              <a:t>코딩 오류</a:t>
            </a:r>
            <a:r>
              <a:rPr lang="en-US" altLang="ko-KR" dirty="0" smtClean="0"/>
              <a:t>/</a:t>
            </a:r>
            <a:r>
              <a:rPr lang="ko-KR" altLang="en-US" dirty="0" smtClean="0"/>
              <a:t>설계 오류</a:t>
            </a:r>
            <a:r>
              <a:rPr lang="en-US" altLang="ko-KR" dirty="0" smtClean="0"/>
              <a:t>/</a:t>
            </a:r>
            <a:r>
              <a:rPr lang="ko-KR" altLang="en-US" dirty="0" smtClean="0"/>
              <a:t>요구사항 오류 등</a:t>
            </a:r>
            <a:r>
              <a:rPr lang="en-GB" sz="2000" dirty="0" smtClean="0"/>
              <a:t>.</a:t>
            </a:r>
            <a:endParaRPr lang="en-GB" sz="2000" dirty="0"/>
          </a:p>
          <a:p>
            <a:r>
              <a:rPr lang="ko-KR" altLang="en-US" sz="2400" dirty="0" smtClean="0"/>
              <a:t>환경적 적응</a:t>
            </a:r>
            <a:endParaRPr lang="en-GB" sz="2400" dirty="0" smtClean="0"/>
          </a:p>
          <a:p>
            <a:pPr lvl="1"/>
            <a:r>
              <a:rPr lang="ko-KR" altLang="en-US" sz="2000" dirty="0" smtClean="0"/>
              <a:t>하드웨어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플랫폼 운영체제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다른 지원 소프트웨어와 같은 시스템 환경의 어떤 측면이 변할 때 필요함</a:t>
            </a:r>
            <a:r>
              <a:rPr lang="en-GB" sz="2000" dirty="0" smtClean="0"/>
              <a:t>.</a:t>
            </a:r>
            <a:endParaRPr lang="en-GB" sz="2000" dirty="0"/>
          </a:p>
          <a:p>
            <a:r>
              <a:rPr lang="ko-KR" altLang="en-US" sz="2400" dirty="0" smtClean="0"/>
              <a:t>기능성 추가</a:t>
            </a:r>
            <a:endParaRPr lang="en-GB" sz="2400" dirty="0" smtClean="0"/>
          </a:p>
          <a:p>
            <a:pPr lvl="1"/>
            <a:r>
              <a:rPr lang="ko-KR" altLang="en-US" dirty="0" smtClean="0"/>
              <a:t>시스템 요구사항이 변할 때 필요함</a:t>
            </a:r>
            <a:r>
              <a:rPr lang="en-GB" sz="1600" dirty="0" smtClean="0"/>
              <a:t>.</a:t>
            </a:r>
            <a:endParaRPr lang="en-GB" sz="16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유지보수 노력의 분포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5" name="Picture 4" descr="9.12 Maint Effor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198" y="1871850"/>
            <a:ext cx="4061059" cy="406105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9" name="Rectangle 4"/>
          <p:cNvSpPr/>
          <p:nvPr/>
        </p:nvSpPr>
        <p:spPr>
          <a:xfrm>
            <a:off x="4572000" y="4025568"/>
            <a:ext cx="1820934" cy="4579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기능 추가 혹은 변경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2803793" y="3673408"/>
            <a:ext cx="1308057" cy="515134"/>
          </a:xfrm>
          <a:prstGeom prst="rect">
            <a:avLst/>
          </a:prstGeom>
          <a:solidFill>
            <a:srgbClr val="CCEEF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환경 적응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3534330" y="2418734"/>
            <a:ext cx="1308057" cy="320407"/>
          </a:xfrm>
          <a:prstGeom prst="rect">
            <a:avLst/>
          </a:prstGeom>
          <a:solidFill>
            <a:srgbClr val="99DE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결함 수리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dirty="0" smtClean="0"/>
              <a:t>유지보수 비용</a:t>
            </a:r>
            <a:endParaRPr lang="en-GB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sz="2400" dirty="0" smtClean="0"/>
              <a:t>일반적으로 개발 비용보다 비쌈</a:t>
            </a:r>
            <a:r>
              <a:rPr lang="en-US" altLang="ko-KR" dirty="0"/>
              <a:t> </a:t>
            </a:r>
            <a:r>
              <a:rPr lang="en-US" altLang="ko-KR" dirty="0" smtClean="0"/>
              <a:t>(2</a:t>
            </a:r>
            <a:r>
              <a:rPr lang="ko-KR" altLang="en-US" dirty="0" smtClean="0"/>
              <a:t>배에서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배</a:t>
            </a:r>
            <a:r>
              <a:rPr lang="en-US" altLang="ko-KR" dirty="0" smtClean="0"/>
              <a:t>)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ko-KR" altLang="en-US" sz="2400" dirty="0" smtClean="0"/>
              <a:t>기술적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비기술적 요인에 의해 영향을 받음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ko-KR" altLang="en-US" sz="2400" dirty="0" smtClean="0"/>
              <a:t>유지보수 비용은 유지보수를 계속함에 따라 증가함</a:t>
            </a:r>
            <a:r>
              <a:rPr lang="en-US" altLang="ko-KR" sz="2400" dirty="0" smtClean="0"/>
              <a:t>.</a:t>
            </a:r>
            <a:endParaRPr lang="en-GB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유지보수 비용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유지보수 과정에서 시스템에 새로운 기능을 추가하는 것이 초기 개발 과정에서 동일한 기능을 구현하는 것보다 보통 비용이 더 많이 듦</a:t>
            </a:r>
            <a:endParaRPr lang="en-US" dirty="0" smtClean="0"/>
          </a:p>
          <a:p>
            <a:pPr lvl="1"/>
            <a:r>
              <a:rPr lang="ko-KR" altLang="en-US" dirty="0" smtClean="0"/>
              <a:t>새로운 팀이 유지보수되는 프로그램을 이해해야 함</a:t>
            </a:r>
            <a:endParaRPr lang="en-US" dirty="0" smtClean="0"/>
          </a:p>
          <a:p>
            <a:pPr lvl="1"/>
            <a:r>
              <a:rPr lang="ko-KR" altLang="en-US" dirty="0" smtClean="0"/>
              <a:t>유지보수와 개발의 분리는 개발 팀이 유지보수가 쉬운 소프트웨어를 작성하는 데 인센티브가 없다는 것을 의미함</a:t>
            </a:r>
            <a:endParaRPr lang="en-GB" dirty="0" smtClean="0"/>
          </a:p>
          <a:p>
            <a:pPr lvl="1"/>
            <a:r>
              <a:rPr lang="ko-KR" altLang="en-US" dirty="0" smtClean="0"/>
              <a:t>프로그램 유지보수 업무는 인기가 없음</a:t>
            </a:r>
            <a:endParaRPr lang="en-GB" dirty="0" smtClean="0"/>
          </a:p>
          <a:p>
            <a:pPr lvl="2"/>
            <a:r>
              <a:rPr lang="ko-KR" altLang="en-US" dirty="0" smtClean="0"/>
              <a:t>유지보수는 종종 가장 경험이 없는 직원에게 할당됨</a:t>
            </a:r>
            <a:r>
              <a:rPr lang="en-GB" dirty="0" smtClean="0"/>
              <a:t>.</a:t>
            </a:r>
            <a:endParaRPr lang="en-GB" dirty="0" smtClean="0"/>
          </a:p>
          <a:p>
            <a:pPr lvl="1"/>
            <a:r>
              <a:rPr lang="ko-KR" altLang="en-US" dirty="0" smtClean="0"/>
              <a:t>프로그램이 오래될수록 구조가 저하되고 변경하기 어려워짐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4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유지보수 예측</a:t>
            </a:r>
            <a:endParaRPr lang="en-GB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유지보수 예측은 소프트웨어 시스템에 요구될 수 있는 변경을 평가하는 것과 변경하는 데 가장 비용이 많이 들 것 같은 시스템의 부분들을 식별하는 것임</a:t>
            </a:r>
            <a:endParaRPr lang="en-GB" sz="2400" dirty="0"/>
          </a:p>
          <a:p>
            <a:pPr lvl="1"/>
            <a:r>
              <a:rPr lang="ko-KR" altLang="en-US" sz="2000" dirty="0" smtClean="0"/>
              <a:t>변경 가능성이 가장 높은 소프트웨어 컴포넌트를 변경에 더 잘 적응할 수 있도록 설계할 수 있음</a:t>
            </a:r>
            <a:r>
              <a:rPr lang="en-GB" sz="2000" dirty="0" smtClean="0"/>
              <a:t>;</a:t>
            </a:r>
            <a:endParaRPr lang="en-GB" sz="2000" dirty="0"/>
          </a:p>
          <a:p>
            <a:pPr lvl="1"/>
            <a:r>
              <a:rPr lang="ko-KR" altLang="en-US" sz="2000" dirty="0" smtClean="0"/>
              <a:t>소프트웨어 수명 동안의 유지보수 비용을 절감할 수 있는 컴포넌트 개선에 노력을 투자할 수 있음</a:t>
            </a:r>
            <a:r>
              <a:rPr lang="en-GB" sz="2000" dirty="0" smtClean="0"/>
              <a:t>;</a:t>
            </a:r>
            <a:endParaRPr lang="en-GB" sz="2000" dirty="0"/>
          </a:p>
          <a:p>
            <a:pPr lvl="1"/>
            <a:r>
              <a:rPr lang="ko-KR" altLang="en-US" sz="2000" dirty="0" smtClean="0"/>
              <a:t>변경을 예측하여 주어진 기간 동안의 전체적인 시스템 유지보수 비용을 산출할 수 있으므로 소프트웨어를 유지보수하기 위한 예산을 설정할 수 있음</a:t>
            </a:r>
            <a:r>
              <a:rPr lang="en-GB" sz="2000" dirty="0" smtClean="0"/>
              <a:t>.</a:t>
            </a:r>
            <a:endParaRPr lang="en-GB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유지보수 예측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5" name="Picture 4" descr="9.13 Maint Predict (9.10)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54" y="2000237"/>
            <a:ext cx="7963315" cy="394203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9" name="Rectangle 4"/>
          <p:cNvSpPr/>
          <p:nvPr/>
        </p:nvSpPr>
        <p:spPr>
          <a:xfrm>
            <a:off x="3649244" y="2904691"/>
            <a:ext cx="1494993" cy="4579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유지보수성 예측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3054148" y="4194512"/>
            <a:ext cx="1281878" cy="4579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시스템 변경 예측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4488426" y="4194511"/>
            <a:ext cx="1051068" cy="5780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유지보수 비용 예측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641062" y="2417822"/>
            <a:ext cx="1949737" cy="5780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시스템의 어느 부분이 변경 요청에 의해 가장 영향을 받을 것 같은가</a:t>
            </a:r>
            <a:r>
              <a:rPr lang="en-US" altLang="ko-KR" sz="1050" dirty="0" smtClean="0">
                <a:solidFill>
                  <a:schemeClr val="tx1"/>
                </a:solidFill>
              </a:rPr>
              <a:t>?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840657" y="5282213"/>
            <a:ext cx="1949737" cy="5780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얼마나 많은 변경 요청이 예상될 수 있는가</a:t>
            </a:r>
            <a:r>
              <a:rPr lang="en-US" altLang="ko-KR" sz="1050" dirty="0" smtClean="0">
                <a:solidFill>
                  <a:schemeClr val="tx1"/>
                </a:solidFill>
              </a:rPr>
              <a:t>?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5747937" y="2054282"/>
            <a:ext cx="1949737" cy="5780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시스템의 어느 부분이 유지보수하는 데 가장 비용이 많이 들 것인가</a:t>
            </a:r>
            <a:r>
              <a:rPr lang="en-US" altLang="ko-KR" sz="1050" dirty="0" smtClean="0">
                <a:solidFill>
                  <a:schemeClr val="tx1"/>
                </a:solidFill>
              </a:rPr>
              <a:t>?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6466675" y="3793609"/>
            <a:ext cx="1949737" cy="5780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이 시스템의 전체 수명에 관한 유지보수 비용은 얼마나 될 것인가</a:t>
            </a:r>
            <a:r>
              <a:rPr lang="en-US" altLang="ko-KR" sz="1050" dirty="0" smtClean="0">
                <a:solidFill>
                  <a:schemeClr val="tx1"/>
                </a:solidFill>
              </a:rPr>
              <a:t>?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6217919" y="5102282"/>
            <a:ext cx="1949737" cy="5780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다음 해에 이 시스템을 유지보수하는 비용은 얼마나 될 것인가</a:t>
            </a:r>
            <a:r>
              <a:rPr lang="en-US" altLang="ko-KR" sz="1050" dirty="0" smtClean="0">
                <a:solidFill>
                  <a:schemeClr val="tx1"/>
                </a:solidFill>
              </a:rPr>
              <a:t>?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예측</a:t>
            </a:r>
            <a:endParaRPr lang="en-GB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시스템에 대한 변경 요청 횟수를 예측하기 위해서는 시스템과 외부 환경 사이의 관계를 이해해야 함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ko-KR" altLang="en-US" sz="2400" dirty="0" smtClean="0"/>
              <a:t>어떤 시스템은 외부 환경과 매우 복잡한 관계를 갖고 있어 환경의 변화가 시스템의 변경으로 귀결되는 것이 필연적임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ko-KR" altLang="en-US" sz="2400" dirty="0" smtClean="0"/>
              <a:t>관계를 판단하는 요소들</a:t>
            </a:r>
            <a:endParaRPr lang="en-GB" sz="2400" dirty="0"/>
          </a:p>
          <a:p>
            <a:pPr lvl="1"/>
            <a:r>
              <a:rPr lang="ko-KR" altLang="en-US" sz="2000" dirty="0" smtClean="0"/>
              <a:t>시스템 인터페이스의 개수와 복잡도</a:t>
            </a:r>
            <a:r>
              <a:rPr lang="en-GB" sz="2000" dirty="0" smtClean="0"/>
              <a:t>;</a:t>
            </a:r>
            <a:endParaRPr lang="en-GB" sz="2000" dirty="0"/>
          </a:p>
          <a:p>
            <a:pPr lvl="1"/>
            <a:r>
              <a:rPr lang="ko-KR" altLang="en-US" sz="2000" dirty="0" smtClean="0"/>
              <a:t>본래 변하기 쉬운 시스템 요구사항의 개수</a:t>
            </a:r>
            <a:r>
              <a:rPr lang="en-GB" sz="2000" dirty="0" smtClean="0"/>
              <a:t>;</a:t>
            </a:r>
            <a:endParaRPr lang="en-GB" sz="2000" dirty="0"/>
          </a:p>
          <a:p>
            <a:pPr lvl="1"/>
            <a:r>
              <a:rPr lang="ko-KR" altLang="en-US" sz="2000" dirty="0" smtClean="0"/>
              <a:t>시스템이 사용되는 비즈니스 프로세스</a:t>
            </a:r>
            <a:r>
              <a:rPr lang="en-GB" sz="2000" dirty="0" smtClean="0"/>
              <a:t>.</a:t>
            </a:r>
            <a:endParaRPr lang="en-GB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복잡도 지표</a:t>
            </a:r>
            <a:endParaRPr lang="en-GB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시스템이나 컴포넌트가 복잡할수록 유지보수 비용이 많이 듦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ko-KR" altLang="en-US" sz="2400" dirty="0" smtClean="0"/>
              <a:t>대부분의 유지보수 노력은 작은 수의 복잡한 시스템 컴포넌트에 소모됨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ko-KR" altLang="en-US" sz="2400" dirty="0" smtClean="0"/>
              <a:t>복잡도 지표</a:t>
            </a:r>
            <a:endParaRPr lang="en-GB" sz="2400" dirty="0"/>
          </a:p>
          <a:p>
            <a:pPr lvl="1"/>
            <a:r>
              <a:rPr lang="ko-KR" altLang="en-US" sz="2000" dirty="0" smtClean="0"/>
              <a:t>제어구조의 복잡도</a:t>
            </a:r>
            <a:r>
              <a:rPr lang="en-GB" sz="2000" dirty="0" smtClean="0"/>
              <a:t>;</a:t>
            </a:r>
            <a:endParaRPr lang="en-GB" sz="2000" dirty="0"/>
          </a:p>
          <a:p>
            <a:pPr lvl="1"/>
            <a:r>
              <a:rPr lang="ko-KR" altLang="en-US" sz="2000" dirty="0" smtClean="0"/>
              <a:t>자료구조의 복잡도</a:t>
            </a:r>
            <a:r>
              <a:rPr lang="en-GB" sz="2000" dirty="0" smtClean="0"/>
              <a:t>;</a:t>
            </a:r>
            <a:endParaRPr lang="en-GB" sz="2000" dirty="0"/>
          </a:p>
          <a:p>
            <a:pPr lvl="1"/>
            <a:r>
              <a:rPr lang="ko-KR" altLang="en-US" sz="2000" dirty="0" smtClean="0"/>
              <a:t>객체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메서드 및 모듈의 크기</a:t>
            </a:r>
            <a:r>
              <a:rPr lang="en-GB" sz="2000" dirty="0" smtClean="0"/>
              <a:t>.</a:t>
            </a:r>
            <a:endParaRPr lang="en-GB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dirty="0" smtClean="0"/>
              <a:t>프로세스 지표</a:t>
            </a:r>
            <a:endParaRPr lang="en-GB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dirty="0" smtClean="0"/>
              <a:t>프로세스 지표의 예</a:t>
            </a:r>
            <a:endParaRPr lang="en-GB" dirty="0"/>
          </a:p>
          <a:p>
            <a:pPr lvl="1"/>
            <a:r>
              <a:rPr lang="ko-KR" altLang="en-US" dirty="0" smtClean="0"/>
              <a:t>수정 유지보수를 위한 요청 횟수</a:t>
            </a:r>
            <a:r>
              <a:rPr lang="en-GB" dirty="0" smtClean="0"/>
              <a:t>;</a:t>
            </a:r>
            <a:endParaRPr lang="en-GB" dirty="0"/>
          </a:p>
          <a:p>
            <a:pPr lvl="1"/>
            <a:r>
              <a:rPr lang="ko-KR" altLang="en-US" dirty="0" smtClean="0"/>
              <a:t>영향분석에 필요한 평균 시간</a:t>
            </a:r>
            <a:r>
              <a:rPr lang="en-GB" dirty="0" smtClean="0"/>
              <a:t>;</a:t>
            </a:r>
            <a:endParaRPr lang="en-GB" dirty="0"/>
          </a:p>
          <a:p>
            <a:pPr lvl="1"/>
            <a:r>
              <a:rPr lang="ko-KR" altLang="en-US" dirty="0" smtClean="0"/>
              <a:t>변경 요구를 구현하는 데 걸리는 평균 시간</a:t>
            </a:r>
            <a:r>
              <a:rPr lang="en-GB" dirty="0" smtClean="0"/>
              <a:t>;</a:t>
            </a:r>
            <a:endParaRPr lang="en-GB" dirty="0"/>
          </a:p>
          <a:p>
            <a:pPr lvl="1"/>
            <a:r>
              <a:rPr lang="ko-KR" altLang="en-US" dirty="0" smtClean="0"/>
              <a:t>아직 처리되지 않은 변경 요구의 개수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위 지표가 증가하면 유지보수 비용이 증가함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재공학</a:t>
            </a:r>
            <a:endParaRPr lang="en-US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레거시 시스템의 일부나 전부를 기능을 변경하지 않고 다시 작성하는 것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ko-KR" altLang="en-US" sz="2400" dirty="0" smtClean="0"/>
              <a:t>시스템의 일부가 잦은 유지보수를 필요로 할 때 적합함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ko-KR" altLang="en-US" sz="2400" dirty="0" smtClean="0"/>
              <a:t>재공학은 유지보수성 향상을 목적으로 함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시스템은 재구조화되고 재문서화되어야 함</a:t>
            </a:r>
            <a:r>
              <a:rPr lang="en-GB" sz="2400" dirty="0" smtClean="0"/>
              <a:t>.</a:t>
            </a:r>
            <a:endParaRPr lang="en-GB" sz="2400" dirty="0"/>
          </a:p>
          <a:p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개발과 진화의 나선형 모델</a:t>
            </a:r>
            <a:endParaRPr lang="en-US" dirty="0"/>
          </a:p>
        </p:txBody>
      </p:sp>
      <p:pic>
        <p:nvPicPr>
          <p:cNvPr id="4" name="Content Placeholder 3" descr="9.1 SpiralEvolution.eps"/>
          <p:cNvPicPr>
            <a:picLocks noGrp="1" noChangeAspect="1"/>
          </p:cNvPicPr>
          <p:nvPr>
            <p:ph idx="1"/>
          </p:nvPr>
        </p:nvPicPr>
        <p:blipFill>
          <a:blip r:embed="rId2"/>
          <a:srcRect t="6875" b="6875"/>
          <a:stretch>
            <a:fillRect/>
          </a:stretch>
        </p:blipFill>
        <p:spPr/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9" name="Rectangle 4"/>
          <p:cNvSpPr/>
          <p:nvPr/>
        </p:nvSpPr>
        <p:spPr>
          <a:xfrm>
            <a:off x="3916317" y="3389774"/>
            <a:ext cx="584891" cy="3032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3024531" y="3879809"/>
            <a:ext cx="1164011" cy="3032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릴리스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3124200" y="5111791"/>
            <a:ext cx="1164011" cy="3032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릴리스 </a:t>
            </a:r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3129245" y="5669383"/>
            <a:ext cx="1164011" cy="3032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릴리스 </a:t>
            </a:r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2442525" y="2616309"/>
            <a:ext cx="1473792" cy="303222"/>
          </a:xfrm>
          <a:prstGeom prst="rect">
            <a:avLst/>
          </a:prstGeom>
          <a:solidFill>
            <a:srgbClr val="CCEEF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명세화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2442525" y="4501663"/>
            <a:ext cx="1473792" cy="303222"/>
          </a:xfrm>
          <a:prstGeom prst="rect">
            <a:avLst/>
          </a:prstGeom>
          <a:solidFill>
            <a:srgbClr val="CCEEF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운영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5282903" y="2616309"/>
            <a:ext cx="1566247" cy="303222"/>
          </a:xfrm>
          <a:prstGeom prst="rect">
            <a:avLst/>
          </a:prstGeom>
          <a:solidFill>
            <a:srgbClr val="CCEEF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구현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5388108" y="4501663"/>
            <a:ext cx="1566247" cy="303222"/>
          </a:xfrm>
          <a:prstGeom prst="rect">
            <a:avLst/>
          </a:prstGeom>
          <a:solidFill>
            <a:srgbClr val="CCEEF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검증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재공학의 장점</a:t>
            </a:r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리스크 감소</a:t>
            </a:r>
            <a:endParaRPr lang="en-GB" dirty="0"/>
          </a:p>
          <a:p>
            <a:pPr lvl="1"/>
            <a:r>
              <a:rPr lang="ko-KR" altLang="en-US" dirty="0" smtClean="0"/>
              <a:t>비즈니스에 중요한 소프트웨어를 다시 개발하는 것에는 매우 높은 리스크가 존재함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비용 절감</a:t>
            </a:r>
            <a:endParaRPr lang="en-GB" dirty="0"/>
          </a:p>
          <a:p>
            <a:pPr lvl="1"/>
            <a:r>
              <a:rPr lang="ko-KR" altLang="en-US" dirty="0" smtClean="0"/>
              <a:t>새로운 소프트웨어를 개발하는 비용에 비해 재공학 비용은 상당히 적을 수 있음</a:t>
            </a:r>
            <a:r>
              <a:rPr lang="en-GB" dirty="0" smtClean="0"/>
              <a:t>.</a:t>
            </a:r>
            <a:endParaRPr lang="en-GB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재공학 프로세스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5" name="Picture 4" descr="9.14 Re-Eng 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52" y="2029253"/>
            <a:ext cx="8198244" cy="358415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9" name="Rectangle 4"/>
          <p:cNvSpPr/>
          <p:nvPr/>
        </p:nvSpPr>
        <p:spPr>
          <a:xfrm>
            <a:off x="776504" y="2208568"/>
            <a:ext cx="1075894" cy="4579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원본 프로그램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776504" y="3592360"/>
            <a:ext cx="1075894" cy="4579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소스 코드 변환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2409642" y="2895252"/>
            <a:ext cx="1075894" cy="4579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역공학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2409642" y="4312428"/>
            <a:ext cx="1075894" cy="566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프로그램 구조 개선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4163127" y="3483963"/>
            <a:ext cx="1146292" cy="566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프로그램 모듈화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4180825" y="5047072"/>
            <a:ext cx="1146292" cy="4579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구조화된 프로그램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6657571" y="3363391"/>
            <a:ext cx="1146292" cy="4579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데이터 재공학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7564835" y="2084708"/>
            <a:ext cx="1146292" cy="4579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원본 데이터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4"/>
          <p:cNvSpPr/>
          <p:nvPr/>
        </p:nvSpPr>
        <p:spPr>
          <a:xfrm>
            <a:off x="4163127" y="2160578"/>
            <a:ext cx="1146292" cy="457939"/>
          </a:xfrm>
          <a:prstGeom prst="rect">
            <a:avLst/>
          </a:prstGeom>
          <a:solidFill>
            <a:srgbClr val="CCEEF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프로그램 문서화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4"/>
          <p:cNvSpPr/>
          <p:nvPr/>
        </p:nvSpPr>
        <p:spPr>
          <a:xfrm>
            <a:off x="5908515" y="2160578"/>
            <a:ext cx="1146292" cy="382070"/>
          </a:xfrm>
          <a:prstGeom prst="rect">
            <a:avLst/>
          </a:prstGeom>
          <a:solidFill>
            <a:srgbClr val="CCEEF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모듈화된 프로그램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4"/>
          <p:cNvSpPr/>
          <p:nvPr/>
        </p:nvSpPr>
        <p:spPr>
          <a:xfrm>
            <a:off x="6715743" y="5122144"/>
            <a:ext cx="1146292" cy="382070"/>
          </a:xfrm>
          <a:prstGeom prst="rect">
            <a:avLst/>
          </a:prstGeom>
          <a:solidFill>
            <a:srgbClr val="CCEEF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재공학된 데이터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재공학 프로세스 활동</a:t>
            </a:r>
            <a:endParaRPr lang="en-US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소스 코드 변환</a:t>
            </a:r>
            <a:endParaRPr lang="en-US" sz="2400" dirty="0"/>
          </a:p>
          <a:p>
            <a:pPr lvl="1"/>
            <a:r>
              <a:rPr lang="ko-KR" altLang="en-US" sz="2000" dirty="0" smtClean="0"/>
              <a:t>오래된 프로그래밍 언어에서 동일한 언어의 최신 버전이나 다른 언어로 변환함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ko-KR" altLang="en-US" sz="2400" dirty="0" smtClean="0"/>
              <a:t>역공학</a:t>
            </a:r>
            <a:endParaRPr lang="en-US" sz="2400" dirty="0"/>
          </a:p>
          <a:p>
            <a:pPr lvl="1"/>
            <a:r>
              <a:rPr lang="ko-KR" altLang="en-US" sz="2000" dirty="0" smtClean="0"/>
              <a:t>프로그램을 분석하고 정보를 추출함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ko-KR" altLang="en-US" sz="2400" dirty="0" smtClean="0"/>
              <a:t>프로그램 구조 개선</a:t>
            </a:r>
            <a:endParaRPr lang="en-US" sz="2400" dirty="0"/>
          </a:p>
          <a:p>
            <a:pPr lvl="1"/>
            <a:r>
              <a:rPr lang="ko-KR" altLang="en-US" sz="2000" dirty="0" smtClean="0"/>
              <a:t>이해하기 쉽게 수정함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ko-KR" altLang="en-US" sz="2400" dirty="0" smtClean="0"/>
              <a:t>프로그램 모듈화</a:t>
            </a:r>
            <a:endParaRPr lang="en-US" sz="2400" dirty="0"/>
          </a:p>
          <a:p>
            <a:pPr lvl="1"/>
            <a:r>
              <a:rPr lang="ko-KR" altLang="en-US" sz="2000" dirty="0" smtClean="0"/>
              <a:t>프로그램의 관련된 부분들이 그룹으로 묶이고 중복성이 제거됨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ko-KR" altLang="en-US" sz="2400" dirty="0" smtClean="0"/>
              <a:t>데이터 재공학</a:t>
            </a:r>
            <a:endParaRPr lang="en-US" altLang="ko-KR" sz="2400" dirty="0" smtClean="0"/>
          </a:p>
          <a:p>
            <a:pPr lvl="1"/>
            <a:r>
              <a:rPr lang="ko-KR" altLang="en-US" dirty="0" smtClean="0"/>
              <a:t>프로그램이 처리하는 데이터가 변경됨</a:t>
            </a:r>
            <a:r>
              <a:rPr lang="en-US" altLang="ko-KR" sz="1600" dirty="0" smtClean="0"/>
              <a:t>;</a:t>
            </a:r>
            <a:endParaRPr lang="en-US" altLang="ko-KR" sz="16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재공학 접근법</a:t>
            </a:r>
            <a:endParaRPr lang="en-US" dirty="0"/>
          </a:p>
        </p:txBody>
      </p:sp>
      <p:pic>
        <p:nvPicPr>
          <p:cNvPr id="4" name="Content Placeholder 3" descr="9.12 Re-EngApproaches.eps"/>
          <p:cNvPicPr>
            <a:picLocks noGrp="1" noChangeAspect="1"/>
          </p:cNvPicPr>
          <p:nvPr>
            <p:ph idx="1"/>
          </p:nvPr>
        </p:nvPicPr>
        <p:blipFill>
          <a:blip r:embed="rId2"/>
          <a:srcRect t="-25178" b="-25178"/>
          <a:stretch>
            <a:fillRect/>
          </a:stretch>
        </p:blipFill>
        <p:spPr>
          <a:xfrm>
            <a:off x="1143643" y="1851923"/>
            <a:ext cx="6933509" cy="3813163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9" name="Rectangle 4"/>
          <p:cNvSpPr/>
          <p:nvPr/>
        </p:nvSpPr>
        <p:spPr>
          <a:xfrm>
            <a:off x="1059673" y="3758504"/>
            <a:ext cx="1636332" cy="5716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자동화된 소스 코드 변환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6423122" y="4754511"/>
            <a:ext cx="1636332" cy="3130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비용 증가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2114674" y="2423544"/>
            <a:ext cx="1743504" cy="5716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자동화된 프로그램 재구조화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5051570" y="2445784"/>
            <a:ext cx="1743504" cy="5716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프로그램과 데이터 재구조화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3575748" y="3769624"/>
            <a:ext cx="2164324" cy="5716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수작업 변경이 함께 하는 자동화된 재구조화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6159126" y="3837257"/>
            <a:ext cx="2164324" cy="5716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재구조화에 아키텍처 변경을 더함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재공학 비용 요인</a:t>
            </a:r>
            <a:endParaRPr lang="en-US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재공학될 소프트웨어의 품질</a:t>
            </a:r>
            <a:r>
              <a:rPr lang="en-GB" dirty="0" smtClean="0"/>
              <a:t>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재공학을 지원하는 도구</a:t>
            </a:r>
            <a:r>
              <a:rPr lang="en-GB" dirty="0" smtClean="0"/>
              <a:t>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요구되는 데이터 변환의 정도</a:t>
            </a:r>
            <a:r>
              <a:rPr lang="en-GB" dirty="0" smtClean="0"/>
              <a:t>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재공학 전문가의 활용 가능성</a:t>
            </a:r>
            <a:r>
              <a:rPr lang="en-GB" dirty="0" smtClean="0"/>
              <a:t>. 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더 이상 보편적으로 사용되지 않는 기술에 의존하는 시스템의 경우</a:t>
            </a:r>
            <a:r>
              <a:rPr lang="en-GB" dirty="0" smtClean="0"/>
              <a:t>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리팩토링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리팩토링은 변경에 따른 프로그램의 품질 저하를 느리게 하기 위해 프로그램을 개선하는 프로세스임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리팩토링을 미래의 변경 문제를 감소시켜주는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예방 유지보수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로 생각할 수 있음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프로그램을 리팩토링할 때 기능을 추가하지 말고 프로그램 개선에 집중해야 함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리팩토링과 재공학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재공학은 시스템이 일정 시간 동안 유지보수되고 나서 유지보수 비용이 증가하고 있을 때 발생함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유지보수성이 더 좋은 새로운 시스템으로 만들기 위해 레거시 시스템을 처리하고 재공학하는 데 자동화된 도구를 사용함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리팩토링은 개발 및 진화 과정 전반에 걸쳐 개선하는 연속 프로세스임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이것은 시스템 유지보수 비용과 어려움을 증가시키는 구조 및 코드의 품질 저하를 방지하기 위한 것임</a:t>
            </a:r>
            <a:r>
              <a:rPr lang="en-US" dirty="0" smtClean="0"/>
              <a:t>.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코드의 악취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중복 코드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ko-KR" altLang="en-US" dirty="0" smtClean="0"/>
              <a:t>동일하거나 매우 유사한 코드가 프로그램의 여러 곳에 포함되어 있을 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이렇게 중복된 코드는 하나의 메서드나 함수로 구현하여 호출함으로써 제거할 수 있음</a:t>
            </a:r>
            <a:r>
              <a:rPr lang="en-US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길이가 긴 메서드</a:t>
            </a:r>
            <a:endParaRPr lang="en-US" dirty="0" smtClean="0"/>
          </a:p>
          <a:p>
            <a:pPr lvl="1"/>
            <a:r>
              <a:rPr lang="ko-KR" altLang="en-US" dirty="0" smtClean="0"/>
              <a:t>길이가 너무 긴 메서드는 다수의 짧은 메서드들로 재설계되어야 함</a:t>
            </a:r>
            <a:r>
              <a:rPr lang="en-US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스위치</a:t>
            </a:r>
            <a:r>
              <a:rPr lang="en-US" dirty="0" smtClean="0"/>
              <a:t> (</a:t>
            </a:r>
            <a:r>
              <a:rPr lang="ko-KR" altLang="en-US" dirty="0" smtClean="0"/>
              <a:t>케이스</a:t>
            </a:r>
            <a:r>
              <a:rPr lang="en-US" dirty="0" smtClean="0"/>
              <a:t>) </a:t>
            </a:r>
            <a:r>
              <a:rPr lang="ko-KR" altLang="en-US" dirty="0" smtClean="0"/>
              <a:t>문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ko-KR" altLang="en-US" dirty="0" smtClean="0"/>
              <a:t>값의 유형에 의존하는 스위치 문은 종종 중복을 포함함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스위치 문이 프로그램 곳곳에 흩어져 있을 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객체 지향 언어에서 종종 같은 것을 달성하기 위해 다형성을 사용할 수 있음</a:t>
            </a:r>
            <a:r>
              <a:rPr lang="en-US" dirty="0" smtClean="0"/>
              <a:t>.</a:t>
            </a:r>
            <a:endParaRPr lang="en-GB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코드의 악취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군집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ko-KR" altLang="en-US" dirty="0" smtClean="0"/>
              <a:t>데이터 항목들</a:t>
            </a:r>
            <a:r>
              <a:rPr lang="en-US" dirty="0" smtClean="0"/>
              <a:t> (</a:t>
            </a:r>
            <a:r>
              <a:rPr lang="ko-KR" altLang="en-US" dirty="0" smtClean="0"/>
              <a:t>클래스 필드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메서드 파라미터</a:t>
            </a:r>
            <a:r>
              <a:rPr lang="en-US" dirty="0" smtClean="0"/>
              <a:t>) </a:t>
            </a:r>
            <a:r>
              <a:rPr lang="ko-KR" altLang="en-US" dirty="0" smtClean="0"/>
              <a:t>의 동일한 그룹이 프로그램의 여러 곳에서 반복해서 발생할 때 데이터 군집이 생김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종종 그 모든 데이터를 캡슐화하는 객체로 대체될 수 있음</a:t>
            </a:r>
            <a:r>
              <a:rPr lang="en-US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추측에 근거한 일반성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ko-KR" altLang="en-US" dirty="0" smtClean="0"/>
              <a:t>이것은 개발자들이 앞으로 필요할 경우를 대비하여 프로그램에 일반성을 포함시킬 때 발생함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이것은 종종 간단하게 제거될 수 있음</a:t>
            </a:r>
            <a:r>
              <a:rPr lang="en-US" dirty="0" smtClean="0"/>
              <a:t>.</a:t>
            </a:r>
            <a:r>
              <a:rPr lang="en-GB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 포인트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개발 및 진화는 나선형 모델을 사용하여 표현할 수 있는 통합된 반복 프로세스로 생각할 수 있음</a:t>
            </a:r>
            <a:r>
              <a:rPr lang="en-US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맞춤식 소프트웨어에서 소프트웨어 유지보수 비용은 일반적으로 소프트웨어 개발 비용을 초과함</a:t>
            </a:r>
            <a:r>
              <a:rPr lang="en-US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소프트웨어 진화의 과정은 변경 요청에 의해 주도되며 변경 영향 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릴리스 계획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 구현을 포함함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레거시 시스템은 구식 소프트웨어 및 하드웨어 기술을 사용하여 개발되었으며 비즈니스에 아직 유용한 오래된 소프트웨어 시스템임</a:t>
            </a:r>
            <a:r>
              <a:rPr lang="en-US" dirty="0" smtClean="0"/>
              <a:t>.</a:t>
            </a:r>
            <a:r>
              <a:rPr lang="en-GB" dirty="0" smtClean="0"/>
              <a:t> 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진화와 서비스 제공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9.2 Evolution Servicing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29" y="2701786"/>
            <a:ext cx="8064456" cy="185917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9" name="Rectangle 4"/>
          <p:cNvSpPr/>
          <p:nvPr/>
        </p:nvSpPr>
        <p:spPr>
          <a:xfrm>
            <a:off x="547785" y="2770341"/>
            <a:ext cx="1292814" cy="5096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소프트웨어 개발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2764959" y="2922741"/>
            <a:ext cx="1292814" cy="5096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소프트웨어 진화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5324296" y="3075141"/>
            <a:ext cx="1292814" cy="5096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소프트웨어 서비스 제공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7104025" y="3300686"/>
            <a:ext cx="1125575" cy="5096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소프트웨어 사용 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8059592" y="4308492"/>
            <a:ext cx="627208" cy="3572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시간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 포인트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최신 기술을 사용하여 대체 시스템을 개발하는 것보다 레거시 시스템을 유지보수하는 것이 종종 더 저렴하고 덜 위험함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레거시 시스템을 대체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유지보수할지 여부를 결정하기 위해 레거시 시스템의 비즈니스 가치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애플리케이션 소프트웨어의 품질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주변 환경을 평가해야 함</a:t>
            </a:r>
            <a:r>
              <a:rPr lang="en-US" dirty="0" smtClean="0"/>
              <a:t>.</a:t>
            </a:r>
            <a:endParaRPr lang="en-GB" dirty="0"/>
          </a:p>
          <a:p>
            <a:r>
              <a:rPr lang="ko-KR" altLang="en-US" dirty="0" smtClean="0"/>
              <a:t>소프트웨어 유지보수에는 버그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새로운 환경에서의 작동을 위한 소프트웨어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신규 또는 변경된 요구사항 구현의 세 가지 유형이 있음</a:t>
            </a:r>
            <a:r>
              <a:rPr lang="en-US" dirty="0" smtClean="0"/>
              <a:t>.</a:t>
            </a:r>
            <a:endParaRPr lang="en-GB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 포인트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재공학은 소프트웨어를 이해하고 변경하기 쉽게 재구조하고 재문서화하는 것임</a:t>
            </a:r>
            <a:r>
              <a:rPr lang="en-US" dirty="0" smtClean="0"/>
              <a:t>. </a:t>
            </a:r>
            <a:endParaRPr lang="en-GB" dirty="0"/>
          </a:p>
          <a:p>
            <a:r>
              <a:rPr lang="ko-KR" altLang="en-US" dirty="0" smtClean="0"/>
              <a:t>리팩토링은 기능을 보존하면서 프로그램에 작은 변경을 가하는 것으로 예방 유지보수로 생각할 </a:t>
            </a:r>
            <a:r>
              <a:rPr lang="ko-KR" altLang="en-US" smtClean="0"/>
              <a:t>수 있음</a:t>
            </a:r>
            <a:r>
              <a:rPr lang="en-US" smtClean="0"/>
              <a:t>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8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진화와 서비스 제공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진화</a:t>
            </a:r>
            <a:endParaRPr lang="en-US" dirty="0" smtClean="0"/>
          </a:p>
          <a:p>
            <a:pPr lvl="1"/>
            <a:r>
              <a:rPr lang="ko-KR" altLang="en-US" dirty="0" smtClean="0"/>
              <a:t>소프트웨어가 처음 성공적으로 사용될 때 이해당사자들에 의해 요구사항에 대한 많은 변경들이 제안되고 구현됨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서비스 제공</a:t>
            </a:r>
            <a:endParaRPr lang="en-US" dirty="0" smtClean="0"/>
          </a:p>
          <a:p>
            <a:pPr lvl="1"/>
            <a:r>
              <a:rPr lang="ko-KR" altLang="en-US" dirty="0" smtClean="0"/>
              <a:t>소프트웨어는 여전히 유용하나 단지 작은 전략적인 변경만 가해짐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마지막 단계</a:t>
            </a:r>
            <a:endParaRPr lang="en-US" dirty="0" smtClean="0"/>
          </a:p>
          <a:p>
            <a:pPr lvl="1"/>
            <a:r>
              <a:rPr lang="ko-KR" altLang="en-US" dirty="0" smtClean="0"/>
              <a:t>소프트웨어는 여전히 사용될 수 있나 필수적인 변경만 가해짐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29334"/>
            <a:ext cx="82296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진화 프로세스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1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진화 프로세스</a:t>
            </a:r>
            <a:endParaRPr lang="en-US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진화 프로세스는 다음에 의해 좌우됨</a:t>
            </a:r>
            <a:endParaRPr lang="en-US" dirty="0"/>
          </a:p>
          <a:p>
            <a:pPr lvl="1"/>
            <a:r>
              <a:rPr lang="ko-KR" altLang="en-US" dirty="0" smtClean="0"/>
              <a:t>유지보수되는 소프트웨어의 유형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ko-KR" altLang="en-US" dirty="0" smtClean="0"/>
              <a:t>소프트웨어 개발 프로세스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ko-KR" altLang="en-US" dirty="0" smtClean="0"/>
              <a:t>참여한 사람들의 기술</a:t>
            </a:r>
            <a:r>
              <a:rPr lang="en-US" dirty="0" smtClean="0"/>
              <a:t>.</a:t>
            </a:r>
            <a:endParaRPr lang="en-US" dirty="0"/>
          </a:p>
          <a:p>
            <a:r>
              <a:rPr lang="ko-KR" altLang="en-US" dirty="0" smtClean="0"/>
              <a:t>시스템 변경 제안이 시스템 진화를 주도함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ko-KR" altLang="en-US" dirty="0" smtClean="0"/>
              <a:t>변경 제안이 받아들여지기 전에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컴포넌트들이 변경되어야 하는지를 알아내기 위한 소프트웨어 분석이 필요함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변경 식별 및 시스템 진화 프로세스는 순환하고 시스템의 수명 동안 계속됨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9 </a:t>
            </a:r>
            <a:r>
              <a:rPr lang="ko-KR" altLang="en-US" smtClean="0"/>
              <a:t>소프트웨어 진화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7101</TotalTime>
  <Words>2964</Words>
  <Application>Microsoft Office PowerPoint</Application>
  <PresentationFormat>On-screen Show (4:3)</PresentationFormat>
  <Paragraphs>559</Paragraphs>
  <Slides>61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ＭＳ Ｐゴシック</vt:lpstr>
      <vt:lpstr>맑은 고딕</vt:lpstr>
      <vt:lpstr>Arial</vt:lpstr>
      <vt:lpstr>Calibri</vt:lpstr>
      <vt:lpstr>Times New Roman</vt:lpstr>
      <vt:lpstr>Wingdings</vt:lpstr>
      <vt:lpstr>SE10 slides</vt:lpstr>
      <vt:lpstr>Chapter 9 – 소프트웨어 진화</vt:lpstr>
      <vt:lpstr>학습내용</vt:lpstr>
      <vt:lpstr>소프트웨어 변경</vt:lpstr>
      <vt:lpstr>진화의 중요성</vt:lpstr>
      <vt:lpstr>개발과 진화의 나선형 모델</vt:lpstr>
      <vt:lpstr>진화와 서비스 제공</vt:lpstr>
      <vt:lpstr>진화와 서비스 제공</vt:lpstr>
      <vt:lpstr>진화 프로세스</vt:lpstr>
      <vt:lpstr>진화 프로세스</vt:lpstr>
      <vt:lpstr>변경 식별과 진화 프로세스</vt:lpstr>
      <vt:lpstr>시스템 진화 프로세스</vt:lpstr>
      <vt:lpstr>변경 구현</vt:lpstr>
      <vt:lpstr>변경 구현</vt:lpstr>
      <vt:lpstr>긴급 변경 요구</vt:lpstr>
      <vt:lpstr>긴급한 수정 프로세스</vt:lpstr>
      <vt:lpstr>애자일 방법과 진화</vt:lpstr>
      <vt:lpstr>잠재적인 문제 상황</vt:lpstr>
      <vt:lpstr>레거시 시스템</vt:lpstr>
      <vt:lpstr>레거시 시스템</vt:lpstr>
      <vt:lpstr>레거시 시스템의 구성 요소</vt:lpstr>
      <vt:lpstr>레거시 시스템 컴포넌트</vt:lpstr>
      <vt:lpstr>레거시 시스템 컴포넌트</vt:lpstr>
      <vt:lpstr>레거시 시스템 계층</vt:lpstr>
      <vt:lpstr>레거시 시스템 교체</vt:lpstr>
      <vt:lpstr>레거시 시스템 변경</vt:lpstr>
      <vt:lpstr>레거시 시스템 관리</vt:lpstr>
      <vt:lpstr>레거시 시스템의 평가</vt:lpstr>
      <vt:lpstr>레거시 시스템의 부류</vt:lpstr>
      <vt:lpstr>비즈니스 가치 평가</vt:lpstr>
      <vt:lpstr>비즈니스 가치 평가의 주제</vt:lpstr>
      <vt:lpstr>시스템 품질 평가</vt:lpstr>
      <vt:lpstr>비즈니스 프로세스 평가</vt:lpstr>
      <vt:lpstr>환경 평가에 이용되는 요인</vt:lpstr>
      <vt:lpstr>환경 평가에 이용되는 요인</vt:lpstr>
      <vt:lpstr>애플리케이션 평가에 이용되는 요인들</vt:lpstr>
      <vt:lpstr>애플리케이션 평가에 이용되는 요인들</vt:lpstr>
      <vt:lpstr>시스템 평가</vt:lpstr>
      <vt:lpstr>소프트웨어 유지보수</vt:lpstr>
      <vt:lpstr>소프트웨어 유지보수</vt:lpstr>
      <vt:lpstr>유지보수의 유형</vt:lpstr>
      <vt:lpstr>유지보수 노력의 분포</vt:lpstr>
      <vt:lpstr>유지보수 비용</vt:lpstr>
      <vt:lpstr>유지보수 비용</vt:lpstr>
      <vt:lpstr>유지보수 예측</vt:lpstr>
      <vt:lpstr>유지보수 예측</vt:lpstr>
      <vt:lpstr>변경 예측</vt:lpstr>
      <vt:lpstr>복잡도 지표</vt:lpstr>
      <vt:lpstr>프로세스 지표</vt:lpstr>
      <vt:lpstr>소프트웨어 재공학</vt:lpstr>
      <vt:lpstr>재공학의 장점</vt:lpstr>
      <vt:lpstr>재공학 프로세스</vt:lpstr>
      <vt:lpstr>재공학 프로세스 활동</vt:lpstr>
      <vt:lpstr>재공학 접근법</vt:lpstr>
      <vt:lpstr>재공학 비용 요인</vt:lpstr>
      <vt:lpstr>리팩토링</vt:lpstr>
      <vt:lpstr>리팩토링과 재공학</vt:lpstr>
      <vt:lpstr>프로그램 코드의 악취</vt:lpstr>
      <vt:lpstr>프로그램 코드의 악취</vt:lpstr>
      <vt:lpstr>키 포인트</vt:lpstr>
      <vt:lpstr>키 포인트</vt:lpstr>
      <vt:lpstr>키 포인트</vt:lpstr>
    </vt:vector>
  </TitlesOfParts>
  <Company>St Andrews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9</dc:title>
  <dc:creator>Ian Sommerville</dc:creator>
  <cp:lastModifiedBy>Hwee Kim</cp:lastModifiedBy>
  <cp:revision>147</cp:revision>
  <dcterms:created xsi:type="dcterms:W3CDTF">2009-12-29T15:27:38Z</dcterms:created>
  <dcterms:modified xsi:type="dcterms:W3CDTF">2020-10-14T12:16:21Z</dcterms:modified>
</cp:coreProperties>
</file>