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5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E58AF-C6F6-4B1E-B8F0-AC18AAFE0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8EF96-8797-4CF1-87B2-7135E89C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000DE-A78B-4FF6-A1CB-9A95F89E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7D85D-DF9E-4385-AE89-2C83794A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4DABE-12F6-41E0-95F2-265CE87A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3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E547F-F066-41D4-B2A8-F28CA110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F4B33-F21C-4F7C-88DD-BEA6BB440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CA118-708D-402D-82E7-C4B7B05F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CD8707-5156-48F3-95C0-3DF1126CC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91276-66A0-474B-BBF3-B50B5F43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1A58D-CF28-4A89-AF50-8D6DD35DB9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F5768-9C81-497A-A299-41FD41024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6AC50-559F-4244-AAFD-F9188867F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CC2A62-367D-44B3-BE4A-C3375C43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BEA1C7-8E29-449A-8D98-A10532ED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129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9A271-4A59-4679-A31E-4F0F06005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C95B91-A9A1-49EB-AD98-ECF95279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372690-60AF-401F-BB76-C5210892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A9F39-6014-41CE-AC14-8A358F2F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DF5DF-2046-4204-8057-2FB3E6F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118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47946-6B73-4293-929E-41BAE045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10AC8-E90D-4051-9BD5-E3C7C09A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26640-F39E-423C-90E1-AF291EE8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A32B6-F139-4AF3-98CC-1BDF5A96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E5D218-206A-4286-BAC8-52C5229E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43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A66E8-9FEA-41A8-8CA8-713E0AB9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CB1D6-2F19-4EED-AFF5-2AB3EABA3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910DE-7F14-4E71-8C04-52393D723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EF50F9-0F29-4421-8F8C-F38BC40C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BB0943-7665-449E-B299-1026E6EE4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D0B2C-60DF-4CCB-9D91-B5A16E85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90619-3B61-4FF4-87EA-47CF8298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9F8506-C8E3-458E-BBA5-1442B7A03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0FC-D1FD-420A-B751-63B77637D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931E19-F92D-4D29-8E69-027CC53E7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7DCAC6-8904-4ECD-98FB-9AF18A87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0C408E-1026-4EF9-AA45-9B25682F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56BE104-9B2C-4AD1-B7FA-00B474789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EC7562-F6DD-4D24-82A4-9095D124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66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34BE3-9ED2-4ED5-AF90-392358B7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ADAD3B-0819-40CA-B3F2-59D9165A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5347BF-6244-4276-8639-E1CB0C17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7B426E-EE50-4A64-B4C9-3773C4F5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4145F8-7854-44D8-985A-6F240504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FD9B91-C7E9-44F4-8F63-5A563004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259C18-F6A4-420F-A1E3-D2979D1B7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67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8FC81-E665-48C1-A75B-0EC392B5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26FDA-2DE5-49DD-BE96-81F8F4E4B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32CEEE-D59C-48FD-AB34-97C4E7BA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77608-C04B-4088-B6D5-DA49E179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96E943-E1F6-4EA8-A403-1A475C796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4B369A-4FC7-4BB0-989D-D9E7014D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9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1B4C9-EF19-49D4-8B43-F6F53164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13DBE4-A483-4CE0-A80E-EB0F06F46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09D2E-AE9C-406A-8A06-A976D9F3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5FACAB-04CC-4484-99D3-2DAA5BF1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D618CF-97BD-446F-8AE7-DFFDFBCD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5D31C8-2AD0-4FB1-8207-4FCCCD17D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64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093D45-9D33-499A-81EE-6FBAA9A32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1893B-B9A3-4C2F-954C-18F4CC7FD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EFFC21-9EE5-441F-8767-E48A73161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0821-8B1D-4CBC-B245-62887687FB7B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2D238-EEC4-4FA7-BD05-CF80F3B7D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44ABB-69B2-498C-A256-D718CB23A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9BE4D-F38E-454F-B212-08C29EF63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6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03A48-463D-484B-B651-5AE44B5E8F60}"/>
              </a:ext>
            </a:extLst>
          </p:cNvPr>
          <p:cNvSpPr txBox="1"/>
          <p:nvPr/>
        </p:nvSpPr>
        <p:spPr>
          <a:xfrm>
            <a:off x="1977620" y="2397948"/>
            <a:ext cx="823676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Shader</a:t>
            </a: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는 </a:t>
            </a:r>
            <a:r>
              <a:rPr lang="en-US" altLang="ko-KR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GPU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에서 실행되는 특별한 코드</a:t>
            </a:r>
            <a:endParaRPr lang="en-US" altLang="ko-KR" sz="32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32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보통 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이미지에 어떻게 색을 칠할지</a:t>
            </a: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를 결정해주는 </a:t>
            </a:r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작은 프로그램</a:t>
            </a:r>
            <a:r>
              <a:rPr lang="ko-KR" altLang="en-US" sz="32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이라고 생각하면 됨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826799" y="397823"/>
            <a:ext cx="45384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Shader(</a:t>
            </a:r>
            <a:r>
              <a:rPr lang="ko-KR" altLang="en-US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셰이더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)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란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03A48-463D-484B-B651-5AE44B5E8F60}"/>
              </a:ext>
            </a:extLst>
          </p:cNvPr>
          <p:cNvSpPr txBox="1"/>
          <p:nvPr/>
        </p:nvSpPr>
        <p:spPr>
          <a:xfrm>
            <a:off x="2038805" y="1905506"/>
            <a:ext cx="81143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Vertex Shader(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버텍스</a:t>
            </a:r>
            <a:r>
              <a:rPr lang="ko-KR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셰이더</a:t>
            </a:r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</a:p>
          <a:p>
            <a:r>
              <a: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3D 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모델을 구성하는 각 점인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Vertex(</a:t>
            </a:r>
            <a:r>
              <a:rPr lang="ko-KR" alt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버텍스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위치를 변환하는 역할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함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endParaRPr lang="en-US" altLang="ko-KR" sz="32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Fragment Shader(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프래그먼트</a:t>
            </a:r>
            <a:r>
              <a:rPr lang="ko-KR" alt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셰이더</a:t>
            </a:r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화면에 그려질 각 픽셀인</a:t>
            </a:r>
            <a:r>
              <a: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 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Fragment(</a:t>
            </a:r>
            <a:r>
              <a:rPr lang="ko-KR" altLang="en-US" sz="2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프래그먼트</a:t>
            </a:r>
            <a:r>
              <a:rPr lang="en-US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)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의 최종 색상을 결정하는 역할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을 함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3015681" y="397823"/>
            <a:ext cx="61606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Shader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의 두 가지 주요 종류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1573945" y="397823"/>
            <a:ext cx="904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_process()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vs.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_</a:t>
            </a:r>
            <a:r>
              <a:rPr lang="en-US" altLang="ko-K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physics_process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4E68B5-0BC1-464B-9E55-5ED284760A63}"/>
              </a:ext>
            </a:extLst>
          </p:cNvPr>
          <p:cNvSpPr txBox="1"/>
          <p:nvPr/>
        </p:nvSpPr>
        <p:spPr>
          <a:xfrm>
            <a:off x="1568230" y="2079844"/>
            <a:ext cx="24929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각 메서드 특징</a:t>
            </a: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0846C89D-2EF1-4BCC-9E24-FF87EC7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86364"/>
              </p:ext>
            </p:extLst>
          </p:nvPr>
        </p:nvGraphicFramePr>
        <p:xfrm>
          <a:off x="1568230" y="2664619"/>
          <a:ext cx="9049858" cy="265684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16745">
                  <a:extLst>
                    <a:ext uri="{9D8B030D-6E8A-4147-A177-3AD203B41FA5}">
                      <a16:colId xmlns:a16="http://schemas.microsoft.com/office/drawing/2014/main" val="3183162679"/>
                    </a:ext>
                  </a:extLst>
                </a:gridCol>
                <a:gridCol w="3541502">
                  <a:extLst>
                    <a:ext uri="{9D8B030D-6E8A-4147-A177-3AD203B41FA5}">
                      <a16:colId xmlns:a16="http://schemas.microsoft.com/office/drawing/2014/main" val="3015536629"/>
                    </a:ext>
                  </a:extLst>
                </a:gridCol>
                <a:gridCol w="3891611">
                  <a:extLst>
                    <a:ext uri="{9D8B030D-6E8A-4147-A177-3AD203B41FA5}">
                      <a16:colId xmlns:a16="http://schemas.microsoft.com/office/drawing/2014/main" val="426632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_process(delta)</a:t>
                      </a:r>
                      <a:endParaRPr lang="ko-KR" alt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_</a:t>
                      </a:r>
                      <a:r>
                        <a:rPr lang="en-US" altLang="ko-KR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physics_process</a:t>
                      </a:r>
                      <a:r>
                        <a:rPr lang="en-US" altLang="ko-K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(delta)</a:t>
                      </a:r>
                      <a:endParaRPr lang="ko-KR" alt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호출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렌더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 프레임마다 호출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모니터 주사율에 따라 다름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rgbClr val="555456"/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보통 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60~144fps)</a:t>
                      </a:r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물리 프레임마다 호출 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highlight>
                            <a:srgbClr val="000000"/>
                          </a:highlight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기본값</a:t>
                      </a:r>
                      <a:r>
                        <a:rPr lang="en-US" altLang="ko-KR" sz="1400" dirty="0">
                          <a:solidFill>
                            <a:schemeClr val="bg1">
                              <a:lumMod val="95000"/>
                            </a:schemeClr>
                          </a:solidFill>
                          <a:highlight>
                            <a:srgbClr val="000000"/>
                          </a:highlight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: 60fps, Project Settings &gt; Physics &gt; Common &gt; Physics Ticks Per Second)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highlight>
                          <a:srgbClr val="000000"/>
                        </a:highlight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비물리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 연산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애니메이션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, UI 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갱신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비주얼 처리 등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물리 연산 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충돌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이동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속도 계산 등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6946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델타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화면 프레임 기반 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delta</a:t>
                      </a:r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물리 프레임 기반 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delta</a:t>
                      </a:r>
                      <a:endParaRPr lang="ko-KR" altLang="en-US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29839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타이밍 일관성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하드웨어 성능 따라 달라짐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일정한 시간 간격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784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0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1573945" y="397823"/>
            <a:ext cx="90441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_process()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vs.</a:t>
            </a:r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_</a:t>
            </a:r>
            <a:r>
              <a:rPr lang="en-US" altLang="ko-KR" sz="4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physics_process</a:t>
            </a:r>
            <a:r>
              <a:rPr lang="en-US" altLang="ko-KR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()</a:t>
            </a:r>
            <a:endParaRPr lang="ko-KR" altLang="en-US" sz="4000" dirty="0">
              <a:solidFill>
                <a:schemeClr val="bg1"/>
              </a:solidFill>
              <a:latin typeface="태나다체 " panose="02000000000000000000" pitchFamily="2" charset="-127"/>
              <a:ea typeface="태나다체 " panose="020000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84E68B5-0BC1-464B-9E55-5ED284760A63}"/>
              </a:ext>
            </a:extLst>
          </p:cNvPr>
          <p:cNvSpPr txBox="1"/>
          <p:nvPr/>
        </p:nvSpPr>
        <p:spPr>
          <a:xfrm>
            <a:off x="1568230" y="2079844"/>
            <a:ext cx="2904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각 메서드 장단점</a:t>
            </a:r>
          </a:p>
        </p:txBody>
      </p:sp>
      <p:graphicFrame>
        <p:nvGraphicFramePr>
          <p:cNvPr id="20" name="표 4">
            <a:extLst>
              <a:ext uri="{FF2B5EF4-FFF2-40B4-BE49-F238E27FC236}">
                <a16:creationId xmlns:a16="http://schemas.microsoft.com/office/drawing/2014/main" id="{0846C89D-2EF1-4BCC-9E24-FF87EC738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807451"/>
              </p:ext>
            </p:extLst>
          </p:nvPr>
        </p:nvGraphicFramePr>
        <p:xfrm>
          <a:off x="1568230" y="2664619"/>
          <a:ext cx="9049858" cy="13817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16745">
                  <a:extLst>
                    <a:ext uri="{9D8B030D-6E8A-4147-A177-3AD203B41FA5}">
                      <a16:colId xmlns:a16="http://schemas.microsoft.com/office/drawing/2014/main" val="3183162679"/>
                    </a:ext>
                  </a:extLst>
                </a:gridCol>
                <a:gridCol w="3541502">
                  <a:extLst>
                    <a:ext uri="{9D8B030D-6E8A-4147-A177-3AD203B41FA5}">
                      <a16:colId xmlns:a16="http://schemas.microsoft.com/office/drawing/2014/main" val="3015536629"/>
                    </a:ext>
                  </a:extLst>
                </a:gridCol>
                <a:gridCol w="3891611">
                  <a:extLst>
                    <a:ext uri="{9D8B030D-6E8A-4147-A177-3AD203B41FA5}">
                      <a16:colId xmlns:a16="http://schemas.microsoft.com/office/drawing/2014/main" val="426632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_process(delta)</a:t>
                      </a:r>
                      <a:endParaRPr lang="ko-KR" alt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_</a:t>
                      </a:r>
                      <a:r>
                        <a:rPr lang="en-US" altLang="ko-KR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physics_process</a:t>
                      </a:r>
                      <a:r>
                        <a:rPr lang="en-US" altLang="ko-K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(delta)</a:t>
                      </a:r>
                      <a:endParaRPr lang="ko-KR" alt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255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장점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빠른 </a:t>
                      </a:r>
                      <a:r>
                        <a:rPr lang="en-US" altLang="ko-KR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UI </a:t>
                      </a: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반응 처리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부드러운 시각 효과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물리적 안정성 보장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충돌 기반 함수와 연동 적합</a:t>
                      </a:r>
                      <a:endParaRPr lang="ko-KR" altLang="en-US" sz="1400" dirty="0">
                        <a:solidFill>
                          <a:schemeClr val="bg1">
                            <a:lumMod val="95000"/>
                          </a:schemeClr>
                        </a:solidFill>
                        <a:highlight>
                          <a:srgbClr val="000000"/>
                        </a:highlight>
                        <a:latin typeface="나눔스퀘어OTF Bold" panose="020B0600000101010101" pitchFamily="34" charset="-127"/>
                        <a:ea typeface="나눔스퀘어OTF Bold" panose="020B0600000101010101" pitchFamily="34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34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단점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물리와 동기화 안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ko-KR" altLang="en-US" dirty="0"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  <a:latin typeface="배스킨라빈스 R" panose="02020603020101020101" pitchFamily="18" charset="-127"/>
                          <a:ea typeface="배스킨라빈스 R" panose="02020603020101020101" pitchFamily="18" charset="-127"/>
                        </a:rPr>
                        <a:t>시각적으로 덜 부드러울 수 있음</a:t>
                      </a:r>
                      <a:endParaRPr lang="en-US" altLang="ko-KR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latin typeface="배스킨라빈스 R" panose="02020603020101020101" pitchFamily="18" charset="-127"/>
                        <a:ea typeface="배스킨라빈스 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9694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648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8DA9A0-646D-4BBC-865C-5347AEDE31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4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003A48-463D-484B-B651-5AE44B5E8F60}"/>
              </a:ext>
            </a:extLst>
          </p:cNvPr>
          <p:cNvSpPr txBox="1"/>
          <p:nvPr/>
        </p:nvSpPr>
        <p:spPr>
          <a:xfrm>
            <a:off x="2038805" y="2664619"/>
            <a:ext cx="811439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_process(delta)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프레임마다 호출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되어 </a:t>
            </a:r>
            <a:r>
              <a: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UI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나 애니메이션 같은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비물리적 연산에 적합</a:t>
            </a:r>
            <a:endParaRPr lang="en-US" altLang="ko-KR" sz="2400" dirty="0">
              <a:solidFill>
                <a:schemeClr val="accent4">
                  <a:lumMod val="60000"/>
                  <a:lumOff val="40000"/>
                </a:schemeClr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pPr marL="342900" indent="-342900">
              <a:buFontTx/>
              <a:buChar char="-"/>
            </a:pP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  <a:p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_</a:t>
            </a:r>
            <a:r>
              <a:rPr lang="en-US" altLang="ko-KR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physics_process</a:t>
            </a:r>
            <a:r>
              <a:rPr lang="en-US" altLang="ko-K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(delta)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일정한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물리 프레임마다 호출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되어 이동</a:t>
            </a:r>
            <a:r>
              <a:rPr lang="en-US" altLang="ko-KR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충돌 등 </a:t>
            </a:r>
            <a:r>
              <a:rPr lang="ko-KR" alt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스킨라빈스 R" panose="02020603020101020101" pitchFamily="18" charset="-127"/>
                <a:ea typeface="배스킨라빈스 R" panose="02020603020101020101" pitchFamily="18" charset="-127"/>
              </a:rPr>
              <a:t>물리 연산에 적합</a:t>
            </a:r>
            <a:endParaRPr lang="en-US" altLang="ko-KR" sz="2400" dirty="0">
              <a:solidFill>
                <a:schemeClr val="bg1"/>
              </a:solidFill>
              <a:latin typeface="배스킨라빈스 R" panose="02020603020101020101" pitchFamily="18" charset="-127"/>
              <a:ea typeface="배스킨라빈스 R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A17E4-2DDB-4B93-9576-1F677FD33C74}"/>
              </a:ext>
            </a:extLst>
          </p:cNvPr>
          <p:cNvSpPr txBox="1"/>
          <p:nvPr/>
        </p:nvSpPr>
        <p:spPr>
          <a:xfrm>
            <a:off x="5037066" y="397823"/>
            <a:ext cx="2117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최종</a:t>
            </a:r>
            <a:r>
              <a:rPr lang="en-US" altLang="ko-KR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태나다체 " panose="02000000000000000000" pitchFamily="2" charset="-127"/>
                <a:ea typeface="태나다체 " panose="02000000000000000000" pitchFamily="2" charset="-127"/>
              </a:rPr>
              <a:t>정리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57A1348-A3CE-4DA5-9D84-5DB18862A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-1679702" y="-1168087"/>
            <a:ext cx="2741223" cy="27412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D86BD98-BEF1-4770-8C54-2A0C065AB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35132">
            <a:off x="10618517" y="4947062"/>
            <a:ext cx="2741223" cy="274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33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258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나눔스퀘어OTF Bold</vt:lpstr>
      <vt:lpstr>맑은 고딕</vt:lpstr>
      <vt:lpstr>배스킨라빈스 R</vt:lpstr>
      <vt:lpstr>태나다체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</cp:lastModifiedBy>
  <cp:revision>62</cp:revision>
  <dcterms:created xsi:type="dcterms:W3CDTF">2025-06-12T03:49:16Z</dcterms:created>
  <dcterms:modified xsi:type="dcterms:W3CDTF">2025-08-07T06:15:53Z</dcterms:modified>
</cp:coreProperties>
</file>