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7"/>
  </p:notesMasterIdLst>
  <p:sldIdLst>
    <p:sldId id="256" r:id="rId2"/>
    <p:sldId id="275" r:id="rId3"/>
    <p:sldId id="299" r:id="rId4"/>
    <p:sldId id="257" r:id="rId5"/>
    <p:sldId id="286" r:id="rId6"/>
    <p:sldId id="288" r:id="rId7"/>
    <p:sldId id="289" r:id="rId8"/>
    <p:sldId id="280" r:id="rId9"/>
    <p:sldId id="305" r:id="rId10"/>
    <p:sldId id="302" r:id="rId11"/>
    <p:sldId id="294" r:id="rId12"/>
    <p:sldId id="303" r:id="rId13"/>
    <p:sldId id="304" r:id="rId14"/>
    <p:sldId id="306" r:id="rId15"/>
    <p:sldId id="30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оскалева Фаина Александровна" initials="МФА" lastIdx="2" clrIdx="0">
    <p:extLst>
      <p:ext uri="{19B8F6BF-5375-455C-9EA6-DF929625EA0E}">
        <p15:presenceInfo xmlns:p15="http://schemas.microsoft.com/office/powerpoint/2012/main" userId="S::moskaleva_fa@pfur.ru::72ea9a68-b4d3-4e0f-ace1-f4336b6e0e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55E"/>
    <a:srgbClr val="FF00FF"/>
    <a:srgbClr val="2B04FF"/>
    <a:srgbClr val="CC00CC"/>
    <a:srgbClr val="0079C1"/>
    <a:srgbClr val="49702E"/>
    <a:srgbClr val="DDF1DB"/>
    <a:srgbClr val="9A1F0A"/>
    <a:srgbClr val="315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1" autoAdjust="0"/>
    <p:restoredTop sz="94329" autoAdjust="0"/>
  </p:normalViewPr>
  <p:slideViewPr>
    <p:cSldViewPr snapToGrid="0">
      <p:cViewPr varScale="1">
        <p:scale>
          <a:sx n="76" d="100"/>
          <a:sy n="76" d="100"/>
        </p:scale>
        <p:origin x="102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EE2E3-D765-4176-B424-9536E5E0A13F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9CB2A-DF38-46D2-AC0F-CCDBDAD4F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0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CB2A-DF38-46D2-AC0F-CCDBDAD4FF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22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CB2A-DF38-46D2-AC0F-CCDBDAD4FF7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7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CB2A-DF38-46D2-AC0F-CCDBDAD4FF7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66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CB2A-DF38-46D2-AC0F-CCDBDAD4FF7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85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CB2A-DF38-46D2-AC0F-CCDBDAD4FF7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10947400" y="6075485"/>
            <a:ext cx="69362" cy="5067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943F76-31A7-4412-B331-3C19DEF018EE}" type="datetime1">
              <a:rPr lang="ru-RU" smtClean="0"/>
              <a:t>09.04.2024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6"/>
          </p:nvPr>
        </p:nvSpPr>
        <p:spPr>
          <a:xfrm>
            <a:off x="8432800" y="5892922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13F7-526F-4AD0-9BEC-F92700501928}" type="slidenum">
              <a:rPr lang="ru-RU" smtClean="0"/>
              <a:pPr/>
              <a:t>‹#›</a:t>
            </a:fld>
            <a:r>
              <a:rPr lang="ru-RU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82600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B5B4-4EF2-4183-B10B-4850B9D69C03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13F7-526F-4AD0-9BEC-F92700501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41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5624-73BE-461B-B758-4185D77FD2B6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13F7-526F-4AD0-9BEC-F92700501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1791"/>
            <a:ext cx="10972800" cy="370681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611-E850-4E93-AA46-17C705270F16}" type="datetime1">
              <a:rPr lang="ru-RU" smtClean="0"/>
              <a:t>09.04.2024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65038" y="588877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13F7-526F-4AD0-9BEC-F92700501928}" type="slidenum">
              <a:rPr lang="ru-RU" smtClean="0"/>
              <a:pPr/>
              <a:t>‹#›</a:t>
            </a:fld>
            <a:r>
              <a:rPr lang="ru-RU" dirty="0"/>
              <a:t>/2</a:t>
            </a:r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3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BDE8-23F3-4ADB-9CD7-9717916227D9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13F7-526F-4AD0-9BEC-F92700501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6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9994-7CA5-43BD-B076-EECAB8FA96D9}" type="datetime1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13F7-526F-4AD0-9BEC-F92700501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54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5B69-C5CC-4B47-A211-9BD0050D58A1}" type="datetime1">
              <a:rPr lang="ru-RU" smtClean="0"/>
              <a:t>09.04.2024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13F7-526F-4AD0-9BEC-F92700501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68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CA7-F8A1-4912-87C9-B5C3B56E3E19}" type="datetime1">
              <a:rPr lang="ru-RU" smtClean="0"/>
              <a:t>09.04.2024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13F7-526F-4AD0-9BEC-F92700501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430D-076B-4BBE-841F-E6B228049F3B}" type="datetime1">
              <a:rPr lang="ru-RU" smtClean="0"/>
              <a:t>09.04.2024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13F7-526F-4AD0-9BEC-F92700501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76-75F4-4CA1-AE13-206C23010C8C}" type="datetime1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13F7-526F-4AD0-9BEC-F92700501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0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2E-2705-4161-B8DE-279E82490F19}" type="datetime1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13F7-526F-4AD0-9BEC-F92700501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8172-1009-487D-9CEA-ACF9FCE677B0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12616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D62B2"/>
                </a:solidFill>
              </a:defRPr>
            </a:lvl1pPr>
          </a:lstStyle>
          <a:p>
            <a:fld id="{412C13F7-526F-4AD0-9BEC-F9270050192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66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3.png"/><Relationship Id="rId2" Type="http://schemas.openxmlformats.org/officeDocument/2006/relationships/image" Target="../media/image4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9" Type="http://schemas.openxmlformats.org/officeDocument/2006/relationships/image" Target="../media/image32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036997FC-5A5B-4AD7-925A-E69669182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"/>
          <a:stretch/>
        </p:blipFill>
        <p:spPr>
          <a:xfrm>
            <a:off x="0" y="1112167"/>
            <a:ext cx="12192000" cy="574583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11025-5ECF-419D-86C0-7FDE998D0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321" y="3160332"/>
            <a:ext cx="10811358" cy="1649501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C00000"/>
                </a:solidFill>
                <a:cs typeface="Calibri Light" panose="020F0302020204030204" pitchFamily="34" charset="0"/>
              </a:rPr>
              <a:t>About the service model </a:t>
            </a:r>
            <a:br>
              <a:rPr lang="ru-RU" sz="3400" b="1" dirty="0">
                <a:solidFill>
                  <a:srgbClr val="C00000"/>
                </a:solidFill>
                <a:cs typeface="Calibri Light" panose="020F0302020204030204" pitchFamily="34" charset="0"/>
              </a:rPr>
            </a:br>
            <a:r>
              <a:rPr lang="en-US" sz="3400" b="1" dirty="0">
                <a:solidFill>
                  <a:srgbClr val="C00000"/>
                </a:solidFill>
                <a:cs typeface="Calibri Light" panose="020F0302020204030204" pitchFamily="34" charset="0"/>
              </a:rPr>
              <a:t>of two classes of multicast traffic</a:t>
            </a:r>
            <a:endParaRPr lang="ru-RU" sz="3400" b="1" dirty="0">
              <a:solidFill>
                <a:srgbClr val="C00000"/>
              </a:solidFill>
              <a:cs typeface="Calibri Light" panose="020F03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45224" y="1386148"/>
            <a:ext cx="8884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RUDN University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Faculty of Sciences</a:t>
            </a:r>
            <a:br>
              <a:rPr lang="ru-RU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Department of Probability Theory and Cybersecurity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58964" y="5897709"/>
            <a:ext cx="149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49702E"/>
                </a:solidFill>
              </a:rPr>
              <a:t>10 </a:t>
            </a:r>
            <a:r>
              <a:rPr lang="en-US" dirty="0">
                <a:solidFill>
                  <a:srgbClr val="49702E"/>
                </a:solidFill>
              </a:rPr>
              <a:t>April</a:t>
            </a:r>
            <a:r>
              <a:rPr lang="ru-RU" dirty="0">
                <a:solidFill>
                  <a:srgbClr val="49702E"/>
                </a:solidFill>
              </a:rPr>
              <a:t> 2024,</a:t>
            </a:r>
          </a:p>
          <a:p>
            <a:pPr algn="ctr"/>
            <a:r>
              <a:rPr lang="en-US" dirty="0">
                <a:solidFill>
                  <a:srgbClr val="49702E"/>
                </a:solidFill>
              </a:rPr>
              <a:t>Moscow</a:t>
            </a:r>
            <a:r>
              <a:rPr lang="ru-RU" dirty="0">
                <a:solidFill>
                  <a:srgbClr val="49702E"/>
                </a:solidFill>
              </a:rPr>
              <a:t> 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9D90E863-8693-4642-A742-43C557C5E5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71"/>
          <a:stretch/>
        </p:blipFill>
        <p:spPr>
          <a:xfrm>
            <a:off x="2178424" y="253306"/>
            <a:ext cx="1066800" cy="8205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150817" y="296455"/>
            <a:ext cx="7723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9C1"/>
                </a:solidFill>
                <a:latin typeface="+mj-lt"/>
                <a:cs typeface="Times New Roman" panose="02020603050405020304" pitchFamily="18" charset="0"/>
              </a:rPr>
              <a:t>Information and Telecommunication Technologies and Mathematical Modeling of High-Tech Systems 2024 (ITTMM 2024)</a:t>
            </a:r>
            <a:endParaRPr lang="ru-RU" sz="2000" b="1" dirty="0">
              <a:solidFill>
                <a:srgbClr val="0079C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E0843A9A-1899-8AA6-702C-5BE32571E8D6}"/>
              </a:ext>
            </a:extLst>
          </p:cNvPr>
          <p:cNvSpPr/>
          <p:nvPr/>
        </p:nvSpPr>
        <p:spPr>
          <a:xfrm>
            <a:off x="808281" y="5471852"/>
            <a:ext cx="82470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Authors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Reachna Kim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student of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NPIbd-01-20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      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Puthearo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Kean, student of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NPIbd-01-20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Faina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Moskaleva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PhD student</a:t>
            </a:r>
            <a:endParaRPr lang="ru-RU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6090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246276D-CF8C-4717-BD0B-95840E4C00FB}"/>
              </a:ext>
            </a:extLst>
          </p:cNvPr>
          <p:cNvSpPr txBox="1">
            <a:spLocks/>
          </p:cNvSpPr>
          <p:nvPr/>
        </p:nvSpPr>
        <p:spPr>
          <a:xfrm>
            <a:off x="753305" y="111527"/>
            <a:ext cx="10685389" cy="8263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49702E"/>
                </a:solidFill>
              </a:rPr>
              <a:t>Blocking probabilities</a:t>
            </a:r>
            <a:endParaRPr lang="ru-RU" sz="3600" b="1" dirty="0">
              <a:solidFill>
                <a:srgbClr val="49702E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92D6CB-8773-44F9-A9F4-25352F36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8363" y="5881689"/>
            <a:ext cx="2844800" cy="365125"/>
          </a:xfrm>
        </p:spPr>
        <p:txBody>
          <a:bodyPr/>
          <a:lstStyle/>
          <a:p>
            <a:fld id="{412C13F7-526F-4AD0-9BEC-F92700501928}" type="slidenum">
              <a:rPr lang="ru-RU" smtClean="0"/>
              <a:pPr/>
              <a:t>10</a:t>
            </a:fld>
            <a:r>
              <a:rPr lang="ru-RU" dirty="0"/>
              <a:t> /</a:t>
            </a:r>
            <a:r>
              <a:rPr lang="en-US" dirty="0"/>
              <a:t> 1</a:t>
            </a:r>
            <a:r>
              <a:rPr lang="ru-RU" dirty="0"/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F9029-7EF3-7B6E-E3AD-7976F48A055E}"/>
              </a:ext>
            </a:extLst>
          </p:cNvPr>
          <p:cNvSpPr txBox="1"/>
          <p:nvPr/>
        </p:nvSpPr>
        <p:spPr>
          <a:xfrm>
            <a:off x="753305" y="1830014"/>
            <a:ext cx="6098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9702E"/>
                </a:solidFill>
                <a:latin typeface="+mj-lt"/>
                <a:ea typeface="+mj-ea"/>
                <a:cs typeface="+mj-cs"/>
              </a:rPr>
              <a:t>Blocking spaces:</a:t>
            </a:r>
            <a:endParaRPr lang="ru-RU" sz="2400" b="1" dirty="0">
              <a:solidFill>
                <a:srgbClr val="49702E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EB158-33DC-1C93-D140-9E922BDCE70A}"/>
                  </a:ext>
                </a:extLst>
              </p:cNvPr>
              <p:cNvSpPr txBox="1"/>
              <p:nvPr/>
            </p:nvSpPr>
            <p:spPr>
              <a:xfrm>
                <a:off x="2989822" y="2416473"/>
                <a:ext cx="43062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=0: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}</a:t>
                </a:r>
                <a:endParaRPr lang="ru-R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EB158-33DC-1C93-D140-9E922BDCE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822" y="2416473"/>
                <a:ext cx="4306243" cy="307777"/>
              </a:xfrm>
              <a:prstGeom prst="rect">
                <a:avLst/>
              </a:prstGeom>
              <a:blipFill>
                <a:blip r:embed="rId2"/>
                <a:stretch>
                  <a:fillRect l="-1980" t="-25490" r="-2546" b="-49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FF03973-0B85-7BDF-43B8-83775BEEA6EC}"/>
              </a:ext>
            </a:extLst>
          </p:cNvPr>
          <p:cNvSpPr txBox="1"/>
          <p:nvPr/>
        </p:nvSpPr>
        <p:spPr>
          <a:xfrm>
            <a:off x="969817" y="2416473"/>
            <a:ext cx="1280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circle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8FB25-F6FD-6CD0-F02A-84946ACED2F5}"/>
              </a:ext>
            </a:extLst>
          </p:cNvPr>
          <p:cNvSpPr txBox="1"/>
          <p:nvPr/>
        </p:nvSpPr>
        <p:spPr>
          <a:xfrm>
            <a:off x="970522" y="2973837"/>
            <a:ext cx="2019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ring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B09AE-D308-4C7A-ABC3-E17DEB3CF1E3}"/>
                  </a:ext>
                </a:extLst>
              </p:cNvPr>
              <p:cNvSpPr txBox="1"/>
              <p:nvPr/>
            </p:nvSpPr>
            <p:spPr>
              <a:xfrm>
                <a:off x="2900218" y="2990846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}</a:t>
                </a:r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B09AE-D308-4C7A-ABC3-E17DEB3C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218" y="2990846"/>
                <a:ext cx="6096000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28D5D0-0AC7-884E-9749-ADBBC867384D}"/>
                  </a:ext>
                </a:extLst>
              </p:cNvPr>
              <p:cNvSpPr txBox="1"/>
              <p:nvPr/>
            </p:nvSpPr>
            <p:spPr>
              <a:xfrm>
                <a:off x="753305" y="1177810"/>
                <a:ext cx="100024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Number of occupied resources	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28D5D0-0AC7-884E-9749-ADBBC8673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5" y="1177810"/>
                <a:ext cx="10002418" cy="400110"/>
              </a:xfrm>
              <a:prstGeom prst="rect">
                <a:avLst/>
              </a:prstGeom>
              <a:blipFill>
                <a:blip r:embed="rId4"/>
                <a:stretch>
                  <a:fillRect l="-671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30EA946-70F3-AFC7-50B1-F04F715E4036}"/>
              </a:ext>
            </a:extLst>
          </p:cNvPr>
          <p:cNvSpPr txBox="1"/>
          <p:nvPr/>
        </p:nvSpPr>
        <p:spPr>
          <a:xfrm>
            <a:off x="753306" y="380735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9702E"/>
                </a:solidFill>
                <a:latin typeface="+mj-lt"/>
                <a:ea typeface="+mj-ea"/>
                <a:cs typeface="+mj-cs"/>
              </a:rPr>
              <a:t>Blocking probabilities:</a:t>
            </a:r>
            <a:endParaRPr lang="ru-RU" sz="2400" b="1" dirty="0">
              <a:solidFill>
                <a:srgbClr val="49702E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929561-0363-6710-F04A-0C0C6D2A64B8}"/>
                  </a:ext>
                </a:extLst>
              </p:cNvPr>
              <p:cNvSpPr txBox="1"/>
              <p:nvPr/>
            </p:nvSpPr>
            <p:spPr>
              <a:xfrm>
                <a:off x="2980587" y="4247223"/>
                <a:ext cx="2015808" cy="344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929561-0363-6710-F04A-0C0C6D2A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87" y="4247223"/>
                <a:ext cx="2015808" cy="344133"/>
              </a:xfrm>
              <a:prstGeom prst="rect">
                <a:avLst/>
              </a:prstGeom>
              <a:blipFill>
                <a:blip r:embed="rId5"/>
                <a:stretch>
                  <a:fillRect l="-4532" t="-157143" r="-1813" b="-219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F655260-BFB2-1F75-8D25-D777EFF253D5}"/>
              </a:ext>
            </a:extLst>
          </p:cNvPr>
          <p:cNvSpPr txBox="1"/>
          <p:nvPr/>
        </p:nvSpPr>
        <p:spPr>
          <a:xfrm>
            <a:off x="960582" y="4247223"/>
            <a:ext cx="1280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circle</a:t>
            </a:r>
            <a:endParaRPr lang="ru-RU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41DB9-B802-58C1-326B-35D041B36351}"/>
              </a:ext>
            </a:extLst>
          </p:cNvPr>
          <p:cNvSpPr txBox="1"/>
          <p:nvPr/>
        </p:nvSpPr>
        <p:spPr>
          <a:xfrm>
            <a:off x="960582" y="482159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ring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019856-495B-F2AE-3F47-F12E9117C1B4}"/>
                  </a:ext>
                </a:extLst>
              </p:cNvPr>
              <p:cNvSpPr txBox="1"/>
              <p:nvPr/>
            </p:nvSpPr>
            <p:spPr>
              <a:xfrm>
                <a:off x="2890983" y="4786873"/>
                <a:ext cx="6096000" cy="436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019856-495B-F2AE-3F47-F12E9117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983" y="4786873"/>
                <a:ext cx="6096000" cy="436466"/>
              </a:xfrm>
              <a:prstGeom prst="rect">
                <a:avLst/>
              </a:prstGeom>
              <a:blipFill>
                <a:blip r:embed="rId6"/>
                <a:stretch>
                  <a:fillRect t="-111111" b="-1597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EB2DABD-364A-AB91-BD4C-78858B5D0177}"/>
              </a:ext>
            </a:extLst>
          </p:cNvPr>
          <p:cNvSpPr txBox="1"/>
          <p:nvPr/>
        </p:nvSpPr>
        <p:spPr>
          <a:xfrm>
            <a:off x="10961822" y="1165110"/>
            <a:ext cx="8226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(</a:t>
            </a:r>
            <a:r>
              <a:rPr lang="en-US" sz="2000" dirty="0"/>
              <a:t>5</a:t>
            </a:r>
            <a:r>
              <a:rPr lang="ru-RU" sz="20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4CB86-7EEF-7254-02E6-5A3B450062C7}"/>
              </a:ext>
            </a:extLst>
          </p:cNvPr>
          <p:cNvSpPr txBox="1"/>
          <p:nvPr/>
        </p:nvSpPr>
        <p:spPr>
          <a:xfrm>
            <a:off x="10971058" y="2285569"/>
            <a:ext cx="8226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(</a:t>
            </a:r>
            <a:r>
              <a:rPr lang="en-US" sz="2000" dirty="0"/>
              <a:t>6</a:t>
            </a:r>
            <a:r>
              <a:rPr lang="ru-RU" sz="20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FE563E-0382-460A-6EC0-49DB9C415BF9}"/>
              </a:ext>
            </a:extLst>
          </p:cNvPr>
          <p:cNvSpPr txBox="1"/>
          <p:nvPr/>
        </p:nvSpPr>
        <p:spPr>
          <a:xfrm>
            <a:off x="10971058" y="2879128"/>
            <a:ext cx="8226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(</a:t>
            </a:r>
            <a:r>
              <a:rPr lang="en-US" sz="2000" dirty="0"/>
              <a:t>7</a:t>
            </a:r>
            <a:r>
              <a:rPr lang="ru-RU" sz="2000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E7BBCC-31A4-2C25-0E9D-E657F6AB237E}"/>
              </a:ext>
            </a:extLst>
          </p:cNvPr>
          <p:cNvSpPr txBox="1"/>
          <p:nvPr/>
        </p:nvSpPr>
        <p:spPr>
          <a:xfrm>
            <a:off x="10961822" y="3979322"/>
            <a:ext cx="8226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(</a:t>
            </a:r>
            <a:r>
              <a:rPr lang="en-US" sz="2000" dirty="0"/>
              <a:t>8</a:t>
            </a:r>
            <a:r>
              <a:rPr lang="ru-RU" sz="20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5AD95-0BE5-FF20-541E-41AA5F290CC8}"/>
              </a:ext>
            </a:extLst>
          </p:cNvPr>
          <p:cNvSpPr txBox="1"/>
          <p:nvPr/>
        </p:nvSpPr>
        <p:spPr>
          <a:xfrm>
            <a:off x="10961822" y="4732497"/>
            <a:ext cx="8226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(</a:t>
            </a:r>
            <a:r>
              <a:rPr lang="en-US" sz="2000" dirty="0"/>
              <a:t>9</a:t>
            </a:r>
            <a:r>
              <a:rPr lang="ru-RU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013E29-CDCA-4102-9BD7-956A8D8C9CA2}"/>
                  </a:ext>
                </a:extLst>
              </p:cNvPr>
              <p:cNvSpPr txBox="1"/>
              <p:nvPr/>
            </p:nvSpPr>
            <p:spPr>
              <a:xfrm>
                <a:off x="2900218" y="6241257"/>
                <a:ext cx="6096000" cy="413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013E29-CDCA-4102-9BD7-956A8D8C9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218" y="6241257"/>
                <a:ext cx="6096000" cy="413639"/>
              </a:xfrm>
              <a:prstGeom prst="rect">
                <a:avLst/>
              </a:prstGeom>
              <a:blipFill>
                <a:blip r:embed="rId7"/>
                <a:stretch>
                  <a:fillRect t="-119118" b="-17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4559E98-D9FB-4510-A178-1A98957CC4B4}"/>
              </a:ext>
            </a:extLst>
          </p:cNvPr>
          <p:cNvSpPr txBox="1"/>
          <p:nvPr/>
        </p:nvSpPr>
        <p:spPr>
          <a:xfrm>
            <a:off x="6473382" y="6268564"/>
            <a:ext cx="8226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(</a:t>
            </a:r>
            <a:r>
              <a:rPr lang="en-US" sz="2000" dirty="0"/>
              <a:t>10</a:t>
            </a:r>
            <a:r>
              <a:rPr lang="ru-RU" sz="20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25E07-C2C9-4A9A-89E2-ADE4A023F7AD}"/>
              </a:ext>
            </a:extLst>
          </p:cNvPr>
          <p:cNvSpPr txBox="1"/>
          <p:nvPr/>
        </p:nvSpPr>
        <p:spPr>
          <a:xfrm>
            <a:off x="753306" y="56418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9702E"/>
                </a:solidFill>
                <a:latin typeface="+mj-lt"/>
                <a:ea typeface="+mj-ea"/>
                <a:cs typeface="+mj-cs"/>
              </a:rPr>
              <a:t>Average number of occupied resources:</a:t>
            </a:r>
            <a:endParaRPr lang="ru-RU" sz="2400" b="1" dirty="0">
              <a:solidFill>
                <a:srgbClr val="49702E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417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036405-EC9C-12B2-2F1E-7C1A96DED105}"/>
                  </a:ext>
                </a:extLst>
              </p:cNvPr>
              <p:cNvSpPr txBox="1"/>
              <p:nvPr/>
            </p:nvSpPr>
            <p:spPr>
              <a:xfrm>
                <a:off x="578673" y="1311895"/>
                <a:ext cx="11034654" cy="4924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– </a:t>
                </a:r>
                <a:r>
                  <a:rPr lang="en-US" sz="2400" dirty="0"/>
                  <a:t>number of resources available for multicast requests service</a:t>
                </a:r>
              </a:p>
              <a:p>
                <a:pPr>
                  <a:spcAft>
                    <a:spcPts val="600"/>
                  </a:spcAft>
                </a:pPr>
                <a:endParaRPr lang="ru-RU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 – resource requirement for class 1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 </a:t>
                </a:r>
                <a:r>
                  <a:rPr lang="en-US" sz="2400" dirty="0"/>
                  <a:t>in ring area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– resource requirement for class 1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 </a:t>
                </a:r>
                <a:r>
                  <a:rPr lang="en-US" sz="2400" dirty="0"/>
                  <a:t>in circle area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dirty="0"/>
                  <a:t>– resource requirement for class 2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 </a:t>
                </a:r>
                <a:r>
                  <a:rPr lang="en-US" sz="2400" dirty="0"/>
                  <a:t>in ring area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– resource requirement for class 2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 </a:t>
                </a:r>
                <a:r>
                  <a:rPr lang="en-US" sz="2400" dirty="0"/>
                  <a:t>in circle area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US" sz="2400" dirty="0"/>
                  <a:t> –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intensity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of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service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</m:oMath>
                </a14:m>
                <a:r>
                  <a:rPr lang="en-US" sz="2400" dirty="0"/>
                  <a:t>for class 1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 </a:t>
                </a:r>
                <a:r>
                  <a:rPr lang="en-US" sz="2400" dirty="0"/>
                  <a:t>in ring area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en-US" sz="2400" dirty="0"/>
                  <a:t> –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intensity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of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service</m:t>
                    </m:r>
                    <m:r>
                      <m:rPr>
                        <m:nor/>
                      </m:rPr>
                      <a:rPr lang="en-US" sz="2400" b="0" i="0" smtClean="0"/>
                      <m:t> </m:t>
                    </m:r>
                  </m:oMath>
                </a14:m>
                <a:r>
                  <a:rPr lang="en-US" sz="2400" dirty="0"/>
                  <a:t>for class 1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 </a:t>
                </a:r>
                <a:r>
                  <a:rPr lang="en-US" sz="2400" dirty="0"/>
                  <a:t>in circle area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400" dirty="0"/>
                  <a:t> –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intensity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of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service</m:t>
                    </m:r>
                    <m:r>
                      <m:rPr>
                        <m:nor/>
                      </m:rPr>
                      <a:rPr lang="en-US" sz="2400" b="0" i="0" smtClean="0"/>
                      <m:t> </m:t>
                    </m:r>
                  </m:oMath>
                </a14:m>
                <a:r>
                  <a:rPr lang="en-US" sz="2400" dirty="0"/>
                  <a:t>for class 2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 </a:t>
                </a:r>
                <a:r>
                  <a:rPr lang="en-US" sz="2400" dirty="0"/>
                  <a:t>in ring area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n-US" sz="2400" dirty="0"/>
                  <a:t> –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intensity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of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service</m:t>
                    </m:r>
                    <m:r>
                      <m:rPr>
                        <m:nor/>
                      </m:rPr>
                      <a:rPr lang="en-US" sz="2400" b="0" i="0" smtClean="0"/>
                      <m:t> </m:t>
                    </m:r>
                  </m:oMath>
                </a14:m>
                <a:r>
                  <a:rPr lang="en-US" sz="2400" dirty="0"/>
                  <a:t>for class 2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 </a:t>
                </a:r>
                <a:r>
                  <a:rPr lang="en-US" sz="2400" dirty="0"/>
                  <a:t>in circle area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036405-EC9C-12B2-2F1E-7C1A96DED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73" y="1311895"/>
                <a:ext cx="11034654" cy="4924425"/>
              </a:xfrm>
              <a:prstGeom prst="rect">
                <a:avLst/>
              </a:prstGeom>
              <a:blipFill>
                <a:blip r:embed="rId2"/>
                <a:stretch>
                  <a:fillRect l="-166" t="-990" b="-18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09302" y="5871195"/>
            <a:ext cx="2844800" cy="365125"/>
          </a:xfrm>
        </p:spPr>
        <p:txBody>
          <a:bodyPr/>
          <a:lstStyle/>
          <a:p>
            <a:fld id="{412C13F7-526F-4AD0-9BEC-F92700501928}" type="slidenum">
              <a:rPr lang="ru-RU" smtClean="0"/>
              <a:pPr/>
              <a:t>11</a:t>
            </a:fld>
            <a:r>
              <a:rPr lang="ru-RU" dirty="0"/>
              <a:t> /</a:t>
            </a:r>
            <a:r>
              <a:rPr lang="en-US" dirty="0"/>
              <a:t> 1</a:t>
            </a:r>
            <a:r>
              <a:rPr lang="ru-RU" dirty="0"/>
              <a:t>5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D7486B2-55A1-428A-95FB-63730557405A}"/>
              </a:ext>
            </a:extLst>
          </p:cNvPr>
          <p:cNvSpPr txBox="1">
            <a:spLocks/>
          </p:cNvSpPr>
          <p:nvPr/>
        </p:nvSpPr>
        <p:spPr>
          <a:xfrm>
            <a:off x="879081" y="59040"/>
            <a:ext cx="11211319" cy="8263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49702E"/>
                </a:solidFill>
              </a:rPr>
              <a:t>Numerical analysis: input parameters</a:t>
            </a:r>
            <a:endParaRPr lang="ru-RU" sz="4000" b="1" dirty="0">
              <a:solidFill>
                <a:srgbClr val="497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4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5BE908-C91C-3A01-D3E0-B899DD841680}"/>
                  </a:ext>
                </a:extLst>
              </p:cNvPr>
              <p:cNvSpPr txBox="1"/>
              <p:nvPr/>
            </p:nvSpPr>
            <p:spPr>
              <a:xfrm>
                <a:off x="7607753" y="2610036"/>
                <a:ext cx="1262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5BE908-C91C-3A01-D3E0-B899DD841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2610036"/>
                <a:ext cx="12622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42FD6B-766B-2BBA-E14E-F4393068F23E}"/>
                  </a:ext>
                </a:extLst>
              </p:cNvPr>
              <p:cNvSpPr txBox="1"/>
              <p:nvPr/>
            </p:nvSpPr>
            <p:spPr>
              <a:xfrm>
                <a:off x="776050" y="1429553"/>
                <a:ext cx="96710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dependence of the class 1 blocking probability on the intensity of request arrival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42FD6B-766B-2BBA-E14E-F4393068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50" y="1429553"/>
                <a:ext cx="9671045" cy="400110"/>
              </a:xfrm>
              <a:prstGeom prst="rect">
                <a:avLst/>
              </a:prstGeom>
              <a:blipFill>
                <a:blip r:embed="rId4"/>
                <a:stretch>
                  <a:fillRect l="-630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EA46C-276B-BD9B-0A15-CB303391D5A9}"/>
                  </a:ext>
                </a:extLst>
              </p:cNvPr>
              <p:cNvSpPr txBox="1"/>
              <p:nvPr/>
            </p:nvSpPr>
            <p:spPr>
              <a:xfrm>
                <a:off x="9758908" y="3057750"/>
                <a:ext cx="1113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EA46C-276B-BD9B-0A15-CB303391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3057750"/>
                <a:ext cx="11138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32AAD1-A7B8-7B7A-A34D-CF7C491BE664}"/>
                  </a:ext>
                </a:extLst>
              </p:cNvPr>
              <p:cNvSpPr txBox="1"/>
              <p:nvPr/>
            </p:nvSpPr>
            <p:spPr>
              <a:xfrm>
                <a:off x="9758908" y="3905045"/>
                <a:ext cx="1361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32AAD1-A7B8-7B7A-A34D-CF7C491BE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3905045"/>
                <a:ext cx="13615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5CF9C-BA93-BB5B-BF73-96C866C99740}"/>
                  </a:ext>
                </a:extLst>
              </p:cNvPr>
              <p:cNvSpPr txBox="1"/>
              <p:nvPr/>
            </p:nvSpPr>
            <p:spPr>
              <a:xfrm>
                <a:off x="9758908" y="4289610"/>
                <a:ext cx="1361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5CF9C-BA93-BB5B-BF73-96C866C99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4289610"/>
                <a:ext cx="1361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3AC167-E2F1-7D8C-B8E4-5E1ED6141157}"/>
                  </a:ext>
                </a:extLst>
              </p:cNvPr>
              <p:cNvSpPr txBox="1"/>
              <p:nvPr/>
            </p:nvSpPr>
            <p:spPr>
              <a:xfrm>
                <a:off x="7607753" y="4245063"/>
                <a:ext cx="1992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 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3AC167-E2F1-7D8C-B8E4-5E1ED614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4245063"/>
                <a:ext cx="1992344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138A38-DBEA-0D25-E0CB-575AB0CFEB75}"/>
                  </a:ext>
                </a:extLst>
              </p:cNvPr>
              <p:cNvSpPr txBox="1"/>
              <p:nvPr/>
            </p:nvSpPr>
            <p:spPr>
              <a:xfrm>
                <a:off x="7607753" y="3905045"/>
                <a:ext cx="19383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138A38-DBEA-0D25-E0CB-575AB0CFE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3905045"/>
                <a:ext cx="1938313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E73B2E-E157-5028-038D-D19F6666B807}"/>
                  </a:ext>
                </a:extLst>
              </p:cNvPr>
              <p:cNvSpPr txBox="1"/>
              <p:nvPr/>
            </p:nvSpPr>
            <p:spPr>
              <a:xfrm>
                <a:off x="7607753" y="4655169"/>
                <a:ext cx="1992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E73B2E-E157-5028-038D-D19F6666B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4655169"/>
                <a:ext cx="1992344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A56E6-0FA2-2B76-EFD8-66EB9AB8256C}"/>
                  </a:ext>
                </a:extLst>
              </p:cNvPr>
              <p:cNvSpPr txBox="1"/>
              <p:nvPr/>
            </p:nvSpPr>
            <p:spPr>
              <a:xfrm>
                <a:off x="9758908" y="4689071"/>
                <a:ext cx="14779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EA56E6-0FA2-2B76-EFD8-66EB9AB8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4689071"/>
                <a:ext cx="147794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1EFF6A-A27D-19BA-BF1D-510870334320}"/>
                  </a:ext>
                </a:extLst>
              </p:cNvPr>
              <p:cNvSpPr txBox="1"/>
              <p:nvPr/>
            </p:nvSpPr>
            <p:spPr>
              <a:xfrm>
                <a:off x="9758908" y="5065169"/>
                <a:ext cx="117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1EFF6A-A27D-19BA-BF1D-510870334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5065169"/>
                <a:ext cx="11739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01830F-ABA5-580D-9ADE-C04F563E67BC}"/>
                  </a:ext>
                </a:extLst>
              </p:cNvPr>
              <p:cNvSpPr txBox="1"/>
              <p:nvPr/>
            </p:nvSpPr>
            <p:spPr>
              <a:xfrm>
                <a:off x="7607753" y="5065169"/>
                <a:ext cx="1803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01830F-ABA5-580D-9ADE-C04F563E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5065169"/>
                <a:ext cx="1803098" cy="369332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728242-51A1-E5A4-C057-0568E9707E5B}"/>
                  </a:ext>
                </a:extLst>
              </p:cNvPr>
              <p:cNvSpPr txBox="1"/>
              <p:nvPr/>
            </p:nvSpPr>
            <p:spPr>
              <a:xfrm>
                <a:off x="7607753" y="2979368"/>
                <a:ext cx="1262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728242-51A1-E5A4-C057-0568E9707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2979368"/>
                <a:ext cx="12622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491998-1F35-EFF5-88ED-FE901DA661F7}"/>
                  </a:ext>
                </a:extLst>
              </p:cNvPr>
              <p:cNvSpPr txBox="1"/>
              <p:nvPr/>
            </p:nvSpPr>
            <p:spPr>
              <a:xfrm>
                <a:off x="7607753" y="3348700"/>
                <a:ext cx="1803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491998-1F35-EFF5-88ED-FE901DA66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3348700"/>
                <a:ext cx="180309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A64513FC-8A0F-159C-8B98-4B63B716122F}"/>
              </a:ext>
            </a:extLst>
          </p:cNvPr>
          <p:cNvSpPr txBox="1">
            <a:spLocks/>
          </p:cNvSpPr>
          <p:nvPr/>
        </p:nvSpPr>
        <p:spPr>
          <a:xfrm>
            <a:off x="8509302" y="587119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2C13F7-526F-4AD0-9BEC-F92700501928}" type="slidenum">
              <a:rPr lang="ru-RU" smtClean="0"/>
              <a:pPr/>
              <a:t>12</a:t>
            </a:fld>
            <a:r>
              <a:rPr lang="ru-RU" dirty="0"/>
              <a:t> /</a:t>
            </a:r>
            <a:r>
              <a:rPr lang="en-US" dirty="0"/>
              <a:t> </a:t>
            </a:r>
            <a:r>
              <a:rPr lang="ru-RU" dirty="0"/>
              <a:t>15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20C3CE61-6BE9-4F2C-9665-C565794F64F1}"/>
              </a:ext>
            </a:extLst>
          </p:cNvPr>
          <p:cNvSpPr txBox="1">
            <a:spLocks/>
          </p:cNvSpPr>
          <p:nvPr/>
        </p:nvSpPr>
        <p:spPr>
          <a:xfrm>
            <a:off x="879081" y="59040"/>
            <a:ext cx="10685389" cy="11835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300" b="1" dirty="0">
                <a:solidFill>
                  <a:srgbClr val="49702E"/>
                </a:solidFill>
              </a:rPr>
              <a:t>Numerical analysis: </a:t>
            </a:r>
          </a:p>
          <a:p>
            <a:pPr algn="l"/>
            <a:r>
              <a:rPr lang="en-US" sz="3900" b="1" dirty="0">
                <a:solidFill>
                  <a:srgbClr val="49702E"/>
                </a:solidFill>
              </a:rPr>
              <a:t>class 1 blocking probability</a:t>
            </a:r>
            <a:endParaRPr lang="ru-RU" sz="3900" b="1" dirty="0">
              <a:solidFill>
                <a:srgbClr val="49702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15C6C-1753-72C7-69E4-CEF512710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36" y="2016676"/>
            <a:ext cx="5577851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2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D7486B2-55A1-428A-95FB-63730557405A}"/>
              </a:ext>
            </a:extLst>
          </p:cNvPr>
          <p:cNvSpPr txBox="1">
            <a:spLocks/>
          </p:cNvSpPr>
          <p:nvPr/>
        </p:nvSpPr>
        <p:spPr>
          <a:xfrm>
            <a:off x="879081" y="59040"/>
            <a:ext cx="10685389" cy="11835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300" b="1" dirty="0">
                <a:solidFill>
                  <a:srgbClr val="49702E"/>
                </a:solidFill>
              </a:rPr>
              <a:t>Numerical analysis: </a:t>
            </a:r>
          </a:p>
          <a:p>
            <a:pPr algn="l"/>
            <a:r>
              <a:rPr lang="en-US" sz="3900" b="1" dirty="0">
                <a:solidFill>
                  <a:srgbClr val="49702E"/>
                </a:solidFill>
              </a:rPr>
              <a:t>class 2 blocking probability</a:t>
            </a:r>
            <a:endParaRPr lang="ru-RU" sz="3900" b="1" dirty="0">
              <a:solidFill>
                <a:srgbClr val="49702E"/>
              </a:solidFill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A64513FC-8A0F-159C-8B98-4B63B716122F}"/>
              </a:ext>
            </a:extLst>
          </p:cNvPr>
          <p:cNvSpPr txBox="1">
            <a:spLocks/>
          </p:cNvSpPr>
          <p:nvPr/>
        </p:nvSpPr>
        <p:spPr>
          <a:xfrm>
            <a:off x="8509302" y="587119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2C13F7-526F-4AD0-9BEC-F92700501928}" type="slidenum">
              <a:rPr lang="ru-RU" smtClean="0"/>
              <a:pPr/>
              <a:t>13</a:t>
            </a:fld>
            <a:r>
              <a:rPr lang="ru-RU" dirty="0"/>
              <a:t> /</a:t>
            </a:r>
            <a:r>
              <a:rPr lang="en-US" dirty="0"/>
              <a:t> 1</a:t>
            </a:r>
            <a:r>
              <a:rPr lang="ru-RU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85E76-8F45-4542-ADC4-1FA520FA8690}"/>
                  </a:ext>
                </a:extLst>
              </p:cNvPr>
              <p:cNvSpPr txBox="1"/>
              <p:nvPr/>
            </p:nvSpPr>
            <p:spPr>
              <a:xfrm>
                <a:off x="776050" y="1429553"/>
                <a:ext cx="96710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dependence of the class 2 blocking probability on the intensity of request arrival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85E76-8F45-4542-ADC4-1FA520FA8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50" y="1429553"/>
                <a:ext cx="9671045" cy="400110"/>
              </a:xfrm>
              <a:prstGeom prst="rect">
                <a:avLst/>
              </a:prstGeom>
              <a:blipFill>
                <a:blip r:embed="rId2"/>
                <a:stretch>
                  <a:fillRect l="-630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112F96-1F5C-40C4-9147-3707874013B1}"/>
                  </a:ext>
                </a:extLst>
              </p:cNvPr>
              <p:cNvSpPr txBox="1"/>
              <p:nvPr/>
            </p:nvSpPr>
            <p:spPr>
              <a:xfrm>
                <a:off x="9758908" y="3057750"/>
                <a:ext cx="1113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112F96-1F5C-40C4-9147-370787401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3057750"/>
                <a:ext cx="11138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097F7E-CB11-4876-A687-23ED4AECACB7}"/>
                  </a:ext>
                </a:extLst>
              </p:cNvPr>
              <p:cNvSpPr txBox="1"/>
              <p:nvPr/>
            </p:nvSpPr>
            <p:spPr>
              <a:xfrm>
                <a:off x="9758908" y="3905045"/>
                <a:ext cx="1361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097F7E-CB11-4876-A687-23ED4AECA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3905045"/>
                <a:ext cx="13615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05A9D2-7DDF-457D-A144-21925B0C3687}"/>
                  </a:ext>
                </a:extLst>
              </p:cNvPr>
              <p:cNvSpPr txBox="1"/>
              <p:nvPr/>
            </p:nvSpPr>
            <p:spPr>
              <a:xfrm>
                <a:off x="9758908" y="4289610"/>
                <a:ext cx="1361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05A9D2-7DDF-457D-A144-21925B0C3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4289610"/>
                <a:ext cx="1361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E82C10-489B-402F-AD30-8816CB4570EA}"/>
                  </a:ext>
                </a:extLst>
              </p:cNvPr>
              <p:cNvSpPr txBox="1"/>
              <p:nvPr/>
            </p:nvSpPr>
            <p:spPr>
              <a:xfrm>
                <a:off x="7607753" y="4245063"/>
                <a:ext cx="1992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 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E82C10-489B-402F-AD30-8816CB4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4245063"/>
                <a:ext cx="1992344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451EDA-21C0-4DEE-9ECB-7BA990A7CFA0}"/>
                  </a:ext>
                </a:extLst>
              </p:cNvPr>
              <p:cNvSpPr txBox="1"/>
              <p:nvPr/>
            </p:nvSpPr>
            <p:spPr>
              <a:xfrm>
                <a:off x="7607753" y="3905045"/>
                <a:ext cx="19383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451EDA-21C0-4DEE-9ECB-7BA990A7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3905045"/>
                <a:ext cx="1938313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7C193D-746C-4E8E-84FA-B5A19AC241F0}"/>
                  </a:ext>
                </a:extLst>
              </p:cNvPr>
              <p:cNvSpPr txBox="1"/>
              <p:nvPr/>
            </p:nvSpPr>
            <p:spPr>
              <a:xfrm>
                <a:off x="7607753" y="4655169"/>
                <a:ext cx="1992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7C193D-746C-4E8E-84FA-B5A19AC24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4655169"/>
                <a:ext cx="1992344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E7DB8C2-003A-4609-8276-08072087805B}"/>
                  </a:ext>
                </a:extLst>
              </p:cNvPr>
              <p:cNvSpPr txBox="1"/>
              <p:nvPr/>
            </p:nvSpPr>
            <p:spPr>
              <a:xfrm>
                <a:off x="9758908" y="4689071"/>
                <a:ext cx="14779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E7DB8C2-003A-4609-8276-08072087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4689071"/>
                <a:ext cx="147794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6F8E55-0469-4BA3-B373-260E6249EB16}"/>
                  </a:ext>
                </a:extLst>
              </p:cNvPr>
              <p:cNvSpPr txBox="1"/>
              <p:nvPr/>
            </p:nvSpPr>
            <p:spPr>
              <a:xfrm>
                <a:off x="9758908" y="5065169"/>
                <a:ext cx="117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6F8E55-0469-4BA3-B373-260E6249E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5065169"/>
                <a:ext cx="11739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22D1C8-82A2-401F-B4AA-07615C052415}"/>
                  </a:ext>
                </a:extLst>
              </p:cNvPr>
              <p:cNvSpPr txBox="1"/>
              <p:nvPr/>
            </p:nvSpPr>
            <p:spPr>
              <a:xfrm>
                <a:off x="7607753" y="5065169"/>
                <a:ext cx="1803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22D1C8-82A2-401F-B4AA-07615C05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5065169"/>
                <a:ext cx="1803098" cy="369332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253B834-F8A4-43F5-95B4-E5FF33A63638}"/>
                  </a:ext>
                </a:extLst>
              </p:cNvPr>
              <p:cNvSpPr txBox="1"/>
              <p:nvPr/>
            </p:nvSpPr>
            <p:spPr>
              <a:xfrm>
                <a:off x="7607753" y="2955297"/>
                <a:ext cx="1262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253B834-F8A4-43F5-95B4-E5FF33A63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2955297"/>
                <a:ext cx="12622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BB982C-C376-4D0A-87FA-77C8EA8AD003}"/>
                  </a:ext>
                </a:extLst>
              </p:cNvPr>
              <p:cNvSpPr txBox="1"/>
              <p:nvPr/>
            </p:nvSpPr>
            <p:spPr>
              <a:xfrm>
                <a:off x="7607753" y="3348700"/>
                <a:ext cx="1803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BB982C-C376-4D0A-87FA-77C8EA8A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3348700"/>
                <a:ext cx="180309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3F2590-9BE3-D2C4-61E4-1009A86128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49" y="2020928"/>
            <a:ext cx="5577851" cy="42153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032CF-8B00-4CC4-98DB-48738D703CD1}"/>
                  </a:ext>
                </a:extLst>
              </p:cNvPr>
              <p:cNvSpPr txBox="1"/>
              <p:nvPr/>
            </p:nvSpPr>
            <p:spPr>
              <a:xfrm>
                <a:off x="7607753" y="2569564"/>
                <a:ext cx="1262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032CF-8B00-4CC4-98DB-48738D703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2569564"/>
                <a:ext cx="126222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48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D7486B2-55A1-428A-95FB-63730557405A}"/>
              </a:ext>
            </a:extLst>
          </p:cNvPr>
          <p:cNvSpPr txBox="1">
            <a:spLocks/>
          </p:cNvSpPr>
          <p:nvPr/>
        </p:nvSpPr>
        <p:spPr>
          <a:xfrm>
            <a:off x="879081" y="59039"/>
            <a:ext cx="10685389" cy="13297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49702E"/>
                </a:solidFill>
              </a:rPr>
              <a:t>Numerical analysis: </a:t>
            </a:r>
          </a:p>
          <a:p>
            <a:pPr algn="l"/>
            <a:r>
              <a:rPr lang="en-US" sz="3600" b="1" dirty="0">
                <a:solidFill>
                  <a:srgbClr val="49702E"/>
                </a:solidFill>
              </a:rPr>
              <a:t>average number of occupied resources</a:t>
            </a:r>
            <a:endParaRPr lang="ru-RU" sz="3600" b="1" dirty="0">
              <a:solidFill>
                <a:srgbClr val="49702E"/>
              </a:solidFill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A64513FC-8A0F-159C-8B98-4B63B716122F}"/>
              </a:ext>
            </a:extLst>
          </p:cNvPr>
          <p:cNvSpPr txBox="1">
            <a:spLocks/>
          </p:cNvSpPr>
          <p:nvPr/>
        </p:nvSpPr>
        <p:spPr>
          <a:xfrm>
            <a:off x="8509302" y="587119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2C13F7-526F-4AD0-9BEC-F92700501928}" type="slidenum">
              <a:rPr lang="ru-RU" smtClean="0"/>
              <a:pPr/>
              <a:t>14</a:t>
            </a:fld>
            <a:r>
              <a:rPr lang="ru-RU" dirty="0"/>
              <a:t> /</a:t>
            </a:r>
            <a:r>
              <a:rPr lang="en-US" dirty="0"/>
              <a:t> </a:t>
            </a:r>
            <a:r>
              <a:rPr lang="ru-RU" dirty="0"/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85E76-8F45-4542-ADC4-1FA520FA8690}"/>
                  </a:ext>
                </a:extLst>
              </p:cNvPr>
              <p:cNvSpPr txBox="1"/>
              <p:nvPr/>
            </p:nvSpPr>
            <p:spPr>
              <a:xfrm>
                <a:off x="776049" y="1429553"/>
                <a:ext cx="11111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dependence of average number of occupied resources on the intensity of request arrival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85E76-8F45-4542-ADC4-1FA520FA8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49" y="1429553"/>
                <a:ext cx="11111151" cy="400110"/>
              </a:xfrm>
              <a:prstGeom prst="rect">
                <a:avLst/>
              </a:prstGeom>
              <a:blipFill>
                <a:blip r:embed="rId2"/>
                <a:stretch>
                  <a:fillRect l="-549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112F96-1F5C-40C4-9147-3707874013B1}"/>
                  </a:ext>
                </a:extLst>
              </p:cNvPr>
              <p:cNvSpPr txBox="1"/>
              <p:nvPr/>
            </p:nvSpPr>
            <p:spPr>
              <a:xfrm>
                <a:off x="9758908" y="3057750"/>
                <a:ext cx="1113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112F96-1F5C-40C4-9147-370787401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3057750"/>
                <a:ext cx="1113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097F7E-CB11-4876-A687-23ED4AECACB7}"/>
                  </a:ext>
                </a:extLst>
              </p:cNvPr>
              <p:cNvSpPr txBox="1"/>
              <p:nvPr/>
            </p:nvSpPr>
            <p:spPr>
              <a:xfrm>
                <a:off x="9758908" y="3905045"/>
                <a:ext cx="1361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097F7E-CB11-4876-A687-23ED4AECA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3905045"/>
                <a:ext cx="13615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05A9D2-7DDF-457D-A144-21925B0C3687}"/>
                  </a:ext>
                </a:extLst>
              </p:cNvPr>
              <p:cNvSpPr txBox="1"/>
              <p:nvPr/>
            </p:nvSpPr>
            <p:spPr>
              <a:xfrm>
                <a:off x="9758908" y="4289610"/>
                <a:ext cx="1361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05A9D2-7DDF-457D-A144-21925B0C3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4289610"/>
                <a:ext cx="13615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E82C10-489B-402F-AD30-8816CB4570EA}"/>
                  </a:ext>
                </a:extLst>
              </p:cNvPr>
              <p:cNvSpPr txBox="1"/>
              <p:nvPr/>
            </p:nvSpPr>
            <p:spPr>
              <a:xfrm>
                <a:off x="7607753" y="4245063"/>
                <a:ext cx="1992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 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E82C10-489B-402F-AD30-8816CB4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4245063"/>
                <a:ext cx="1992344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451EDA-21C0-4DEE-9ECB-7BA990A7CFA0}"/>
                  </a:ext>
                </a:extLst>
              </p:cNvPr>
              <p:cNvSpPr txBox="1"/>
              <p:nvPr/>
            </p:nvSpPr>
            <p:spPr>
              <a:xfrm>
                <a:off x="7607753" y="3905045"/>
                <a:ext cx="19383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451EDA-21C0-4DEE-9ECB-7BA990A7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3905045"/>
                <a:ext cx="1938313" cy="369332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7C193D-746C-4E8E-84FA-B5A19AC241F0}"/>
                  </a:ext>
                </a:extLst>
              </p:cNvPr>
              <p:cNvSpPr txBox="1"/>
              <p:nvPr/>
            </p:nvSpPr>
            <p:spPr>
              <a:xfrm>
                <a:off x="7607753" y="4655169"/>
                <a:ext cx="1992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7C193D-746C-4E8E-84FA-B5A19AC24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4655169"/>
                <a:ext cx="1992344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E7DB8C2-003A-4609-8276-08072087805B}"/>
                  </a:ext>
                </a:extLst>
              </p:cNvPr>
              <p:cNvSpPr txBox="1"/>
              <p:nvPr/>
            </p:nvSpPr>
            <p:spPr>
              <a:xfrm>
                <a:off x="9758908" y="4689071"/>
                <a:ext cx="14779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E7DB8C2-003A-4609-8276-08072087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4689071"/>
                <a:ext cx="14779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6F8E55-0469-4BA3-B373-260E6249EB16}"/>
                  </a:ext>
                </a:extLst>
              </p:cNvPr>
              <p:cNvSpPr txBox="1"/>
              <p:nvPr/>
            </p:nvSpPr>
            <p:spPr>
              <a:xfrm>
                <a:off x="9758908" y="5065169"/>
                <a:ext cx="117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6F8E55-0469-4BA3-B373-260E6249E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08" y="5065169"/>
                <a:ext cx="117394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22D1C8-82A2-401F-B4AA-07615C052415}"/>
                  </a:ext>
                </a:extLst>
              </p:cNvPr>
              <p:cNvSpPr txBox="1"/>
              <p:nvPr/>
            </p:nvSpPr>
            <p:spPr>
              <a:xfrm>
                <a:off x="7607753" y="5065169"/>
                <a:ext cx="1803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22D1C8-82A2-401F-B4AA-07615C05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5065169"/>
                <a:ext cx="1803098" cy="369332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253B834-F8A4-43F5-95B4-E5FF33A63638}"/>
                  </a:ext>
                </a:extLst>
              </p:cNvPr>
              <p:cNvSpPr txBox="1"/>
              <p:nvPr/>
            </p:nvSpPr>
            <p:spPr>
              <a:xfrm>
                <a:off x="7607753" y="2979368"/>
                <a:ext cx="1262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253B834-F8A4-43F5-95B4-E5FF33A63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2979368"/>
                <a:ext cx="12622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BB982C-C376-4D0A-87FA-77C8EA8AD003}"/>
                  </a:ext>
                </a:extLst>
              </p:cNvPr>
              <p:cNvSpPr txBox="1"/>
              <p:nvPr/>
            </p:nvSpPr>
            <p:spPr>
              <a:xfrm>
                <a:off x="7607753" y="3348700"/>
                <a:ext cx="1803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BB982C-C376-4D0A-87FA-77C8EA8A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3348700"/>
                <a:ext cx="18030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D348F76-B072-8EB1-96FA-BAC4710E55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2006310"/>
            <a:ext cx="6053340" cy="42153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88B704-8301-EE35-D8D6-4D65B15BFFCA}"/>
                  </a:ext>
                </a:extLst>
              </p:cNvPr>
              <p:cNvSpPr txBox="1"/>
              <p:nvPr/>
            </p:nvSpPr>
            <p:spPr>
              <a:xfrm>
                <a:off x="7607753" y="2597688"/>
                <a:ext cx="1262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88B704-8301-EE35-D8D6-4D65B15BF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53" y="2597688"/>
                <a:ext cx="126222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5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E23B1D7-DED1-4A64-8228-B733C618BE11}"/>
              </a:ext>
            </a:extLst>
          </p:cNvPr>
          <p:cNvSpPr txBox="1">
            <a:spLocks/>
          </p:cNvSpPr>
          <p:nvPr/>
        </p:nvSpPr>
        <p:spPr>
          <a:xfrm>
            <a:off x="486198" y="871166"/>
            <a:ext cx="10515600" cy="6522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49702E"/>
                </a:solidFill>
              </a:rPr>
              <a:t>Conclusion</a:t>
            </a:r>
            <a:endParaRPr lang="ru-RU" sz="3600" b="1" dirty="0">
              <a:solidFill>
                <a:srgbClr val="49702E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E23B1D7-DED1-4A64-8228-B733C618BE11}"/>
              </a:ext>
            </a:extLst>
          </p:cNvPr>
          <p:cNvSpPr txBox="1">
            <a:spLocks/>
          </p:cNvSpPr>
          <p:nvPr/>
        </p:nvSpPr>
        <p:spPr>
          <a:xfrm>
            <a:off x="486198" y="2999982"/>
            <a:ext cx="10515600" cy="6522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49702E"/>
                </a:solidFill>
              </a:rPr>
              <a:t>Tasks for further research</a:t>
            </a:r>
            <a:endParaRPr lang="ru-RU" sz="3600" b="1" dirty="0">
              <a:solidFill>
                <a:srgbClr val="49702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E8153-A1EE-026C-F7A3-101A0741E7C5}"/>
              </a:ext>
            </a:extLst>
          </p:cNvPr>
          <p:cNvSpPr txBox="1"/>
          <p:nvPr/>
        </p:nvSpPr>
        <p:spPr>
          <a:xfrm>
            <a:off x="486198" y="1696464"/>
            <a:ext cx="1121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 mathematical model servicing two classes of multicast traffic across different areas of a single access point is developed, enabling the analysis of stationary probabilities and blocking scenarios, with its novelty lying in handling multiple traffic classes.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14DF89-6E23-F651-40D5-7F6E94E3858A}"/>
                  </a:ext>
                </a:extLst>
              </p:cNvPr>
              <p:cNvSpPr txBox="1"/>
              <p:nvPr/>
            </p:nvSpPr>
            <p:spPr>
              <a:xfrm>
                <a:off x="486197" y="3948698"/>
                <a:ext cx="112162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D0D0D"/>
                    </a:solidFill>
                    <a:latin typeface="Söhne"/>
                  </a:rPr>
                  <a:t>E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Söhne"/>
                  </a:rPr>
                  <a:t>xpanding the model to encompass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Söhne"/>
                  </a:rPr>
                  <a:t> classes of multicast traffic across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i="0" dirty="0">
                    <a:solidFill>
                      <a:srgbClr val="0D0D0D"/>
                    </a:solidFill>
                    <a:effectLst/>
                    <a:latin typeface="Söhne"/>
                  </a:rPr>
                  <a:t> access points, integrating maintenance blockers, and incorporating unicast traffic analysis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14DF89-6E23-F651-40D5-7F6E94E38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7" y="3948698"/>
                <a:ext cx="11216275" cy="646331"/>
              </a:xfrm>
              <a:prstGeom prst="rect">
                <a:avLst/>
              </a:prstGeom>
              <a:blipFill>
                <a:blip r:embed="rId2"/>
                <a:stretch>
                  <a:fillRect l="-380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4E040DC5-BAEC-1669-59D3-B663819215E2}"/>
              </a:ext>
            </a:extLst>
          </p:cNvPr>
          <p:cNvSpPr txBox="1">
            <a:spLocks/>
          </p:cNvSpPr>
          <p:nvPr/>
        </p:nvSpPr>
        <p:spPr>
          <a:xfrm>
            <a:off x="8509302" y="587119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2C13F7-526F-4AD0-9BEC-F92700501928}" type="slidenum">
              <a:rPr lang="ru-RU" smtClean="0"/>
              <a:pPr/>
              <a:t>15</a:t>
            </a:fld>
            <a:r>
              <a:rPr lang="ru-RU" dirty="0"/>
              <a:t> /</a:t>
            </a:r>
            <a:r>
              <a:rPr lang="en-US" dirty="0"/>
              <a:t> 1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418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3B3E35-A05C-451E-93D2-84C0DB38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1790"/>
            <a:ext cx="10972800" cy="4108727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i="1" dirty="0"/>
              <a:t>J. Bang, J.H. Kim, </a:t>
            </a:r>
            <a:r>
              <a:rPr lang="en-US" sz="2000" dirty="0"/>
              <a:t>Predicting Power Density of Array Antenna in </a:t>
            </a:r>
            <a:r>
              <a:rPr lang="en-US" sz="2000" dirty="0" err="1"/>
              <a:t>mmWave</a:t>
            </a:r>
            <a:r>
              <a:rPr lang="en-US" sz="2000" dirty="0"/>
              <a:t> Applications With Deep Learning, IEEE Access, 2021. 9, 111030-111038. doi:10.1109/ACCESS.2021.3102825.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5G: System Architecture for the 5G System (Release 15). Version 15.2.0. ETSI 3GPP TS 23.501, 2018. https://www.etsi.org/deliver/etsits/123500123599/123501/15.02.0006/ts123501v150200p.pdf.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/>
          </a:p>
          <a:p>
            <a:pPr marL="457200" indent="-457200" algn="just">
              <a:buFont typeface="+mj-lt"/>
              <a:buAutoNum type="arabicPeriod"/>
            </a:pPr>
            <a:r>
              <a:rPr lang="de-DE" sz="2000" i="1" dirty="0"/>
              <a:t>V. Naumov, Y. </a:t>
            </a:r>
            <a:r>
              <a:rPr lang="de-DE" sz="2000" i="1" dirty="0" err="1"/>
              <a:t>Gaidamaka</a:t>
            </a:r>
            <a:r>
              <a:rPr lang="de-DE" sz="2000" i="1" dirty="0"/>
              <a:t>, N. </a:t>
            </a:r>
            <a:r>
              <a:rPr lang="de-DE" sz="2000" i="1" dirty="0" err="1"/>
              <a:t>Yarkina</a:t>
            </a:r>
            <a:r>
              <a:rPr lang="de-DE" sz="2000" i="1" dirty="0"/>
              <a:t>, K. </a:t>
            </a:r>
            <a:r>
              <a:rPr lang="de-DE" sz="2000" i="1" dirty="0" err="1"/>
              <a:t>Samouylov</a:t>
            </a:r>
            <a:r>
              <a:rPr lang="de-DE" sz="2000" i="1" dirty="0"/>
              <a:t>, </a:t>
            </a:r>
            <a:r>
              <a:rPr lang="de-DE" sz="2000" dirty="0"/>
              <a:t>Matrix and Analytical Methods </a:t>
            </a:r>
            <a:r>
              <a:rPr lang="de-DE" sz="2000" dirty="0" err="1"/>
              <a:t>for</a:t>
            </a:r>
            <a:r>
              <a:rPr lang="de-DE" sz="2000" dirty="0"/>
              <a:t> Performance Analysis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Telecommunication</a:t>
            </a:r>
            <a:r>
              <a:rPr lang="de-DE" sz="2000" dirty="0"/>
              <a:t> Systems, Springer, Cham, 2021. doi:10.1007/978-3-030-83132-5_2.</a:t>
            </a:r>
            <a:endParaRPr lang="ru-RU" sz="2000" dirty="0"/>
          </a:p>
          <a:p>
            <a:pPr marL="457200" indent="-457200" algn="just">
              <a:buFont typeface="+mj-lt"/>
              <a:buAutoNum type="arabicPeriod"/>
            </a:pPr>
            <a:endParaRPr lang="ru-RU" sz="2000" dirty="0"/>
          </a:p>
          <a:p>
            <a:pPr marL="457200" indent="-457200" algn="just">
              <a:buFont typeface="+mj-lt"/>
              <a:buAutoNum type="arabicPeriod"/>
            </a:pPr>
            <a:r>
              <a:rPr lang="ru-RU" sz="2000" i="1" dirty="0"/>
              <a:t>А.С. Румянцева, Ф.А. Москалева, </a:t>
            </a:r>
            <a:r>
              <a:rPr lang="ru-RU" sz="2000" i="1" dirty="0" err="1"/>
              <a:t>Шоргин</a:t>
            </a:r>
            <a:r>
              <a:rPr lang="ru-RU" sz="2000" i="1" dirty="0"/>
              <a:t> В.С., Ю.В. Гайдамака</a:t>
            </a:r>
            <a:r>
              <a:rPr lang="ru-RU" sz="2000" dirty="0"/>
              <a:t>. О построении математической модели обслуживания двух типов трафика с учетом блокировки прямой видимости // Информационно-телекоммуникационные технологии и математическое моделирование высокотехнологичных систем: материалы Всероссийской конференции с международным участием Москва, РУДН, 17–21 апреля 2023 г. — Москва: РУДН. — 2023. — </a:t>
            </a:r>
            <a:r>
              <a:rPr lang="en" sz="2000" dirty="0"/>
              <a:t>C.41-45. </a:t>
            </a:r>
            <a:endParaRPr lang="ru-RU" sz="2000" dirty="0"/>
          </a:p>
          <a:p>
            <a:pPr marL="457200" indent="-457200" algn="just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E23B1D7-DED1-4A64-8228-B733C618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802"/>
            <a:ext cx="10515600" cy="118824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49702E"/>
                </a:solidFill>
              </a:rPr>
              <a:t>References</a:t>
            </a:r>
            <a:endParaRPr lang="ru-RU" sz="4400" b="1" dirty="0">
              <a:solidFill>
                <a:srgbClr val="49702E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DD6E34D-DA16-4E64-82B3-62B886F0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69" y="5876132"/>
            <a:ext cx="2844800" cy="365125"/>
          </a:xfrm>
        </p:spPr>
        <p:txBody>
          <a:bodyPr/>
          <a:lstStyle/>
          <a:p>
            <a:fld id="{412C13F7-526F-4AD0-9BEC-F92700501928}" type="slidenum">
              <a:rPr lang="ru-RU" smtClean="0">
                <a:solidFill>
                  <a:schemeClr val="bg1"/>
                </a:solidFill>
              </a:rPr>
              <a:pPr/>
              <a:t>2</a:t>
            </a:fld>
            <a:r>
              <a:rPr lang="ru-RU" dirty="0">
                <a:solidFill>
                  <a:schemeClr val="bg1"/>
                </a:solidFill>
              </a:rPr>
              <a:t> /</a:t>
            </a:r>
            <a:r>
              <a:rPr lang="en-US" dirty="0"/>
              <a:t>1</a:t>
            </a:r>
            <a:r>
              <a:rPr lang="ru-RU" dirty="0"/>
              <a:t>5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E23B1D7-DED1-4A64-8228-B733C618BE11}"/>
              </a:ext>
            </a:extLst>
          </p:cNvPr>
          <p:cNvSpPr txBox="1">
            <a:spLocks/>
          </p:cNvSpPr>
          <p:nvPr/>
        </p:nvSpPr>
        <p:spPr>
          <a:xfrm>
            <a:off x="548951" y="1150185"/>
            <a:ext cx="10515600" cy="6522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49702E"/>
                </a:solidFill>
              </a:rPr>
              <a:t>Purpose of study</a:t>
            </a:r>
            <a:endParaRPr lang="ru-RU" sz="3600" b="1" dirty="0">
              <a:solidFill>
                <a:srgbClr val="49702E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E23B1D7-DED1-4A64-8228-B733C618BE11}"/>
              </a:ext>
            </a:extLst>
          </p:cNvPr>
          <p:cNvSpPr txBox="1">
            <a:spLocks/>
          </p:cNvSpPr>
          <p:nvPr/>
        </p:nvSpPr>
        <p:spPr>
          <a:xfrm>
            <a:off x="548951" y="3902018"/>
            <a:ext cx="10515600" cy="6522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49702E"/>
                </a:solidFill>
              </a:rPr>
              <a:t>Tasks</a:t>
            </a:r>
            <a:endParaRPr lang="ru-RU" sz="3600" b="1" dirty="0">
              <a:solidFill>
                <a:srgbClr val="49702E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48951" y="1909044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Constructing the model for the performance measures analysis of the access point servicing the multicast traffic generated by the users located in its coverage: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classes of requests corresponding to two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coverage areas corresponding to signal propagation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48951" y="4689408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Constructing the model in the form of Markov process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Obtaining analytical expressions for stationary probabilities in the product form</a:t>
            </a: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Calculating the main characteristics of the model</a:t>
            </a:r>
            <a:r>
              <a:rPr lang="ru-RU" sz="2000" dirty="0"/>
              <a:t>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000" dirty="0"/>
              <a:t>blocking probabilities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000" dirty="0"/>
              <a:t>average number of occupied resources</a:t>
            </a:r>
          </a:p>
          <a:p>
            <a:pPr marL="342900" lvl="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</a:rPr>
              <a:t>Conducting a numerical analysis for illustration</a:t>
            </a:r>
            <a:endParaRPr lang="ru-RU" sz="2000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2724D920-0180-4269-A27E-5E8D86E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69" y="5876132"/>
            <a:ext cx="2844800" cy="365125"/>
          </a:xfrm>
        </p:spPr>
        <p:txBody>
          <a:bodyPr/>
          <a:lstStyle/>
          <a:p>
            <a:r>
              <a:rPr lang="ru-RU" dirty="0"/>
              <a:t>3</a:t>
            </a:r>
            <a:r>
              <a:rPr lang="ru-RU" dirty="0">
                <a:solidFill>
                  <a:schemeClr val="bg1"/>
                </a:solidFill>
              </a:rPr>
              <a:t> /</a:t>
            </a:r>
            <a:r>
              <a:rPr lang="en-US" dirty="0"/>
              <a:t>1</a:t>
            </a:r>
            <a:r>
              <a:rPr lang="ru-RU" dirty="0"/>
              <a:t>5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64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E1B27-2285-4C2A-82E0-984D52E5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939" y="244531"/>
            <a:ext cx="10515600" cy="63175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800" b="1" dirty="0">
                <a:solidFill>
                  <a:srgbClr val="49702E"/>
                </a:solidFill>
              </a:rPr>
              <a:t>System model</a:t>
            </a:r>
            <a:endParaRPr lang="ru-RU" sz="4800" b="1" dirty="0">
              <a:solidFill>
                <a:srgbClr val="49702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88B29-9014-42F1-B001-4788CBD89CAD}"/>
              </a:ext>
            </a:extLst>
          </p:cNvPr>
          <p:cNvSpPr txBox="1"/>
          <p:nvPr/>
        </p:nvSpPr>
        <p:spPr>
          <a:xfrm>
            <a:off x="307815" y="1206371"/>
            <a:ext cx="3866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Access point (AP) coverage divided into circle and ring areas</a:t>
            </a:r>
            <a:br>
              <a:rPr lang="ru-RU" dirty="0"/>
            </a:b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Random distribution of </a:t>
            </a:r>
            <a:r>
              <a:rPr lang="en-US" dirty="0">
                <a:solidFill>
                  <a:srgbClr val="0D0D0D"/>
                </a:solidFill>
              </a:rPr>
              <a:t>stationary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users generating multicast service requests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AP dynamically allocates resources to serve multicast requests in both circle and ring areas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Multicast requests throughout the entire BS coverage area are serviced on the same resource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724D920-0180-4269-A27E-5E8D86E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69" y="5876132"/>
            <a:ext cx="2844800" cy="365125"/>
          </a:xfrm>
        </p:spPr>
        <p:txBody>
          <a:bodyPr/>
          <a:lstStyle/>
          <a:p>
            <a:fld id="{412C13F7-526F-4AD0-9BEC-F92700501928}" type="slidenum">
              <a:rPr lang="ru-RU" smtClean="0">
                <a:solidFill>
                  <a:schemeClr val="bg1"/>
                </a:solidFill>
              </a:rPr>
              <a:pPr/>
              <a:t>4</a:t>
            </a:fld>
            <a:r>
              <a:rPr lang="ru-RU" dirty="0">
                <a:solidFill>
                  <a:schemeClr val="bg1"/>
                </a:solidFill>
              </a:rPr>
              <a:t> /</a:t>
            </a:r>
            <a:r>
              <a:rPr lang="en-US" dirty="0"/>
              <a:t> </a:t>
            </a:r>
            <a:r>
              <a:rPr lang="ru-RU" dirty="0"/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7815" y="5374602"/>
            <a:ext cx="61185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sz="2400" b="1" dirty="0">
                <a:solidFill>
                  <a:srgbClr val="49702E"/>
                </a:solidFill>
                <a:latin typeface="+mj-lt"/>
                <a:ea typeface="+mj-ea"/>
                <a:cs typeface="+mj-cs"/>
              </a:rPr>
              <a:t>Performance measures</a:t>
            </a:r>
            <a:r>
              <a:rPr lang="ru-RU" sz="2400" b="1" dirty="0">
                <a:solidFill>
                  <a:srgbClr val="49702E"/>
                </a:solidFill>
                <a:latin typeface="+mj-lt"/>
                <a:ea typeface="+mj-ea"/>
                <a:cs typeface="+mj-cs"/>
              </a:rPr>
              <a:t>:</a:t>
            </a:r>
            <a:endParaRPr lang="en-US" sz="2400" b="1" dirty="0">
              <a:solidFill>
                <a:srgbClr val="49702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7A73E-FF2C-15AD-118F-FED9AEB0C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8" y="785866"/>
            <a:ext cx="3724680" cy="3955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676D4-92BD-AA22-A78C-8698E2D0E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69" y="1543386"/>
            <a:ext cx="3454316" cy="228253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7D7FD9F-B387-4426-9E65-FC41ECAB8109}"/>
              </a:ext>
            </a:extLst>
          </p:cNvPr>
          <p:cNvSpPr/>
          <p:nvPr/>
        </p:nvSpPr>
        <p:spPr>
          <a:xfrm>
            <a:off x="3230433" y="5374602"/>
            <a:ext cx="6118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/>
              <a:t>access blocking probabilities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/>
              <a:t>average number of occupied resources</a:t>
            </a:r>
          </a:p>
        </p:txBody>
      </p:sp>
    </p:spTree>
    <p:extLst>
      <p:ext uri="{BB962C8B-B14F-4D97-AF65-F5344CB8AC3E}">
        <p14:creationId xmlns:p14="http://schemas.microsoft.com/office/powerpoint/2010/main" val="20858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D984E9-04E8-DB62-BC78-0624E24B6207}"/>
                  </a:ext>
                </a:extLst>
              </p:cNvPr>
              <p:cNvSpPr txBox="1"/>
              <p:nvPr/>
            </p:nvSpPr>
            <p:spPr>
              <a:xfrm>
                <a:off x="711602" y="4023760"/>
                <a:ext cx="1151770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– number of resource units available for servicing multicast requests</a:t>
                </a:r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– </a:t>
                </a:r>
                <a:r>
                  <a:rPr lang="en-US" sz="2000" dirty="0"/>
                  <a:t>index of multicast traffic class: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for service 1,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for service 2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– </a:t>
                </a:r>
                <a:r>
                  <a:rPr lang="en-US" sz="2000" dirty="0"/>
                  <a:t>index of area: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= 1 for circle,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for ring</a:t>
                </a:r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</m:oMath>
                </a14:m>
                <a:r>
                  <a:rPr lang="ru-RU" sz="2000" dirty="0"/>
                  <a:t> – </a:t>
                </a:r>
                <a:r>
                  <a:rPr lang="en-US" sz="2000" dirty="0"/>
                  <a:t> arrival intensity for requests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=1,2, </m:t>
                    </m:r>
                  </m:oMath>
                </a14:m>
                <a:r>
                  <a:rPr lang="en-US" sz="2000" dirty="0"/>
                  <a:t>in area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</m:oMath>
                </a14:m>
                <a:r>
                  <a:rPr lang="ru-RU" sz="2000" dirty="0"/>
                  <a:t> –  </a:t>
                </a:r>
                <a:r>
                  <a:rPr lang="en-US" sz="2000" dirty="0"/>
                  <a:t>parameter of the exponential distribution of servicing duration for requests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=1,2, 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      in area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- resource requirements for requests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=1,2, </m:t>
                    </m:r>
                  </m:oMath>
                </a14:m>
                <a:r>
                  <a:rPr lang="en-US" sz="2000" dirty="0"/>
                  <a:t>in area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D984E9-04E8-DB62-BC78-0624E24B6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02" y="4023760"/>
                <a:ext cx="11517703" cy="2246769"/>
              </a:xfrm>
              <a:prstGeom prst="rect">
                <a:avLst/>
              </a:prstGeom>
              <a:blipFill>
                <a:blip r:embed="rId2"/>
                <a:stretch>
                  <a:fillRect l="-476" t="-1355" b="-3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A918D1F-7885-416E-90F3-162B6ABA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-18314"/>
            <a:ext cx="10685389" cy="8263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49702E"/>
                </a:solidFill>
              </a:rPr>
              <a:t>Mathematical model </a:t>
            </a:r>
            <a:r>
              <a:rPr lang="ru-RU" sz="4000" b="1" dirty="0">
                <a:solidFill>
                  <a:srgbClr val="49702E"/>
                </a:solidFill>
              </a:rPr>
              <a:t>(</a:t>
            </a:r>
            <a:r>
              <a:rPr lang="en-US" sz="4000" b="1" dirty="0">
                <a:solidFill>
                  <a:srgbClr val="49702E"/>
                </a:solidFill>
              </a:rPr>
              <a:t>1</a:t>
            </a:r>
            <a:r>
              <a:rPr lang="ru-RU" sz="4000" b="1" dirty="0">
                <a:solidFill>
                  <a:srgbClr val="49702E"/>
                </a:solidFill>
              </a:rPr>
              <a:t>/2)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D8ACE-11BB-4BEF-91F5-45C6796D6CB0}"/>
              </a:ext>
            </a:extLst>
          </p:cNvPr>
          <p:cNvSpPr txBox="1"/>
          <p:nvPr/>
        </p:nvSpPr>
        <p:spPr>
          <a:xfrm>
            <a:off x="1127760" y="1150581"/>
            <a:ext cx="60960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9702E"/>
                </a:solidFill>
                <a:latin typeface="+mj-lt"/>
                <a:ea typeface="+mj-ea"/>
                <a:cs typeface="+mj-cs"/>
              </a:rPr>
              <a:t>Simplifying assumptions</a:t>
            </a:r>
            <a:endParaRPr lang="ru-RU" sz="2400" b="1" dirty="0">
              <a:solidFill>
                <a:srgbClr val="49702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98424-3812-439E-BCD4-799565101952}"/>
              </a:ext>
            </a:extLst>
          </p:cNvPr>
          <p:cNvSpPr txBox="1"/>
          <p:nvPr/>
        </p:nvSpPr>
        <p:spPr>
          <a:xfrm>
            <a:off x="711602" y="1636799"/>
            <a:ext cx="101157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odeling the service process using a queuing system with limited resources, considering two classes of multicast traffic in two coverage areas.</a:t>
            </a:r>
          </a:p>
          <a:p>
            <a:pPr marL="342900" indent="-342900" algn="just">
              <a:buAutoNum type="arabicPeriod"/>
            </a:pPr>
            <a:endParaRPr lang="ru-RU" sz="2000" dirty="0"/>
          </a:p>
          <a:p>
            <a:pPr algn="just"/>
            <a:r>
              <a:rPr lang="ru-RU" sz="2000" dirty="0"/>
              <a:t>2.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system's functioning is represented by a random process, enabling analysis of stationary 	probabilities and performance metrics.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DD61783-1010-4ACC-AC0E-370F6E30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69" y="5876132"/>
            <a:ext cx="2844800" cy="365125"/>
          </a:xfrm>
        </p:spPr>
        <p:txBody>
          <a:bodyPr/>
          <a:lstStyle/>
          <a:p>
            <a:fld id="{412C13F7-526F-4AD0-9BEC-F92700501928}" type="slidenum">
              <a:rPr lang="ru-RU" smtClean="0">
                <a:solidFill>
                  <a:schemeClr val="bg1"/>
                </a:solidFill>
              </a:rPr>
              <a:pPr/>
              <a:t>5</a:t>
            </a:fld>
            <a:r>
              <a:rPr lang="ru-RU" dirty="0">
                <a:solidFill>
                  <a:schemeClr val="bg1"/>
                </a:solidFill>
              </a:rPr>
              <a:t> /</a:t>
            </a:r>
            <a:r>
              <a:rPr lang="en-US" dirty="0"/>
              <a:t> 1</a:t>
            </a:r>
            <a:r>
              <a:rPr lang="ru-RU" dirty="0"/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AD25A-2B34-D57A-7177-6DB2B0FF3CE3}"/>
              </a:ext>
            </a:extLst>
          </p:cNvPr>
          <p:cNvSpPr txBox="1"/>
          <p:nvPr/>
        </p:nvSpPr>
        <p:spPr>
          <a:xfrm>
            <a:off x="1127760" y="3562095"/>
            <a:ext cx="60960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9702E"/>
                </a:solidFill>
                <a:latin typeface="+mj-lt"/>
                <a:ea typeface="+mj-ea"/>
                <a:cs typeface="+mj-cs"/>
              </a:rPr>
              <a:t>Parameters of the model</a:t>
            </a:r>
            <a:endParaRPr lang="ru-RU" sz="2400" b="1" dirty="0">
              <a:solidFill>
                <a:srgbClr val="49702E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281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3E6915-8B6C-46D0-B63F-04AB0AFEAE52}"/>
                  </a:ext>
                </a:extLst>
              </p:cNvPr>
              <p:cNvSpPr txBox="1"/>
              <p:nvPr/>
            </p:nvSpPr>
            <p:spPr>
              <a:xfrm>
                <a:off x="187643" y="1723295"/>
                <a:ext cx="7033339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lvl="1" algn="just"/>
                <a:r>
                  <a:rPr lang="ru-RU" sz="2000" dirty="0"/>
                  <a:t>                                          </a:t>
                </a:r>
              </a:p>
              <a:p>
                <a:pPr algn="just"/>
                <a:r>
                  <a:rPr lang="en-US" sz="2000" dirty="0"/>
                  <a:t>	</a:t>
                </a:r>
                <a:r>
                  <a:rPr lang="ru-RU" sz="2000" dirty="0"/>
                  <a:t> </a:t>
                </a:r>
                <a:r>
                  <a:rPr lang="en-US" sz="2000" dirty="0"/>
                  <a:t>where: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– 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indicator of the multicast connection of class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+mj-lt"/>
                  </a:rPr>
                  <a:t> in area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1,2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– </a:t>
                </a:r>
                <a:r>
                  <a:rPr lang="en-US" sz="2000" dirty="0"/>
                  <a:t>class of multicast traffic</a:t>
                </a:r>
                <a:endParaRPr lang="ru-RU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ru-RU" sz="2000" dirty="0"/>
                  <a:t> – </a:t>
                </a:r>
                <a:r>
                  <a:rPr lang="en-US" sz="2000" dirty="0"/>
                  <a:t>area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3E6915-8B6C-46D0-B63F-04AB0AFEA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3" y="1723295"/>
                <a:ext cx="7033339" cy="2246769"/>
              </a:xfrm>
              <a:prstGeom prst="rect">
                <a:avLst/>
              </a:prstGeom>
              <a:blipFill>
                <a:blip r:embed="rId3"/>
                <a:stretch>
                  <a:fillRect b="-4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B0420C-FE01-4F31-A72D-0FF1E2CF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4879" y="5881126"/>
            <a:ext cx="2844800" cy="365125"/>
          </a:xfrm>
        </p:spPr>
        <p:txBody>
          <a:bodyPr/>
          <a:lstStyle/>
          <a:p>
            <a:fld id="{412C13F7-526F-4AD0-9BEC-F92700501928}" type="slidenum">
              <a:rPr lang="ru-RU" smtClean="0">
                <a:solidFill>
                  <a:schemeClr val="bg1"/>
                </a:solidFill>
              </a:rPr>
              <a:pPr/>
              <a:t>6</a:t>
            </a:fld>
            <a:r>
              <a:rPr lang="ru-RU" dirty="0">
                <a:solidFill>
                  <a:schemeClr val="bg1"/>
                </a:solidFill>
              </a:rPr>
              <a:t> /</a:t>
            </a:r>
            <a:r>
              <a:rPr lang="en-US" dirty="0"/>
              <a:t> 1</a:t>
            </a:r>
            <a:r>
              <a:rPr lang="ru-RU" dirty="0"/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F7B5D-8903-4E8D-B587-9E2DFC741F83}"/>
              </a:ext>
            </a:extLst>
          </p:cNvPr>
          <p:cNvSpPr txBox="1"/>
          <p:nvPr/>
        </p:nvSpPr>
        <p:spPr>
          <a:xfrm>
            <a:off x="6283570" y="1728378"/>
            <a:ext cx="599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(</a:t>
            </a:r>
            <a:r>
              <a:rPr lang="en-US" sz="2000" dirty="0"/>
              <a:t>1</a:t>
            </a:r>
            <a:r>
              <a:rPr lang="ru-RU" sz="2000" dirty="0"/>
              <a:t>)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CDA0DA9-8FA5-4661-8C18-E9D00492FA2E}"/>
              </a:ext>
            </a:extLst>
          </p:cNvPr>
          <p:cNvSpPr txBox="1">
            <a:spLocks/>
          </p:cNvSpPr>
          <p:nvPr/>
        </p:nvSpPr>
        <p:spPr>
          <a:xfrm>
            <a:off x="1127760" y="0"/>
            <a:ext cx="10685389" cy="8263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49702E"/>
                </a:solidFill>
              </a:rPr>
              <a:t>Mathematical model </a:t>
            </a:r>
            <a:r>
              <a:rPr lang="ru-RU" sz="4000" b="1" dirty="0">
                <a:solidFill>
                  <a:srgbClr val="49702E"/>
                </a:solidFill>
              </a:rPr>
              <a:t>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0F820-0B87-1CEF-E137-0EE061B76494}"/>
                  </a:ext>
                </a:extLst>
              </p:cNvPr>
              <p:cNvSpPr txBox="1"/>
              <p:nvPr/>
            </p:nvSpPr>
            <p:spPr>
              <a:xfrm>
                <a:off x="461014" y="5131316"/>
                <a:ext cx="9501201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:   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𝑚𝑙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=1, 2,  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0F820-0B87-1CEF-E137-0EE061B76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4" y="5131316"/>
                <a:ext cx="9501201" cy="700769"/>
              </a:xfrm>
              <a:prstGeom prst="rect">
                <a:avLst/>
              </a:prstGeom>
              <a:blipFill>
                <a:blip r:embed="rId4"/>
                <a:stretch>
                  <a:fillRect l="-1348" t="-71304" b="-10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18AF33-005C-31D9-2A3B-D4A273ECA2E3}"/>
              </a:ext>
            </a:extLst>
          </p:cNvPr>
          <p:cNvSpPr txBox="1">
            <a:spLocks/>
          </p:cNvSpPr>
          <p:nvPr/>
        </p:nvSpPr>
        <p:spPr>
          <a:xfrm>
            <a:off x="1127760" y="4456760"/>
            <a:ext cx="4083855" cy="4429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49702E"/>
                </a:solidFill>
              </a:rPr>
              <a:t>State Space</a:t>
            </a:r>
            <a:endParaRPr lang="ru-RU" sz="2400" b="1" dirty="0">
              <a:solidFill>
                <a:srgbClr val="4970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60DEB-2EEF-E435-B65F-B4A619D1C942}"/>
              </a:ext>
            </a:extLst>
          </p:cNvPr>
          <p:cNvSpPr txBox="1"/>
          <p:nvPr/>
        </p:nvSpPr>
        <p:spPr>
          <a:xfrm>
            <a:off x="9645292" y="5431975"/>
            <a:ext cx="599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(</a:t>
            </a:r>
            <a:r>
              <a:rPr lang="en-US" sz="2000" dirty="0"/>
              <a:t>2</a:t>
            </a:r>
            <a:r>
              <a:rPr lang="ru-RU" sz="20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970F4B-C382-94D6-0D01-8430531EE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0" y="1723295"/>
            <a:ext cx="3297122" cy="3563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31136F-E564-B38F-2C5A-B089F780E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64" y="355337"/>
            <a:ext cx="2470144" cy="163221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985DF86-8FC1-11BF-691C-F4E16EF12303}"/>
              </a:ext>
            </a:extLst>
          </p:cNvPr>
          <p:cNvSpPr txBox="1">
            <a:spLocks/>
          </p:cNvSpPr>
          <p:nvPr/>
        </p:nvSpPr>
        <p:spPr>
          <a:xfrm>
            <a:off x="1162756" y="1101631"/>
            <a:ext cx="4083855" cy="4429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49702E"/>
                </a:solidFill>
              </a:rPr>
              <a:t>Random process</a:t>
            </a:r>
            <a:endParaRPr lang="ru-RU" sz="2400" b="1" dirty="0">
              <a:solidFill>
                <a:srgbClr val="49702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E10E829-5A0B-4223-A7AB-F3718655FD92}"/>
                  </a:ext>
                </a:extLst>
              </p:cNvPr>
              <p:cNvSpPr/>
              <p:nvPr/>
            </p:nvSpPr>
            <p:spPr>
              <a:xfrm>
                <a:off x="127362" y="5134264"/>
                <a:ext cx="4623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E10E829-5A0B-4223-A7AB-F3718655F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62" y="5134264"/>
                <a:ext cx="46237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90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CA3407-02AA-47D3-8619-011838B7B703}"/>
                  </a:ext>
                </a:extLst>
              </p:cNvPr>
              <p:cNvSpPr txBox="1"/>
              <p:nvPr/>
            </p:nvSpPr>
            <p:spPr>
              <a:xfrm>
                <a:off x="647220" y="1258128"/>
                <a:ext cx="3410667" cy="547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</m:oMath>
                </a14:m>
                <a:r>
                  <a:rPr lang="en-US" sz="1400" dirty="0"/>
                  <a:t>– arrival intensities for multicast requests of class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in area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</m:oMath>
                </a14:m>
                <a:r>
                  <a:rPr lang="ru-RU" sz="1400" dirty="0">
                    <a:solidFill>
                      <a:srgbClr val="C00000"/>
                    </a:solidFill>
                  </a:rPr>
                  <a:t> </a:t>
                </a:r>
                <a:r>
                  <a:rPr lang="ru-RU" sz="1400" dirty="0"/>
                  <a:t>– </a:t>
                </a:r>
                <a:r>
                  <a:rPr lang="en-US" sz="1400" dirty="0"/>
                  <a:t>parameters of the exponential distribution of service durations for multicast requests of class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/>
                  <a:t> in area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rgbClr val="000000"/>
                    </a:solidFill>
                  </a:rPr>
                  <a:t>                  –</a:t>
                </a:r>
                <a:r>
                  <a:rPr lang="en-GB" sz="14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GB" sz="1400" dirty="0">
                    <a:solidFill>
                      <a:srgbClr val="000000"/>
                    </a:solidFill>
                  </a:rPr>
                  <a:t>t</a:t>
                </a:r>
                <a:r>
                  <a:rPr lang="en-GB" sz="1400" b="0" i="0" dirty="0">
                    <a:solidFill>
                      <a:srgbClr val="000000"/>
                    </a:solidFill>
                    <a:effectLst/>
                  </a:rPr>
                  <a:t>ransitions in the circle for class 1</a:t>
                </a:r>
                <a:r>
                  <a:rPr lang="ru-RU" sz="14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GB" sz="1400" b="0" i="0" dirty="0">
                    <a:solidFill>
                      <a:srgbClr val="000000"/>
                    </a:solidFill>
                    <a:effectLst/>
                  </a:rPr>
                  <a:t>, occur when a request of class 1 either arrives or departs the circle, without affecting the state of class 1 in the ring</a:t>
                </a:r>
                <a:endParaRPr lang="en-GB" sz="14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rgbClr val="000000"/>
                    </a:solidFill>
                  </a:rPr>
                  <a:t>                  – tr</a:t>
                </a:r>
                <a:r>
                  <a:rPr lang="en-GB" sz="1400" b="0" i="0" dirty="0">
                    <a:solidFill>
                      <a:srgbClr val="000000"/>
                    </a:solidFill>
                    <a:effectLst/>
                  </a:rPr>
                  <a:t>ansitions in the ring for class 1,  triggered by the arrival or departure of class 1 requests in the ring, which do not impact the </a:t>
                </a:r>
                <a:r>
                  <a:rPr lang="en-GB" sz="1400" dirty="0">
                    <a:solidFill>
                      <a:srgbClr val="000000"/>
                    </a:solidFill>
                  </a:rPr>
                  <a:t>state </a:t>
                </a:r>
                <a:r>
                  <a:rPr lang="en-GB" sz="1400" b="0" i="0" dirty="0">
                    <a:solidFill>
                      <a:srgbClr val="000000"/>
                    </a:solidFill>
                    <a:effectLst/>
                  </a:rPr>
                  <a:t>of class 1 </a:t>
                </a:r>
                <a:r>
                  <a:rPr lang="en-US" sz="1400" dirty="0">
                    <a:solidFill>
                      <a:srgbClr val="000000"/>
                    </a:solidFill>
                  </a:rPr>
                  <a:t>request</a:t>
                </a:r>
                <a:r>
                  <a:rPr lang="en-GB" sz="1400" b="0" i="0" dirty="0">
                    <a:solidFill>
                      <a:srgbClr val="000000"/>
                    </a:solidFill>
                    <a:effectLst/>
                  </a:rPr>
                  <a:t>s in the circle</a:t>
                </a:r>
                <a:endParaRPr lang="en-GB" sz="14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rgbClr val="000000"/>
                    </a:solidFill>
                  </a:rPr>
                  <a:t>                  – tr</a:t>
                </a:r>
                <a:r>
                  <a:rPr lang="en-GB" sz="1400" b="0" i="0" dirty="0">
                    <a:solidFill>
                      <a:srgbClr val="000000"/>
                    </a:solidFill>
                    <a:effectLst/>
                  </a:rPr>
                  <a:t>ansitions in the circle for class 2, </a:t>
                </a:r>
                <a:r>
                  <a:rPr lang="en-GB" sz="1400" dirty="0">
                    <a:solidFill>
                      <a:srgbClr val="000000"/>
                    </a:solidFill>
                  </a:rPr>
                  <a:t>occur when a request of class </a:t>
                </a:r>
                <a:r>
                  <a:rPr lang="ru-RU" sz="1400" dirty="0">
                    <a:solidFill>
                      <a:srgbClr val="000000"/>
                    </a:solidFill>
                  </a:rPr>
                  <a:t>2</a:t>
                </a:r>
                <a:r>
                  <a:rPr lang="en-GB" sz="1400" dirty="0">
                    <a:solidFill>
                      <a:srgbClr val="000000"/>
                    </a:solidFill>
                  </a:rPr>
                  <a:t> either arrives or departs the circle, without affecting the state of class </a:t>
                </a:r>
                <a:r>
                  <a:rPr lang="ru-RU" sz="1400" dirty="0">
                    <a:solidFill>
                      <a:srgbClr val="000000"/>
                    </a:solidFill>
                  </a:rPr>
                  <a:t>2</a:t>
                </a:r>
                <a:r>
                  <a:rPr lang="en-GB" sz="1400" dirty="0">
                    <a:solidFill>
                      <a:srgbClr val="000000"/>
                    </a:solidFill>
                  </a:rPr>
                  <a:t> in the ring</a:t>
                </a:r>
                <a:endParaRPr lang="en-GB" sz="1400" b="0" i="0" dirty="0">
                  <a:solidFill>
                    <a:srgbClr val="000000"/>
                  </a:solidFill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rgbClr val="000000"/>
                    </a:solidFill>
                  </a:rPr>
                  <a:t>                  – t</a:t>
                </a:r>
                <a:r>
                  <a:rPr lang="en-GB" sz="1400" b="0" i="0" dirty="0">
                    <a:solidFill>
                      <a:srgbClr val="000000"/>
                    </a:solidFill>
                    <a:effectLst/>
                  </a:rPr>
                  <a:t>ransitions in the ring for class 2, </a:t>
                </a:r>
                <a:r>
                  <a:rPr lang="en-GB" sz="1400" dirty="0">
                    <a:solidFill>
                      <a:srgbClr val="000000"/>
                    </a:solidFill>
                  </a:rPr>
                  <a:t>triggered by the arrival or departure of class </a:t>
                </a:r>
                <a:r>
                  <a:rPr lang="ru-RU" sz="1400" dirty="0">
                    <a:solidFill>
                      <a:srgbClr val="000000"/>
                    </a:solidFill>
                  </a:rPr>
                  <a:t>2</a:t>
                </a:r>
                <a:r>
                  <a:rPr lang="en-GB" sz="1400" dirty="0">
                    <a:solidFill>
                      <a:srgbClr val="000000"/>
                    </a:solidFill>
                  </a:rPr>
                  <a:t> requests in the ring, which do not impact the state of class </a:t>
                </a:r>
                <a:r>
                  <a:rPr lang="ru-RU" sz="1400" dirty="0">
                    <a:solidFill>
                      <a:srgbClr val="000000"/>
                    </a:solidFill>
                  </a:rPr>
                  <a:t>2</a:t>
                </a:r>
                <a:r>
                  <a:rPr lang="en-GB" sz="1400" dirty="0">
                    <a:solidFill>
                      <a:srgbClr val="000000"/>
                    </a:solidFill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</a:rPr>
                  <a:t>request</a:t>
                </a:r>
                <a:r>
                  <a:rPr lang="en-GB" sz="1400" dirty="0">
                    <a:solidFill>
                      <a:srgbClr val="000000"/>
                    </a:solidFill>
                  </a:rPr>
                  <a:t>s in the circle</a:t>
                </a:r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CA3407-02AA-47D3-8619-011838B7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20" y="1258128"/>
                <a:ext cx="3410667" cy="5478423"/>
              </a:xfrm>
              <a:prstGeom prst="rect">
                <a:avLst/>
              </a:prstGeom>
              <a:blipFill>
                <a:blip r:embed="rId3"/>
                <a:stretch>
                  <a:fillRect l="-179" t="-111" r="-714" b="-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F682A52-DF25-4B98-8CAB-113039A6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92077"/>
            <a:ext cx="10685389" cy="8263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49702E"/>
                </a:solidFill>
              </a:rPr>
              <a:t>State Transition Graph with Transition Intensities</a:t>
            </a:r>
            <a:endParaRPr lang="ru-RU" sz="4000" b="1" dirty="0">
              <a:solidFill>
                <a:srgbClr val="49702E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2E36C5F-45C8-4CAA-BF82-B78BB9C0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4694" y="5876132"/>
            <a:ext cx="2844800" cy="365125"/>
          </a:xfrm>
        </p:spPr>
        <p:txBody>
          <a:bodyPr/>
          <a:lstStyle/>
          <a:p>
            <a:fld id="{412C13F7-526F-4AD0-9BEC-F92700501928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r>
              <a:rPr lang="ru-RU" dirty="0">
                <a:solidFill>
                  <a:schemeClr val="bg1"/>
                </a:solidFill>
              </a:rPr>
              <a:t> /</a:t>
            </a:r>
            <a:r>
              <a:rPr lang="en-US" dirty="0"/>
              <a:t> 1</a:t>
            </a:r>
            <a:r>
              <a:rPr lang="ru-RU" dirty="0"/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65CF3BA9-83BE-A10C-906C-9E02122C9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51" y="1258128"/>
            <a:ext cx="7048429" cy="43417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A727A5-3CC3-4C60-7115-E58C74B3F471}"/>
              </a:ext>
            </a:extLst>
          </p:cNvPr>
          <p:cNvCxnSpPr>
            <a:cxnSpLocks/>
          </p:cNvCxnSpPr>
          <p:nvPr/>
        </p:nvCxnSpPr>
        <p:spPr>
          <a:xfrm>
            <a:off x="1028164" y="2478479"/>
            <a:ext cx="530180" cy="0"/>
          </a:xfrm>
          <a:prstGeom prst="straightConnector1">
            <a:avLst/>
          </a:prstGeom>
          <a:ln w="22225">
            <a:solidFill>
              <a:srgbClr val="2B04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874092-D75F-8879-D057-DCF72841E6B3}"/>
              </a:ext>
            </a:extLst>
          </p:cNvPr>
          <p:cNvCxnSpPr>
            <a:cxnSpLocks/>
          </p:cNvCxnSpPr>
          <p:nvPr/>
        </p:nvCxnSpPr>
        <p:spPr>
          <a:xfrm>
            <a:off x="1028164" y="3558337"/>
            <a:ext cx="530180" cy="0"/>
          </a:xfrm>
          <a:prstGeom prst="straightConnector1">
            <a:avLst/>
          </a:prstGeom>
          <a:ln w="22225">
            <a:solidFill>
              <a:srgbClr val="FF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D52B9D-DDA4-433D-A408-D4D69188EB99}"/>
              </a:ext>
            </a:extLst>
          </p:cNvPr>
          <p:cNvCxnSpPr>
            <a:cxnSpLocks/>
          </p:cNvCxnSpPr>
          <p:nvPr/>
        </p:nvCxnSpPr>
        <p:spPr>
          <a:xfrm>
            <a:off x="1028164" y="4614227"/>
            <a:ext cx="53018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CFBCD4-368E-1C60-90AC-B26392971A45}"/>
              </a:ext>
            </a:extLst>
          </p:cNvPr>
          <p:cNvCxnSpPr>
            <a:cxnSpLocks/>
          </p:cNvCxnSpPr>
          <p:nvPr/>
        </p:nvCxnSpPr>
        <p:spPr>
          <a:xfrm>
            <a:off x="1028164" y="5687612"/>
            <a:ext cx="530180" cy="0"/>
          </a:xfrm>
          <a:prstGeom prst="straightConnector1">
            <a:avLst/>
          </a:prstGeom>
          <a:ln w="22225">
            <a:solidFill>
              <a:srgbClr val="18A55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2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246276D-CF8C-4717-BD0B-95840E4C00FB}"/>
              </a:ext>
            </a:extLst>
          </p:cNvPr>
          <p:cNvSpPr txBox="1">
            <a:spLocks/>
          </p:cNvSpPr>
          <p:nvPr/>
        </p:nvSpPr>
        <p:spPr>
          <a:xfrm>
            <a:off x="753305" y="78328"/>
            <a:ext cx="10685389" cy="8263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49702E"/>
                </a:solidFill>
              </a:rPr>
              <a:t>System of Equilibrium Equations</a:t>
            </a:r>
            <a:endParaRPr lang="ru-RU" sz="4000" b="1" dirty="0">
              <a:solidFill>
                <a:srgbClr val="49702E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92D6CB-8773-44F9-A9F4-25352F36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349" y="5876132"/>
            <a:ext cx="2844800" cy="365125"/>
          </a:xfrm>
        </p:spPr>
        <p:txBody>
          <a:bodyPr/>
          <a:lstStyle/>
          <a:p>
            <a:fld id="{412C13F7-526F-4AD0-9BEC-F92700501928}" type="slidenum">
              <a:rPr lang="ru-RU" smtClean="0"/>
              <a:pPr/>
              <a:t>8</a:t>
            </a:fld>
            <a:r>
              <a:rPr lang="ru-RU" dirty="0"/>
              <a:t> /</a:t>
            </a:r>
            <a:r>
              <a:rPr lang="en-US" dirty="0"/>
              <a:t> 14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C7916-C97C-492A-8A6E-563DCB48963F}"/>
              </a:ext>
            </a:extLst>
          </p:cNvPr>
          <p:cNvSpPr txBox="1"/>
          <p:nvPr/>
        </p:nvSpPr>
        <p:spPr>
          <a:xfrm>
            <a:off x="10404823" y="3182200"/>
            <a:ext cx="900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B4BE75-EA52-5DF3-8B53-CDAD79FDE9F6}"/>
                  </a:ext>
                </a:extLst>
              </p:cNvPr>
              <p:cNvSpPr txBox="1"/>
              <p:nvPr/>
            </p:nvSpPr>
            <p:spPr>
              <a:xfrm>
                <a:off x="886851" y="2015613"/>
                <a:ext cx="8846396" cy="4225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0,0,1,1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1,0,1,0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1,1,0,0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0,1,1,1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1,0,1,1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1,1,0,1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(1,1,1,0)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B4BE75-EA52-5DF3-8B53-CDAD79FDE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51" y="2015613"/>
                <a:ext cx="8846396" cy="4225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B1F1E-C933-D371-1C9B-5BE1D482E5CA}"/>
                  </a:ext>
                </a:extLst>
              </p:cNvPr>
              <p:cNvSpPr txBox="1"/>
              <p:nvPr/>
            </p:nvSpPr>
            <p:spPr>
              <a:xfrm>
                <a:off x="376651" y="1378003"/>
                <a:ext cx="11438695" cy="637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 – stationary probability of state 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B1F1E-C933-D371-1C9B-5BE1D482E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1" y="1378003"/>
                <a:ext cx="11438695" cy="637610"/>
              </a:xfrm>
              <a:prstGeom prst="rect">
                <a:avLst/>
              </a:prstGeom>
              <a:blipFill>
                <a:blip r:embed="rId3"/>
                <a:stretch>
                  <a:fillRect l="-746" t="-1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7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246276D-CF8C-4717-BD0B-95840E4C00FB}"/>
              </a:ext>
            </a:extLst>
          </p:cNvPr>
          <p:cNvSpPr txBox="1">
            <a:spLocks/>
          </p:cNvSpPr>
          <p:nvPr/>
        </p:nvSpPr>
        <p:spPr>
          <a:xfrm>
            <a:off x="753305" y="78328"/>
            <a:ext cx="10685389" cy="8263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49702E"/>
                </a:solidFill>
              </a:rPr>
              <a:t>Stationary Probability Distribution </a:t>
            </a:r>
            <a:endParaRPr lang="ru-RU" sz="4000" b="1" dirty="0">
              <a:solidFill>
                <a:srgbClr val="49702E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92D6CB-8773-44F9-A9F4-25352F36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349" y="5876132"/>
            <a:ext cx="2844800" cy="365125"/>
          </a:xfrm>
        </p:spPr>
        <p:txBody>
          <a:bodyPr/>
          <a:lstStyle/>
          <a:p>
            <a:fld id="{412C13F7-526F-4AD0-9BEC-F92700501928}" type="slidenum">
              <a:rPr lang="ru-RU" smtClean="0"/>
              <a:pPr/>
              <a:t>9</a:t>
            </a:fld>
            <a:r>
              <a:rPr lang="ru-RU" dirty="0"/>
              <a:t> /</a:t>
            </a:r>
            <a:r>
              <a:rPr lang="en-US" dirty="0"/>
              <a:t> 1</a:t>
            </a:r>
            <a:r>
              <a:rPr lang="ru-RU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C7916-C97C-492A-8A6E-563DCB48963F}"/>
              </a:ext>
            </a:extLst>
          </p:cNvPr>
          <p:cNvSpPr txBox="1"/>
          <p:nvPr/>
        </p:nvSpPr>
        <p:spPr>
          <a:xfrm>
            <a:off x="10988531" y="3402447"/>
            <a:ext cx="900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(</a:t>
            </a:r>
            <a:r>
              <a:rPr lang="en-US" sz="2400" dirty="0"/>
              <a:t>4</a:t>
            </a:r>
            <a:r>
              <a:rPr lang="ru-RU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64176-7DCB-45D4-A986-D35CC8E8788F}"/>
                  </a:ext>
                </a:extLst>
              </p:cNvPr>
              <p:cNvSpPr txBox="1"/>
              <p:nvPr/>
            </p:nvSpPr>
            <p:spPr>
              <a:xfrm>
                <a:off x="843269" y="1679962"/>
                <a:ext cx="88742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The stationary probability of state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is defined as follows:</a:t>
                </a:r>
                <a:endParaRPr lang="ru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64176-7DCB-45D4-A986-D35CC8E87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69" y="1679962"/>
                <a:ext cx="8874230" cy="738664"/>
              </a:xfrm>
              <a:prstGeom prst="rect">
                <a:avLst/>
              </a:prstGeom>
              <a:blipFill>
                <a:blip r:embed="rId2"/>
                <a:stretch>
                  <a:fillRect l="-2060" t="-13223" b="-23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67C109-64A7-481A-B90A-2043437AE12E}"/>
                  </a:ext>
                </a:extLst>
              </p:cNvPr>
              <p:cNvSpPr txBox="1"/>
              <p:nvPr/>
            </p:nvSpPr>
            <p:spPr>
              <a:xfrm>
                <a:off x="1002322" y="3193961"/>
                <a:ext cx="11080249" cy="878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nary>
                              <m:naryPr>
                                <m:chr m:val="∏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𝑚𝑙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𝑚𝑙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sub>
                          <m:sup/>
                          <m:e>
                            <m:nary>
                              <m:naryPr>
                                <m:chr m:val="∏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nary>
                                  <m:naryPr>
                                    <m:chr m:val="∏"/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𝑚𝑙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𝑚𝑙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67C109-64A7-481A-B90A-2043437AE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22" y="3193961"/>
                <a:ext cx="11080249" cy="878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456797"/>
      </p:ext>
    </p:extLst>
  </p:cSld>
  <p:clrMapOvr>
    <a:masterClrMapping/>
  </p:clrMapOvr>
</p:sld>
</file>

<file path=ppt/theme/theme1.xml><?xml version="1.0" encoding="utf-8"?>
<a:theme xmlns:a="http://schemas.openxmlformats.org/drawingml/2006/main" name="1d02054d56fe9e6e332cd3f2e2b1a2e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10387</TotalTime>
  <Words>1500</Words>
  <Application>Microsoft Office PowerPoint</Application>
  <PresentationFormat>Widescreen</PresentationFormat>
  <Paragraphs>183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Söhne</vt:lpstr>
      <vt:lpstr>Arial</vt:lpstr>
      <vt:lpstr>Calibri</vt:lpstr>
      <vt:lpstr>Calibri Light</vt:lpstr>
      <vt:lpstr>Cambria Math</vt:lpstr>
      <vt:lpstr>Courier New</vt:lpstr>
      <vt:lpstr>Times New Roman</vt:lpstr>
      <vt:lpstr>1d02054d56fe9e6e332cd3f2e2b1a2ee</vt:lpstr>
      <vt:lpstr>About the service model  of two classes of multicast traffic</vt:lpstr>
      <vt:lpstr>References</vt:lpstr>
      <vt:lpstr>PowerPoint Presentation</vt:lpstr>
      <vt:lpstr>System model</vt:lpstr>
      <vt:lpstr>Mathematical model (1/2)</vt:lpstr>
      <vt:lpstr>PowerPoint Presentation</vt:lpstr>
      <vt:lpstr>State Transition Graph with Transition Intensities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Александра Сергеевна</dc:creator>
  <cp:lastModifiedBy>Ким Реачна</cp:lastModifiedBy>
  <cp:revision>294</cp:revision>
  <dcterms:created xsi:type="dcterms:W3CDTF">2021-10-03T08:55:25Z</dcterms:created>
  <dcterms:modified xsi:type="dcterms:W3CDTF">2024-04-09T18:59:07Z</dcterms:modified>
</cp:coreProperties>
</file>