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4610100" cy="3467100"/>
  <p:notesSz cx="4610100" cy="34671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99" d="100"/>
          <a:sy n="199" d="100"/>
        </p:scale>
        <p:origin x="1956" y="1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830" cy="3456940"/>
          </a:xfrm>
          <a:custGeom>
            <a:avLst/>
            <a:gdLst/>
            <a:ahLst/>
            <a:cxnLst/>
            <a:rect l="l" t="t" r="r" b="b"/>
            <a:pathLst>
              <a:path w="4608830" h="3456940">
                <a:moveTo>
                  <a:pt x="4608576" y="0"/>
                </a:moveTo>
                <a:lnTo>
                  <a:pt x="0" y="0"/>
                </a:lnTo>
                <a:lnTo>
                  <a:pt x="0" y="3456432"/>
                </a:lnTo>
                <a:lnTo>
                  <a:pt x="4608576" y="3456432"/>
                </a:lnTo>
                <a:lnTo>
                  <a:pt x="4608576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2936" y="90627"/>
            <a:ext cx="4364227" cy="208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41576"/>
            <a:ext cx="3227070" cy="866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13739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245"/>
              </a:spcBef>
            </a:pPr>
            <a:fld id="{81D60167-4931-47E6-BA6A-407CBD079E47}" type="slidenum">
              <a:rPr spc="10" dirty="0"/>
              <a:t>‹#›</a:t>
            </a:fld>
            <a:r>
              <a:rPr spc="10" dirty="0"/>
              <a:t>/11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8F8F8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13739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245"/>
              </a:spcBef>
            </a:pPr>
            <a:fld id="{81D60167-4931-47E6-BA6A-407CBD079E47}" type="slidenum">
              <a:rPr spc="10" dirty="0"/>
              <a:t>‹#›</a:t>
            </a:fld>
            <a:r>
              <a:rPr spc="10" dirty="0"/>
              <a:t>/11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8F8F8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7433"/>
            <a:ext cx="2005393" cy="22882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7433"/>
            <a:ext cx="2005393" cy="22882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13739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245"/>
              </a:spcBef>
            </a:pPr>
            <a:fld id="{81D60167-4931-47E6-BA6A-407CBD079E47}" type="slidenum">
              <a:rPr spc="10" dirty="0"/>
              <a:t>‹#›</a:t>
            </a:fld>
            <a:r>
              <a:rPr spc="10" dirty="0"/>
              <a:t>/11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74903"/>
            <a:ext cx="4593590" cy="3074035"/>
          </a:xfrm>
          <a:custGeom>
            <a:avLst/>
            <a:gdLst/>
            <a:ahLst/>
            <a:cxnLst/>
            <a:rect l="l" t="t" r="r" b="b"/>
            <a:pathLst>
              <a:path w="4593590" h="3074035">
                <a:moveTo>
                  <a:pt x="0" y="3073907"/>
                </a:moveTo>
                <a:lnTo>
                  <a:pt x="4593336" y="3073907"/>
                </a:lnTo>
                <a:lnTo>
                  <a:pt x="4593336" y="0"/>
                </a:lnTo>
                <a:lnTo>
                  <a:pt x="0" y="0"/>
                </a:lnTo>
                <a:lnTo>
                  <a:pt x="0" y="307390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8F8F8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13739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245"/>
              </a:spcBef>
            </a:pPr>
            <a:fld id="{81D60167-4931-47E6-BA6A-407CBD079E47}" type="slidenum">
              <a:rPr spc="10" dirty="0"/>
              <a:t>‹#›</a:t>
            </a:fld>
            <a:r>
              <a:rPr spc="10" dirty="0"/>
              <a:t>/11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74903"/>
            <a:ext cx="4608830" cy="3081655"/>
          </a:xfrm>
          <a:custGeom>
            <a:avLst/>
            <a:gdLst/>
            <a:ahLst/>
            <a:cxnLst/>
            <a:rect l="l" t="t" r="r" b="b"/>
            <a:pathLst>
              <a:path w="4608830" h="3081654">
                <a:moveTo>
                  <a:pt x="0" y="3081527"/>
                </a:moveTo>
                <a:lnTo>
                  <a:pt x="4608576" y="3081527"/>
                </a:lnTo>
                <a:lnTo>
                  <a:pt x="4608576" y="0"/>
                </a:lnTo>
                <a:lnTo>
                  <a:pt x="0" y="0"/>
                </a:lnTo>
                <a:lnTo>
                  <a:pt x="0" y="308152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13739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245"/>
              </a:spcBef>
            </a:pPr>
            <a:fld id="{81D60167-4931-47E6-BA6A-407CBD079E47}" type="slidenum">
              <a:rPr spc="10" dirty="0"/>
              <a:t>‹#›</a:t>
            </a:fld>
            <a:r>
              <a:rPr spc="10" dirty="0"/>
              <a:t>/11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936" y="69291"/>
            <a:ext cx="4364227" cy="208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F8F8F8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7721" y="1168120"/>
            <a:ext cx="3994657" cy="1533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24403"/>
            <a:ext cx="1475232" cy="173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24403"/>
            <a:ext cx="1060323" cy="173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67200" y="3122107"/>
            <a:ext cx="281939" cy="175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213739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245"/>
              </a:spcBef>
            </a:pPr>
            <a:fld id="{81D60167-4931-47E6-BA6A-407CBD079E47}" type="slidenum">
              <a:rPr spc="10" dirty="0"/>
              <a:t>‹#›</a:t>
            </a:fld>
            <a:r>
              <a:rPr spc="10" dirty="0"/>
              <a:t>/11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830" cy="3456940"/>
          </a:xfrm>
          <a:custGeom>
            <a:avLst/>
            <a:gdLst/>
            <a:ahLst/>
            <a:cxnLst/>
            <a:rect l="l" t="t" r="r" b="b"/>
            <a:pathLst>
              <a:path w="4608830" h="3456940">
                <a:moveTo>
                  <a:pt x="4608576" y="0"/>
                </a:moveTo>
                <a:lnTo>
                  <a:pt x="0" y="0"/>
                </a:lnTo>
                <a:lnTo>
                  <a:pt x="0" y="3456432"/>
                </a:lnTo>
                <a:lnTo>
                  <a:pt x="4608576" y="3456432"/>
                </a:lnTo>
                <a:lnTo>
                  <a:pt x="4608576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6963" y="770612"/>
            <a:ext cx="1478280" cy="652780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400" b="1" spc="15" dirty="0">
                <a:solidFill>
                  <a:srgbClr val="213739"/>
                </a:solidFill>
                <a:latin typeface="Tahoma"/>
                <a:cs typeface="Tahoma"/>
              </a:rPr>
              <a:t>Рост</a:t>
            </a:r>
            <a:r>
              <a:rPr sz="1400" b="1" spc="-65" dirty="0">
                <a:solidFill>
                  <a:srgbClr val="213739"/>
                </a:solidFill>
                <a:latin typeface="Tahoma"/>
                <a:cs typeface="Tahoma"/>
              </a:rPr>
              <a:t> </a:t>
            </a:r>
            <a:r>
              <a:rPr sz="1400" b="1" spc="-15" dirty="0">
                <a:solidFill>
                  <a:srgbClr val="213739"/>
                </a:solidFill>
                <a:latin typeface="Tahoma"/>
                <a:cs typeface="Tahoma"/>
              </a:rPr>
              <a:t>дендритов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1200" dirty="0">
                <a:solidFill>
                  <a:srgbClr val="213739"/>
                </a:solidFill>
                <a:latin typeface="Palatino Linotype"/>
                <a:cs typeface="Palatino Linotype"/>
              </a:rPr>
              <a:t>Этап</a:t>
            </a:r>
            <a:r>
              <a:rPr sz="1200" spc="-65" dirty="0">
                <a:solidFill>
                  <a:srgbClr val="213739"/>
                </a:solidFill>
                <a:latin typeface="Palatino Linotype"/>
                <a:cs typeface="Palatino Linotype"/>
              </a:rPr>
              <a:t> </a:t>
            </a:r>
            <a:r>
              <a:rPr sz="1200" dirty="0">
                <a:solidFill>
                  <a:srgbClr val="213739"/>
                </a:solidFill>
                <a:latin typeface="Palatino Linotype"/>
                <a:cs typeface="Palatino Linotype"/>
              </a:rPr>
              <a:t>№1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963" y="1923668"/>
            <a:ext cx="4015487" cy="4503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95"/>
              </a:spcBef>
            </a:pPr>
            <a:r>
              <a:rPr lang="ru-RU" sz="1000" spc="-5" dirty="0">
                <a:solidFill>
                  <a:srgbClr val="213739"/>
                </a:solidFill>
                <a:latin typeface="Palatino Linotype"/>
                <a:cs typeface="Palatino Linotype"/>
              </a:rPr>
              <a:t>Ким Реачна</a:t>
            </a:r>
            <a:r>
              <a:rPr sz="1000" spc="-10" dirty="0">
                <a:solidFill>
                  <a:srgbClr val="213739"/>
                </a:solidFill>
                <a:latin typeface="Palatino Linotype"/>
                <a:cs typeface="Palatino Linotype"/>
              </a:rPr>
              <a:t> </a:t>
            </a:r>
            <a:r>
              <a:rPr lang="ru-RU" sz="1000" spc="-10" dirty="0">
                <a:solidFill>
                  <a:srgbClr val="213739"/>
                </a:solidFill>
                <a:latin typeface="Palatino Linotype"/>
                <a:cs typeface="Palatino Linotype"/>
              </a:rPr>
              <a:t>Кеан Путхеаро Мухтарова К.А. Оразгелдиева Орулнур </a:t>
            </a:r>
            <a:r>
              <a:rPr sz="1000" spc="-5" dirty="0">
                <a:solidFill>
                  <a:srgbClr val="213739"/>
                </a:solidFill>
                <a:latin typeface="Palatino Linotype"/>
                <a:cs typeface="Palatino Linotype"/>
              </a:rPr>
              <a:t>НПИ-0</a:t>
            </a:r>
            <a:r>
              <a:rPr lang="en-US" sz="1000" spc="-5" dirty="0">
                <a:solidFill>
                  <a:srgbClr val="213739"/>
                </a:solidFill>
                <a:latin typeface="Palatino Linotype"/>
                <a:cs typeface="Palatino Linotype"/>
              </a:rPr>
              <a:t>2-20</a:t>
            </a:r>
            <a:endParaRPr sz="1000" dirty="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9663" y="1647443"/>
            <a:ext cx="3889375" cy="5080"/>
          </a:xfrm>
          <a:custGeom>
            <a:avLst/>
            <a:gdLst/>
            <a:ahLst/>
            <a:cxnLst/>
            <a:rect l="l" t="t" r="r" b="b"/>
            <a:pathLst>
              <a:path w="3889375" h="5080">
                <a:moveTo>
                  <a:pt x="3889248" y="0"/>
                </a:moveTo>
                <a:lnTo>
                  <a:pt x="0" y="0"/>
                </a:lnTo>
                <a:lnTo>
                  <a:pt x="0" y="4572"/>
                </a:lnTo>
                <a:lnTo>
                  <a:pt x="3889248" y="4572"/>
                </a:lnTo>
                <a:lnTo>
                  <a:pt x="3889248" y="0"/>
                </a:lnTo>
                <a:close/>
              </a:path>
            </a:pathLst>
          </a:custGeom>
          <a:solidFill>
            <a:srgbClr val="EB8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92600" y="2833766"/>
            <a:ext cx="218440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0"/>
              </a:lnSpc>
            </a:pPr>
            <a:endParaRPr lang="ru-RU" sz="800" spc="15" dirty="0">
              <a:solidFill>
                <a:srgbClr val="213739"/>
              </a:solidFill>
              <a:latin typeface="Palatino Linotype"/>
              <a:cs typeface="Palatino Linotype"/>
            </a:endParaRPr>
          </a:p>
          <a:p>
            <a:pPr marL="12700">
              <a:lnSpc>
                <a:spcPts val="850"/>
              </a:lnSpc>
            </a:pPr>
            <a:endParaRPr lang="ru-RU" sz="800" spc="15" dirty="0">
              <a:solidFill>
                <a:srgbClr val="213739"/>
              </a:solidFill>
              <a:latin typeface="Palatino Linotype"/>
              <a:cs typeface="Palatino Linotype"/>
            </a:endParaRPr>
          </a:p>
          <a:p>
            <a:pPr marL="12700">
              <a:lnSpc>
                <a:spcPts val="850"/>
              </a:lnSpc>
            </a:pPr>
            <a:r>
              <a:rPr sz="800" spc="15" dirty="0">
                <a:solidFill>
                  <a:srgbClr val="213739"/>
                </a:solidFill>
                <a:latin typeface="Palatino Linotype"/>
                <a:cs typeface="Palatino Linotype"/>
              </a:rPr>
              <a:t>1</a:t>
            </a:r>
            <a:r>
              <a:rPr sz="800" dirty="0">
                <a:solidFill>
                  <a:srgbClr val="213739"/>
                </a:solidFill>
                <a:latin typeface="Palatino Linotype"/>
                <a:cs typeface="Palatino Linotype"/>
              </a:rPr>
              <a:t>/</a:t>
            </a:r>
            <a:r>
              <a:rPr sz="800" spc="15" dirty="0">
                <a:solidFill>
                  <a:srgbClr val="213739"/>
                </a:solidFill>
                <a:latin typeface="Palatino Linotype"/>
                <a:cs typeface="Palatino Linotype"/>
              </a:rPr>
              <a:t>1</a:t>
            </a:r>
            <a:r>
              <a:rPr lang="ru-RU" sz="800" spc="15" dirty="0">
                <a:solidFill>
                  <a:srgbClr val="213739"/>
                </a:solidFill>
                <a:latin typeface="Palatino Linotype"/>
                <a:cs typeface="Palatino Linotype"/>
              </a:rPr>
              <a:t>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663" y="918971"/>
            <a:ext cx="3704844" cy="153924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4609465" cy="382905"/>
            <a:chOff x="0" y="0"/>
            <a:chExt cx="4609465" cy="38290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4608830" cy="376555"/>
            </a:xfrm>
            <a:custGeom>
              <a:avLst/>
              <a:gdLst/>
              <a:ahLst/>
              <a:cxnLst/>
              <a:rect l="l" t="t" r="r" b="b"/>
              <a:pathLst>
                <a:path w="4608830" h="376555">
                  <a:moveTo>
                    <a:pt x="4608576" y="0"/>
                  </a:moveTo>
                  <a:lnTo>
                    <a:pt x="0" y="0"/>
                  </a:lnTo>
                  <a:lnTo>
                    <a:pt x="0" y="376427"/>
                  </a:lnTo>
                  <a:lnTo>
                    <a:pt x="4608576" y="376427"/>
                  </a:lnTo>
                  <a:lnTo>
                    <a:pt x="4608576" y="0"/>
                  </a:lnTo>
                  <a:close/>
                </a:path>
              </a:pathLst>
            </a:custGeom>
            <a:solidFill>
              <a:srgbClr val="2137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" y="378713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195" y="0"/>
                  </a:lnTo>
                </a:path>
              </a:pathLst>
            </a:custGeom>
            <a:ln w="4572">
              <a:solidFill>
                <a:srgbClr val="D4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4903"/>
              <a:ext cx="4608830" cy="5080"/>
            </a:xfrm>
            <a:custGeom>
              <a:avLst/>
              <a:gdLst/>
              <a:ahLst/>
              <a:cxnLst/>
              <a:rect l="l" t="t" r="r" b="b"/>
              <a:pathLst>
                <a:path w="4608830" h="5079">
                  <a:moveTo>
                    <a:pt x="4608576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4608576" y="4572"/>
                  </a:lnTo>
                  <a:lnTo>
                    <a:pt x="4608576" y="0"/>
                  </a:lnTo>
                  <a:close/>
                </a:path>
              </a:pathLst>
            </a:custGeom>
            <a:solidFill>
              <a:srgbClr val="D4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74903"/>
              <a:ext cx="3770629" cy="5080"/>
            </a:xfrm>
            <a:custGeom>
              <a:avLst/>
              <a:gdLst/>
              <a:ahLst/>
              <a:cxnLst/>
              <a:rect l="l" t="t" r="r" b="b"/>
              <a:pathLst>
                <a:path w="3770629" h="5079">
                  <a:moveTo>
                    <a:pt x="3770376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3770376" y="4572"/>
                  </a:lnTo>
                  <a:lnTo>
                    <a:pt x="3770376" y="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22936" y="76911"/>
            <a:ext cx="142430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F8F8F8"/>
                </a:solidFill>
                <a:latin typeface="Tahoma"/>
                <a:cs typeface="Tahoma"/>
              </a:rPr>
              <a:t>Где</a:t>
            </a:r>
            <a:r>
              <a:rPr sz="1200" b="1" spc="-45" dirty="0">
                <a:solidFill>
                  <a:srgbClr val="F8F8F8"/>
                </a:solidFill>
                <a:latin typeface="Tahoma"/>
                <a:cs typeface="Tahoma"/>
              </a:rPr>
              <a:t> </a:t>
            </a:r>
            <a:r>
              <a:rPr sz="1200" b="1" spc="15" dirty="0">
                <a:solidFill>
                  <a:srgbClr val="F8F8F8"/>
                </a:solidFill>
                <a:latin typeface="Tahoma"/>
                <a:cs typeface="Tahoma"/>
              </a:rPr>
              <a:t>встречается?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10050" y="3059318"/>
            <a:ext cx="30099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0"/>
              </a:lnSpc>
            </a:pPr>
            <a:endParaRPr lang="ru-RU" sz="800" spc="15" dirty="0">
              <a:solidFill>
                <a:srgbClr val="213739"/>
              </a:solidFill>
              <a:latin typeface="Palatino Linotype"/>
              <a:cs typeface="Palatino Linotype"/>
            </a:endParaRPr>
          </a:p>
          <a:p>
            <a:pPr marL="12700">
              <a:lnSpc>
                <a:spcPts val="850"/>
              </a:lnSpc>
            </a:pPr>
            <a:r>
              <a:rPr lang="ru-RU" sz="800" spc="15" dirty="0">
                <a:solidFill>
                  <a:srgbClr val="213739"/>
                </a:solidFill>
                <a:latin typeface="Palatino Linotype"/>
                <a:cs typeface="Palatino Linotype"/>
              </a:rPr>
              <a:t>10</a:t>
            </a:r>
            <a:r>
              <a:rPr sz="800" dirty="0">
                <a:solidFill>
                  <a:srgbClr val="213739"/>
                </a:solidFill>
                <a:latin typeface="Palatino Linotype"/>
                <a:cs typeface="Palatino Linotype"/>
              </a:rPr>
              <a:t>/</a:t>
            </a:r>
            <a:r>
              <a:rPr sz="800" spc="15" dirty="0">
                <a:solidFill>
                  <a:srgbClr val="213739"/>
                </a:solidFill>
                <a:latin typeface="Palatino Linotype"/>
                <a:cs typeface="Palatino Linotype"/>
              </a:rPr>
              <a:t>1</a:t>
            </a:r>
            <a:r>
              <a:rPr lang="ru-RU" sz="800" spc="15" dirty="0">
                <a:solidFill>
                  <a:srgbClr val="213739"/>
                </a:solidFill>
                <a:latin typeface="Palatino Linotype"/>
                <a:cs typeface="Palatino Linotype"/>
              </a:rPr>
              <a:t>2</a:t>
            </a:r>
            <a:endParaRPr sz="8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76427"/>
            <a:ext cx="4608830" cy="3080385"/>
          </a:xfrm>
          <a:custGeom>
            <a:avLst/>
            <a:gdLst/>
            <a:ahLst/>
            <a:cxnLst/>
            <a:rect l="l" t="t" r="r" b="b"/>
            <a:pathLst>
              <a:path w="4608830" h="3080385">
                <a:moveTo>
                  <a:pt x="0" y="3080003"/>
                </a:moveTo>
                <a:lnTo>
                  <a:pt x="4608576" y="3080003"/>
                </a:lnTo>
                <a:lnTo>
                  <a:pt x="4608576" y="0"/>
                </a:lnTo>
                <a:lnTo>
                  <a:pt x="0" y="0"/>
                </a:lnTo>
                <a:lnTo>
                  <a:pt x="0" y="3080003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-12700" y="486511"/>
            <a:ext cx="4045585" cy="191135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265"/>
              </a:spcBef>
              <a:buFont typeface="Palatino Linotype"/>
              <a:buChar char="•"/>
              <a:tabLst>
                <a:tab pos="469900" algn="l"/>
                <a:tab pos="470534" algn="l"/>
              </a:tabLst>
            </a:pPr>
            <a:r>
              <a:rPr sz="1100" dirty="0">
                <a:solidFill>
                  <a:srgbClr val="213739"/>
                </a:solidFill>
                <a:latin typeface="Cambria Math"/>
                <a:cs typeface="Cambria Math"/>
              </a:rPr>
              <a:t>𝜌 </a:t>
            </a:r>
            <a:r>
              <a:rPr sz="1100" dirty="0">
                <a:solidFill>
                  <a:srgbClr val="213739"/>
                </a:solidFill>
                <a:latin typeface="Palatino Linotype"/>
                <a:cs typeface="Palatino Linotype"/>
              </a:rPr>
              <a:t>-</a:t>
            </a:r>
            <a:r>
              <a:rPr sz="1100" spc="-25" dirty="0">
                <a:solidFill>
                  <a:srgbClr val="213739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213739"/>
                </a:solidFill>
                <a:latin typeface="Palatino Linotype"/>
                <a:cs typeface="Palatino Linotype"/>
              </a:rPr>
              <a:t>плотность</a:t>
            </a:r>
            <a:endParaRPr sz="1100">
              <a:latin typeface="Palatino Linotype"/>
              <a:cs typeface="Palatino Linotype"/>
            </a:endParaRPr>
          </a:p>
          <a:p>
            <a:pPr marL="469900" indent="-457834">
              <a:lnSpc>
                <a:spcPct val="100000"/>
              </a:lnSpc>
              <a:spcBef>
                <a:spcPts val="170"/>
              </a:spcBef>
              <a:buFont typeface="Palatino Linotype"/>
              <a:buChar char="•"/>
              <a:tabLst>
                <a:tab pos="469900" algn="l"/>
                <a:tab pos="470534" algn="l"/>
              </a:tabLst>
            </a:pPr>
            <a:r>
              <a:rPr sz="1100" dirty="0">
                <a:solidFill>
                  <a:srgbClr val="213739"/>
                </a:solidFill>
                <a:latin typeface="Cambria Math"/>
                <a:cs typeface="Cambria Math"/>
              </a:rPr>
              <a:t>𝐿</a:t>
            </a:r>
            <a:r>
              <a:rPr sz="1100" spc="20" dirty="0">
                <a:solidFill>
                  <a:srgbClr val="213739"/>
                </a:solidFill>
                <a:latin typeface="Cambria Math"/>
                <a:cs typeface="Cambria Math"/>
              </a:rPr>
              <a:t> </a:t>
            </a:r>
            <a:r>
              <a:rPr sz="1100" dirty="0">
                <a:solidFill>
                  <a:srgbClr val="213739"/>
                </a:solidFill>
                <a:latin typeface="Palatino Linotype"/>
                <a:cs typeface="Palatino Linotype"/>
              </a:rPr>
              <a:t>-</a:t>
            </a:r>
            <a:r>
              <a:rPr sz="1100" spc="-10" dirty="0">
                <a:solidFill>
                  <a:srgbClr val="213739"/>
                </a:solidFill>
                <a:latin typeface="Palatino Linotype"/>
                <a:cs typeface="Palatino Linotype"/>
              </a:rPr>
              <a:t> удельная</a:t>
            </a:r>
            <a:r>
              <a:rPr sz="1100" spc="-20" dirty="0">
                <a:solidFill>
                  <a:srgbClr val="213739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213739"/>
                </a:solidFill>
                <a:latin typeface="Palatino Linotype"/>
                <a:cs typeface="Palatino Linotype"/>
              </a:rPr>
              <a:t>теплота плавления</a:t>
            </a:r>
            <a:r>
              <a:rPr sz="1100" spc="-20" dirty="0">
                <a:solidFill>
                  <a:srgbClr val="213739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213739"/>
                </a:solidFill>
                <a:latin typeface="Palatino Linotype"/>
                <a:cs typeface="Palatino Linotype"/>
              </a:rPr>
              <a:t>на</a:t>
            </a:r>
            <a:r>
              <a:rPr sz="1100" spc="-15" dirty="0">
                <a:solidFill>
                  <a:srgbClr val="213739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213739"/>
                </a:solidFill>
                <a:latin typeface="Palatino Linotype"/>
                <a:cs typeface="Palatino Linotype"/>
              </a:rPr>
              <a:t>единицу</a:t>
            </a:r>
            <a:r>
              <a:rPr sz="1100" spc="-15" dirty="0">
                <a:solidFill>
                  <a:srgbClr val="213739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213739"/>
                </a:solidFill>
                <a:latin typeface="Palatino Linotype"/>
                <a:cs typeface="Palatino Linotype"/>
              </a:rPr>
              <a:t>массы</a:t>
            </a:r>
            <a:endParaRPr sz="1100">
              <a:latin typeface="Palatino Linotype"/>
              <a:cs typeface="Palatino Linotype"/>
            </a:endParaRPr>
          </a:p>
          <a:p>
            <a:pPr marL="12700" marR="5080">
              <a:lnSpc>
                <a:spcPct val="112000"/>
              </a:lnSpc>
              <a:spcBef>
                <a:spcPts val="10"/>
              </a:spcBef>
              <a:buFont typeface="Palatino Linotype"/>
              <a:buChar char="•"/>
              <a:tabLst>
                <a:tab pos="469900" algn="l"/>
                <a:tab pos="470534" algn="l"/>
              </a:tabLst>
            </a:pPr>
            <a:r>
              <a:rPr sz="1100" spc="-5" dirty="0">
                <a:solidFill>
                  <a:srgbClr val="213739"/>
                </a:solidFill>
                <a:latin typeface="Cambria Math"/>
                <a:cs typeface="Cambria Math"/>
              </a:rPr>
              <a:t>𝑐</a:t>
            </a:r>
            <a:r>
              <a:rPr sz="1100" spc="-5" dirty="0">
                <a:solidFill>
                  <a:srgbClr val="213739"/>
                </a:solidFill>
                <a:latin typeface="Palatino Linotype"/>
                <a:cs typeface="Palatino Linotype"/>
              </a:rPr>
              <a:t>p </a:t>
            </a:r>
            <a:r>
              <a:rPr sz="1100" dirty="0">
                <a:solidFill>
                  <a:srgbClr val="213739"/>
                </a:solidFill>
                <a:latin typeface="Palatino Linotype"/>
                <a:cs typeface="Palatino Linotype"/>
              </a:rPr>
              <a:t>- </a:t>
            </a:r>
            <a:r>
              <a:rPr sz="1100" spc="-10" dirty="0">
                <a:solidFill>
                  <a:srgbClr val="213739"/>
                </a:solidFill>
                <a:latin typeface="Palatino Linotype"/>
                <a:cs typeface="Palatino Linotype"/>
              </a:rPr>
              <a:t>теплоемкость </a:t>
            </a:r>
            <a:r>
              <a:rPr sz="1100" spc="-5" dirty="0">
                <a:solidFill>
                  <a:srgbClr val="213739"/>
                </a:solidFill>
                <a:latin typeface="Palatino Linotype"/>
                <a:cs typeface="Palatino Linotype"/>
              </a:rPr>
              <a:t>при </a:t>
            </a:r>
            <a:r>
              <a:rPr sz="1100" spc="-10" dirty="0">
                <a:solidFill>
                  <a:srgbClr val="213739"/>
                </a:solidFill>
                <a:latin typeface="Palatino Linotype"/>
                <a:cs typeface="Palatino Linotype"/>
              </a:rPr>
              <a:t>постоянном </a:t>
            </a:r>
            <a:r>
              <a:rPr sz="1100" spc="-5" dirty="0">
                <a:solidFill>
                  <a:srgbClr val="213739"/>
                </a:solidFill>
                <a:latin typeface="Palatino Linotype"/>
                <a:cs typeface="Palatino Linotype"/>
              </a:rPr>
              <a:t>давлении </a:t>
            </a:r>
            <a:r>
              <a:rPr sz="1100" spc="-10" dirty="0">
                <a:solidFill>
                  <a:srgbClr val="213739"/>
                </a:solidFill>
                <a:latin typeface="Palatino Linotype"/>
                <a:cs typeface="Palatino Linotype"/>
              </a:rPr>
              <a:t>(также </a:t>
            </a:r>
            <a:r>
              <a:rPr sz="1100" spc="-5" dirty="0">
                <a:solidFill>
                  <a:srgbClr val="213739"/>
                </a:solidFill>
                <a:latin typeface="Palatino Linotype"/>
                <a:cs typeface="Palatino Linotype"/>
              </a:rPr>
              <a:t>на </a:t>
            </a:r>
            <a:r>
              <a:rPr sz="1100" spc="-260" dirty="0">
                <a:solidFill>
                  <a:srgbClr val="213739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213739"/>
                </a:solidFill>
                <a:latin typeface="Palatino Linotype"/>
                <a:cs typeface="Palatino Linotype"/>
              </a:rPr>
              <a:t>единицу</a:t>
            </a:r>
            <a:r>
              <a:rPr sz="1100" spc="-25" dirty="0">
                <a:solidFill>
                  <a:srgbClr val="213739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213739"/>
                </a:solidFill>
                <a:latin typeface="Palatino Linotype"/>
                <a:cs typeface="Palatino Linotype"/>
              </a:rPr>
              <a:t>массы)</a:t>
            </a:r>
            <a:endParaRPr sz="1100">
              <a:latin typeface="Palatino Linotype"/>
              <a:cs typeface="Palatino Linotype"/>
            </a:endParaRPr>
          </a:p>
          <a:p>
            <a:pPr marL="469900" indent="-457834">
              <a:lnSpc>
                <a:spcPct val="100000"/>
              </a:lnSpc>
              <a:spcBef>
                <a:spcPts val="165"/>
              </a:spcBef>
              <a:buFont typeface="Palatino Linotype"/>
              <a:buChar char="•"/>
              <a:tabLst>
                <a:tab pos="469900" algn="l"/>
                <a:tab pos="470534" algn="l"/>
              </a:tabLst>
            </a:pPr>
            <a:r>
              <a:rPr sz="1100" dirty="0">
                <a:solidFill>
                  <a:srgbClr val="213739"/>
                </a:solidFill>
                <a:latin typeface="Cambria Math"/>
                <a:cs typeface="Cambria Math"/>
              </a:rPr>
              <a:t>𝑘</a:t>
            </a:r>
            <a:r>
              <a:rPr sz="1100" spc="15" dirty="0">
                <a:solidFill>
                  <a:srgbClr val="213739"/>
                </a:solidFill>
                <a:latin typeface="Cambria Math"/>
                <a:cs typeface="Cambria Math"/>
              </a:rPr>
              <a:t> </a:t>
            </a:r>
            <a:r>
              <a:rPr sz="1100" dirty="0">
                <a:solidFill>
                  <a:srgbClr val="213739"/>
                </a:solidFill>
                <a:latin typeface="Palatino Linotype"/>
                <a:cs typeface="Palatino Linotype"/>
              </a:rPr>
              <a:t>-</a:t>
            </a:r>
            <a:r>
              <a:rPr sz="1100" spc="-10" dirty="0">
                <a:solidFill>
                  <a:srgbClr val="213739"/>
                </a:solidFill>
                <a:latin typeface="Palatino Linotype"/>
                <a:cs typeface="Palatino Linotype"/>
              </a:rPr>
              <a:t> коэффицент</a:t>
            </a:r>
            <a:r>
              <a:rPr sz="1100" spc="-25" dirty="0">
                <a:solidFill>
                  <a:srgbClr val="213739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213739"/>
                </a:solidFill>
                <a:latin typeface="Palatino Linotype"/>
                <a:cs typeface="Palatino Linotype"/>
              </a:rPr>
              <a:t>теплопроводности</a:t>
            </a:r>
            <a:endParaRPr sz="1100">
              <a:latin typeface="Palatino Linotype"/>
              <a:cs typeface="Palatino Linotype"/>
            </a:endParaRPr>
          </a:p>
          <a:p>
            <a:pPr marL="469900" indent="-457834">
              <a:lnSpc>
                <a:spcPct val="100000"/>
              </a:lnSpc>
              <a:spcBef>
                <a:spcPts val="170"/>
              </a:spcBef>
              <a:buFont typeface="Palatino Linotype"/>
              <a:buChar char="•"/>
              <a:tabLst>
                <a:tab pos="469900" algn="l"/>
                <a:tab pos="470534" algn="l"/>
              </a:tabLst>
            </a:pPr>
            <a:r>
              <a:rPr sz="1100" dirty="0">
                <a:solidFill>
                  <a:srgbClr val="213739"/>
                </a:solidFill>
                <a:latin typeface="Cambria Math"/>
                <a:cs typeface="Cambria Math"/>
              </a:rPr>
              <a:t>𝑇𝑚</a:t>
            </a:r>
            <a:r>
              <a:rPr sz="1100" spc="-10" dirty="0">
                <a:solidFill>
                  <a:srgbClr val="213739"/>
                </a:solidFill>
                <a:latin typeface="Cambria Math"/>
                <a:cs typeface="Cambria Math"/>
              </a:rPr>
              <a:t> </a:t>
            </a:r>
            <a:r>
              <a:rPr sz="1100" dirty="0">
                <a:solidFill>
                  <a:srgbClr val="213739"/>
                </a:solidFill>
                <a:latin typeface="Palatino Linotype"/>
                <a:cs typeface="Palatino Linotype"/>
              </a:rPr>
              <a:t>-</a:t>
            </a:r>
            <a:r>
              <a:rPr sz="1100" spc="-10" dirty="0">
                <a:solidFill>
                  <a:srgbClr val="213739"/>
                </a:solidFill>
                <a:latin typeface="Palatino Linotype"/>
                <a:cs typeface="Palatino Linotype"/>
              </a:rPr>
              <a:t> температура</a:t>
            </a:r>
            <a:r>
              <a:rPr sz="1100" spc="-30" dirty="0">
                <a:solidFill>
                  <a:srgbClr val="213739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213739"/>
                </a:solidFill>
                <a:latin typeface="Palatino Linotype"/>
                <a:cs typeface="Palatino Linotype"/>
              </a:rPr>
              <a:t>плавления</a:t>
            </a:r>
            <a:endParaRPr sz="1100">
              <a:latin typeface="Palatino Linotype"/>
              <a:cs typeface="Palatino Linotype"/>
            </a:endParaRPr>
          </a:p>
          <a:p>
            <a:pPr marL="469900" indent="-457834">
              <a:lnSpc>
                <a:spcPct val="100000"/>
              </a:lnSpc>
              <a:spcBef>
                <a:spcPts val="155"/>
              </a:spcBef>
              <a:buFont typeface="Palatino Linotype"/>
              <a:buChar char="•"/>
              <a:tabLst>
                <a:tab pos="469900" algn="l"/>
                <a:tab pos="470534" algn="l"/>
              </a:tabLst>
            </a:pPr>
            <a:r>
              <a:rPr sz="1100" spc="-5" dirty="0">
                <a:solidFill>
                  <a:srgbClr val="213739"/>
                </a:solidFill>
                <a:latin typeface="Cambria Math"/>
                <a:cs typeface="Cambria Math"/>
              </a:rPr>
              <a:t>𝑇</a:t>
            </a:r>
            <a:r>
              <a:rPr sz="1100" spc="-5" dirty="0">
                <a:solidFill>
                  <a:srgbClr val="213739"/>
                </a:solidFill>
                <a:latin typeface="Palatino Linotype"/>
                <a:cs typeface="Palatino Linotype"/>
              </a:rPr>
              <a:t>∞</a:t>
            </a:r>
            <a:r>
              <a:rPr sz="1100" spc="-40" dirty="0">
                <a:solidFill>
                  <a:srgbClr val="213739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13739"/>
                </a:solidFill>
                <a:latin typeface="Palatino Linotype"/>
                <a:cs typeface="Palatino Linotype"/>
              </a:rPr>
              <a:t>&lt;</a:t>
            </a:r>
            <a:r>
              <a:rPr sz="1100" spc="-35" dirty="0">
                <a:solidFill>
                  <a:srgbClr val="213739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213739"/>
                </a:solidFill>
                <a:latin typeface="Cambria Math"/>
                <a:cs typeface="Cambria Math"/>
              </a:rPr>
              <a:t>𝑇𝑚</a:t>
            </a:r>
            <a:endParaRPr sz="1100">
              <a:latin typeface="Cambria Math"/>
              <a:cs typeface="Cambria Math"/>
            </a:endParaRPr>
          </a:p>
          <a:p>
            <a:pPr marL="469900" indent="-457834">
              <a:lnSpc>
                <a:spcPct val="100000"/>
              </a:lnSpc>
              <a:spcBef>
                <a:spcPts val="170"/>
              </a:spcBef>
              <a:buFont typeface="Palatino Linotype"/>
              <a:buChar char="•"/>
              <a:tabLst>
                <a:tab pos="469900" algn="l"/>
                <a:tab pos="470534" algn="l"/>
              </a:tabLst>
            </a:pPr>
            <a:r>
              <a:rPr sz="1100" spc="-5" dirty="0">
                <a:solidFill>
                  <a:srgbClr val="213739"/>
                </a:solidFill>
                <a:latin typeface="Cambria Math"/>
                <a:cs typeface="Cambria Math"/>
              </a:rPr>
              <a:t>𝑑</a:t>
            </a:r>
            <a:r>
              <a:rPr sz="1100" spc="-5" dirty="0">
                <a:solidFill>
                  <a:srgbClr val="213739"/>
                </a:solidFill>
                <a:latin typeface="Palatino Linotype"/>
                <a:cs typeface="Palatino Linotype"/>
              </a:rPr>
              <a:t>0</a:t>
            </a:r>
            <a:r>
              <a:rPr sz="1100" spc="-15" dirty="0">
                <a:solidFill>
                  <a:srgbClr val="213739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13739"/>
                </a:solidFill>
                <a:latin typeface="Palatino Linotype"/>
                <a:cs typeface="Palatino Linotype"/>
              </a:rPr>
              <a:t>=</a:t>
            </a:r>
            <a:r>
              <a:rPr sz="1100" spc="-10" dirty="0">
                <a:solidFill>
                  <a:srgbClr val="213739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213739"/>
                </a:solidFill>
                <a:latin typeface="Cambria Math"/>
                <a:cs typeface="Cambria Math"/>
              </a:rPr>
              <a:t>𝛾𝑇𝑚𝑐𝑝</a:t>
            </a:r>
            <a:r>
              <a:rPr sz="1100" spc="-10" dirty="0">
                <a:solidFill>
                  <a:srgbClr val="213739"/>
                </a:solidFill>
                <a:latin typeface="Palatino Linotype"/>
                <a:cs typeface="Palatino Linotype"/>
              </a:rPr>
              <a:t>/(</a:t>
            </a:r>
            <a:r>
              <a:rPr sz="1100" spc="-10" dirty="0">
                <a:solidFill>
                  <a:srgbClr val="213739"/>
                </a:solidFill>
                <a:latin typeface="Cambria Math"/>
                <a:cs typeface="Cambria Math"/>
              </a:rPr>
              <a:t>𝜌𝐿</a:t>
            </a:r>
            <a:r>
              <a:rPr sz="1100" spc="-10" dirty="0">
                <a:solidFill>
                  <a:srgbClr val="213739"/>
                </a:solidFill>
                <a:latin typeface="Palatino Linotype"/>
                <a:cs typeface="Palatino Linotype"/>
              </a:rPr>
              <a:t>2)</a:t>
            </a:r>
            <a:r>
              <a:rPr sz="1100" spc="-15" dirty="0">
                <a:solidFill>
                  <a:srgbClr val="213739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13739"/>
                </a:solidFill>
                <a:latin typeface="Palatino Linotype"/>
                <a:cs typeface="Palatino Linotype"/>
              </a:rPr>
              <a:t>-</a:t>
            </a:r>
            <a:r>
              <a:rPr sz="1100" spc="-5" dirty="0">
                <a:solidFill>
                  <a:srgbClr val="213739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213739"/>
                </a:solidFill>
                <a:latin typeface="Palatino Linotype"/>
                <a:cs typeface="Palatino Linotype"/>
              </a:rPr>
              <a:t>капиллярный радиус</a:t>
            </a:r>
            <a:endParaRPr sz="1100">
              <a:latin typeface="Palatino Linotype"/>
              <a:cs typeface="Palatino Linotype"/>
            </a:endParaRPr>
          </a:p>
          <a:p>
            <a:pPr marL="469900" indent="-457834">
              <a:lnSpc>
                <a:spcPct val="100000"/>
              </a:lnSpc>
              <a:spcBef>
                <a:spcPts val="170"/>
              </a:spcBef>
              <a:buFont typeface="Palatino Linotype"/>
              <a:buChar char="•"/>
              <a:tabLst>
                <a:tab pos="469900" algn="l"/>
                <a:tab pos="470534" algn="l"/>
              </a:tabLst>
            </a:pPr>
            <a:r>
              <a:rPr sz="1100" dirty="0">
                <a:solidFill>
                  <a:srgbClr val="213739"/>
                </a:solidFill>
                <a:latin typeface="Cambria Math"/>
                <a:cs typeface="Cambria Math"/>
              </a:rPr>
              <a:t>𝜒</a:t>
            </a:r>
            <a:r>
              <a:rPr sz="1100" spc="25" dirty="0">
                <a:solidFill>
                  <a:srgbClr val="213739"/>
                </a:solidFill>
                <a:latin typeface="Cambria Math"/>
                <a:cs typeface="Cambria Math"/>
              </a:rPr>
              <a:t> </a:t>
            </a:r>
            <a:r>
              <a:rPr sz="1100" dirty="0">
                <a:solidFill>
                  <a:srgbClr val="213739"/>
                </a:solidFill>
                <a:latin typeface="Palatino Linotype"/>
                <a:cs typeface="Palatino Linotype"/>
              </a:rPr>
              <a:t>=</a:t>
            </a:r>
            <a:r>
              <a:rPr sz="1100" spc="-25" dirty="0">
                <a:solidFill>
                  <a:srgbClr val="213739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213739"/>
                </a:solidFill>
                <a:latin typeface="Cambria Math"/>
                <a:cs typeface="Cambria Math"/>
              </a:rPr>
              <a:t>𝑘</a:t>
            </a:r>
            <a:r>
              <a:rPr sz="1100" spc="-5" dirty="0">
                <a:solidFill>
                  <a:srgbClr val="213739"/>
                </a:solidFill>
                <a:latin typeface="Palatino Linotype"/>
                <a:cs typeface="Palatino Linotype"/>
              </a:rPr>
              <a:t>/</a:t>
            </a:r>
            <a:r>
              <a:rPr sz="1100" spc="-5" dirty="0">
                <a:solidFill>
                  <a:srgbClr val="213739"/>
                </a:solidFill>
                <a:latin typeface="Cambria Math"/>
                <a:cs typeface="Cambria Math"/>
              </a:rPr>
              <a:t>𝜌𝑐</a:t>
            </a:r>
            <a:r>
              <a:rPr sz="1100" spc="-5" dirty="0">
                <a:solidFill>
                  <a:srgbClr val="213739"/>
                </a:solidFill>
                <a:latin typeface="Palatino Linotype"/>
                <a:cs typeface="Palatino Linotype"/>
              </a:rPr>
              <a:t>p</a:t>
            </a:r>
            <a:r>
              <a:rPr sz="1100" spc="-15" dirty="0">
                <a:solidFill>
                  <a:srgbClr val="213739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13739"/>
                </a:solidFill>
                <a:latin typeface="Palatino Linotype"/>
                <a:cs typeface="Palatino Linotype"/>
              </a:rPr>
              <a:t>-</a:t>
            </a:r>
            <a:r>
              <a:rPr sz="1100" spc="-5" dirty="0">
                <a:solidFill>
                  <a:srgbClr val="213739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213739"/>
                </a:solidFill>
                <a:latin typeface="Palatino Linotype"/>
                <a:cs typeface="Palatino Linotype"/>
              </a:rPr>
              <a:t>коэффициент</a:t>
            </a:r>
            <a:r>
              <a:rPr sz="1100" spc="-5" dirty="0">
                <a:solidFill>
                  <a:srgbClr val="213739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213739"/>
                </a:solidFill>
                <a:latin typeface="Palatino Linotype"/>
                <a:cs typeface="Palatino Linotype"/>
              </a:rPr>
              <a:t>температуропроводности</a:t>
            </a:r>
            <a:endParaRPr sz="1100">
              <a:latin typeface="Palatino Linotype"/>
              <a:cs typeface="Palatino Linotype"/>
            </a:endParaRPr>
          </a:p>
          <a:p>
            <a:pPr marL="469900" indent="-457834">
              <a:lnSpc>
                <a:spcPct val="100000"/>
              </a:lnSpc>
              <a:spcBef>
                <a:spcPts val="155"/>
              </a:spcBef>
              <a:buFont typeface="Palatino Linotype"/>
              <a:buChar char="•"/>
              <a:tabLst>
                <a:tab pos="469900" algn="l"/>
                <a:tab pos="470534" algn="l"/>
              </a:tabLst>
            </a:pPr>
            <a:r>
              <a:rPr sz="1100" spc="-5" dirty="0">
                <a:solidFill>
                  <a:srgbClr val="213739"/>
                </a:solidFill>
                <a:latin typeface="Cambria Math"/>
                <a:cs typeface="Cambria Math"/>
              </a:rPr>
              <a:t>𝑐</a:t>
            </a:r>
            <a:r>
              <a:rPr sz="1100" spc="-5" dirty="0">
                <a:solidFill>
                  <a:srgbClr val="213739"/>
                </a:solidFill>
                <a:latin typeface="Palatino Linotype"/>
                <a:cs typeface="Palatino Linotype"/>
              </a:rPr>
              <a:t>p</a:t>
            </a:r>
            <a:r>
              <a:rPr sz="1100" spc="-20" dirty="0">
                <a:solidFill>
                  <a:srgbClr val="213739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213739"/>
                </a:solidFill>
                <a:latin typeface="Palatino Linotype"/>
                <a:cs typeface="Palatino Linotype"/>
              </a:rPr>
              <a:t>(</a:t>
            </a:r>
            <a:r>
              <a:rPr sz="1100" spc="-5" dirty="0">
                <a:solidFill>
                  <a:srgbClr val="213739"/>
                </a:solidFill>
                <a:latin typeface="Cambria Math"/>
                <a:cs typeface="Cambria Math"/>
              </a:rPr>
              <a:t>𝑇𝑚</a:t>
            </a:r>
            <a:r>
              <a:rPr sz="1100" spc="15" dirty="0">
                <a:solidFill>
                  <a:srgbClr val="213739"/>
                </a:solidFill>
                <a:latin typeface="Cambria Math"/>
                <a:cs typeface="Cambria Math"/>
              </a:rPr>
              <a:t> </a:t>
            </a:r>
            <a:r>
              <a:rPr sz="1100" dirty="0">
                <a:solidFill>
                  <a:srgbClr val="213739"/>
                </a:solidFill>
                <a:latin typeface="Palatino Linotype"/>
                <a:cs typeface="Palatino Linotype"/>
              </a:rPr>
              <a:t>−</a:t>
            </a:r>
            <a:r>
              <a:rPr sz="1100" spc="-25" dirty="0">
                <a:solidFill>
                  <a:srgbClr val="213739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213739"/>
                </a:solidFill>
                <a:latin typeface="Cambria Math"/>
                <a:cs typeface="Cambria Math"/>
              </a:rPr>
              <a:t>𝑇</a:t>
            </a:r>
            <a:r>
              <a:rPr sz="1100" spc="-5" dirty="0">
                <a:solidFill>
                  <a:srgbClr val="213739"/>
                </a:solidFill>
                <a:latin typeface="Palatino Linotype"/>
                <a:cs typeface="Palatino Linotype"/>
              </a:rPr>
              <a:t>∞)/</a:t>
            </a:r>
            <a:r>
              <a:rPr sz="1100" spc="-5" dirty="0">
                <a:solidFill>
                  <a:srgbClr val="213739"/>
                </a:solidFill>
                <a:latin typeface="Cambria Math"/>
                <a:cs typeface="Cambria Math"/>
              </a:rPr>
              <a:t>𝐿</a:t>
            </a:r>
            <a:r>
              <a:rPr sz="1100" spc="10" dirty="0">
                <a:solidFill>
                  <a:srgbClr val="213739"/>
                </a:solidFill>
                <a:latin typeface="Cambria Math"/>
                <a:cs typeface="Cambria Math"/>
              </a:rPr>
              <a:t> </a:t>
            </a:r>
            <a:r>
              <a:rPr sz="1100" dirty="0">
                <a:solidFill>
                  <a:srgbClr val="213739"/>
                </a:solidFill>
                <a:latin typeface="Palatino Linotype"/>
                <a:cs typeface="Palatino Linotype"/>
              </a:rPr>
              <a:t>-</a:t>
            </a:r>
            <a:r>
              <a:rPr sz="1100" spc="5" dirty="0">
                <a:solidFill>
                  <a:srgbClr val="213739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213739"/>
                </a:solidFill>
                <a:latin typeface="Palatino Linotype"/>
                <a:cs typeface="Palatino Linotype"/>
              </a:rPr>
              <a:t>безразмерное</a:t>
            </a:r>
            <a:r>
              <a:rPr sz="1100" dirty="0">
                <a:solidFill>
                  <a:srgbClr val="213739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213739"/>
                </a:solidFill>
                <a:latin typeface="Palatino Linotype"/>
                <a:cs typeface="Palatino Linotype"/>
              </a:rPr>
              <a:t>переохлаждение</a:t>
            </a:r>
            <a:endParaRPr sz="1100">
              <a:latin typeface="Palatino Linotype"/>
              <a:cs typeface="Palatino Linotyp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609465" cy="382905"/>
            <a:chOff x="0" y="0"/>
            <a:chExt cx="4609465" cy="382905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4608830" cy="378460"/>
            </a:xfrm>
            <a:custGeom>
              <a:avLst/>
              <a:gdLst/>
              <a:ahLst/>
              <a:cxnLst/>
              <a:rect l="l" t="t" r="r" b="b"/>
              <a:pathLst>
                <a:path w="4608830" h="378460">
                  <a:moveTo>
                    <a:pt x="4608576" y="0"/>
                  </a:moveTo>
                  <a:lnTo>
                    <a:pt x="0" y="0"/>
                  </a:lnTo>
                  <a:lnTo>
                    <a:pt x="0" y="377951"/>
                  </a:lnTo>
                  <a:lnTo>
                    <a:pt x="4608576" y="377951"/>
                  </a:lnTo>
                  <a:lnTo>
                    <a:pt x="4608576" y="0"/>
                  </a:lnTo>
                  <a:close/>
                </a:path>
              </a:pathLst>
            </a:custGeom>
            <a:solidFill>
              <a:srgbClr val="2137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1" y="378713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195" y="0"/>
                  </a:lnTo>
                </a:path>
              </a:pathLst>
            </a:custGeom>
            <a:ln w="4572">
              <a:solidFill>
                <a:srgbClr val="D4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74903"/>
              <a:ext cx="4608830" cy="6350"/>
            </a:xfrm>
            <a:custGeom>
              <a:avLst/>
              <a:gdLst/>
              <a:ahLst/>
              <a:cxnLst/>
              <a:rect l="l" t="t" r="r" b="b"/>
              <a:pathLst>
                <a:path w="4608830" h="6350">
                  <a:moveTo>
                    <a:pt x="4608576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4608576" y="6095"/>
                  </a:lnTo>
                  <a:lnTo>
                    <a:pt x="4608576" y="0"/>
                  </a:lnTo>
                  <a:close/>
                </a:path>
              </a:pathLst>
            </a:custGeom>
            <a:solidFill>
              <a:srgbClr val="D4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74903"/>
              <a:ext cx="4189729" cy="6350"/>
            </a:xfrm>
            <a:custGeom>
              <a:avLst/>
              <a:gdLst/>
              <a:ahLst/>
              <a:cxnLst/>
              <a:rect l="l" t="t" r="r" b="b"/>
              <a:pathLst>
                <a:path w="4189729" h="6350">
                  <a:moveTo>
                    <a:pt x="4189476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4189476" y="6095"/>
                  </a:lnTo>
                  <a:lnTo>
                    <a:pt x="4189476" y="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36" y="69291"/>
            <a:ext cx="148463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Основные</a:t>
            </a:r>
            <a:r>
              <a:rPr spc="-70" dirty="0"/>
              <a:t> </a:t>
            </a:r>
            <a:r>
              <a:rPr spc="-50" dirty="0"/>
              <a:t>понятия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239259" y="3019694"/>
            <a:ext cx="27178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0"/>
              </a:lnSpc>
            </a:pPr>
            <a:endParaRPr lang="ru-RU" sz="800" spc="15" dirty="0">
              <a:solidFill>
                <a:srgbClr val="213739"/>
              </a:solidFill>
              <a:latin typeface="Palatino Linotype"/>
              <a:cs typeface="Palatino Linotype"/>
            </a:endParaRPr>
          </a:p>
          <a:p>
            <a:pPr marL="12700">
              <a:lnSpc>
                <a:spcPts val="850"/>
              </a:lnSpc>
            </a:pPr>
            <a:r>
              <a:rPr sz="800" spc="15" dirty="0">
                <a:solidFill>
                  <a:srgbClr val="213739"/>
                </a:solidFill>
                <a:latin typeface="Palatino Linotype"/>
                <a:cs typeface="Palatino Linotype"/>
              </a:rPr>
              <a:t>1</a:t>
            </a:r>
            <a:r>
              <a:rPr lang="ru-RU" sz="800" spc="15" dirty="0">
                <a:solidFill>
                  <a:srgbClr val="213739"/>
                </a:solidFill>
                <a:latin typeface="Palatino Linotype"/>
                <a:cs typeface="Palatino Linotype"/>
              </a:rPr>
              <a:t>1</a:t>
            </a:r>
            <a:r>
              <a:rPr sz="800" dirty="0">
                <a:solidFill>
                  <a:srgbClr val="213739"/>
                </a:solidFill>
                <a:latin typeface="Palatino Linotype"/>
                <a:cs typeface="Palatino Linotype"/>
              </a:rPr>
              <a:t>/</a:t>
            </a:r>
            <a:r>
              <a:rPr sz="800" spc="15" dirty="0">
                <a:solidFill>
                  <a:srgbClr val="213739"/>
                </a:solidFill>
                <a:latin typeface="Palatino Linotype"/>
                <a:cs typeface="Palatino Linotype"/>
              </a:rPr>
              <a:t>1</a:t>
            </a:r>
            <a:r>
              <a:rPr lang="ru-RU" sz="800" spc="15" dirty="0">
                <a:solidFill>
                  <a:srgbClr val="213739"/>
                </a:solidFill>
                <a:latin typeface="Palatino Linotype"/>
                <a:cs typeface="Palatino Linotype"/>
              </a:rPr>
              <a:t>2</a:t>
            </a:r>
            <a:endParaRPr sz="8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76427"/>
            <a:ext cx="4608830" cy="3080385"/>
          </a:xfrm>
          <a:custGeom>
            <a:avLst/>
            <a:gdLst/>
            <a:ahLst/>
            <a:cxnLst/>
            <a:rect l="l" t="t" r="r" b="b"/>
            <a:pathLst>
              <a:path w="4608830" h="3080385">
                <a:moveTo>
                  <a:pt x="0" y="3080003"/>
                </a:moveTo>
                <a:lnTo>
                  <a:pt x="4608576" y="3080003"/>
                </a:lnTo>
                <a:lnTo>
                  <a:pt x="4608576" y="0"/>
                </a:lnTo>
                <a:lnTo>
                  <a:pt x="0" y="0"/>
                </a:lnTo>
                <a:lnTo>
                  <a:pt x="0" y="3080003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6963" y="893800"/>
            <a:ext cx="3899535" cy="1075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8200"/>
              </a:lnSpc>
              <a:spcBef>
                <a:spcPts val="95"/>
              </a:spcBef>
            </a:pPr>
            <a:r>
              <a:rPr sz="1100" dirty="0">
                <a:latin typeface="Palatino Linotype"/>
                <a:cs typeface="Palatino Linotype"/>
              </a:rPr>
              <a:t>На </a:t>
            </a:r>
            <a:r>
              <a:rPr sz="1100" spc="-5" dirty="0">
                <a:latin typeface="Palatino Linotype"/>
                <a:cs typeface="Palatino Linotype"/>
              </a:rPr>
              <a:t>данном этапе </a:t>
            </a:r>
            <a:r>
              <a:rPr sz="1100" dirty="0">
                <a:latin typeface="Palatino Linotype"/>
                <a:cs typeface="Palatino Linotype"/>
              </a:rPr>
              <a:t>мы </a:t>
            </a:r>
            <a:r>
              <a:rPr sz="1100" spc="-5" dirty="0">
                <a:latin typeface="Palatino Linotype"/>
                <a:cs typeface="Palatino Linotype"/>
              </a:rPr>
              <a:t>рассмотрели, что такое дендриты, что </a:t>
            </a:r>
            <a:r>
              <a:rPr sz="1100" spc="-260" dirty="0">
                <a:latin typeface="Palatino Linotype"/>
                <a:cs typeface="Palatino Linotype"/>
              </a:rPr>
              <a:t> </a:t>
            </a:r>
            <a:r>
              <a:rPr sz="1100" spc="-5" dirty="0">
                <a:latin typeface="Palatino Linotype"/>
                <a:cs typeface="Palatino Linotype"/>
              </a:rPr>
              <a:t>они из</a:t>
            </a:r>
            <a:r>
              <a:rPr sz="1100" dirty="0">
                <a:latin typeface="Palatino Linotype"/>
                <a:cs typeface="Palatino Linotype"/>
              </a:rPr>
              <a:t> </a:t>
            </a:r>
            <a:r>
              <a:rPr sz="1100" spc="-5" dirty="0">
                <a:latin typeface="Palatino Linotype"/>
                <a:cs typeface="Palatino Linotype"/>
              </a:rPr>
              <a:t>себя представляют</a:t>
            </a:r>
            <a:r>
              <a:rPr sz="1100" dirty="0">
                <a:latin typeface="Palatino Linotype"/>
                <a:cs typeface="Palatino Linotype"/>
              </a:rPr>
              <a:t> и</a:t>
            </a:r>
            <a:r>
              <a:rPr sz="1100" spc="-5" dirty="0">
                <a:latin typeface="Palatino Linotype"/>
                <a:cs typeface="Palatino Linotype"/>
              </a:rPr>
              <a:t> что</a:t>
            </a:r>
            <a:r>
              <a:rPr sz="1100" spc="-1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в</a:t>
            </a:r>
            <a:r>
              <a:rPr sz="1100" spc="-5" dirty="0">
                <a:latin typeface="Palatino Linotype"/>
                <a:cs typeface="Palatino Linotype"/>
              </a:rPr>
              <a:t> себе</a:t>
            </a:r>
            <a:r>
              <a:rPr sz="1100" spc="10" dirty="0">
                <a:latin typeface="Palatino Linotype"/>
                <a:cs typeface="Palatino Linotype"/>
              </a:rPr>
              <a:t> </a:t>
            </a:r>
            <a:r>
              <a:rPr sz="1100" spc="-5" dirty="0">
                <a:latin typeface="Palatino Linotype"/>
                <a:cs typeface="Palatino Linotype"/>
              </a:rPr>
              <a:t>сочетают.</a:t>
            </a:r>
            <a:endParaRPr sz="1100" dirty="0">
              <a:latin typeface="Palatino Linotype"/>
              <a:cs typeface="Palatino Linotype"/>
            </a:endParaRPr>
          </a:p>
          <a:p>
            <a:pPr marL="12700" marR="454025" algn="just">
              <a:lnSpc>
                <a:spcPct val="117800"/>
              </a:lnSpc>
              <a:spcBef>
                <a:spcPts val="489"/>
              </a:spcBef>
            </a:pPr>
            <a:r>
              <a:rPr sz="1100" dirty="0">
                <a:latin typeface="Palatino Linotype"/>
                <a:cs typeface="Palatino Linotype"/>
              </a:rPr>
              <a:t>Так </a:t>
            </a:r>
            <a:r>
              <a:rPr sz="1100" spc="-5" dirty="0">
                <a:latin typeface="Palatino Linotype"/>
                <a:cs typeface="Palatino Linotype"/>
              </a:rPr>
              <a:t>же мы познакомились </a:t>
            </a:r>
            <a:r>
              <a:rPr sz="1100" dirty="0">
                <a:latin typeface="Palatino Linotype"/>
                <a:cs typeface="Palatino Linotype"/>
              </a:rPr>
              <a:t>с </a:t>
            </a:r>
            <a:r>
              <a:rPr sz="1100" spc="-5" dirty="0">
                <a:latin typeface="Palatino Linotype"/>
                <a:cs typeface="Palatino Linotype"/>
              </a:rPr>
              <a:t>основными понятиями, </a:t>
            </a:r>
            <a:r>
              <a:rPr sz="1100" spc="-260" dirty="0">
                <a:latin typeface="Palatino Linotype"/>
                <a:cs typeface="Palatino Linotype"/>
              </a:rPr>
              <a:t> </a:t>
            </a:r>
            <a:r>
              <a:rPr sz="1100" spc="-5" dirty="0">
                <a:latin typeface="Palatino Linotype"/>
                <a:cs typeface="Palatino Linotype"/>
              </a:rPr>
              <a:t>которые используются при </a:t>
            </a:r>
            <a:r>
              <a:rPr sz="1100" dirty="0">
                <a:latin typeface="Palatino Linotype"/>
                <a:cs typeface="Palatino Linotype"/>
              </a:rPr>
              <a:t>изучении и </a:t>
            </a:r>
            <a:r>
              <a:rPr sz="1100" spc="-5" dirty="0">
                <a:latin typeface="Palatino Linotype"/>
                <a:cs typeface="Palatino Linotype"/>
              </a:rPr>
              <a:t>построении </a:t>
            </a:r>
            <a:r>
              <a:rPr sz="1100" dirty="0">
                <a:latin typeface="Palatino Linotype"/>
                <a:cs typeface="Palatino Linotype"/>
              </a:rPr>
              <a:t> уравнений</a:t>
            </a:r>
            <a:r>
              <a:rPr sz="1100" spc="-1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и</a:t>
            </a:r>
            <a:r>
              <a:rPr sz="1100" spc="-15" dirty="0">
                <a:latin typeface="Palatino Linotype"/>
                <a:cs typeface="Palatino Linotype"/>
              </a:rPr>
              <a:t> </a:t>
            </a:r>
            <a:r>
              <a:rPr sz="1100" spc="-5" dirty="0">
                <a:latin typeface="Palatino Linotype"/>
                <a:cs typeface="Palatino Linotype"/>
              </a:rPr>
              <a:t>моделей</a:t>
            </a:r>
            <a:r>
              <a:rPr sz="1100" dirty="0">
                <a:latin typeface="Palatino Linotype"/>
                <a:cs typeface="Palatino Linotype"/>
              </a:rPr>
              <a:t> </a:t>
            </a:r>
            <a:r>
              <a:rPr sz="1100" spc="-5" dirty="0">
                <a:latin typeface="Palatino Linotype"/>
                <a:cs typeface="Palatino Linotype"/>
              </a:rPr>
              <a:t>роста</a:t>
            </a:r>
            <a:r>
              <a:rPr sz="1100" dirty="0">
                <a:latin typeface="Palatino Linotype"/>
                <a:cs typeface="Palatino Linotype"/>
              </a:rPr>
              <a:t> </a:t>
            </a:r>
            <a:r>
              <a:rPr sz="1100" spc="-5" dirty="0">
                <a:latin typeface="Palatino Linotype"/>
                <a:cs typeface="Palatino Linotype"/>
              </a:rPr>
              <a:t>дендритов</a:t>
            </a:r>
            <a:endParaRPr sz="1100" dirty="0">
              <a:latin typeface="Palatino Linotype"/>
              <a:cs typeface="Palatino Linotyp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609465" cy="382905"/>
            <a:chOff x="0" y="0"/>
            <a:chExt cx="4609465" cy="382905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4608830" cy="378460"/>
            </a:xfrm>
            <a:custGeom>
              <a:avLst/>
              <a:gdLst/>
              <a:ahLst/>
              <a:cxnLst/>
              <a:rect l="l" t="t" r="r" b="b"/>
              <a:pathLst>
                <a:path w="4608830" h="378460">
                  <a:moveTo>
                    <a:pt x="4608576" y="0"/>
                  </a:moveTo>
                  <a:lnTo>
                    <a:pt x="0" y="0"/>
                  </a:lnTo>
                  <a:lnTo>
                    <a:pt x="0" y="377951"/>
                  </a:lnTo>
                  <a:lnTo>
                    <a:pt x="4608576" y="377951"/>
                  </a:lnTo>
                  <a:lnTo>
                    <a:pt x="4608576" y="0"/>
                  </a:lnTo>
                  <a:close/>
                </a:path>
              </a:pathLst>
            </a:custGeom>
            <a:solidFill>
              <a:srgbClr val="2137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1" y="378713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195" y="0"/>
                  </a:lnTo>
                </a:path>
              </a:pathLst>
            </a:custGeom>
            <a:ln w="4572">
              <a:solidFill>
                <a:srgbClr val="D4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74903"/>
              <a:ext cx="4608830" cy="5080"/>
            </a:xfrm>
            <a:custGeom>
              <a:avLst/>
              <a:gdLst/>
              <a:ahLst/>
              <a:cxnLst/>
              <a:rect l="l" t="t" r="r" b="b"/>
              <a:pathLst>
                <a:path w="4608830" h="5079">
                  <a:moveTo>
                    <a:pt x="4608576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4608576" y="4572"/>
                  </a:lnTo>
                  <a:lnTo>
                    <a:pt x="4608576" y="0"/>
                  </a:lnTo>
                  <a:close/>
                </a:path>
              </a:pathLst>
            </a:custGeom>
            <a:solidFill>
              <a:srgbClr val="D4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74903"/>
              <a:ext cx="4608830" cy="5080"/>
            </a:xfrm>
            <a:custGeom>
              <a:avLst/>
              <a:gdLst/>
              <a:ahLst/>
              <a:cxnLst/>
              <a:rect l="l" t="t" r="r" b="b"/>
              <a:pathLst>
                <a:path w="4608830" h="5079">
                  <a:moveTo>
                    <a:pt x="4608576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4608576" y="4572"/>
                  </a:lnTo>
                  <a:lnTo>
                    <a:pt x="4608576" y="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8767" y="125221"/>
              <a:ext cx="607060" cy="123825"/>
            </a:xfrm>
            <a:custGeom>
              <a:avLst/>
              <a:gdLst/>
              <a:ahLst/>
              <a:cxnLst/>
              <a:rect l="l" t="t" r="r" b="b"/>
              <a:pathLst>
                <a:path w="607060" h="123825">
                  <a:moveTo>
                    <a:pt x="28549" y="0"/>
                  </a:moveTo>
                  <a:lnTo>
                    <a:pt x="0" y="0"/>
                  </a:lnTo>
                  <a:lnTo>
                    <a:pt x="0" y="109474"/>
                  </a:lnTo>
                  <a:lnTo>
                    <a:pt x="41503" y="109474"/>
                  </a:lnTo>
                  <a:lnTo>
                    <a:pt x="48780" y="108204"/>
                  </a:lnTo>
                  <a:lnTo>
                    <a:pt x="54038" y="105664"/>
                  </a:lnTo>
                  <a:lnTo>
                    <a:pt x="59309" y="103251"/>
                  </a:lnTo>
                  <a:lnTo>
                    <a:pt x="63614" y="99441"/>
                  </a:lnTo>
                  <a:lnTo>
                    <a:pt x="70043" y="89662"/>
                  </a:lnTo>
                  <a:lnTo>
                    <a:pt x="21869" y="89662"/>
                  </a:lnTo>
                  <a:lnTo>
                    <a:pt x="21869" y="61595"/>
                  </a:lnTo>
                  <a:lnTo>
                    <a:pt x="67549" y="61595"/>
                  </a:lnTo>
                  <a:lnTo>
                    <a:pt x="63880" y="56261"/>
                  </a:lnTo>
                  <a:lnTo>
                    <a:pt x="58775" y="52324"/>
                  </a:lnTo>
                  <a:lnTo>
                    <a:pt x="51803" y="49149"/>
                  </a:lnTo>
                  <a:lnTo>
                    <a:pt x="55968" y="46228"/>
                  </a:lnTo>
                  <a:lnTo>
                    <a:pt x="58978" y="43053"/>
                  </a:lnTo>
                  <a:lnTo>
                    <a:pt x="21869" y="42926"/>
                  </a:lnTo>
                  <a:lnTo>
                    <a:pt x="21869" y="19939"/>
                  </a:lnTo>
                  <a:lnTo>
                    <a:pt x="62888" y="19939"/>
                  </a:lnTo>
                  <a:lnTo>
                    <a:pt x="61556" y="16383"/>
                  </a:lnTo>
                  <a:lnTo>
                    <a:pt x="57492" y="11557"/>
                  </a:lnTo>
                  <a:lnTo>
                    <a:pt x="53428" y="6858"/>
                  </a:lnTo>
                  <a:lnTo>
                    <a:pt x="47955" y="3683"/>
                  </a:lnTo>
                  <a:lnTo>
                    <a:pt x="36220" y="635"/>
                  </a:lnTo>
                  <a:lnTo>
                    <a:pt x="28549" y="0"/>
                  </a:lnTo>
                  <a:close/>
                </a:path>
                <a:path w="607060" h="123825">
                  <a:moveTo>
                    <a:pt x="67549" y="61595"/>
                  </a:moveTo>
                  <a:lnTo>
                    <a:pt x="35039" y="61595"/>
                  </a:lnTo>
                  <a:lnTo>
                    <a:pt x="41198" y="62865"/>
                  </a:lnTo>
                  <a:lnTo>
                    <a:pt x="44907" y="65659"/>
                  </a:lnTo>
                  <a:lnTo>
                    <a:pt x="48615" y="68326"/>
                  </a:lnTo>
                  <a:lnTo>
                    <a:pt x="50469" y="72136"/>
                  </a:lnTo>
                  <a:lnTo>
                    <a:pt x="50469" y="81026"/>
                  </a:lnTo>
                  <a:lnTo>
                    <a:pt x="48894" y="84201"/>
                  </a:lnTo>
                  <a:lnTo>
                    <a:pt x="42570" y="88519"/>
                  </a:lnTo>
                  <a:lnTo>
                    <a:pt x="36448" y="89662"/>
                  </a:lnTo>
                  <a:lnTo>
                    <a:pt x="70043" y="89662"/>
                  </a:lnTo>
                  <a:lnTo>
                    <a:pt x="70294" y="89281"/>
                  </a:lnTo>
                  <a:lnTo>
                    <a:pt x="71958" y="83693"/>
                  </a:lnTo>
                  <a:lnTo>
                    <a:pt x="71958" y="71120"/>
                  </a:lnTo>
                  <a:lnTo>
                    <a:pt x="70345" y="65659"/>
                  </a:lnTo>
                  <a:lnTo>
                    <a:pt x="67549" y="61595"/>
                  </a:lnTo>
                  <a:close/>
                </a:path>
                <a:path w="607060" h="123825">
                  <a:moveTo>
                    <a:pt x="62888" y="19939"/>
                  </a:moveTo>
                  <a:lnTo>
                    <a:pt x="32537" y="19939"/>
                  </a:lnTo>
                  <a:lnTo>
                    <a:pt x="36283" y="20828"/>
                  </a:lnTo>
                  <a:lnTo>
                    <a:pt x="41198" y="24892"/>
                  </a:lnTo>
                  <a:lnTo>
                    <a:pt x="42418" y="27559"/>
                  </a:lnTo>
                  <a:lnTo>
                    <a:pt x="42418" y="34671"/>
                  </a:lnTo>
                  <a:lnTo>
                    <a:pt x="41122" y="37592"/>
                  </a:lnTo>
                  <a:lnTo>
                    <a:pt x="35953" y="41910"/>
                  </a:lnTo>
                  <a:lnTo>
                    <a:pt x="31991" y="42926"/>
                  </a:lnTo>
                  <a:lnTo>
                    <a:pt x="59047" y="42926"/>
                  </a:lnTo>
                  <a:lnTo>
                    <a:pt x="62674" y="36195"/>
                  </a:lnTo>
                  <a:lnTo>
                    <a:pt x="63601" y="32512"/>
                  </a:lnTo>
                  <a:lnTo>
                    <a:pt x="63601" y="21844"/>
                  </a:lnTo>
                  <a:lnTo>
                    <a:pt x="62888" y="19939"/>
                  </a:lnTo>
                  <a:close/>
                </a:path>
                <a:path w="607060" h="123825">
                  <a:moveTo>
                    <a:pt x="111861" y="28575"/>
                  </a:moveTo>
                  <a:lnTo>
                    <a:pt x="90538" y="28575"/>
                  </a:lnTo>
                  <a:lnTo>
                    <a:pt x="90538" y="109474"/>
                  </a:lnTo>
                  <a:lnTo>
                    <a:pt x="128879" y="109474"/>
                  </a:lnTo>
                  <a:lnTo>
                    <a:pt x="135343" y="108839"/>
                  </a:lnTo>
                  <a:lnTo>
                    <a:pt x="154618" y="93853"/>
                  </a:lnTo>
                  <a:lnTo>
                    <a:pt x="111861" y="93853"/>
                  </a:lnTo>
                  <a:lnTo>
                    <a:pt x="111861" y="74168"/>
                  </a:lnTo>
                  <a:lnTo>
                    <a:pt x="154819" y="74168"/>
                  </a:lnTo>
                  <a:lnTo>
                    <a:pt x="154139" y="72009"/>
                  </a:lnTo>
                  <a:lnTo>
                    <a:pt x="150850" y="67818"/>
                  </a:lnTo>
                  <a:lnTo>
                    <a:pt x="147561" y="63754"/>
                  </a:lnTo>
                  <a:lnTo>
                    <a:pt x="143535" y="60960"/>
                  </a:lnTo>
                  <a:lnTo>
                    <a:pt x="138760" y="59690"/>
                  </a:lnTo>
                  <a:lnTo>
                    <a:pt x="133985" y="58293"/>
                  </a:lnTo>
                  <a:lnTo>
                    <a:pt x="127127" y="57658"/>
                  </a:lnTo>
                  <a:lnTo>
                    <a:pt x="111861" y="57658"/>
                  </a:lnTo>
                  <a:lnTo>
                    <a:pt x="111861" y="28575"/>
                  </a:lnTo>
                  <a:close/>
                </a:path>
                <a:path w="607060" h="123825">
                  <a:moveTo>
                    <a:pt x="154819" y="74168"/>
                  </a:moveTo>
                  <a:lnTo>
                    <a:pt x="129095" y="74168"/>
                  </a:lnTo>
                  <a:lnTo>
                    <a:pt x="133273" y="77724"/>
                  </a:lnTo>
                  <a:lnTo>
                    <a:pt x="133273" y="86741"/>
                  </a:lnTo>
                  <a:lnTo>
                    <a:pt x="122250" y="93853"/>
                  </a:lnTo>
                  <a:lnTo>
                    <a:pt x="154618" y="93853"/>
                  </a:lnTo>
                  <a:lnTo>
                    <a:pt x="155778" y="89789"/>
                  </a:lnTo>
                  <a:lnTo>
                    <a:pt x="155778" y="77216"/>
                  </a:lnTo>
                  <a:lnTo>
                    <a:pt x="154819" y="74168"/>
                  </a:lnTo>
                  <a:close/>
                </a:path>
                <a:path w="607060" h="123825">
                  <a:moveTo>
                    <a:pt x="191960" y="28575"/>
                  </a:moveTo>
                  <a:lnTo>
                    <a:pt x="170624" y="28575"/>
                  </a:lnTo>
                  <a:lnTo>
                    <a:pt x="170624" y="109474"/>
                  </a:lnTo>
                  <a:lnTo>
                    <a:pt x="191960" y="109474"/>
                  </a:lnTo>
                  <a:lnTo>
                    <a:pt x="191960" y="28575"/>
                  </a:lnTo>
                  <a:close/>
                </a:path>
                <a:path w="607060" h="123825">
                  <a:moveTo>
                    <a:pt x="259397" y="28575"/>
                  </a:moveTo>
                  <a:lnTo>
                    <a:pt x="214058" y="28575"/>
                  </a:lnTo>
                  <a:lnTo>
                    <a:pt x="214058" y="109474"/>
                  </a:lnTo>
                  <a:lnTo>
                    <a:pt x="254901" y="109474"/>
                  </a:lnTo>
                  <a:lnTo>
                    <a:pt x="261264" y="108839"/>
                  </a:lnTo>
                  <a:lnTo>
                    <a:pt x="270383" y="106553"/>
                  </a:lnTo>
                  <a:lnTo>
                    <a:pt x="274142" y="104140"/>
                  </a:lnTo>
                  <a:lnTo>
                    <a:pt x="277114" y="100457"/>
                  </a:lnTo>
                  <a:lnTo>
                    <a:pt x="280085" y="96901"/>
                  </a:lnTo>
                  <a:lnTo>
                    <a:pt x="281076" y="93853"/>
                  </a:lnTo>
                  <a:lnTo>
                    <a:pt x="235394" y="93853"/>
                  </a:lnTo>
                  <a:lnTo>
                    <a:pt x="235394" y="75057"/>
                  </a:lnTo>
                  <a:lnTo>
                    <a:pt x="277913" y="75057"/>
                  </a:lnTo>
                  <a:lnTo>
                    <a:pt x="277352" y="74025"/>
                  </a:lnTo>
                  <a:lnTo>
                    <a:pt x="272077" y="69419"/>
                  </a:lnTo>
                  <a:lnTo>
                    <a:pt x="264693" y="66040"/>
                  </a:lnTo>
                  <a:lnTo>
                    <a:pt x="272923" y="62611"/>
                  </a:lnTo>
                  <a:lnTo>
                    <a:pt x="274568" y="60325"/>
                  </a:lnTo>
                  <a:lnTo>
                    <a:pt x="235394" y="60325"/>
                  </a:lnTo>
                  <a:lnTo>
                    <a:pt x="235394" y="42799"/>
                  </a:lnTo>
                  <a:lnTo>
                    <a:pt x="242608" y="42799"/>
                  </a:lnTo>
                  <a:lnTo>
                    <a:pt x="245351" y="42672"/>
                  </a:lnTo>
                  <a:lnTo>
                    <a:pt x="276603" y="42672"/>
                  </a:lnTo>
                  <a:lnTo>
                    <a:pt x="275031" y="38989"/>
                  </a:lnTo>
                  <a:lnTo>
                    <a:pt x="267004" y="30607"/>
                  </a:lnTo>
                  <a:lnTo>
                    <a:pt x="259397" y="28575"/>
                  </a:lnTo>
                  <a:close/>
                </a:path>
                <a:path w="607060" h="123825">
                  <a:moveTo>
                    <a:pt x="277913" y="75057"/>
                  </a:moveTo>
                  <a:lnTo>
                    <a:pt x="249288" y="75057"/>
                  </a:lnTo>
                  <a:lnTo>
                    <a:pt x="252729" y="76200"/>
                  </a:lnTo>
                  <a:lnTo>
                    <a:pt x="256552" y="80518"/>
                  </a:lnTo>
                  <a:lnTo>
                    <a:pt x="257505" y="82931"/>
                  </a:lnTo>
                  <a:lnTo>
                    <a:pt x="257505" y="87376"/>
                  </a:lnTo>
                  <a:lnTo>
                    <a:pt x="256654" y="89154"/>
                  </a:lnTo>
                  <a:lnTo>
                    <a:pt x="253250" y="92964"/>
                  </a:lnTo>
                  <a:lnTo>
                    <a:pt x="250317" y="93853"/>
                  </a:lnTo>
                  <a:lnTo>
                    <a:pt x="281076" y="93853"/>
                  </a:lnTo>
                  <a:lnTo>
                    <a:pt x="281571" y="92329"/>
                  </a:lnTo>
                  <a:lnTo>
                    <a:pt x="281571" y="86868"/>
                  </a:lnTo>
                  <a:lnTo>
                    <a:pt x="280516" y="79845"/>
                  </a:lnTo>
                  <a:lnTo>
                    <a:pt x="277913" y="75057"/>
                  </a:lnTo>
                  <a:close/>
                </a:path>
                <a:path w="607060" h="123825">
                  <a:moveTo>
                    <a:pt x="276603" y="42672"/>
                  </a:moveTo>
                  <a:lnTo>
                    <a:pt x="247865" y="42672"/>
                  </a:lnTo>
                  <a:lnTo>
                    <a:pt x="250037" y="43561"/>
                  </a:lnTo>
                  <a:lnTo>
                    <a:pt x="251866" y="45212"/>
                  </a:lnTo>
                  <a:lnTo>
                    <a:pt x="253695" y="46990"/>
                  </a:lnTo>
                  <a:lnTo>
                    <a:pt x="254609" y="49276"/>
                  </a:lnTo>
                  <a:lnTo>
                    <a:pt x="254609" y="54356"/>
                  </a:lnTo>
                  <a:lnTo>
                    <a:pt x="253657" y="56261"/>
                  </a:lnTo>
                  <a:lnTo>
                    <a:pt x="249834" y="59562"/>
                  </a:lnTo>
                  <a:lnTo>
                    <a:pt x="247129" y="60325"/>
                  </a:lnTo>
                  <a:lnTo>
                    <a:pt x="274568" y="60325"/>
                  </a:lnTo>
                  <a:lnTo>
                    <a:pt x="277037" y="56896"/>
                  </a:lnTo>
                  <a:lnTo>
                    <a:pt x="276983" y="43561"/>
                  </a:lnTo>
                  <a:lnTo>
                    <a:pt x="276603" y="42672"/>
                  </a:lnTo>
                  <a:close/>
                </a:path>
                <a:path w="607060" h="123825">
                  <a:moveTo>
                    <a:pt x="347357" y="26416"/>
                  </a:moveTo>
                  <a:lnTo>
                    <a:pt x="339331" y="26416"/>
                  </a:lnTo>
                  <a:lnTo>
                    <a:pt x="331246" y="27106"/>
                  </a:lnTo>
                  <a:lnTo>
                    <a:pt x="298911" y="51657"/>
                  </a:lnTo>
                  <a:lnTo>
                    <a:pt x="295262" y="69087"/>
                  </a:lnTo>
                  <a:lnTo>
                    <a:pt x="296069" y="77612"/>
                  </a:lnTo>
                  <a:lnTo>
                    <a:pt x="322460" y="108442"/>
                  </a:lnTo>
                  <a:lnTo>
                    <a:pt x="339407" y="111506"/>
                  </a:lnTo>
                  <a:lnTo>
                    <a:pt x="347687" y="111506"/>
                  </a:lnTo>
                  <a:lnTo>
                    <a:pt x="355269" y="109728"/>
                  </a:lnTo>
                  <a:lnTo>
                    <a:pt x="362140" y="105918"/>
                  </a:lnTo>
                  <a:lnTo>
                    <a:pt x="369023" y="102235"/>
                  </a:lnTo>
                  <a:lnTo>
                    <a:pt x="374446" y="97028"/>
                  </a:lnTo>
                  <a:lnTo>
                    <a:pt x="377005" y="92710"/>
                  </a:lnTo>
                  <a:lnTo>
                    <a:pt x="332930" y="92710"/>
                  </a:lnTo>
                  <a:lnTo>
                    <a:pt x="327406" y="90424"/>
                  </a:lnTo>
                  <a:lnTo>
                    <a:pt x="318693" y="81787"/>
                  </a:lnTo>
                  <a:lnTo>
                    <a:pt x="316509" y="76073"/>
                  </a:lnTo>
                  <a:lnTo>
                    <a:pt x="316509" y="62103"/>
                  </a:lnTo>
                  <a:lnTo>
                    <a:pt x="318719" y="56515"/>
                  </a:lnTo>
                  <a:lnTo>
                    <a:pt x="323126" y="52197"/>
                  </a:lnTo>
                  <a:lnTo>
                    <a:pt x="327533" y="47752"/>
                  </a:lnTo>
                  <a:lnTo>
                    <a:pt x="333057" y="45593"/>
                  </a:lnTo>
                  <a:lnTo>
                    <a:pt x="377177" y="45593"/>
                  </a:lnTo>
                  <a:lnTo>
                    <a:pt x="374510" y="41148"/>
                  </a:lnTo>
                  <a:lnTo>
                    <a:pt x="369011" y="35941"/>
                  </a:lnTo>
                  <a:lnTo>
                    <a:pt x="354888" y="28321"/>
                  </a:lnTo>
                  <a:lnTo>
                    <a:pt x="347357" y="26416"/>
                  </a:lnTo>
                  <a:close/>
                </a:path>
                <a:path w="607060" h="123825">
                  <a:moveTo>
                    <a:pt x="377177" y="45593"/>
                  </a:moveTo>
                  <a:lnTo>
                    <a:pt x="346468" y="45593"/>
                  </a:lnTo>
                  <a:lnTo>
                    <a:pt x="352031" y="47752"/>
                  </a:lnTo>
                  <a:lnTo>
                    <a:pt x="360743" y="56387"/>
                  </a:lnTo>
                  <a:lnTo>
                    <a:pt x="362927" y="62103"/>
                  </a:lnTo>
                  <a:lnTo>
                    <a:pt x="362878" y="76073"/>
                  </a:lnTo>
                  <a:lnTo>
                    <a:pt x="360705" y="81661"/>
                  </a:lnTo>
                  <a:lnTo>
                    <a:pt x="356273" y="85979"/>
                  </a:lnTo>
                  <a:lnTo>
                    <a:pt x="351840" y="90424"/>
                  </a:lnTo>
                  <a:lnTo>
                    <a:pt x="346278" y="92710"/>
                  </a:lnTo>
                  <a:lnTo>
                    <a:pt x="377005" y="92710"/>
                  </a:lnTo>
                  <a:lnTo>
                    <a:pt x="378434" y="90297"/>
                  </a:lnTo>
                  <a:lnTo>
                    <a:pt x="382422" y="83693"/>
                  </a:lnTo>
                  <a:lnTo>
                    <a:pt x="384416" y="76581"/>
                  </a:lnTo>
                  <a:lnTo>
                    <a:pt x="384416" y="61341"/>
                  </a:lnTo>
                  <a:lnTo>
                    <a:pt x="382435" y="54229"/>
                  </a:lnTo>
                  <a:lnTo>
                    <a:pt x="378472" y="47752"/>
                  </a:lnTo>
                  <a:lnTo>
                    <a:pt x="377177" y="45593"/>
                  </a:lnTo>
                  <a:close/>
                </a:path>
                <a:path w="607060" h="123825">
                  <a:moveTo>
                    <a:pt x="492226" y="92329"/>
                  </a:moveTo>
                  <a:lnTo>
                    <a:pt x="393534" y="92329"/>
                  </a:lnTo>
                  <a:lnTo>
                    <a:pt x="393534" y="123571"/>
                  </a:lnTo>
                  <a:lnTo>
                    <a:pt x="412534" y="123571"/>
                  </a:lnTo>
                  <a:lnTo>
                    <a:pt x="412534" y="109474"/>
                  </a:lnTo>
                  <a:lnTo>
                    <a:pt x="492226" y="109474"/>
                  </a:lnTo>
                  <a:lnTo>
                    <a:pt x="492226" y="92329"/>
                  </a:lnTo>
                  <a:close/>
                </a:path>
                <a:path w="607060" h="123825">
                  <a:moveTo>
                    <a:pt x="492226" y="109474"/>
                  </a:moveTo>
                  <a:lnTo>
                    <a:pt x="471906" y="109474"/>
                  </a:lnTo>
                  <a:lnTo>
                    <a:pt x="471906" y="123571"/>
                  </a:lnTo>
                  <a:lnTo>
                    <a:pt x="492226" y="123571"/>
                  </a:lnTo>
                  <a:lnTo>
                    <a:pt x="492226" y="109474"/>
                  </a:lnTo>
                  <a:close/>
                </a:path>
                <a:path w="607060" h="123825">
                  <a:moveTo>
                    <a:pt x="449440" y="28575"/>
                  </a:moveTo>
                  <a:lnTo>
                    <a:pt x="435686" y="28575"/>
                  </a:lnTo>
                  <a:lnTo>
                    <a:pt x="406336" y="92329"/>
                  </a:lnTo>
                  <a:lnTo>
                    <a:pt x="428142" y="92329"/>
                  </a:lnTo>
                  <a:lnTo>
                    <a:pt x="442569" y="58166"/>
                  </a:lnTo>
                  <a:lnTo>
                    <a:pt x="463251" y="58166"/>
                  </a:lnTo>
                  <a:lnTo>
                    <a:pt x="449440" y="28575"/>
                  </a:lnTo>
                  <a:close/>
                </a:path>
                <a:path w="607060" h="123825">
                  <a:moveTo>
                    <a:pt x="463251" y="58166"/>
                  </a:moveTo>
                  <a:lnTo>
                    <a:pt x="442569" y="58166"/>
                  </a:lnTo>
                  <a:lnTo>
                    <a:pt x="456526" y="92329"/>
                  </a:lnTo>
                  <a:lnTo>
                    <a:pt x="479196" y="92329"/>
                  </a:lnTo>
                  <a:lnTo>
                    <a:pt x="463251" y="58166"/>
                  </a:lnTo>
                  <a:close/>
                </a:path>
                <a:path w="607060" h="123825">
                  <a:moveTo>
                    <a:pt x="526389" y="28575"/>
                  </a:moveTo>
                  <a:lnTo>
                    <a:pt x="505066" y="28575"/>
                  </a:lnTo>
                  <a:lnTo>
                    <a:pt x="505066" y="109474"/>
                  </a:lnTo>
                  <a:lnTo>
                    <a:pt x="543407" y="109474"/>
                  </a:lnTo>
                  <a:lnTo>
                    <a:pt x="549871" y="108839"/>
                  </a:lnTo>
                  <a:lnTo>
                    <a:pt x="569146" y="93853"/>
                  </a:lnTo>
                  <a:lnTo>
                    <a:pt x="526389" y="93853"/>
                  </a:lnTo>
                  <a:lnTo>
                    <a:pt x="526389" y="74168"/>
                  </a:lnTo>
                  <a:lnTo>
                    <a:pt x="569347" y="74168"/>
                  </a:lnTo>
                  <a:lnTo>
                    <a:pt x="568667" y="72009"/>
                  </a:lnTo>
                  <a:lnTo>
                    <a:pt x="565378" y="67818"/>
                  </a:lnTo>
                  <a:lnTo>
                    <a:pt x="562089" y="63754"/>
                  </a:lnTo>
                  <a:lnTo>
                    <a:pt x="558063" y="60960"/>
                  </a:lnTo>
                  <a:lnTo>
                    <a:pt x="553288" y="59690"/>
                  </a:lnTo>
                  <a:lnTo>
                    <a:pt x="548513" y="58293"/>
                  </a:lnTo>
                  <a:lnTo>
                    <a:pt x="541655" y="57658"/>
                  </a:lnTo>
                  <a:lnTo>
                    <a:pt x="526389" y="57658"/>
                  </a:lnTo>
                  <a:lnTo>
                    <a:pt x="526389" y="28575"/>
                  </a:lnTo>
                  <a:close/>
                </a:path>
                <a:path w="607060" h="123825">
                  <a:moveTo>
                    <a:pt x="569347" y="74168"/>
                  </a:moveTo>
                  <a:lnTo>
                    <a:pt x="543623" y="74168"/>
                  </a:lnTo>
                  <a:lnTo>
                    <a:pt x="547801" y="77724"/>
                  </a:lnTo>
                  <a:lnTo>
                    <a:pt x="547801" y="86741"/>
                  </a:lnTo>
                  <a:lnTo>
                    <a:pt x="536778" y="93853"/>
                  </a:lnTo>
                  <a:lnTo>
                    <a:pt x="569146" y="93853"/>
                  </a:lnTo>
                  <a:lnTo>
                    <a:pt x="570306" y="89789"/>
                  </a:lnTo>
                  <a:lnTo>
                    <a:pt x="570306" y="77216"/>
                  </a:lnTo>
                  <a:lnTo>
                    <a:pt x="569347" y="74168"/>
                  </a:lnTo>
                  <a:close/>
                </a:path>
                <a:path w="607060" h="123825">
                  <a:moveTo>
                    <a:pt x="606488" y="28575"/>
                  </a:moveTo>
                  <a:lnTo>
                    <a:pt x="585152" y="28575"/>
                  </a:lnTo>
                  <a:lnTo>
                    <a:pt x="585152" y="109474"/>
                  </a:lnTo>
                  <a:lnTo>
                    <a:pt x="606488" y="109474"/>
                  </a:lnTo>
                  <a:lnTo>
                    <a:pt x="606488" y="28575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239259" y="3097723"/>
            <a:ext cx="271780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0"/>
              </a:lnSpc>
            </a:pPr>
            <a:r>
              <a:rPr sz="800" spc="15" dirty="0">
                <a:solidFill>
                  <a:srgbClr val="213739"/>
                </a:solidFill>
                <a:latin typeface="Palatino Linotype"/>
                <a:cs typeface="Palatino Linotype"/>
              </a:rPr>
              <a:t>1</a:t>
            </a:r>
            <a:r>
              <a:rPr lang="ru-RU" sz="800" spc="15" dirty="0">
                <a:solidFill>
                  <a:srgbClr val="213739"/>
                </a:solidFill>
                <a:latin typeface="Palatino Linotype"/>
                <a:cs typeface="Palatino Linotype"/>
              </a:rPr>
              <a:t>2</a:t>
            </a:r>
            <a:r>
              <a:rPr sz="800" dirty="0">
                <a:solidFill>
                  <a:srgbClr val="213739"/>
                </a:solidFill>
                <a:latin typeface="Palatino Linotype"/>
                <a:cs typeface="Palatino Linotype"/>
              </a:rPr>
              <a:t>/</a:t>
            </a:r>
            <a:r>
              <a:rPr sz="800" spc="15" dirty="0">
                <a:solidFill>
                  <a:srgbClr val="213739"/>
                </a:solidFill>
                <a:latin typeface="Palatino Linotype"/>
                <a:cs typeface="Palatino Linotype"/>
              </a:rPr>
              <a:t>1</a:t>
            </a:r>
            <a:r>
              <a:rPr lang="ru-RU" sz="800" spc="15" dirty="0">
                <a:solidFill>
                  <a:srgbClr val="213739"/>
                </a:solidFill>
                <a:latin typeface="Palatino Linotype"/>
                <a:cs typeface="Palatino Linotype"/>
              </a:rPr>
              <a:t>2</a:t>
            </a:r>
            <a:endParaRPr sz="8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963" y="997432"/>
            <a:ext cx="3719195" cy="826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9100"/>
              </a:lnSpc>
              <a:spcBef>
                <a:spcPts val="100"/>
              </a:spcBef>
            </a:pPr>
            <a:r>
              <a:rPr sz="1100" spc="60" dirty="0">
                <a:solidFill>
                  <a:srgbClr val="213739"/>
                </a:solidFill>
                <a:latin typeface="Palatino Linotype"/>
                <a:cs typeface="Palatino Linotype"/>
              </a:rPr>
              <a:t>Цель </a:t>
            </a:r>
            <a:r>
              <a:rPr sz="1100" spc="50" dirty="0">
                <a:solidFill>
                  <a:srgbClr val="213739"/>
                </a:solidFill>
                <a:latin typeface="Palatino Linotype"/>
                <a:cs typeface="Palatino Linotype"/>
              </a:rPr>
              <a:t>проекта: </a:t>
            </a:r>
            <a:r>
              <a:rPr sz="1100" spc="65" dirty="0">
                <a:solidFill>
                  <a:srgbClr val="213739"/>
                </a:solidFill>
                <a:latin typeface="Palatino Linotype"/>
                <a:cs typeface="Palatino Linotype"/>
              </a:rPr>
              <a:t>На </a:t>
            </a:r>
            <a:r>
              <a:rPr sz="1100" spc="55" dirty="0">
                <a:solidFill>
                  <a:srgbClr val="213739"/>
                </a:solidFill>
                <a:latin typeface="Palatino Linotype"/>
                <a:cs typeface="Palatino Linotype"/>
              </a:rPr>
              <a:t>основе построения </a:t>
            </a:r>
            <a:r>
              <a:rPr sz="1100" spc="60" dirty="0">
                <a:solidFill>
                  <a:srgbClr val="213739"/>
                </a:solidFill>
                <a:latin typeface="Palatino Linotype"/>
                <a:cs typeface="Palatino Linotype"/>
              </a:rPr>
              <a:t>модели </a:t>
            </a:r>
            <a:r>
              <a:rPr sz="1100" spc="55" dirty="0">
                <a:solidFill>
                  <a:srgbClr val="213739"/>
                </a:solidFill>
                <a:latin typeface="Palatino Linotype"/>
                <a:cs typeface="Palatino Linotype"/>
              </a:rPr>
              <a:t>роста </a:t>
            </a:r>
            <a:r>
              <a:rPr sz="1100" spc="-260" dirty="0">
                <a:solidFill>
                  <a:srgbClr val="213739"/>
                </a:solidFill>
                <a:latin typeface="Palatino Linotype"/>
                <a:cs typeface="Palatino Linotype"/>
              </a:rPr>
              <a:t> </a:t>
            </a:r>
            <a:r>
              <a:rPr sz="1100" spc="55" dirty="0">
                <a:solidFill>
                  <a:srgbClr val="213739"/>
                </a:solidFill>
                <a:latin typeface="Palatino Linotype"/>
                <a:cs typeface="Palatino Linotype"/>
              </a:rPr>
              <a:t>дендритов,</a:t>
            </a:r>
            <a:r>
              <a:rPr sz="1100" spc="10" dirty="0">
                <a:solidFill>
                  <a:srgbClr val="213739"/>
                </a:solidFill>
                <a:latin typeface="Palatino Linotype"/>
                <a:cs typeface="Palatino Linotype"/>
              </a:rPr>
              <a:t> </a:t>
            </a:r>
            <a:r>
              <a:rPr sz="1100" spc="55" dirty="0">
                <a:solidFill>
                  <a:srgbClr val="213739"/>
                </a:solidFill>
                <a:latin typeface="Palatino Linotype"/>
                <a:cs typeface="Palatino Linotype"/>
              </a:rPr>
              <a:t>изучить</a:t>
            </a:r>
            <a:r>
              <a:rPr sz="1100" spc="15" dirty="0">
                <a:solidFill>
                  <a:srgbClr val="213739"/>
                </a:solidFill>
                <a:latin typeface="Palatino Linotype"/>
                <a:cs typeface="Palatino Linotype"/>
              </a:rPr>
              <a:t> </a:t>
            </a:r>
            <a:r>
              <a:rPr sz="1100" spc="70" dirty="0">
                <a:solidFill>
                  <a:srgbClr val="213739"/>
                </a:solidFill>
                <a:latin typeface="Palatino Linotype"/>
                <a:cs typeface="Palatino Linotype"/>
              </a:rPr>
              <a:t>принципы</a:t>
            </a:r>
            <a:r>
              <a:rPr sz="1100" spc="15" dirty="0">
                <a:solidFill>
                  <a:srgbClr val="213739"/>
                </a:solidFill>
                <a:latin typeface="Palatino Linotype"/>
                <a:cs typeface="Palatino Linotype"/>
              </a:rPr>
              <a:t> </a:t>
            </a:r>
            <a:r>
              <a:rPr sz="1100" spc="55" dirty="0">
                <a:solidFill>
                  <a:srgbClr val="213739"/>
                </a:solidFill>
                <a:latin typeface="Palatino Linotype"/>
                <a:cs typeface="Palatino Linotype"/>
              </a:rPr>
              <a:t>математического</a:t>
            </a:r>
            <a:endParaRPr sz="11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100" spc="60" dirty="0">
                <a:solidFill>
                  <a:srgbClr val="213739"/>
                </a:solidFill>
                <a:latin typeface="Palatino Linotype"/>
                <a:cs typeface="Palatino Linotype"/>
              </a:rPr>
              <a:t>моделирования</a:t>
            </a:r>
            <a:endParaRPr sz="1100">
              <a:latin typeface="Palatino Linotype"/>
              <a:cs typeface="Palatino Linotyp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4609465" cy="382905"/>
            <a:chOff x="0" y="0"/>
            <a:chExt cx="4609465" cy="38290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4608830" cy="376555"/>
            </a:xfrm>
            <a:custGeom>
              <a:avLst/>
              <a:gdLst/>
              <a:ahLst/>
              <a:cxnLst/>
              <a:rect l="l" t="t" r="r" b="b"/>
              <a:pathLst>
                <a:path w="4608830" h="376555">
                  <a:moveTo>
                    <a:pt x="4608576" y="0"/>
                  </a:moveTo>
                  <a:lnTo>
                    <a:pt x="0" y="0"/>
                  </a:lnTo>
                  <a:lnTo>
                    <a:pt x="0" y="376427"/>
                  </a:lnTo>
                  <a:lnTo>
                    <a:pt x="4608576" y="376427"/>
                  </a:lnTo>
                  <a:lnTo>
                    <a:pt x="4608576" y="0"/>
                  </a:lnTo>
                  <a:close/>
                </a:path>
              </a:pathLst>
            </a:custGeom>
            <a:solidFill>
              <a:srgbClr val="2137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" y="378713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195" y="0"/>
                  </a:lnTo>
                </a:path>
              </a:pathLst>
            </a:custGeom>
            <a:ln w="4572">
              <a:solidFill>
                <a:srgbClr val="D4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4903"/>
              <a:ext cx="4608830" cy="6350"/>
            </a:xfrm>
            <a:custGeom>
              <a:avLst/>
              <a:gdLst/>
              <a:ahLst/>
              <a:cxnLst/>
              <a:rect l="l" t="t" r="r" b="b"/>
              <a:pathLst>
                <a:path w="4608830" h="6350">
                  <a:moveTo>
                    <a:pt x="4608576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4608576" y="6095"/>
                  </a:lnTo>
                  <a:lnTo>
                    <a:pt x="4608576" y="0"/>
                  </a:lnTo>
                  <a:close/>
                </a:path>
              </a:pathLst>
            </a:custGeom>
            <a:solidFill>
              <a:srgbClr val="D4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74903"/>
              <a:ext cx="838200" cy="6350"/>
            </a:xfrm>
            <a:custGeom>
              <a:avLst/>
              <a:gdLst/>
              <a:ahLst/>
              <a:cxnLst/>
              <a:rect l="l" t="t" r="r" b="b"/>
              <a:pathLst>
                <a:path w="838200" h="6350">
                  <a:moveTo>
                    <a:pt x="838200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838200" y="6095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22936" y="90627"/>
            <a:ext cx="18288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45" dirty="0">
                <a:solidFill>
                  <a:srgbClr val="F8F8F8"/>
                </a:solidFill>
                <a:latin typeface="Tahoma"/>
                <a:cs typeface="Tahoma"/>
              </a:rPr>
              <a:t>Цели</a:t>
            </a:r>
            <a:r>
              <a:rPr sz="1200" b="1" spc="-15" dirty="0">
                <a:solidFill>
                  <a:srgbClr val="F8F8F8"/>
                </a:solidFill>
                <a:latin typeface="Tahoma"/>
                <a:cs typeface="Tahoma"/>
              </a:rPr>
              <a:t> </a:t>
            </a:r>
            <a:r>
              <a:rPr sz="1200" b="1" spc="-65" dirty="0">
                <a:solidFill>
                  <a:srgbClr val="F8F8F8"/>
                </a:solidFill>
                <a:latin typeface="Tahoma"/>
                <a:cs typeface="Tahoma"/>
              </a:rPr>
              <a:t>и</a:t>
            </a:r>
            <a:r>
              <a:rPr sz="1200" b="1" spc="-20" dirty="0">
                <a:solidFill>
                  <a:srgbClr val="F8F8F8"/>
                </a:solidFill>
                <a:latin typeface="Tahoma"/>
                <a:cs typeface="Tahoma"/>
              </a:rPr>
              <a:t> </a:t>
            </a:r>
            <a:r>
              <a:rPr sz="1200" b="1" spc="-95" dirty="0">
                <a:solidFill>
                  <a:srgbClr val="F8F8F8"/>
                </a:solidFill>
                <a:latin typeface="Tahoma"/>
                <a:cs typeface="Tahoma"/>
              </a:rPr>
              <a:t>з</a:t>
            </a:r>
            <a:r>
              <a:rPr sz="1200" b="1" spc="35" dirty="0">
                <a:solidFill>
                  <a:srgbClr val="F8F8F8"/>
                </a:solidFill>
                <a:latin typeface="Tahoma"/>
                <a:cs typeface="Tahoma"/>
              </a:rPr>
              <a:t>ад</a:t>
            </a:r>
            <a:r>
              <a:rPr sz="1200" b="1" spc="-25" dirty="0">
                <a:solidFill>
                  <a:srgbClr val="F8F8F8"/>
                </a:solidFill>
                <a:latin typeface="Tahoma"/>
                <a:cs typeface="Tahoma"/>
              </a:rPr>
              <a:t>ач</a:t>
            </a:r>
            <a:r>
              <a:rPr sz="1200" b="1" spc="-20" dirty="0">
                <a:solidFill>
                  <a:srgbClr val="F8F8F8"/>
                </a:solidFill>
                <a:latin typeface="Tahoma"/>
                <a:cs typeface="Tahoma"/>
              </a:rPr>
              <a:t>и </a:t>
            </a:r>
            <a:r>
              <a:rPr sz="1200" b="1" spc="-5" dirty="0">
                <a:solidFill>
                  <a:srgbClr val="F8F8F8"/>
                </a:solidFill>
                <a:latin typeface="Tahoma"/>
                <a:cs typeface="Tahoma"/>
              </a:rPr>
              <a:t>про</a:t>
            </a:r>
            <a:r>
              <a:rPr sz="1200" b="1" spc="40" dirty="0">
                <a:solidFill>
                  <a:srgbClr val="F8F8F8"/>
                </a:solidFill>
                <a:latin typeface="Tahoma"/>
                <a:cs typeface="Tahoma"/>
              </a:rPr>
              <a:t>е</a:t>
            </a:r>
            <a:r>
              <a:rPr sz="1200" b="1" spc="-40" dirty="0">
                <a:solidFill>
                  <a:srgbClr val="F8F8F8"/>
                </a:solidFill>
                <a:latin typeface="Tahoma"/>
                <a:cs typeface="Tahoma"/>
              </a:rPr>
              <a:t>к</a:t>
            </a:r>
            <a:r>
              <a:rPr sz="1200" b="1" spc="-25" dirty="0">
                <a:solidFill>
                  <a:srgbClr val="F8F8F8"/>
                </a:solidFill>
                <a:latin typeface="Tahoma"/>
                <a:cs typeface="Tahoma"/>
              </a:rPr>
              <a:t>т</a:t>
            </a:r>
            <a:r>
              <a:rPr sz="1200" b="1" spc="75" dirty="0">
                <a:solidFill>
                  <a:srgbClr val="F8F8F8"/>
                </a:solidFill>
                <a:latin typeface="Tahoma"/>
                <a:cs typeface="Tahoma"/>
              </a:rPr>
              <a:t>а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92600" y="2710322"/>
            <a:ext cx="218440" cy="577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0"/>
              </a:lnSpc>
            </a:pPr>
            <a:endParaRPr lang="ru-RU" sz="800" spc="15" dirty="0">
              <a:solidFill>
                <a:srgbClr val="213739"/>
              </a:solidFill>
              <a:latin typeface="Palatino Linotype"/>
              <a:cs typeface="Palatino Linotype"/>
            </a:endParaRPr>
          </a:p>
          <a:p>
            <a:pPr marL="12700">
              <a:lnSpc>
                <a:spcPts val="850"/>
              </a:lnSpc>
            </a:pPr>
            <a:endParaRPr lang="ru-RU" sz="800" spc="15" dirty="0">
              <a:solidFill>
                <a:srgbClr val="213739"/>
              </a:solidFill>
              <a:latin typeface="Palatino Linotype"/>
              <a:cs typeface="Palatino Linotype"/>
            </a:endParaRPr>
          </a:p>
          <a:p>
            <a:pPr marL="12700">
              <a:lnSpc>
                <a:spcPts val="850"/>
              </a:lnSpc>
            </a:pPr>
            <a:endParaRPr lang="ru-RU" sz="800" spc="15" dirty="0">
              <a:solidFill>
                <a:srgbClr val="213739"/>
              </a:solidFill>
              <a:latin typeface="Palatino Linotype"/>
              <a:cs typeface="Palatino Linotype"/>
            </a:endParaRPr>
          </a:p>
          <a:p>
            <a:pPr marL="12700">
              <a:lnSpc>
                <a:spcPts val="850"/>
              </a:lnSpc>
            </a:pPr>
            <a:endParaRPr lang="ru-RU" sz="800" spc="15" dirty="0">
              <a:solidFill>
                <a:srgbClr val="213739"/>
              </a:solidFill>
              <a:latin typeface="Palatino Linotype"/>
              <a:cs typeface="Palatino Linotype"/>
            </a:endParaRPr>
          </a:p>
          <a:p>
            <a:pPr marL="12700">
              <a:lnSpc>
                <a:spcPts val="850"/>
              </a:lnSpc>
            </a:pPr>
            <a:r>
              <a:rPr sz="800" spc="15" dirty="0">
                <a:solidFill>
                  <a:srgbClr val="213739"/>
                </a:solidFill>
                <a:latin typeface="Palatino Linotype"/>
                <a:cs typeface="Palatino Linotype"/>
              </a:rPr>
              <a:t>2</a:t>
            </a:r>
            <a:r>
              <a:rPr sz="800" dirty="0">
                <a:solidFill>
                  <a:srgbClr val="213739"/>
                </a:solidFill>
                <a:latin typeface="Palatino Linotype"/>
                <a:cs typeface="Palatino Linotype"/>
              </a:rPr>
              <a:t>/</a:t>
            </a:r>
            <a:r>
              <a:rPr sz="800" spc="15" dirty="0">
                <a:solidFill>
                  <a:srgbClr val="213739"/>
                </a:solidFill>
                <a:latin typeface="Palatino Linotype"/>
                <a:cs typeface="Palatino Linotype"/>
              </a:rPr>
              <a:t>1</a:t>
            </a:r>
            <a:r>
              <a:rPr lang="ru-RU" sz="800" spc="15" dirty="0">
                <a:solidFill>
                  <a:srgbClr val="213739"/>
                </a:solidFill>
                <a:latin typeface="Palatino Linotype"/>
                <a:cs typeface="Palatino Linotype"/>
              </a:rPr>
              <a:t>2</a:t>
            </a:r>
            <a:endParaRPr sz="8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85970" cy="32384"/>
          </a:xfrm>
          <a:custGeom>
            <a:avLst/>
            <a:gdLst/>
            <a:ahLst/>
            <a:cxnLst/>
            <a:rect l="l" t="t" r="r" b="b"/>
            <a:pathLst>
              <a:path w="4585970" h="32384">
                <a:moveTo>
                  <a:pt x="0" y="32003"/>
                </a:moveTo>
                <a:lnTo>
                  <a:pt x="4585716" y="32003"/>
                </a:lnTo>
                <a:lnTo>
                  <a:pt x="4585716" y="0"/>
                </a:lnTo>
                <a:lnTo>
                  <a:pt x="0" y="0"/>
                </a:lnTo>
                <a:lnTo>
                  <a:pt x="0" y="32003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90143"/>
            <a:ext cx="4585970" cy="3065145"/>
          </a:xfrm>
          <a:custGeom>
            <a:avLst/>
            <a:gdLst/>
            <a:ahLst/>
            <a:cxnLst/>
            <a:rect l="l" t="t" r="r" b="b"/>
            <a:pathLst>
              <a:path w="4585970" h="3065145">
                <a:moveTo>
                  <a:pt x="0" y="3064763"/>
                </a:moveTo>
                <a:lnTo>
                  <a:pt x="4585716" y="3064763"/>
                </a:lnTo>
                <a:lnTo>
                  <a:pt x="4585716" y="0"/>
                </a:lnTo>
                <a:lnTo>
                  <a:pt x="0" y="0"/>
                </a:lnTo>
                <a:lnTo>
                  <a:pt x="0" y="3064763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3915" y="410774"/>
            <a:ext cx="4234815" cy="177609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100" spc="55" dirty="0">
                <a:solidFill>
                  <a:srgbClr val="213739"/>
                </a:solidFill>
                <a:latin typeface="Palatino Linotype"/>
                <a:cs typeface="Palatino Linotype"/>
              </a:rPr>
              <a:t>Задачи</a:t>
            </a:r>
            <a:r>
              <a:rPr sz="1100" spc="80" dirty="0">
                <a:solidFill>
                  <a:srgbClr val="213739"/>
                </a:solidFill>
                <a:latin typeface="Palatino Linotype"/>
                <a:cs typeface="Palatino Linotype"/>
              </a:rPr>
              <a:t> </a:t>
            </a:r>
            <a:r>
              <a:rPr sz="1100" spc="50" dirty="0">
                <a:solidFill>
                  <a:srgbClr val="213739"/>
                </a:solidFill>
                <a:latin typeface="Palatino Linotype"/>
                <a:cs typeface="Palatino Linotype"/>
              </a:rPr>
              <a:t>проекта:</a:t>
            </a:r>
            <a:endParaRPr sz="1100" dirty="0">
              <a:latin typeface="Palatino Linotype"/>
              <a:cs typeface="Palatino Linotype"/>
            </a:endParaRPr>
          </a:p>
          <a:p>
            <a:pPr marL="15240" marR="899794" indent="-3175">
              <a:lnSpc>
                <a:spcPts val="1730"/>
              </a:lnSpc>
              <a:spcBef>
                <a:spcPts val="140"/>
              </a:spcBef>
              <a:buFont typeface="Calibri"/>
              <a:buAutoNum type="arabicPeriod"/>
              <a:tabLst>
                <a:tab pos="120014" algn="l"/>
              </a:tabLst>
            </a:pPr>
            <a:r>
              <a:rPr sz="900" spc="40" dirty="0">
                <a:solidFill>
                  <a:srgbClr val="213739"/>
                </a:solidFill>
                <a:latin typeface="Palatino Linotype"/>
                <a:cs typeface="Palatino Linotype"/>
              </a:rPr>
              <a:t>изучить</a:t>
            </a:r>
            <a:r>
              <a:rPr sz="900" spc="90" dirty="0">
                <a:solidFill>
                  <a:srgbClr val="213739"/>
                </a:solidFill>
                <a:latin typeface="Palatino Linotype"/>
                <a:cs typeface="Palatino Linotype"/>
              </a:rPr>
              <a:t> </a:t>
            </a:r>
            <a:r>
              <a:rPr sz="900" spc="40" dirty="0">
                <a:solidFill>
                  <a:srgbClr val="213739"/>
                </a:solidFill>
                <a:latin typeface="Palatino Linotype"/>
                <a:cs typeface="Palatino Linotype"/>
              </a:rPr>
              <a:t>теоретическую</a:t>
            </a:r>
            <a:r>
              <a:rPr sz="900" spc="105" dirty="0">
                <a:solidFill>
                  <a:srgbClr val="213739"/>
                </a:solidFill>
                <a:latin typeface="Palatino Linotype"/>
                <a:cs typeface="Palatino Linotype"/>
              </a:rPr>
              <a:t> </a:t>
            </a:r>
            <a:r>
              <a:rPr sz="900" spc="50" dirty="0">
                <a:solidFill>
                  <a:srgbClr val="213739"/>
                </a:solidFill>
                <a:latin typeface="Palatino Linotype"/>
                <a:cs typeface="Palatino Linotype"/>
              </a:rPr>
              <a:t>информацию</a:t>
            </a:r>
            <a:r>
              <a:rPr sz="900" spc="105" dirty="0">
                <a:solidFill>
                  <a:srgbClr val="213739"/>
                </a:solidFill>
                <a:latin typeface="Palatino Linotype"/>
                <a:cs typeface="Palatino Linotype"/>
              </a:rPr>
              <a:t> </a:t>
            </a:r>
            <a:r>
              <a:rPr sz="900" spc="45" dirty="0">
                <a:solidFill>
                  <a:srgbClr val="213739"/>
                </a:solidFill>
                <a:latin typeface="Palatino Linotype"/>
                <a:cs typeface="Palatino Linotype"/>
              </a:rPr>
              <a:t>о</a:t>
            </a:r>
            <a:r>
              <a:rPr sz="900" spc="80" dirty="0">
                <a:solidFill>
                  <a:srgbClr val="213739"/>
                </a:solidFill>
                <a:latin typeface="Palatino Linotype"/>
                <a:cs typeface="Palatino Linotype"/>
              </a:rPr>
              <a:t> </a:t>
            </a:r>
            <a:r>
              <a:rPr sz="900" spc="45" dirty="0">
                <a:solidFill>
                  <a:srgbClr val="213739"/>
                </a:solidFill>
                <a:latin typeface="Palatino Linotype"/>
                <a:cs typeface="Palatino Linotype"/>
              </a:rPr>
              <a:t>дендритах</a:t>
            </a:r>
            <a:r>
              <a:rPr sz="900" spc="30" dirty="0">
                <a:solidFill>
                  <a:srgbClr val="213739"/>
                </a:solidFill>
                <a:latin typeface="Palatino Linotype"/>
                <a:cs typeface="Palatino Linotype"/>
              </a:rPr>
              <a:t> </a:t>
            </a:r>
            <a:r>
              <a:rPr sz="900" spc="50" dirty="0">
                <a:solidFill>
                  <a:srgbClr val="213739"/>
                </a:solidFill>
                <a:latin typeface="Palatino Linotype"/>
                <a:cs typeface="Palatino Linotype"/>
              </a:rPr>
              <a:t>и</a:t>
            </a:r>
            <a:r>
              <a:rPr sz="900" spc="30" dirty="0">
                <a:solidFill>
                  <a:srgbClr val="213739"/>
                </a:solidFill>
                <a:latin typeface="Palatino Linotype"/>
                <a:cs typeface="Palatino Linotype"/>
              </a:rPr>
              <a:t> </a:t>
            </a:r>
            <a:r>
              <a:rPr sz="900" spc="45" dirty="0">
                <a:solidFill>
                  <a:srgbClr val="213739"/>
                </a:solidFill>
                <a:latin typeface="Palatino Linotype"/>
                <a:cs typeface="Palatino Linotype"/>
              </a:rPr>
              <a:t>о </a:t>
            </a:r>
            <a:r>
              <a:rPr sz="900" spc="-210" dirty="0">
                <a:solidFill>
                  <a:srgbClr val="213739"/>
                </a:solidFill>
                <a:latin typeface="Palatino Linotype"/>
                <a:cs typeface="Palatino Linotype"/>
              </a:rPr>
              <a:t> </a:t>
            </a:r>
            <a:r>
              <a:rPr sz="900" spc="45" dirty="0">
                <a:solidFill>
                  <a:srgbClr val="213739"/>
                </a:solidFill>
                <a:latin typeface="Palatino Linotype"/>
                <a:cs typeface="Palatino Linotype"/>
              </a:rPr>
              <a:t>моделях</a:t>
            </a:r>
            <a:r>
              <a:rPr sz="900" spc="20" dirty="0">
                <a:solidFill>
                  <a:srgbClr val="213739"/>
                </a:solidFill>
                <a:latin typeface="Palatino Linotype"/>
                <a:cs typeface="Palatino Linotype"/>
              </a:rPr>
              <a:t> </a:t>
            </a:r>
            <a:r>
              <a:rPr sz="900" spc="45" dirty="0">
                <a:solidFill>
                  <a:srgbClr val="213739"/>
                </a:solidFill>
                <a:latin typeface="Palatino Linotype"/>
                <a:cs typeface="Palatino Linotype"/>
              </a:rPr>
              <a:t>их</a:t>
            </a:r>
            <a:r>
              <a:rPr sz="900" spc="20" dirty="0">
                <a:solidFill>
                  <a:srgbClr val="213739"/>
                </a:solidFill>
                <a:latin typeface="Palatino Linotype"/>
                <a:cs typeface="Palatino Linotype"/>
              </a:rPr>
              <a:t> </a:t>
            </a:r>
            <a:r>
              <a:rPr sz="900" spc="40" dirty="0">
                <a:solidFill>
                  <a:srgbClr val="213739"/>
                </a:solidFill>
                <a:latin typeface="Palatino Linotype"/>
                <a:cs typeface="Palatino Linotype"/>
              </a:rPr>
              <a:t>роста;</a:t>
            </a:r>
            <a:endParaRPr sz="9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buClr>
                <a:srgbClr val="213739"/>
              </a:buClr>
              <a:buFont typeface="Calibri"/>
              <a:buAutoNum type="arabicPeriod"/>
            </a:pPr>
            <a:endParaRPr sz="9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213739"/>
              </a:buClr>
              <a:buFont typeface="Calibri"/>
              <a:buAutoNum type="arabicPeriod"/>
            </a:pPr>
            <a:endParaRPr sz="650" dirty="0">
              <a:latin typeface="Palatino Linotype"/>
              <a:cs typeface="Palatino Linotype"/>
            </a:endParaRPr>
          </a:p>
          <a:p>
            <a:pPr marL="128270" indent="-114935">
              <a:lnSpc>
                <a:spcPct val="100000"/>
              </a:lnSpc>
              <a:buFont typeface="Calibri"/>
              <a:buAutoNum type="arabicPeriod"/>
              <a:tabLst>
                <a:tab pos="128905" algn="l"/>
              </a:tabLst>
            </a:pPr>
            <a:r>
              <a:rPr sz="900" spc="40" dirty="0">
                <a:solidFill>
                  <a:srgbClr val="213739"/>
                </a:solidFill>
                <a:latin typeface="Palatino Linotype"/>
                <a:cs typeface="Palatino Linotype"/>
              </a:rPr>
              <a:t>разработать</a:t>
            </a:r>
            <a:r>
              <a:rPr sz="900" spc="65" dirty="0">
                <a:solidFill>
                  <a:srgbClr val="213739"/>
                </a:solidFill>
                <a:latin typeface="Palatino Linotype"/>
                <a:cs typeface="Palatino Linotype"/>
              </a:rPr>
              <a:t> </a:t>
            </a:r>
            <a:r>
              <a:rPr sz="900" spc="45" dirty="0">
                <a:solidFill>
                  <a:srgbClr val="213739"/>
                </a:solidFill>
                <a:latin typeface="Palatino Linotype"/>
                <a:cs typeface="Palatino Linotype"/>
              </a:rPr>
              <a:t>алгоритмы</a:t>
            </a:r>
            <a:endParaRPr sz="9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213739"/>
              </a:buClr>
              <a:buFont typeface="Calibri"/>
              <a:buAutoNum type="arabicPeriod"/>
            </a:pPr>
            <a:endParaRPr sz="800" dirty="0">
              <a:latin typeface="Palatino Linotype"/>
              <a:cs typeface="Palatino Linotype"/>
            </a:endParaRPr>
          </a:p>
          <a:p>
            <a:pPr marL="128270" indent="-114935">
              <a:lnSpc>
                <a:spcPct val="100000"/>
              </a:lnSpc>
              <a:buFont typeface="Calibri"/>
              <a:buAutoNum type="arabicPeriod"/>
              <a:tabLst>
                <a:tab pos="128905" algn="l"/>
              </a:tabLst>
            </a:pPr>
            <a:r>
              <a:rPr sz="900" spc="40" dirty="0">
                <a:solidFill>
                  <a:srgbClr val="213739"/>
                </a:solidFill>
                <a:latin typeface="Palatino Linotype"/>
                <a:cs typeface="Palatino Linotype"/>
              </a:rPr>
              <a:t>написать</a:t>
            </a:r>
            <a:r>
              <a:rPr sz="900" spc="75" dirty="0">
                <a:solidFill>
                  <a:srgbClr val="213739"/>
                </a:solidFill>
                <a:latin typeface="Palatino Linotype"/>
                <a:cs typeface="Palatino Linotype"/>
              </a:rPr>
              <a:t> </a:t>
            </a:r>
            <a:r>
              <a:rPr sz="900" spc="45" dirty="0">
                <a:solidFill>
                  <a:srgbClr val="213739"/>
                </a:solidFill>
                <a:latin typeface="Palatino Linotype"/>
                <a:cs typeface="Palatino Linotype"/>
              </a:rPr>
              <a:t>программу,</a:t>
            </a:r>
            <a:r>
              <a:rPr sz="900" spc="75" dirty="0">
                <a:solidFill>
                  <a:srgbClr val="213739"/>
                </a:solidFill>
                <a:latin typeface="Palatino Linotype"/>
                <a:cs typeface="Palatino Linotype"/>
              </a:rPr>
              <a:t> </a:t>
            </a:r>
            <a:r>
              <a:rPr sz="900" spc="35" dirty="0">
                <a:solidFill>
                  <a:srgbClr val="213739"/>
                </a:solidFill>
                <a:latin typeface="Palatino Linotype"/>
                <a:cs typeface="Palatino Linotype"/>
              </a:rPr>
              <a:t>взяв</a:t>
            </a:r>
            <a:r>
              <a:rPr sz="900" spc="85" dirty="0">
                <a:solidFill>
                  <a:srgbClr val="213739"/>
                </a:solidFill>
                <a:latin typeface="Palatino Linotype"/>
                <a:cs typeface="Palatino Linotype"/>
              </a:rPr>
              <a:t> </a:t>
            </a:r>
            <a:r>
              <a:rPr sz="900" spc="35" dirty="0">
                <a:solidFill>
                  <a:srgbClr val="213739"/>
                </a:solidFill>
                <a:latin typeface="Palatino Linotype"/>
                <a:cs typeface="Palatino Linotype"/>
              </a:rPr>
              <a:t>в</a:t>
            </a:r>
            <a:r>
              <a:rPr sz="900" spc="70" dirty="0">
                <a:solidFill>
                  <a:srgbClr val="213739"/>
                </a:solidFill>
                <a:latin typeface="Palatino Linotype"/>
                <a:cs typeface="Palatino Linotype"/>
              </a:rPr>
              <a:t> </a:t>
            </a:r>
            <a:r>
              <a:rPr sz="900" spc="40" dirty="0">
                <a:solidFill>
                  <a:srgbClr val="213739"/>
                </a:solidFill>
                <a:latin typeface="Palatino Linotype"/>
                <a:cs typeface="Palatino Linotype"/>
              </a:rPr>
              <a:t>основу</a:t>
            </a:r>
            <a:r>
              <a:rPr sz="900" spc="80" dirty="0">
                <a:solidFill>
                  <a:srgbClr val="213739"/>
                </a:solidFill>
                <a:latin typeface="Palatino Linotype"/>
                <a:cs typeface="Palatino Linotype"/>
              </a:rPr>
              <a:t> </a:t>
            </a:r>
            <a:r>
              <a:rPr sz="900" spc="45" dirty="0">
                <a:solidFill>
                  <a:srgbClr val="213739"/>
                </a:solidFill>
                <a:latin typeface="Palatino Linotype"/>
                <a:cs typeface="Palatino Linotype"/>
              </a:rPr>
              <a:t>разработанные</a:t>
            </a:r>
            <a:r>
              <a:rPr sz="900" spc="95" dirty="0">
                <a:solidFill>
                  <a:srgbClr val="213739"/>
                </a:solidFill>
                <a:latin typeface="Palatino Linotype"/>
                <a:cs typeface="Palatino Linotype"/>
              </a:rPr>
              <a:t> </a:t>
            </a:r>
            <a:r>
              <a:rPr sz="900" spc="40" dirty="0">
                <a:solidFill>
                  <a:srgbClr val="213739"/>
                </a:solidFill>
                <a:latin typeface="Palatino Linotype"/>
                <a:cs typeface="Palatino Linotype"/>
              </a:rPr>
              <a:t>ранее</a:t>
            </a:r>
            <a:r>
              <a:rPr sz="900" spc="75" dirty="0">
                <a:solidFill>
                  <a:srgbClr val="213739"/>
                </a:solidFill>
                <a:latin typeface="Palatino Linotype"/>
                <a:cs typeface="Palatino Linotype"/>
              </a:rPr>
              <a:t> </a:t>
            </a:r>
            <a:r>
              <a:rPr sz="900" spc="45" dirty="0">
                <a:solidFill>
                  <a:srgbClr val="213739"/>
                </a:solidFill>
                <a:latin typeface="Palatino Linotype"/>
                <a:cs typeface="Palatino Linotype"/>
              </a:rPr>
              <a:t>алгоритмы;</a:t>
            </a:r>
            <a:endParaRPr sz="9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213739"/>
              </a:buClr>
              <a:buFont typeface="Calibri"/>
              <a:buAutoNum type="arabicPeriod"/>
            </a:pPr>
            <a:endParaRPr sz="1200" dirty="0">
              <a:latin typeface="Palatino Linotype"/>
              <a:cs typeface="Palatino Linotype"/>
            </a:endParaRPr>
          </a:p>
          <a:p>
            <a:pPr marL="131445" indent="-119380">
              <a:lnSpc>
                <a:spcPct val="100000"/>
              </a:lnSpc>
              <a:buFont typeface="Calibri"/>
              <a:buAutoNum type="arabicPeriod"/>
              <a:tabLst>
                <a:tab pos="132080" algn="l"/>
              </a:tabLst>
            </a:pPr>
            <a:r>
              <a:rPr sz="900" spc="45" dirty="0">
                <a:solidFill>
                  <a:srgbClr val="213739"/>
                </a:solidFill>
                <a:latin typeface="Palatino Linotype"/>
                <a:cs typeface="Palatino Linotype"/>
              </a:rPr>
              <a:t>проанализировать</a:t>
            </a:r>
            <a:r>
              <a:rPr sz="900" spc="135" dirty="0">
                <a:solidFill>
                  <a:srgbClr val="213739"/>
                </a:solidFill>
                <a:latin typeface="Palatino Linotype"/>
                <a:cs typeface="Palatino Linotype"/>
              </a:rPr>
              <a:t> </a:t>
            </a:r>
            <a:r>
              <a:rPr sz="900" spc="45" dirty="0">
                <a:solidFill>
                  <a:srgbClr val="213739"/>
                </a:solidFill>
                <a:latin typeface="Palatino Linotype"/>
                <a:cs typeface="Palatino Linotype"/>
              </a:rPr>
              <a:t>полученные</a:t>
            </a:r>
            <a:r>
              <a:rPr sz="900" spc="125" dirty="0">
                <a:solidFill>
                  <a:srgbClr val="213739"/>
                </a:solidFill>
                <a:latin typeface="Palatino Linotype"/>
                <a:cs typeface="Palatino Linotype"/>
              </a:rPr>
              <a:t> </a:t>
            </a:r>
            <a:r>
              <a:rPr sz="900" spc="40" dirty="0">
                <a:solidFill>
                  <a:srgbClr val="213739"/>
                </a:solidFill>
                <a:latin typeface="Palatino Linotype"/>
                <a:cs typeface="Palatino Linotype"/>
              </a:rPr>
              <a:t>результаты.</a:t>
            </a:r>
            <a:endParaRPr sz="900" dirty="0">
              <a:latin typeface="Palatino Linotype"/>
              <a:cs typeface="Palatino Linotype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2003"/>
            <a:ext cx="4609465" cy="364490"/>
            <a:chOff x="0" y="32003"/>
            <a:chExt cx="4609465" cy="364490"/>
          </a:xfrm>
        </p:grpSpPr>
        <p:sp>
          <p:nvSpPr>
            <p:cNvPr id="6" name="object 6"/>
            <p:cNvSpPr/>
            <p:nvPr/>
          </p:nvSpPr>
          <p:spPr>
            <a:xfrm>
              <a:off x="0" y="32003"/>
              <a:ext cx="4608830" cy="358140"/>
            </a:xfrm>
            <a:custGeom>
              <a:avLst/>
              <a:gdLst/>
              <a:ahLst/>
              <a:cxnLst/>
              <a:rect l="l" t="t" r="r" b="b"/>
              <a:pathLst>
                <a:path w="4608830" h="358140">
                  <a:moveTo>
                    <a:pt x="4608576" y="0"/>
                  </a:moveTo>
                  <a:lnTo>
                    <a:pt x="0" y="0"/>
                  </a:lnTo>
                  <a:lnTo>
                    <a:pt x="0" y="358139"/>
                  </a:lnTo>
                  <a:lnTo>
                    <a:pt x="4608576" y="358139"/>
                  </a:lnTo>
                  <a:lnTo>
                    <a:pt x="4608576" y="0"/>
                  </a:lnTo>
                  <a:close/>
                </a:path>
              </a:pathLst>
            </a:custGeom>
            <a:solidFill>
              <a:srgbClr val="2137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1" y="393953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195" y="0"/>
                  </a:lnTo>
                </a:path>
              </a:pathLst>
            </a:custGeom>
            <a:ln w="4572">
              <a:solidFill>
                <a:srgbClr val="D4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90143"/>
              <a:ext cx="4608830" cy="5080"/>
            </a:xfrm>
            <a:custGeom>
              <a:avLst/>
              <a:gdLst/>
              <a:ahLst/>
              <a:cxnLst/>
              <a:rect l="l" t="t" r="r" b="b"/>
              <a:pathLst>
                <a:path w="4608830" h="5079">
                  <a:moveTo>
                    <a:pt x="4608576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4608576" y="4572"/>
                  </a:lnTo>
                  <a:lnTo>
                    <a:pt x="4608576" y="0"/>
                  </a:lnTo>
                  <a:close/>
                </a:path>
              </a:pathLst>
            </a:custGeom>
            <a:solidFill>
              <a:srgbClr val="D4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90143"/>
              <a:ext cx="864235" cy="5080"/>
            </a:xfrm>
            <a:custGeom>
              <a:avLst/>
              <a:gdLst/>
              <a:ahLst/>
              <a:cxnLst/>
              <a:rect l="l" t="t" r="r" b="b"/>
              <a:pathLst>
                <a:path w="864235" h="5079">
                  <a:moveTo>
                    <a:pt x="864108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864108" y="4572"/>
                  </a:lnTo>
                  <a:lnTo>
                    <a:pt x="864108" y="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2936" y="115011"/>
            <a:ext cx="18288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Цели</a:t>
            </a:r>
            <a:r>
              <a:rPr spc="-15" dirty="0"/>
              <a:t> </a:t>
            </a:r>
            <a:r>
              <a:rPr spc="-65" dirty="0"/>
              <a:t>и</a:t>
            </a:r>
            <a:r>
              <a:rPr spc="-20" dirty="0"/>
              <a:t> </a:t>
            </a:r>
            <a:r>
              <a:rPr spc="-95" dirty="0"/>
              <a:t>з</a:t>
            </a:r>
            <a:r>
              <a:rPr spc="35" dirty="0"/>
              <a:t>ад</a:t>
            </a:r>
            <a:r>
              <a:rPr spc="-25" dirty="0"/>
              <a:t>ач</a:t>
            </a:r>
            <a:r>
              <a:rPr spc="-20" dirty="0"/>
              <a:t>и </a:t>
            </a:r>
            <a:r>
              <a:rPr spc="-5" dirty="0"/>
              <a:t>про</a:t>
            </a:r>
            <a:r>
              <a:rPr spc="40" dirty="0"/>
              <a:t>е</a:t>
            </a:r>
            <a:r>
              <a:rPr spc="-40" dirty="0"/>
              <a:t>к</a:t>
            </a:r>
            <a:r>
              <a:rPr spc="-25" dirty="0"/>
              <a:t>т</a:t>
            </a:r>
            <a:r>
              <a:rPr spc="75" dirty="0"/>
              <a:t>а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4267200" y="3122107"/>
            <a:ext cx="281939" cy="154529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5"/>
              </a:spcBef>
            </a:pPr>
            <a:fld id="{81D60167-4931-47E6-BA6A-407CBD079E47}" type="slidenum">
              <a:rPr spc="10" smtClean="0"/>
              <a:t>3</a:t>
            </a:fld>
            <a:r>
              <a:rPr spc="10" dirty="0"/>
              <a:t>/1</a:t>
            </a:r>
            <a:r>
              <a:rPr lang="ru-RU" spc="10" dirty="0"/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74903"/>
            <a:ext cx="4608830" cy="3081655"/>
          </a:xfrm>
          <a:custGeom>
            <a:avLst/>
            <a:gdLst/>
            <a:ahLst/>
            <a:cxnLst/>
            <a:rect l="l" t="t" r="r" b="b"/>
            <a:pathLst>
              <a:path w="4608830" h="3081654">
                <a:moveTo>
                  <a:pt x="0" y="3081527"/>
                </a:moveTo>
                <a:lnTo>
                  <a:pt x="4608576" y="3081527"/>
                </a:lnTo>
                <a:lnTo>
                  <a:pt x="4608576" y="0"/>
                </a:lnTo>
                <a:lnTo>
                  <a:pt x="0" y="0"/>
                </a:lnTo>
                <a:lnTo>
                  <a:pt x="0" y="308152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38950" y="1152059"/>
            <a:ext cx="4130929" cy="15273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1435" marR="5080" indent="33020">
              <a:lnSpc>
                <a:spcPct val="140400"/>
              </a:lnSpc>
              <a:spcBef>
                <a:spcPts val="90"/>
              </a:spcBef>
            </a:pPr>
            <a:r>
              <a:rPr spc="25" dirty="0">
                <a:solidFill>
                  <a:srgbClr val="213739"/>
                </a:solidFill>
                <a:latin typeface="Palatino Linotype" panose="02040502050505030304" pitchFamily="18" charset="0"/>
              </a:rPr>
              <a:t>Дендриты </a:t>
            </a:r>
            <a:r>
              <a:rPr spc="-5" dirty="0">
                <a:latin typeface="Palatino Linotype" panose="02040502050505030304" pitchFamily="18" charset="0"/>
              </a:rPr>
              <a:t>представляют</a:t>
            </a:r>
            <a:r>
              <a:rPr dirty="0">
                <a:latin typeface="Palatino Linotype" panose="02040502050505030304" pitchFamily="18" charset="0"/>
              </a:rPr>
              <a:t> собой </a:t>
            </a:r>
            <a:r>
              <a:rPr spc="-5" dirty="0">
                <a:latin typeface="Palatino Linotype" panose="02040502050505030304" pitchFamily="18" charset="0"/>
              </a:rPr>
              <a:t>нечто</a:t>
            </a:r>
            <a:r>
              <a:rPr dirty="0">
                <a:latin typeface="Palatino Linotype" panose="02040502050505030304" pitchFamily="18" charset="0"/>
              </a:rPr>
              <a:t> </a:t>
            </a:r>
            <a:r>
              <a:rPr spc="-5" dirty="0" err="1">
                <a:latin typeface="Palatino Linotype" panose="02040502050505030304" pitchFamily="18" charset="0"/>
              </a:rPr>
              <a:t>среднее</a:t>
            </a:r>
            <a:r>
              <a:rPr spc="20" dirty="0">
                <a:latin typeface="Palatino Linotype" panose="02040502050505030304" pitchFamily="18" charset="0"/>
              </a:rPr>
              <a:t> </a:t>
            </a:r>
            <a:r>
              <a:rPr spc="-5" dirty="0" err="1">
                <a:latin typeface="Palatino Linotype" panose="02040502050505030304" pitchFamily="18" charset="0"/>
              </a:rPr>
              <a:t>между</a:t>
            </a:r>
            <a:r>
              <a:rPr lang="en-US" spc="10" dirty="0">
                <a:latin typeface="Palatino Linotype" panose="02040502050505030304" pitchFamily="18" charset="0"/>
              </a:rPr>
              <a:t> </a:t>
            </a:r>
            <a:r>
              <a:rPr spc="-5" dirty="0" err="1">
                <a:latin typeface="Palatino Linotype" panose="02040502050505030304" pitchFamily="18" charset="0"/>
              </a:rPr>
              <a:t>обычными</a:t>
            </a:r>
            <a:r>
              <a:rPr spc="-5" dirty="0">
                <a:latin typeface="Palatino Linotype" panose="02040502050505030304" pitchFamily="18" charset="0"/>
              </a:rPr>
              <a:t> </a:t>
            </a:r>
            <a:r>
              <a:rPr spc="-235" dirty="0">
                <a:latin typeface="Palatino Linotype" panose="02040502050505030304" pitchFamily="18" charset="0"/>
              </a:rPr>
              <a:t> </a:t>
            </a:r>
            <a:r>
              <a:rPr spc="-5" dirty="0">
                <a:latin typeface="Palatino Linotype" panose="02040502050505030304" pitchFamily="18" charset="0"/>
              </a:rPr>
              <a:t>четко</a:t>
            </a:r>
            <a:r>
              <a:rPr spc="10" dirty="0">
                <a:latin typeface="Palatino Linotype" panose="02040502050505030304" pitchFamily="18" charset="0"/>
              </a:rPr>
              <a:t> </a:t>
            </a:r>
            <a:r>
              <a:rPr spc="-5" dirty="0">
                <a:latin typeface="Palatino Linotype" panose="02040502050505030304" pitchFamily="18" charset="0"/>
              </a:rPr>
              <a:t>ограненными</a:t>
            </a:r>
            <a:r>
              <a:rPr spc="5" dirty="0">
                <a:latin typeface="Palatino Linotype" panose="02040502050505030304" pitchFamily="18" charset="0"/>
              </a:rPr>
              <a:t> </a:t>
            </a:r>
            <a:r>
              <a:rPr spc="-5" dirty="0" err="1">
                <a:latin typeface="Palatino Linotype" panose="02040502050505030304" pitchFamily="18" charset="0"/>
              </a:rPr>
              <a:t>кристаллами</a:t>
            </a:r>
            <a:r>
              <a:rPr spc="5" dirty="0">
                <a:latin typeface="Palatino Linotype" panose="02040502050505030304" pitchFamily="18" charset="0"/>
              </a:rPr>
              <a:t> </a:t>
            </a:r>
            <a:r>
              <a:rPr dirty="0">
                <a:latin typeface="Palatino Linotype" panose="02040502050505030304" pitchFamily="18" charset="0"/>
              </a:rPr>
              <a:t>и</a:t>
            </a:r>
            <a:r>
              <a:rPr lang="en-US" spc="20" dirty="0">
                <a:latin typeface="Palatino Linotype" panose="02040502050505030304" pitchFamily="18" charset="0"/>
              </a:rPr>
              <a:t> </a:t>
            </a:r>
            <a:r>
              <a:rPr spc="-5" dirty="0" err="1">
                <a:latin typeface="Palatino Linotype" panose="02040502050505030304" pitchFamily="18" charset="0"/>
              </a:rPr>
              <a:t>фрактальными</a:t>
            </a:r>
            <a:r>
              <a:rPr spc="-5" dirty="0">
                <a:latin typeface="Palatino Linotype" panose="02040502050505030304" pitchFamily="18" charset="0"/>
              </a:rPr>
              <a:t> кластерами.</a:t>
            </a:r>
            <a:r>
              <a:rPr spc="5" dirty="0">
                <a:latin typeface="Palatino Linotype" panose="02040502050505030304" pitchFamily="18" charset="0"/>
              </a:rPr>
              <a:t> </a:t>
            </a:r>
            <a:r>
              <a:rPr dirty="0">
                <a:latin typeface="Palatino Linotype" panose="02040502050505030304" pitchFamily="18" charset="0"/>
              </a:rPr>
              <a:t>В </a:t>
            </a:r>
            <a:r>
              <a:rPr spc="5" dirty="0">
                <a:latin typeface="Palatino Linotype" panose="02040502050505030304" pitchFamily="18" charset="0"/>
              </a:rPr>
              <a:t> </a:t>
            </a:r>
            <a:r>
              <a:rPr dirty="0">
                <a:latin typeface="Palatino Linotype" panose="02040502050505030304" pitchFamily="18" charset="0"/>
              </a:rPr>
              <a:t>них </a:t>
            </a:r>
            <a:r>
              <a:rPr spc="-5" dirty="0">
                <a:latin typeface="Palatino Linotype" panose="02040502050505030304" pitchFamily="18" charset="0"/>
              </a:rPr>
              <a:t>сочетается</a:t>
            </a:r>
            <a:r>
              <a:rPr dirty="0">
                <a:latin typeface="Palatino Linotype" panose="02040502050505030304" pitchFamily="18" charset="0"/>
              </a:rPr>
              <a:t> </a:t>
            </a:r>
            <a:r>
              <a:rPr spc="-5" dirty="0">
                <a:latin typeface="Palatino Linotype" panose="02040502050505030304" pitchFamily="18" charset="0"/>
              </a:rPr>
              <a:t>шероховатая</a:t>
            </a:r>
            <a:r>
              <a:rPr dirty="0">
                <a:latin typeface="Palatino Linotype" panose="02040502050505030304" pitchFamily="18" charset="0"/>
              </a:rPr>
              <a:t> на </a:t>
            </a:r>
            <a:r>
              <a:rPr spc="-5" dirty="0">
                <a:latin typeface="Palatino Linotype" panose="02040502050505030304" pitchFamily="18" charset="0"/>
              </a:rPr>
              <a:t>микроуровне</a:t>
            </a:r>
            <a:r>
              <a:rPr spc="-10" dirty="0">
                <a:latin typeface="Palatino Linotype" panose="02040502050505030304" pitchFamily="18" charset="0"/>
              </a:rPr>
              <a:t> </a:t>
            </a:r>
            <a:r>
              <a:rPr spc="-5" dirty="0">
                <a:latin typeface="Palatino Linotype" panose="02040502050505030304" pitchFamily="18" charset="0"/>
              </a:rPr>
              <a:t>поверхность</a:t>
            </a:r>
            <a:r>
              <a:rPr dirty="0">
                <a:latin typeface="Palatino Linotype" panose="02040502050505030304" pitchFamily="18" charset="0"/>
              </a:rPr>
              <a:t> и </a:t>
            </a:r>
            <a:r>
              <a:rPr spc="5" dirty="0">
                <a:latin typeface="Palatino Linotype" panose="02040502050505030304" pitchFamily="18" charset="0"/>
              </a:rPr>
              <a:t> </a:t>
            </a:r>
            <a:r>
              <a:rPr spc="-5" dirty="0">
                <a:latin typeface="Palatino Linotype" panose="02040502050505030304" pitchFamily="18" charset="0"/>
              </a:rPr>
              <a:t>выраженная</a:t>
            </a:r>
            <a:r>
              <a:rPr dirty="0">
                <a:latin typeface="Palatino Linotype" panose="02040502050505030304" pitchFamily="18" charset="0"/>
              </a:rPr>
              <a:t> </a:t>
            </a:r>
            <a:r>
              <a:rPr spc="-5" dirty="0">
                <a:latin typeface="Palatino Linotype" panose="02040502050505030304" pitchFamily="18" charset="0"/>
              </a:rPr>
              <a:t>структура</a:t>
            </a:r>
            <a:r>
              <a:rPr spc="5" dirty="0">
                <a:latin typeface="Palatino Linotype" panose="02040502050505030304" pitchFamily="18" charset="0"/>
              </a:rPr>
              <a:t> </a:t>
            </a:r>
            <a:r>
              <a:rPr dirty="0">
                <a:latin typeface="Palatino Linotype" panose="02040502050505030304" pitchFamily="18" charset="0"/>
              </a:rPr>
              <a:t>на</a:t>
            </a:r>
            <a:r>
              <a:rPr spc="-5" dirty="0">
                <a:latin typeface="Palatino Linotype" panose="02040502050505030304" pitchFamily="18" charset="0"/>
              </a:rPr>
              <a:t> больших</a:t>
            </a:r>
            <a:r>
              <a:rPr dirty="0">
                <a:latin typeface="Palatino Linotype" panose="02040502050505030304" pitchFamily="18" charset="0"/>
              </a:rPr>
              <a:t> </a:t>
            </a:r>
            <a:r>
              <a:rPr spc="-5" dirty="0">
                <a:latin typeface="Palatino Linotype" panose="02040502050505030304" pitchFamily="18" charset="0"/>
              </a:rPr>
              <a:t>масштабах, </a:t>
            </a:r>
            <a:r>
              <a:rPr spc="-5" dirty="0" err="1">
                <a:latin typeface="Palatino Linotype" panose="02040502050505030304" pitchFamily="18" charset="0"/>
              </a:rPr>
              <a:t>связанная</a:t>
            </a:r>
            <a:r>
              <a:rPr spc="5" dirty="0">
                <a:latin typeface="Palatino Linotype" panose="02040502050505030304" pitchFamily="18" charset="0"/>
              </a:rPr>
              <a:t> </a:t>
            </a:r>
            <a:r>
              <a:rPr dirty="0">
                <a:latin typeface="Palatino Linotype" panose="02040502050505030304" pitchFamily="18" charset="0"/>
              </a:rPr>
              <a:t>с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spc="-5" dirty="0" err="1">
                <a:latin typeface="Palatino Linotype" panose="02040502050505030304" pitchFamily="18" charset="0"/>
              </a:rPr>
              <a:t>наличием</a:t>
            </a:r>
            <a:r>
              <a:rPr spc="-10" dirty="0">
                <a:latin typeface="Palatino Linotype" panose="02040502050505030304" pitchFamily="18" charset="0"/>
              </a:rPr>
              <a:t> </a:t>
            </a:r>
            <a:r>
              <a:rPr spc="-5" dirty="0">
                <a:latin typeface="Palatino Linotype" panose="02040502050505030304" pitchFamily="18" charset="0"/>
              </a:rPr>
              <a:t>анизотропии</a:t>
            </a:r>
          </a:p>
          <a:p>
            <a:pPr marL="38735">
              <a:lnSpc>
                <a:spcPct val="100000"/>
              </a:lnSpc>
              <a:spcBef>
                <a:spcPts val="15"/>
              </a:spcBef>
            </a:pPr>
            <a:endParaRPr sz="1050" dirty="0">
              <a:latin typeface="Palatino Linotype" panose="02040502050505030304" pitchFamily="18" charset="0"/>
            </a:endParaRPr>
          </a:p>
          <a:p>
            <a:pPr marL="51435">
              <a:lnSpc>
                <a:spcPct val="100000"/>
              </a:lnSpc>
            </a:pPr>
            <a:r>
              <a:rPr spc="55" dirty="0">
                <a:solidFill>
                  <a:srgbClr val="213739"/>
                </a:solidFill>
                <a:latin typeface="Palatino Linotype" panose="02040502050505030304" pitchFamily="18" charset="0"/>
              </a:rPr>
              <a:t>Дендритный</a:t>
            </a:r>
            <a:r>
              <a:rPr spc="95" dirty="0">
                <a:solidFill>
                  <a:srgbClr val="213739"/>
                </a:solidFill>
                <a:latin typeface="Palatino Linotype" panose="02040502050505030304" pitchFamily="18" charset="0"/>
              </a:rPr>
              <a:t> </a:t>
            </a:r>
            <a:r>
              <a:rPr spc="45" dirty="0">
                <a:solidFill>
                  <a:srgbClr val="213739"/>
                </a:solidFill>
                <a:latin typeface="Palatino Linotype" panose="02040502050505030304" pitchFamily="18" charset="0"/>
              </a:rPr>
              <a:t>рост</a:t>
            </a:r>
            <a:r>
              <a:rPr spc="95" dirty="0">
                <a:solidFill>
                  <a:srgbClr val="213739"/>
                </a:solidFill>
                <a:latin typeface="Palatino Linotype" panose="02040502050505030304" pitchFamily="18" charset="0"/>
              </a:rPr>
              <a:t> </a:t>
            </a:r>
            <a:r>
              <a:rPr spc="25" dirty="0">
                <a:solidFill>
                  <a:srgbClr val="213739"/>
                </a:solidFill>
                <a:latin typeface="Palatino Linotype" panose="02040502050505030304" pitchFamily="18" charset="0"/>
              </a:rPr>
              <a:t>-</a:t>
            </a:r>
            <a:r>
              <a:rPr spc="100" dirty="0">
                <a:solidFill>
                  <a:srgbClr val="213739"/>
                </a:solidFill>
                <a:latin typeface="Palatino Linotype" panose="02040502050505030304" pitchFamily="18" charset="0"/>
              </a:rPr>
              <a:t> </a:t>
            </a:r>
            <a:r>
              <a:rPr spc="50" dirty="0">
                <a:solidFill>
                  <a:srgbClr val="213739"/>
                </a:solidFill>
                <a:latin typeface="Palatino Linotype" panose="02040502050505030304" pitchFamily="18" charset="0"/>
              </a:rPr>
              <a:t>процесс</a:t>
            </a:r>
            <a:r>
              <a:rPr spc="90" dirty="0">
                <a:solidFill>
                  <a:srgbClr val="213739"/>
                </a:solidFill>
                <a:latin typeface="Palatino Linotype" panose="02040502050505030304" pitchFamily="18" charset="0"/>
              </a:rPr>
              <a:t> </a:t>
            </a:r>
            <a:r>
              <a:rPr spc="50" dirty="0">
                <a:solidFill>
                  <a:srgbClr val="213739"/>
                </a:solidFill>
                <a:latin typeface="Palatino Linotype" panose="02040502050505030304" pitchFamily="18" charset="0"/>
              </a:rPr>
              <a:t>образования</a:t>
            </a:r>
            <a:r>
              <a:rPr spc="105" dirty="0">
                <a:solidFill>
                  <a:srgbClr val="213739"/>
                </a:solidFill>
                <a:latin typeface="Palatino Linotype" panose="02040502050505030304" pitchFamily="18" charset="0"/>
              </a:rPr>
              <a:t> </a:t>
            </a:r>
            <a:r>
              <a:rPr spc="50" dirty="0">
                <a:solidFill>
                  <a:srgbClr val="213739"/>
                </a:solidFill>
                <a:latin typeface="Palatino Linotype" panose="02040502050505030304" pitchFamily="18" charset="0"/>
              </a:rPr>
              <a:t>дендрита.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609465" cy="381000"/>
            <a:chOff x="0" y="0"/>
            <a:chExt cx="4609465" cy="3810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4608830" cy="375285"/>
            </a:xfrm>
            <a:custGeom>
              <a:avLst/>
              <a:gdLst/>
              <a:ahLst/>
              <a:cxnLst/>
              <a:rect l="l" t="t" r="r" b="b"/>
              <a:pathLst>
                <a:path w="4608830" h="375285">
                  <a:moveTo>
                    <a:pt x="0" y="374903"/>
                  </a:moveTo>
                  <a:lnTo>
                    <a:pt x="4608576" y="374903"/>
                  </a:lnTo>
                  <a:lnTo>
                    <a:pt x="4608576" y="0"/>
                  </a:lnTo>
                  <a:lnTo>
                    <a:pt x="0" y="0"/>
                  </a:lnTo>
                  <a:lnTo>
                    <a:pt x="0" y="374903"/>
                  </a:lnTo>
                  <a:close/>
                </a:path>
              </a:pathLst>
            </a:custGeom>
            <a:solidFill>
              <a:srgbClr val="2137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1" y="378713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195" y="0"/>
                  </a:lnTo>
                </a:path>
              </a:pathLst>
            </a:custGeom>
            <a:ln w="4572">
              <a:solidFill>
                <a:srgbClr val="D4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74903"/>
              <a:ext cx="4608830" cy="5080"/>
            </a:xfrm>
            <a:custGeom>
              <a:avLst/>
              <a:gdLst/>
              <a:ahLst/>
              <a:cxnLst/>
              <a:rect l="l" t="t" r="r" b="b"/>
              <a:pathLst>
                <a:path w="4608830" h="5079">
                  <a:moveTo>
                    <a:pt x="4608576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4608576" y="4572"/>
                  </a:lnTo>
                  <a:lnTo>
                    <a:pt x="4608576" y="0"/>
                  </a:lnTo>
                  <a:close/>
                </a:path>
              </a:pathLst>
            </a:custGeom>
            <a:solidFill>
              <a:srgbClr val="D4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74903"/>
              <a:ext cx="1676400" cy="5080"/>
            </a:xfrm>
            <a:custGeom>
              <a:avLst/>
              <a:gdLst/>
              <a:ahLst/>
              <a:cxnLst/>
              <a:rect l="l" t="t" r="r" b="b"/>
              <a:pathLst>
                <a:path w="1676400" h="5079">
                  <a:moveTo>
                    <a:pt x="1676400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676400" y="4572"/>
                  </a:lnTo>
                  <a:lnTo>
                    <a:pt x="1676400" y="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36" y="75387"/>
            <a:ext cx="299402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Ч</a:t>
            </a:r>
            <a:r>
              <a:rPr spc="-40" dirty="0"/>
              <a:t>т</a:t>
            </a:r>
            <a:r>
              <a:rPr spc="25" dirty="0"/>
              <a:t>о</a:t>
            </a:r>
            <a:r>
              <a:rPr spc="-20" dirty="0"/>
              <a:t> </a:t>
            </a:r>
            <a:r>
              <a:rPr spc="-70" dirty="0"/>
              <a:t>и</a:t>
            </a:r>
            <a:r>
              <a:rPr spc="-90" dirty="0"/>
              <a:t>з</a:t>
            </a:r>
            <a:r>
              <a:rPr spc="-20" dirty="0"/>
              <a:t> </a:t>
            </a:r>
            <a:r>
              <a:rPr spc="90" dirty="0"/>
              <a:t>се</a:t>
            </a:r>
            <a:r>
              <a:rPr spc="25" dirty="0"/>
              <a:t>б</a:t>
            </a:r>
            <a:r>
              <a:rPr spc="-105" dirty="0"/>
              <a:t>я</a:t>
            </a:r>
            <a:r>
              <a:rPr spc="-15" dirty="0"/>
              <a:t> </a:t>
            </a:r>
            <a:r>
              <a:rPr spc="-60" dirty="0"/>
              <a:t>п</a:t>
            </a:r>
            <a:r>
              <a:rPr spc="25" dirty="0"/>
              <a:t>ред</a:t>
            </a:r>
            <a:r>
              <a:rPr spc="70" dirty="0"/>
              <a:t>с</a:t>
            </a:r>
            <a:r>
              <a:rPr spc="65" dirty="0"/>
              <a:t>т</a:t>
            </a:r>
            <a:r>
              <a:rPr spc="-55" dirty="0"/>
              <a:t>ав</a:t>
            </a:r>
            <a:r>
              <a:rPr spc="-45" dirty="0"/>
              <a:t>л</a:t>
            </a:r>
            <a:r>
              <a:rPr spc="-70" dirty="0"/>
              <a:t>я</a:t>
            </a:r>
            <a:r>
              <a:rPr spc="-120" dirty="0"/>
              <a:t>ю</a:t>
            </a:r>
            <a:r>
              <a:rPr spc="15" dirty="0"/>
              <a:t>т</a:t>
            </a:r>
            <a:r>
              <a:rPr spc="-15" dirty="0"/>
              <a:t> </a:t>
            </a:r>
            <a:r>
              <a:rPr spc="30" dirty="0"/>
              <a:t>д</a:t>
            </a:r>
            <a:r>
              <a:rPr spc="25" dirty="0"/>
              <a:t>е</a:t>
            </a:r>
            <a:r>
              <a:rPr spc="-35" dirty="0"/>
              <a:t>нд</a:t>
            </a:r>
            <a:r>
              <a:rPr spc="-30" dirty="0"/>
              <a:t>риты?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4267200" y="3122107"/>
            <a:ext cx="281939" cy="154529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5"/>
              </a:spcBef>
            </a:pPr>
            <a:fld id="{81D60167-4931-47E6-BA6A-407CBD079E47}" type="slidenum">
              <a:rPr spc="10" smtClean="0"/>
              <a:t>4</a:t>
            </a:fld>
            <a:r>
              <a:rPr spc="10" dirty="0"/>
              <a:t>/1</a:t>
            </a:r>
            <a:r>
              <a:rPr lang="ru-RU" spc="10" dirty="0"/>
              <a:t>2</a:t>
            </a:r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3752" y="1021079"/>
            <a:ext cx="2369820" cy="19507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22859"/>
            <a:ext cx="4610100" cy="413384"/>
            <a:chOff x="0" y="22859"/>
            <a:chExt cx="4610100" cy="413384"/>
          </a:xfrm>
        </p:grpSpPr>
        <p:sp>
          <p:nvSpPr>
            <p:cNvPr id="4" name="object 4"/>
            <p:cNvSpPr/>
            <p:nvPr/>
          </p:nvSpPr>
          <p:spPr>
            <a:xfrm>
              <a:off x="0" y="22859"/>
              <a:ext cx="4608830" cy="378460"/>
            </a:xfrm>
            <a:custGeom>
              <a:avLst/>
              <a:gdLst/>
              <a:ahLst/>
              <a:cxnLst/>
              <a:rect l="l" t="t" r="r" b="b"/>
              <a:pathLst>
                <a:path w="4608830" h="378460">
                  <a:moveTo>
                    <a:pt x="4608576" y="0"/>
                  </a:moveTo>
                  <a:lnTo>
                    <a:pt x="0" y="0"/>
                  </a:lnTo>
                  <a:lnTo>
                    <a:pt x="0" y="377952"/>
                  </a:lnTo>
                  <a:lnTo>
                    <a:pt x="4608576" y="377952"/>
                  </a:lnTo>
                  <a:lnTo>
                    <a:pt x="4608576" y="0"/>
                  </a:lnTo>
                  <a:close/>
                </a:path>
              </a:pathLst>
            </a:custGeom>
            <a:solidFill>
              <a:srgbClr val="2137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82" y="431291"/>
              <a:ext cx="4601845" cy="5080"/>
            </a:xfrm>
            <a:custGeom>
              <a:avLst/>
              <a:gdLst/>
              <a:ahLst/>
              <a:cxnLst/>
              <a:rect l="l" t="t" r="r" b="b"/>
              <a:pathLst>
                <a:path w="4601845" h="5079">
                  <a:moveTo>
                    <a:pt x="0" y="4572"/>
                  </a:moveTo>
                  <a:lnTo>
                    <a:pt x="4601718" y="4572"/>
                  </a:lnTo>
                  <a:lnTo>
                    <a:pt x="4601718" y="0"/>
                  </a:lnTo>
                  <a:lnTo>
                    <a:pt x="0" y="0"/>
                  </a:lnTo>
                  <a:lnTo>
                    <a:pt x="0" y="4572"/>
                  </a:lnTo>
                  <a:close/>
                </a:path>
              </a:pathLst>
            </a:custGeom>
            <a:solidFill>
              <a:srgbClr val="D4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20" y="431291"/>
              <a:ext cx="4602480" cy="5080"/>
            </a:xfrm>
            <a:custGeom>
              <a:avLst/>
              <a:gdLst/>
              <a:ahLst/>
              <a:cxnLst/>
              <a:rect l="l" t="t" r="r" b="b"/>
              <a:pathLst>
                <a:path w="4602480" h="5079">
                  <a:moveTo>
                    <a:pt x="0" y="4572"/>
                  </a:moveTo>
                  <a:lnTo>
                    <a:pt x="4602480" y="4572"/>
                  </a:lnTo>
                  <a:lnTo>
                    <a:pt x="4602480" y="0"/>
                  </a:lnTo>
                  <a:lnTo>
                    <a:pt x="0" y="0"/>
                  </a:lnTo>
                  <a:lnTo>
                    <a:pt x="0" y="4572"/>
                  </a:lnTo>
                  <a:close/>
                </a:path>
              </a:pathLst>
            </a:custGeom>
            <a:solidFill>
              <a:srgbClr val="D4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20" y="431291"/>
              <a:ext cx="1676400" cy="5080"/>
            </a:xfrm>
            <a:custGeom>
              <a:avLst/>
              <a:gdLst/>
              <a:ahLst/>
              <a:cxnLst/>
              <a:rect l="l" t="t" r="r" b="b"/>
              <a:pathLst>
                <a:path w="1676400" h="5079">
                  <a:moveTo>
                    <a:pt x="1676400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676400" y="4572"/>
                  </a:lnTo>
                  <a:lnTo>
                    <a:pt x="1676400" y="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30555" y="101295"/>
            <a:ext cx="299402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5" dirty="0">
                <a:solidFill>
                  <a:srgbClr val="F8F8F8"/>
                </a:solidFill>
                <a:latin typeface="Tahoma"/>
                <a:cs typeface="Tahoma"/>
              </a:rPr>
              <a:t>Ч</a:t>
            </a:r>
            <a:r>
              <a:rPr sz="1200" b="1" spc="-40" dirty="0">
                <a:solidFill>
                  <a:srgbClr val="F8F8F8"/>
                </a:solidFill>
                <a:latin typeface="Tahoma"/>
                <a:cs typeface="Tahoma"/>
              </a:rPr>
              <a:t>т</a:t>
            </a:r>
            <a:r>
              <a:rPr sz="1200" b="1" spc="25" dirty="0">
                <a:solidFill>
                  <a:srgbClr val="F8F8F8"/>
                </a:solidFill>
                <a:latin typeface="Tahoma"/>
                <a:cs typeface="Tahoma"/>
              </a:rPr>
              <a:t>о</a:t>
            </a:r>
            <a:r>
              <a:rPr sz="1200" b="1" spc="-20" dirty="0">
                <a:solidFill>
                  <a:srgbClr val="F8F8F8"/>
                </a:solidFill>
                <a:latin typeface="Tahoma"/>
                <a:cs typeface="Tahoma"/>
              </a:rPr>
              <a:t> </a:t>
            </a:r>
            <a:r>
              <a:rPr sz="1200" b="1" spc="-70" dirty="0">
                <a:solidFill>
                  <a:srgbClr val="F8F8F8"/>
                </a:solidFill>
                <a:latin typeface="Tahoma"/>
                <a:cs typeface="Tahoma"/>
              </a:rPr>
              <a:t>и</a:t>
            </a:r>
            <a:r>
              <a:rPr sz="1200" b="1" spc="-90" dirty="0">
                <a:solidFill>
                  <a:srgbClr val="F8F8F8"/>
                </a:solidFill>
                <a:latin typeface="Tahoma"/>
                <a:cs typeface="Tahoma"/>
              </a:rPr>
              <a:t>з</a:t>
            </a:r>
            <a:r>
              <a:rPr sz="1200" b="1" spc="-20" dirty="0">
                <a:solidFill>
                  <a:srgbClr val="F8F8F8"/>
                </a:solidFill>
                <a:latin typeface="Tahoma"/>
                <a:cs typeface="Tahoma"/>
              </a:rPr>
              <a:t> </a:t>
            </a:r>
            <a:r>
              <a:rPr sz="1200" b="1" spc="90" dirty="0">
                <a:solidFill>
                  <a:srgbClr val="F8F8F8"/>
                </a:solidFill>
                <a:latin typeface="Tahoma"/>
                <a:cs typeface="Tahoma"/>
              </a:rPr>
              <a:t>се</a:t>
            </a:r>
            <a:r>
              <a:rPr sz="1200" b="1" spc="25" dirty="0">
                <a:solidFill>
                  <a:srgbClr val="F8F8F8"/>
                </a:solidFill>
                <a:latin typeface="Tahoma"/>
                <a:cs typeface="Tahoma"/>
              </a:rPr>
              <a:t>б</a:t>
            </a:r>
            <a:r>
              <a:rPr sz="1200" b="1" spc="-105" dirty="0">
                <a:solidFill>
                  <a:srgbClr val="F8F8F8"/>
                </a:solidFill>
                <a:latin typeface="Tahoma"/>
                <a:cs typeface="Tahoma"/>
              </a:rPr>
              <a:t>я</a:t>
            </a:r>
            <a:r>
              <a:rPr sz="1200" b="1" spc="-15" dirty="0">
                <a:solidFill>
                  <a:srgbClr val="F8F8F8"/>
                </a:solidFill>
                <a:latin typeface="Tahoma"/>
                <a:cs typeface="Tahoma"/>
              </a:rPr>
              <a:t> </a:t>
            </a:r>
            <a:r>
              <a:rPr sz="1200" b="1" spc="-60" dirty="0">
                <a:solidFill>
                  <a:srgbClr val="F8F8F8"/>
                </a:solidFill>
                <a:latin typeface="Tahoma"/>
                <a:cs typeface="Tahoma"/>
              </a:rPr>
              <a:t>п</a:t>
            </a:r>
            <a:r>
              <a:rPr sz="1200" b="1" spc="25" dirty="0">
                <a:solidFill>
                  <a:srgbClr val="F8F8F8"/>
                </a:solidFill>
                <a:latin typeface="Tahoma"/>
                <a:cs typeface="Tahoma"/>
              </a:rPr>
              <a:t>ред</a:t>
            </a:r>
            <a:r>
              <a:rPr sz="1200" b="1" spc="70" dirty="0">
                <a:solidFill>
                  <a:srgbClr val="F8F8F8"/>
                </a:solidFill>
                <a:latin typeface="Tahoma"/>
                <a:cs typeface="Tahoma"/>
              </a:rPr>
              <a:t>с</a:t>
            </a:r>
            <a:r>
              <a:rPr sz="1200" b="1" spc="65" dirty="0">
                <a:solidFill>
                  <a:srgbClr val="F8F8F8"/>
                </a:solidFill>
                <a:latin typeface="Tahoma"/>
                <a:cs typeface="Tahoma"/>
              </a:rPr>
              <a:t>т</a:t>
            </a:r>
            <a:r>
              <a:rPr sz="1200" b="1" spc="-55" dirty="0">
                <a:solidFill>
                  <a:srgbClr val="F8F8F8"/>
                </a:solidFill>
                <a:latin typeface="Tahoma"/>
                <a:cs typeface="Tahoma"/>
              </a:rPr>
              <a:t>ав</a:t>
            </a:r>
            <a:r>
              <a:rPr sz="1200" b="1" spc="-45" dirty="0">
                <a:solidFill>
                  <a:srgbClr val="F8F8F8"/>
                </a:solidFill>
                <a:latin typeface="Tahoma"/>
                <a:cs typeface="Tahoma"/>
              </a:rPr>
              <a:t>л</a:t>
            </a:r>
            <a:r>
              <a:rPr sz="1200" b="1" spc="-70" dirty="0">
                <a:solidFill>
                  <a:srgbClr val="F8F8F8"/>
                </a:solidFill>
                <a:latin typeface="Tahoma"/>
                <a:cs typeface="Tahoma"/>
              </a:rPr>
              <a:t>я</a:t>
            </a:r>
            <a:r>
              <a:rPr sz="1200" b="1" spc="-120" dirty="0">
                <a:solidFill>
                  <a:srgbClr val="F8F8F8"/>
                </a:solidFill>
                <a:latin typeface="Tahoma"/>
                <a:cs typeface="Tahoma"/>
              </a:rPr>
              <a:t>ю</a:t>
            </a:r>
            <a:r>
              <a:rPr sz="1200" b="1" spc="15" dirty="0">
                <a:solidFill>
                  <a:srgbClr val="F8F8F8"/>
                </a:solidFill>
                <a:latin typeface="Tahoma"/>
                <a:cs typeface="Tahoma"/>
              </a:rPr>
              <a:t>т</a:t>
            </a:r>
            <a:r>
              <a:rPr sz="1200" b="1" spc="-15" dirty="0">
                <a:solidFill>
                  <a:srgbClr val="F8F8F8"/>
                </a:solidFill>
                <a:latin typeface="Tahoma"/>
                <a:cs typeface="Tahoma"/>
              </a:rPr>
              <a:t> </a:t>
            </a:r>
            <a:r>
              <a:rPr sz="1200" b="1" spc="30" dirty="0">
                <a:solidFill>
                  <a:srgbClr val="F8F8F8"/>
                </a:solidFill>
                <a:latin typeface="Tahoma"/>
                <a:cs typeface="Tahoma"/>
              </a:rPr>
              <a:t>д</a:t>
            </a:r>
            <a:r>
              <a:rPr sz="1200" b="1" spc="25" dirty="0">
                <a:solidFill>
                  <a:srgbClr val="F8F8F8"/>
                </a:solidFill>
                <a:latin typeface="Tahoma"/>
                <a:cs typeface="Tahoma"/>
              </a:rPr>
              <a:t>е</a:t>
            </a:r>
            <a:r>
              <a:rPr sz="1200" b="1" spc="-35" dirty="0">
                <a:solidFill>
                  <a:srgbClr val="F8F8F8"/>
                </a:solidFill>
                <a:latin typeface="Tahoma"/>
                <a:cs typeface="Tahoma"/>
              </a:rPr>
              <a:t>нд</a:t>
            </a:r>
            <a:r>
              <a:rPr sz="1200" b="1" spc="-30" dirty="0">
                <a:solidFill>
                  <a:srgbClr val="F8F8F8"/>
                </a:solidFill>
                <a:latin typeface="Tahoma"/>
                <a:cs typeface="Tahoma"/>
              </a:rPr>
              <a:t>риты?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4267200" y="3122107"/>
            <a:ext cx="281939" cy="154529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5"/>
              </a:spcBef>
            </a:pPr>
            <a:fld id="{81D60167-4931-47E6-BA6A-407CBD079E47}" type="slidenum">
              <a:rPr spc="10" smtClean="0"/>
              <a:t>5</a:t>
            </a:fld>
            <a:r>
              <a:rPr spc="10" dirty="0"/>
              <a:t>/1</a:t>
            </a:r>
            <a:r>
              <a:rPr lang="ru-RU" spc="10" dirty="0"/>
              <a:t>2</a:t>
            </a:r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963" y="567283"/>
            <a:ext cx="3856990" cy="620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4925">
              <a:lnSpc>
                <a:spcPct val="118200"/>
              </a:lnSpc>
              <a:spcBef>
                <a:spcPts val="95"/>
              </a:spcBef>
            </a:pPr>
            <a:r>
              <a:rPr sz="1100" dirty="0">
                <a:latin typeface="Palatino Linotype"/>
                <a:cs typeface="Palatino Linotype"/>
              </a:rPr>
              <a:t>С </a:t>
            </a:r>
            <a:r>
              <a:rPr sz="1100" spc="-5" dirty="0">
                <a:latin typeface="Palatino Linotype"/>
                <a:cs typeface="Palatino Linotype"/>
              </a:rPr>
              <a:t>дендритами</a:t>
            </a:r>
            <a:r>
              <a:rPr sz="1100" spc="-10" dirty="0">
                <a:latin typeface="Palatino Linotype"/>
                <a:cs typeface="Palatino Linotype"/>
              </a:rPr>
              <a:t> </a:t>
            </a:r>
            <a:r>
              <a:rPr sz="1100" spc="-5" dirty="0">
                <a:latin typeface="Palatino Linotype"/>
                <a:cs typeface="Palatino Linotype"/>
              </a:rPr>
              <a:t>знакомы</a:t>
            </a:r>
            <a:r>
              <a:rPr sz="1100" spc="5" dirty="0">
                <a:latin typeface="Palatino Linotype"/>
                <a:cs typeface="Palatino Linotype"/>
              </a:rPr>
              <a:t> </a:t>
            </a:r>
            <a:r>
              <a:rPr sz="1100" spc="-5" dirty="0">
                <a:latin typeface="Palatino Linotype"/>
                <a:cs typeface="Palatino Linotype"/>
              </a:rPr>
              <a:t>многие,</a:t>
            </a:r>
            <a:r>
              <a:rPr sz="1100" spc="-15" dirty="0">
                <a:latin typeface="Palatino Linotype"/>
                <a:cs typeface="Palatino Linotype"/>
              </a:rPr>
              <a:t> </a:t>
            </a:r>
            <a:r>
              <a:rPr sz="1100" spc="-5" dirty="0">
                <a:latin typeface="Palatino Linotype"/>
                <a:cs typeface="Palatino Linotype"/>
              </a:rPr>
              <a:t>может,</a:t>
            </a:r>
            <a:r>
              <a:rPr sz="1100" spc="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и</a:t>
            </a:r>
            <a:r>
              <a:rPr sz="1100" spc="-15" dirty="0">
                <a:latin typeface="Palatino Linotype"/>
                <a:cs typeface="Palatino Linotype"/>
              </a:rPr>
              <a:t> </a:t>
            </a:r>
            <a:r>
              <a:rPr sz="1100" spc="-5" dirty="0">
                <a:latin typeface="Palatino Linotype"/>
                <a:cs typeface="Palatino Linotype"/>
              </a:rPr>
              <a:t>не</a:t>
            </a:r>
            <a:r>
              <a:rPr sz="1100" spc="10" dirty="0">
                <a:latin typeface="Palatino Linotype"/>
                <a:cs typeface="Palatino Linotype"/>
              </a:rPr>
              <a:t> </a:t>
            </a:r>
            <a:r>
              <a:rPr sz="1100" spc="-5" dirty="0">
                <a:latin typeface="Palatino Linotype"/>
                <a:cs typeface="Palatino Linotype"/>
              </a:rPr>
              <a:t>все</a:t>
            </a:r>
            <a:r>
              <a:rPr sz="1100" spc="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знают </a:t>
            </a:r>
            <a:r>
              <a:rPr sz="1100" spc="-5" dirty="0">
                <a:latin typeface="Palatino Linotype"/>
                <a:cs typeface="Palatino Linotype"/>
              </a:rPr>
              <a:t>это </a:t>
            </a:r>
            <a:r>
              <a:rPr sz="1100" spc="-260" dirty="0">
                <a:latin typeface="Palatino Linotype"/>
                <a:cs typeface="Palatino Linotype"/>
              </a:rPr>
              <a:t> </a:t>
            </a:r>
            <a:r>
              <a:rPr sz="1100" spc="-5" dirty="0">
                <a:latin typeface="Palatino Linotype"/>
                <a:cs typeface="Palatino Linotype"/>
              </a:rPr>
              <a:t>слово. Достаточно</a:t>
            </a:r>
            <a:r>
              <a:rPr sz="1100" spc="-10" dirty="0">
                <a:latin typeface="Palatino Linotype"/>
                <a:cs typeface="Palatino Linotype"/>
              </a:rPr>
              <a:t> </a:t>
            </a:r>
            <a:r>
              <a:rPr sz="1100" spc="-5" dirty="0">
                <a:latin typeface="Palatino Linotype"/>
                <a:cs typeface="Palatino Linotype"/>
              </a:rPr>
              <a:t>посмотреть</a:t>
            </a:r>
            <a:r>
              <a:rPr sz="1100" dirty="0">
                <a:latin typeface="Palatino Linotype"/>
                <a:cs typeface="Palatino Linotype"/>
              </a:rPr>
              <a:t> на</a:t>
            </a:r>
            <a:r>
              <a:rPr sz="1100" spc="-1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снежинки</a:t>
            </a:r>
            <a:r>
              <a:rPr sz="1100" spc="-20" dirty="0">
                <a:latin typeface="Palatino Linotype"/>
                <a:cs typeface="Palatino Linotype"/>
              </a:rPr>
              <a:t> </a:t>
            </a:r>
            <a:r>
              <a:rPr sz="1100" spc="-5" dirty="0">
                <a:latin typeface="Palatino Linotype"/>
                <a:cs typeface="Palatino Linotype"/>
              </a:rPr>
              <a:t>или</a:t>
            </a:r>
            <a:r>
              <a:rPr sz="1100" dirty="0">
                <a:latin typeface="Palatino Linotype"/>
                <a:cs typeface="Palatino Linotype"/>
              </a:rPr>
              <a:t> </a:t>
            </a:r>
            <a:r>
              <a:rPr sz="1100" spc="-5" dirty="0">
                <a:latin typeface="Palatino Linotype"/>
                <a:cs typeface="Palatino Linotype"/>
              </a:rPr>
              <a:t>на</a:t>
            </a:r>
            <a:endParaRPr sz="11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100" spc="-5" dirty="0">
                <a:latin typeface="Palatino Linotype"/>
                <a:cs typeface="Palatino Linotype"/>
              </a:rPr>
              <a:t>морозные узоры</a:t>
            </a:r>
            <a:r>
              <a:rPr sz="1100" spc="-1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на </a:t>
            </a:r>
            <a:r>
              <a:rPr sz="1100" spc="-5" dirty="0">
                <a:latin typeface="Palatino Linotype"/>
                <a:cs typeface="Palatino Linotype"/>
              </a:rPr>
              <a:t>оконном</a:t>
            </a:r>
            <a:r>
              <a:rPr sz="1100" spc="-15" dirty="0">
                <a:latin typeface="Palatino Linotype"/>
                <a:cs typeface="Palatino Linotype"/>
              </a:rPr>
              <a:t> </a:t>
            </a:r>
            <a:r>
              <a:rPr sz="1100" spc="-5" dirty="0">
                <a:latin typeface="Palatino Linotype"/>
                <a:cs typeface="Palatino Linotype"/>
              </a:rPr>
              <a:t>стекле</a:t>
            </a:r>
            <a:endParaRPr sz="1100">
              <a:latin typeface="Palatino Linotype"/>
              <a:cs typeface="Palatino Linotyp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4609465" cy="382905"/>
            <a:chOff x="0" y="0"/>
            <a:chExt cx="4609465" cy="38290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4608830" cy="376555"/>
            </a:xfrm>
            <a:custGeom>
              <a:avLst/>
              <a:gdLst/>
              <a:ahLst/>
              <a:cxnLst/>
              <a:rect l="l" t="t" r="r" b="b"/>
              <a:pathLst>
                <a:path w="4608830" h="376555">
                  <a:moveTo>
                    <a:pt x="4608576" y="0"/>
                  </a:moveTo>
                  <a:lnTo>
                    <a:pt x="0" y="0"/>
                  </a:lnTo>
                  <a:lnTo>
                    <a:pt x="0" y="376427"/>
                  </a:lnTo>
                  <a:lnTo>
                    <a:pt x="4608576" y="376427"/>
                  </a:lnTo>
                  <a:lnTo>
                    <a:pt x="4608576" y="0"/>
                  </a:lnTo>
                  <a:close/>
                </a:path>
              </a:pathLst>
            </a:custGeom>
            <a:solidFill>
              <a:srgbClr val="2137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" y="378713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195" y="0"/>
                  </a:lnTo>
                </a:path>
              </a:pathLst>
            </a:custGeom>
            <a:ln w="4572">
              <a:solidFill>
                <a:srgbClr val="D4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4903"/>
              <a:ext cx="4608830" cy="5080"/>
            </a:xfrm>
            <a:custGeom>
              <a:avLst/>
              <a:gdLst/>
              <a:ahLst/>
              <a:cxnLst/>
              <a:rect l="l" t="t" r="r" b="b"/>
              <a:pathLst>
                <a:path w="4608830" h="5079">
                  <a:moveTo>
                    <a:pt x="4608576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4608576" y="4572"/>
                  </a:lnTo>
                  <a:lnTo>
                    <a:pt x="4608576" y="0"/>
                  </a:lnTo>
                  <a:close/>
                </a:path>
              </a:pathLst>
            </a:custGeom>
            <a:solidFill>
              <a:srgbClr val="D4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74903"/>
              <a:ext cx="2095500" cy="5080"/>
            </a:xfrm>
            <a:custGeom>
              <a:avLst/>
              <a:gdLst/>
              <a:ahLst/>
              <a:cxnLst/>
              <a:rect l="l" t="t" r="r" b="b"/>
              <a:pathLst>
                <a:path w="2095500" h="5079">
                  <a:moveTo>
                    <a:pt x="2095500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2095500" y="4572"/>
                  </a:lnTo>
                  <a:lnTo>
                    <a:pt x="2095500" y="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446" y="120395"/>
              <a:ext cx="1307084" cy="14389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296410" y="3027314"/>
            <a:ext cx="21844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0"/>
              </a:lnSpc>
            </a:pPr>
            <a:endParaRPr lang="ru-RU" sz="800" spc="15" dirty="0">
              <a:solidFill>
                <a:srgbClr val="213739"/>
              </a:solidFill>
              <a:latin typeface="Palatino Linotype"/>
              <a:cs typeface="Palatino Linotype"/>
            </a:endParaRPr>
          </a:p>
          <a:p>
            <a:pPr marL="12700">
              <a:lnSpc>
                <a:spcPts val="850"/>
              </a:lnSpc>
            </a:pPr>
            <a:r>
              <a:rPr lang="ru-RU" sz="800" spc="15" dirty="0">
                <a:solidFill>
                  <a:srgbClr val="213739"/>
                </a:solidFill>
                <a:latin typeface="Palatino Linotype"/>
                <a:cs typeface="Palatino Linotype"/>
              </a:rPr>
              <a:t>6</a:t>
            </a:r>
            <a:r>
              <a:rPr sz="800" dirty="0">
                <a:solidFill>
                  <a:srgbClr val="213739"/>
                </a:solidFill>
                <a:latin typeface="Palatino Linotype"/>
                <a:cs typeface="Palatino Linotype"/>
              </a:rPr>
              <a:t>/</a:t>
            </a:r>
            <a:r>
              <a:rPr sz="800" spc="15" dirty="0">
                <a:solidFill>
                  <a:srgbClr val="213739"/>
                </a:solidFill>
                <a:latin typeface="Palatino Linotype"/>
                <a:cs typeface="Palatino Linotype"/>
              </a:rPr>
              <a:t>1</a:t>
            </a:r>
            <a:r>
              <a:rPr lang="ru-RU" sz="800" spc="15" dirty="0">
                <a:solidFill>
                  <a:srgbClr val="213739"/>
                </a:solidFill>
                <a:latin typeface="Palatino Linotype"/>
                <a:cs typeface="Palatino Linotype"/>
              </a:rPr>
              <a:t>2</a:t>
            </a:r>
            <a:endParaRPr sz="8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74903"/>
            <a:ext cx="4608830" cy="3072765"/>
          </a:xfrm>
          <a:custGeom>
            <a:avLst/>
            <a:gdLst/>
            <a:ahLst/>
            <a:cxnLst/>
            <a:rect l="l" t="t" r="r" b="b"/>
            <a:pathLst>
              <a:path w="4608830" h="3072765">
                <a:moveTo>
                  <a:pt x="0" y="3072384"/>
                </a:moveTo>
                <a:lnTo>
                  <a:pt x="4608576" y="3072384"/>
                </a:lnTo>
                <a:lnTo>
                  <a:pt x="4608576" y="0"/>
                </a:lnTo>
                <a:lnTo>
                  <a:pt x="0" y="0"/>
                </a:lnTo>
                <a:lnTo>
                  <a:pt x="0" y="3072384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775" y="765047"/>
            <a:ext cx="3212592" cy="214122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0"/>
            <a:ext cx="4609465" cy="382905"/>
            <a:chOff x="0" y="0"/>
            <a:chExt cx="4609465" cy="382905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4608830" cy="376555"/>
            </a:xfrm>
            <a:custGeom>
              <a:avLst/>
              <a:gdLst/>
              <a:ahLst/>
              <a:cxnLst/>
              <a:rect l="l" t="t" r="r" b="b"/>
              <a:pathLst>
                <a:path w="4608830" h="376555">
                  <a:moveTo>
                    <a:pt x="4608576" y="0"/>
                  </a:moveTo>
                  <a:lnTo>
                    <a:pt x="0" y="0"/>
                  </a:lnTo>
                  <a:lnTo>
                    <a:pt x="0" y="376427"/>
                  </a:lnTo>
                  <a:lnTo>
                    <a:pt x="4608576" y="376427"/>
                  </a:lnTo>
                  <a:lnTo>
                    <a:pt x="4608576" y="0"/>
                  </a:lnTo>
                  <a:close/>
                </a:path>
              </a:pathLst>
            </a:custGeom>
            <a:solidFill>
              <a:srgbClr val="2137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1" y="378713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195" y="0"/>
                  </a:lnTo>
                </a:path>
              </a:pathLst>
            </a:custGeom>
            <a:ln w="4572">
              <a:solidFill>
                <a:srgbClr val="D4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74903"/>
              <a:ext cx="4608830" cy="5080"/>
            </a:xfrm>
            <a:custGeom>
              <a:avLst/>
              <a:gdLst/>
              <a:ahLst/>
              <a:cxnLst/>
              <a:rect l="l" t="t" r="r" b="b"/>
              <a:pathLst>
                <a:path w="4608830" h="5079">
                  <a:moveTo>
                    <a:pt x="4608576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4608576" y="4572"/>
                  </a:lnTo>
                  <a:lnTo>
                    <a:pt x="4608576" y="0"/>
                  </a:lnTo>
                  <a:close/>
                </a:path>
              </a:pathLst>
            </a:custGeom>
            <a:solidFill>
              <a:srgbClr val="D4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74903"/>
              <a:ext cx="2514600" cy="5080"/>
            </a:xfrm>
            <a:custGeom>
              <a:avLst/>
              <a:gdLst/>
              <a:ahLst/>
              <a:cxnLst/>
              <a:rect l="l" t="t" r="r" b="b"/>
              <a:pathLst>
                <a:path w="2514600" h="5079">
                  <a:moveTo>
                    <a:pt x="2514600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2514600" y="4572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22936" y="69291"/>
            <a:ext cx="142430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F8F8F8"/>
                </a:solidFill>
                <a:latin typeface="Tahoma"/>
                <a:cs typeface="Tahoma"/>
              </a:rPr>
              <a:t>Где</a:t>
            </a:r>
            <a:r>
              <a:rPr sz="1200" b="1" spc="-45" dirty="0">
                <a:solidFill>
                  <a:srgbClr val="F8F8F8"/>
                </a:solidFill>
                <a:latin typeface="Tahoma"/>
                <a:cs typeface="Tahoma"/>
              </a:rPr>
              <a:t> </a:t>
            </a:r>
            <a:r>
              <a:rPr sz="1200" b="1" spc="15" dirty="0">
                <a:solidFill>
                  <a:srgbClr val="F8F8F8"/>
                </a:solidFill>
                <a:latin typeface="Tahoma"/>
                <a:cs typeface="Tahoma"/>
              </a:rPr>
              <a:t>встречается?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92600" y="3195259"/>
            <a:ext cx="218440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0"/>
              </a:lnSpc>
            </a:pPr>
            <a:r>
              <a:rPr lang="ru-RU" sz="800" spc="15" dirty="0">
                <a:solidFill>
                  <a:srgbClr val="213739"/>
                </a:solidFill>
                <a:latin typeface="Palatino Linotype"/>
                <a:cs typeface="Palatino Linotype"/>
              </a:rPr>
              <a:t>7</a:t>
            </a:r>
            <a:r>
              <a:rPr sz="800" dirty="0">
                <a:solidFill>
                  <a:srgbClr val="213739"/>
                </a:solidFill>
                <a:latin typeface="Palatino Linotype"/>
                <a:cs typeface="Palatino Linotype"/>
              </a:rPr>
              <a:t>/</a:t>
            </a:r>
            <a:r>
              <a:rPr sz="800" spc="15" dirty="0">
                <a:solidFill>
                  <a:srgbClr val="213739"/>
                </a:solidFill>
                <a:latin typeface="Palatino Linotype"/>
                <a:cs typeface="Palatino Linotype"/>
              </a:rPr>
              <a:t>1</a:t>
            </a:r>
            <a:r>
              <a:rPr lang="ru-RU" sz="800" spc="15" dirty="0">
                <a:solidFill>
                  <a:srgbClr val="213739"/>
                </a:solidFill>
                <a:latin typeface="Palatino Linotype"/>
                <a:cs typeface="Palatino Linotype"/>
              </a:rPr>
              <a:t>2</a:t>
            </a:r>
            <a:endParaRPr sz="8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963" y="478891"/>
            <a:ext cx="3919854" cy="6172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17800"/>
              </a:lnSpc>
              <a:spcBef>
                <a:spcPts val="90"/>
              </a:spcBef>
            </a:pPr>
            <a:r>
              <a:rPr sz="1100" spc="-5" dirty="0">
                <a:latin typeface="Palatino Linotype"/>
                <a:cs typeface="Palatino Linotype"/>
              </a:rPr>
              <a:t>Не так наглядно, </a:t>
            </a:r>
            <a:r>
              <a:rPr sz="1100" dirty="0">
                <a:latin typeface="Palatino Linotype"/>
                <a:cs typeface="Palatino Linotype"/>
              </a:rPr>
              <a:t>но </a:t>
            </a:r>
            <a:r>
              <a:rPr sz="1100" spc="-5" dirty="0">
                <a:latin typeface="Palatino Linotype"/>
                <a:cs typeface="Palatino Linotype"/>
              </a:rPr>
              <a:t>практически более важно появление </a:t>
            </a:r>
            <a:r>
              <a:rPr sz="1100" dirty="0">
                <a:latin typeface="Palatino Linotype"/>
                <a:cs typeface="Palatino Linotype"/>
              </a:rPr>
              <a:t> </a:t>
            </a:r>
            <a:r>
              <a:rPr sz="1100" spc="-5" dirty="0">
                <a:latin typeface="Palatino Linotype"/>
                <a:cs typeface="Palatino Linotype"/>
              </a:rPr>
              <a:t>дендритов </a:t>
            </a:r>
            <a:r>
              <a:rPr sz="1100" dirty="0">
                <a:latin typeface="Palatino Linotype"/>
                <a:cs typeface="Palatino Linotype"/>
              </a:rPr>
              <a:t>в </a:t>
            </a:r>
            <a:r>
              <a:rPr sz="1100" spc="-5" dirty="0">
                <a:latin typeface="Palatino Linotype"/>
                <a:cs typeface="Palatino Linotype"/>
              </a:rPr>
              <a:t>металлургии </a:t>
            </a:r>
            <a:r>
              <a:rPr sz="1100" dirty="0">
                <a:latin typeface="Palatino Linotype"/>
                <a:cs typeface="Palatino Linotype"/>
              </a:rPr>
              <a:t>— </a:t>
            </a:r>
            <a:r>
              <a:rPr sz="1100" spc="-5" dirty="0">
                <a:latin typeface="Palatino Linotype"/>
                <a:cs typeface="Palatino Linotype"/>
              </a:rPr>
              <a:t>при затвердевании различных </a:t>
            </a:r>
            <a:r>
              <a:rPr sz="1100" dirty="0">
                <a:latin typeface="Palatino Linotype"/>
                <a:cs typeface="Palatino Linotype"/>
              </a:rPr>
              <a:t> </a:t>
            </a:r>
            <a:r>
              <a:rPr sz="1100" spc="-5" dirty="0">
                <a:latin typeface="Palatino Linotype"/>
                <a:cs typeface="Palatino Linotype"/>
              </a:rPr>
              <a:t>металлов</a:t>
            </a:r>
            <a:r>
              <a:rPr sz="1100" spc="-1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и </a:t>
            </a:r>
            <a:r>
              <a:rPr sz="1100" spc="-5" dirty="0">
                <a:latin typeface="Palatino Linotype"/>
                <a:cs typeface="Palatino Linotype"/>
              </a:rPr>
              <a:t>сплавов,</a:t>
            </a:r>
            <a:r>
              <a:rPr sz="1100" dirty="0">
                <a:latin typeface="Palatino Linotype"/>
                <a:cs typeface="Palatino Linotype"/>
              </a:rPr>
              <a:t> </a:t>
            </a:r>
            <a:r>
              <a:rPr sz="1100" spc="-5" dirty="0">
                <a:latin typeface="Palatino Linotype"/>
                <a:cs typeface="Palatino Linotype"/>
              </a:rPr>
              <a:t>при</a:t>
            </a:r>
            <a:r>
              <a:rPr sz="1100" dirty="0">
                <a:latin typeface="Palatino Linotype"/>
                <a:cs typeface="Palatino Linotype"/>
              </a:rPr>
              <a:t> </a:t>
            </a:r>
            <a:r>
              <a:rPr sz="1100" spc="-5" dirty="0">
                <a:latin typeface="Palatino Linotype"/>
                <a:cs typeface="Palatino Linotype"/>
              </a:rPr>
              <a:t>сварке</a:t>
            </a:r>
            <a:endParaRPr sz="1100">
              <a:latin typeface="Palatino Linotype"/>
              <a:cs typeface="Palatino Linotyp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4593590" cy="378460"/>
            <a:chOff x="0" y="0"/>
            <a:chExt cx="4593590" cy="37846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4593590" cy="375285"/>
            </a:xfrm>
            <a:custGeom>
              <a:avLst/>
              <a:gdLst/>
              <a:ahLst/>
              <a:cxnLst/>
              <a:rect l="l" t="t" r="r" b="b"/>
              <a:pathLst>
                <a:path w="4593590" h="375285">
                  <a:moveTo>
                    <a:pt x="0" y="374903"/>
                  </a:moveTo>
                  <a:lnTo>
                    <a:pt x="4593336" y="374903"/>
                  </a:lnTo>
                  <a:lnTo>
                    <a:pt x="4593336" y="0"/>
                  </a:lnTo>
                  <a:lnTo>
                    <a:pt x="0" y="0"/>
                  </a:lnTo>
                  <a:lnTo>
                    <a:pt x="0" y="374903"/>
                  </a:lnTo>
                  <a:close/>
                </a:path>
              </a:pathLst>
            </a:custGeom>
            <a:solidFill>
              <a:srgbClr val="2137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3379"/>
              <a:ext cx="4586605" cy="5080"/>
            </a:xfrm>
            <a:custGeom>
              <a:avLst/>
              <a:gdLst/>
              <a:ahLst/>
              <a:cxnLst/>
              <a:rect l="l" t="t" r="r" b="b"/>
              <a:pathLst>
                <a:path w="4586605" h="5079">
                  <a:moveTo>
                    <a:pt x="4586097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4586097" y="4572"/>
                  </a:lnTo>
                  <a:lnTo>
                    <a:pt x="4586097" y="0"/>
                  </a:lnTo>
                  <a:close/>
                </a:path>
              </a:pathLst>
            </a:custGeom>
            <a:solidFill>
              <a:srgbClr val="D4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1855"/>
              <a:ext cx="4585970" cy="5080"/>
            </a:xfrm>
            <a:custGeom>
              <a:avLst/>
              <a:gdLst/>
              <a:ahLst/>
              <a:cxnLst/>
              <a:rect l="l" t="t" r="r" b="b"/>
              <a:pathLst>
                <a:path w="4585970" h="5079">
                  <a:moveTo>
                    <a:pt x="4585716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4585716" y="4572"/>
                  </a:lnTo>
                  <a:lnTo>
                    <a:pt x="4585716" y="0"/>
                  </a:lnTo>
                  <a:close/>
                </a:path>
              </a:pathLst>
            </a:custGeom>
            <a:solidFill>
              <a:srgbClr val="D4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71855"/>
              <a:ext cx="3328670" cy="5080"/>
            </a:xfrm>
            <a:custGeom>
              <a:avLst/>
              <a:gdLst/>
              <a:ahLst/>
              <a:cxnLst/>
              <a:rect l="l" t="t" r="r" b="b"/>
              <a:pathLst>
                <a:path w="3328670" h="5079">
                  <a:moveTo>
                    <a:pt x="3328416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3328416" y="4572"/>
                  </a:lnTo>
                  <a:lnTo>
                    <a:pt x="3328416" y="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0076" y="118059"/>
            <a:ext cx="142430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Где</a:t>
            </a:r>
            <a:r>
              <a:rPr spc="-45" dirty="0"/>
              <a:t> </a:t>
            </a:r>
            <a:r>
              <a:rPr spc="15" dirty="0"/>
              <a:t>встречается?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292600" y="3109915"/>
            <a:ext cx="218440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0"/>
              </a:lnSpc>
            </a:pPr>
            <a:r>
              <a:rPr sz="800" spc="15" dirty="0">
                <a:solidFill>
                  <a:srgbClr val="213739"/>
                </a:solidFill>
                <a:latin typeface="Palatino Linotype"/>
                <a:cs typeface="Palatino Linotype"/>
              </a:rPr>
              <a:t>8</a:t>
            </a:r>
            <a:r>
              <a:rPr sz="800" dirty="0">
                <a:solidFill>
                  <a:srgbClr val="213739"/>
                </a:solidFill>
                <a:latin typeface="Palatino Linotype"/>
                <a:cs typeface="Palatino Linotype"/>
              </a:rPr>
              <a:t>/</a:t>
            </a:r>
            <a:r>
              <a:rPr sz="800" spc="15" dirty="0">
                <a:solidFill>
                  <a:srgbClr val="213739"/>
                </a:solidFill>
                <a:latin typeface="Palatino Linotype"/>
                <a:cs typeface="Palatino Linotype"/>
              </a:rPr>
              <a:t>1</a:t>
            </a:r>
            <a:r>
              <a:rPr lang="ru-RU" sz="800" spc="15" dirty="0">
                <a:solidFill>
                  <a:srgbClr val="213739"/>
                </a:solidFill>
                <a:latin typeface="Palatino Linotype"/>
                <a:cs typeface="Palatino Linotype"/>
              </a:rPr>
              <a:t>2</a:t>
            </a:r>
            <a:endParaRPr sz="8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7408" y="763523"/>
            <a:ext cx="3118104" cy="215188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4609465" cy="381000"/>
            <a:chOff x="0" y="0"/>
            <a:chExt cx="4609465" cy="381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4608830" cy="375285"/>
            </a:xfrm>
            <a:custGeom>
              <a:avLst/>
              <a:gdLst/>
              <a:ahLst/>
              <a:cxnLst/>
              <a:rect l="l" t="t" r="r" b="b"/>
              <a:pathLst>
                <a:path w="4608830" h="375285">
                  <a:moveTo>
                    <a:pt x="0" y="374903"/>
                  </a:moveTo>
                  <a:lnTo>
                    <a:pt x="4608576" y="374903"/>
                  </a:lnTo>
                  <a:lnTo>
                    <a:pt x="4608576" y="0"/>
                  </a:lnTo>
                  <a:lnTo>
                    <a:pt x="0" y="0"/>
                  </a:lnTo>
                  <a:lnTo>
                    <a:pt x="0" y="374903"/>
                  </a:lnTo>
                  <a:close/>
                </a:path>
              </a:pathLst>
            </a:custGeom>
            <a:solidFill>
              <a:srgbClr val="2137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" y="378713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195" y="0"/>
                  </a:lnTo>
                </a:path>
              </a:pathLst>
            </a:custGeom>
            <a:ln w="4572">
              <a:solidFill>
                <a:srgbClr val="D4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4903"/>
              <a:ext cx="4608830" cy="5080"/>
            </a:xfrm>
            <a:custGeom>
              <a:avLst/>
              <a:gdLst/>
              <a:ahLst/>
              <a:cxnLst/>
              <a:rect l="l" t="t" r="r" b="b"/>
              <a:pathLst>
                <a:path w="4608830" h="5079">
                  <a:moveTo>
                    <a:pt x="4608576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4608576" y="4572"/>
                  </a:lnTo>
                  <a:lnTo>
                    <a:pt x="4608576" y="0"/>
                  </a:lnTo>
                  <a:close/>
                </a:path>
              </a:pathLst>
            </a:custGeom>
            <a:solidFill>
              <a:srgbClr val="D4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74903"/>
              <a:ext cx="3351529" cy="5080"/>
            </a:xfrm>
            <a:custGeom>
              <a:avLst/>
              <a:gdLst/>
              <a:ahLst/>
              <a:cxnLst/>
              <a:rect l="l" t="t" r="r" b="b"/>
              <a:pathLst>
                <a:path w="3351529" h="5079">
                  <a:moveTo>
                    <a:pt x="3351276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3351276" y="4572"/>
                  </a:lnTo>
                  <a:lnTo>
                    <a:pt x="3351276" y="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22936" y="75387"/>
            <a:ext cx="142430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F8F8F8"/>
                </a:solidFill>
                <a:latin typeface="Tahoma"/>
                <a:cs typeface="Tahoma"/>
              </a:rPr>
              <a:t>Где</a:t>
            </a:r>
            <a:r>
              <a:rPr sz="1200" b="1" spc="-45" dirty="0">
                <a:solidFill>
                  <a:srgbClr val="F8F8F8"/>
                </a:solidFill>
                <a:latin typeface="Tahoma"/>
                <a:cs typeface="Tahoma"/>
              </a:rPr>
              <a:t> </a:t>
            </a:r>
            <a:r>
              <a:rPr sz="1200" b="1" spc="15" dirty="0">
                <a:solidFill>
                  <a:srgbClr val="F8F8F8"/>
                </a:solidFill>
                <a:latin typeface="Tahoma"/>
                <a:cs typeface="Tahoma"/>
              </a:rPr>
              <a:t>встречается?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98111" y="3187639"/>
            <a:ext cx="218440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0"/>
              </a:lnSpc>
            </a:pPr>
            <a:r>
              <a:rPr sz="800" spc="15" dirty="0">
                <a:solidFill>
                  <a:srgbClr val="213739"/>
                </a:solidFill>
                <a:latin typeface="Palatino Linotype"/>
                <a:cs typeface="Palatino Linotype"/>
              </a:rPr>
              <a:t>9</a:t>
            </a:r>
            <a:r>
              <a:rPr sz="800" dirty="0">
                <a:solidFill>
                  <a:srgbClr val="213739"/>
                </a:solidFill>
                <a:latin typeface="Palatino Linotype"/>
                <a:cs typeface="Palatino Linotype"/>
              </a:rPr>
              <a:t>/</a:t>
            </a:r>
            <a:r>
              <a:rPr sz="800" spc="15" dirty="0">
                <a:solidFill>
                  <a:srgbClr val="213739"/>
                </a:solidFill>
                <a:latin typeface="Palatino Linotype"/>
                <a:cs typeface="Palatino Linotype"/>
              </a:rPr>
              <a:t>1</a:t>
            </a:r>
            <a:r>
              <a:rPr lang="ru-RU" sz="800" spc="15" dirty="0">
                <a:solidFill>
                  <a:srgbClr val="213739"/>
                </a:solidFill>
                <a:latin typeface="Palatino Linotype"/>
                <a:cs typeface="Palatino Linotype"/>
              </a:rPr>
              <a:t>2</a:t>
            </a:r>
            <a:endParaRPr sz="8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321</Words>
  <Application>Microsoft Office PowerPoint</Application>
  <PresentationFormat>Custom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Cambria Math</vt:lpstr>
      <vt:lpstr>Palatino Linotype</vt:lpstr>
      <vt:lpstr>Tahoma</vt:lpstr>
      <vt:lpstr>Office Theme</vt:lpstr>
      <vt:lpstr>PowerPoint Presentation</vt:lpstr>
      <vt:lpstr>PowerPoint Presentation</vt:lpstr>
      <vt:lpstr>Цели и задачи проекта</vt:lpstr>
      <vt:lpstr>Что из себя представляют дендриты?</vt:lpstr>
      <vt:lpstr>PowerPoint Presentation</vt:lpstr>
      <vt:lpstr>PowerPoint Presentation</vt:lpstr>
      <vt:lpstr>PowerPoint Presentation</vt:lpstr>
      <vt:lpstr>Где встречается?</vt:lpstr>
      <vt:lpstr>PowerPoint Presentation</vt:lpstr>
      <vt:lpstr>PowerPoint Presentation</vt:lpstr>
      <vt:lpstr>Основные понятия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Step1</dc:title>
  <dc:creator>иван</dc:creator>
  <cp:lastModifiedBy>Ким Реачна</cp:lastModifiedBy>
  <cp:revision>4</cp:revision>
  <dcterms:created xsi:type="dcterms:W3CDTF">2021-03-30T17:05:52Z</dcterms:created>
  <dcterms:modified xsi:type="dcterms:W3CDTF">2023-02-25T19:40:49Z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2021-03-30T00:00:00Z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2021-03-30T00:00:00Z</vt:filetime>
  </property>
</Properties>
</file>