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737" r:id="rId1"/>
  </p:sldMasterIdLst>
  <p:sldIdLst>
    <p:sldId id="275" r:id="rId2"/>
    <p:sldId id="282" r:id="rId3"/>
    <p:sldId id="281" r:id="rId4"/>
    <p:sldId id="271" r:id="rId5"/>
    <p:sldId id="272" r:id="rId6"/>
    <p:sldId id="273" r:id="rId7"/>
    <p:sldId id="286" r:id="rId8"/>
    <p:sldId id="285" r:id="rId9"/>
    <p:sldId id="284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571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672" y="176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86873" y="2819152"/>
            <a:ext cx="7563825" cy="904073"/>
          </a:xfrm>
        </p:spPr>
        <p:txBody>
          <a:bodyPr anchor="t" anchorCtr="0"/>
          <a:lstStyle>
            <a:lvl1pPr algn="l">
              <a:defRPr sz="48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86873" y="2426703"/>
            <a:ext cx="5125240" cy="393889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부제목을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6873" y="5991149"/>
            <a:ext cx="5125240" cy="30099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설명글을 입력해주세요</a:t>
            </a:r>
            <a:r>
              <a:rPr lang="en-US" altLang="ko-KR"/>
              <a:t>.</a:t>
            </a:r>
          </a:p>
        </p:txBody>
      </p:sp>
      <p:sp>
        <p:nvSpPr>
          <p:cNvPr id="33" name="가로 글상자 32"/>
          <p:cNvSpPr txBox="1"/>
          <p:nvPr userDrawn="1"/>
        </p:nvSpPr>
        <p:spPr>
          <a:xfrm>
            <a:off x="585898" y="319661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SIMPLE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CIRCLE TEMPLATES</a:t>
            </a:r>
          </a:p>
        </p:txBody>
      </p:sp>
      <p:sp>
        <p:nvSpPr>
          <p:cNvPr id="37" name="Freeform: Shape 16"/>
          <p:cNvSpPr/>
          <p:nvPr userDrawn="1"/>
        </p:nvSpPr>
        <p:spPr>
          <a:xfrm>
            <a:off x="11572875" y="3650148"/>
            <a:ext cx="619125" cy="2281237"/>
          </a:xfrm>
          <a:custGeom>
            <a:avLst/>
            <a:gdLst>
              <a:gd name="connsiteX0" fmla="*/ 619125 w 619125"/>
              <a:gd name="connsiteY0" fmla="*/ 0 h 2281237"/>
              <a:gd name="connsiteX1" fmla="*/ 0 w 619125"/>
              <a:gd name="connsiteY1" fmla="*/ 1140619 h 2281237"/>
              <a:gd name="connsiteX2" fmla="*/ 619125 w 619125"/>
              <a:gd name="connsiteY2" fmla="*/ 2281238 h 2281237"/>
              <a:gd name="connsiteX3" fmla="*/ 619125 w 619125"/>
              <a:gd name="connsiteY3" fmla="*/ 0 h 22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2281237">
                <a:moveTo>
                  <a:pt x="619125" y="0"/>
                </a:moveTo>
                <a:cubicBezTo>
                  <a:pt x="246583" y="241745"/>
                  <a:pt x="0" y="662283"/>
                  <a:pt x="0" y="1140619"/>
                </a:cubicBezTo>
                <a:cubicBezTo>
                  <a:pt x="0" y="1618955"/>
                  <a:pt x="246583" y="2039493"/>
                  <a:pt x="619125" y="2281238"/>
                </a:cubicBezTo>
                <a:lnTo>
                  <a:pt x="619125" y="0"/>
                </a:lnTo>
                <a:close/>
              </a:path>
            </a:pathLst>
          </a:custGeom>
          <a:solidFill>
            <a:srgbClr val="4CE1AB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Freeform: Shape 18"/>
          <p:cNvSpPr/>
          <p:nvPr userDrawn="1"/>
        </p:nvSpPr>
        <p:spPr>
          <a:xfrm>
            <a:off x="7915275" y="4455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Freeform: Shape 19"/>
          <p:cNvSpPr/>
          <p:nvPr userDrawn="1"/>
        </p:nvSpPr>
        <p:spPr>
          <a:xfrm>
            <a:off x="10325100" y="156655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49081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421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61806" y="3830878"/>
            <a:ext cx="3142115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54" name="직사각형 53"/>
          <p:cNvSpPr>
            <a:spLocks noGrp="1"/>
          </p:cNvSpPr>
          <p:nvPr userDrawn="1">
            <p:ph type="pic" sz="quarter" idx="14"/>
          </p:nvPr>
        </p:nvSpPr>
        <p:spPr>
          <a:xfrm>
            <a:off x="1476439" y="1706590"/>
            <a:ext cx="1912850" cy="1912850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2" name="직사각형 6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24942" y="3830878"/>
            <a:ext cx="3142115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65" name="직사각형 6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8077" y="3830878"/>
            <a:ext cx="3142116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76" name="직사각형 75"/>
          <p:cNvSpPr>
            <a:spLocks noGrp="1"/>
          </p:cNvSpPr>
          <p:nvPr userDrawn="1">
            <p:ph type="pic" sz="quarter" idx="17"/>
          </p:nvPr>
        </p:nvSpPr>
        <p:spPr>
          <a:xfrm>
            <a:off x="5137842" y="1706613"/>
            <a:ext cx="1912919" cy="1912919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7" name="직사각형 76"/>
          <p:cNvSpPr>
            <a:spLocks noGrp="1"/>
          </p:cNvSpPr>
          <p:nvPr userDrawn="1">
            <p:ph type="pic" sz="quarter" idx="18"/>
          </p:nvPr>
        </p:nvSpPr>
        <p:spPr>
          <a:xfrm>
            <a:off x="8803100" y="1706613"/>
            <a:ext cx="1912919" cy="1912919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8" name="직사각형 77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60507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79" name="직사각형 7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25765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80" name="직사각형 79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187423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264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67707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61" name="직사각형 6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67707" y="2185473"/>
            <a:ext cx="10462481" cy="378479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943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2">
    <p:bg>
      <p:bgPr>
        <a:solidFill>
          <a:srgbClr val="5C6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[R] 41"/>
          <p:cNvCxnSpPr/>
          <p:nvPr/>
        </p:nvCxnSpPr>
        <p:spPr>
          <a:xfrm>
            <a:off x="0" y="3610427"/>
            <a:ext cx="11531506" cy="1"/>
          </a:xfrm>
          <a:prstGeom prst="line">
            <a:avLst/>
          </a:prstGeom>
          <a:ln w="6350">
            <a:solidFill>
              <a:schemeClr val="l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4" name="직사각형 2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6489" y="2790348"/>
            <a:ext cx="1130541" cy="640520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목차</a:t>
            </a:r>
          </a:p>
        </p:txBody>
      </p:sp>
      <p:sp>
        <p:nvSpPr>
          <p:cNvPr id="25" name="직사각형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847030" y="2981172"/>
            <a:ext cx="1553954" cy="447896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Contents</a:t>
            </a:r>
          </a:p>
        </p:txBody>
      </p:sp>
      <p:sp>
        <p:nvSpPr>
          <p:cNvPr id="26" name="직사각형 2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01275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제목 입력</a:t>
            </a:r>
          </a:p>
        </p:txBody>
      </p:sp>
      <p:sp>
        <p:nvSpPr>
          <p:cNvPr id="27" name="직사각형 2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402424" y="4284535"/>
            <a:ext cx="2473510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제목 입력</a:t>
            </a:r>
          </a:p>
        </p:txBody>
      </p:sp>
      <p:sp>
        <p:nvSpPr>
          <p:cNvPr id="28" name="직사각형 27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14377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제목 입력</a:t>
            </a:r>
          </a:p>
        </p:txBody>
      </p:sp>
      <p:sp>
        <p:nvSpPr>
          <p:cNvPr id="29" name="직사각형 2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058732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제목 입력</a:t>
            </a:r>
          </a:p>
        </p:txBody>
      </p:sp>
      <p:sp>
        <p:nvSpPr>
          <p:cNvPr id="43" name="Freeform: Shape 3"/>
          <p:cNvSpPr/>
          <p:nvPr userDrawn="1"/>
        </p:nvSpPr>
        <p:spPr>
          <a:xfrm>
            <a:off x="0" y="0"/>
            <a:ext cx="2228850" cy="2162175"/>
          </a:xfrm>
          <a:custGeom>
            <a:avLst/>
            <a:gdLst>
              <a:gd name="connsiteX0" fmla="*/ 0 w 2228850"/>
              <a:gd name="connsiteY0" fmla="*/ 2045808 h 2162175"/>
              <a:gd name="connsiteX1" fmla="*/ 604838 w 2228850"/>
              <a:gd name="connsiteY1" fmla="*/ 2162175 h 2162175"/>
              <a:gd name="connsiteX2" fmla="*/ 2228850 w 2228850"/>
              <a:gd name="connsiteY2" fmla="*/ 538163 h 2162175"/>
              <a:gd name="connsiteX3" fmla="*/ 2137563 w 2228850"/>
              <a:gd name="connsiteY3" fmla="*/ 0 h 2162175"/>
              <a:gd name="connsiteX4" fmla="*/ 1358741 w 2228850"/>
              <a:gd name="connsiteY4" fmla="*/ 0 h 2162175"/>
              <a:gd name="connsiteX5" fmla="*/ 1531039 w 2228850"/>
              <a:gd name="connsiteY5" fmla="*/ 538163 h 2162175"/>
              <a:gd name="connsiteX6" fmla="*/ 604838 w 2228850"/>
              <a:gd name="connsiteY6" fmla="*/ 1464364 h 2162175"/>
              <a:gd name="connsiteX7" fmla="*/ 0 w 2228850"/>
              <a:gd name="connsiteY7" fmla="*/ 1239631 h 2162175"/>
              <a:gd name="connsiteX8" fmla="*/ 0 w 2228850"/>
              <a:gd name="connsiteY8" fmla="*/ 204580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2162175">
                <a:moveTo>
                  <a:pt x="0" y="2045808"/>
                </a:moveTo>
                <a:cubicBezTo>
                  <a:pt x="186935" y="2120875"/>
                  <a:pt x="391062" y="2162175"/>
                  <a:pt x="604838" y="2162175"/>
                </a:cubicBezTo>
                <a:cubicBezTo>
                  <a:pt x="1501759" y="2162175"/>
                  <a:pt x="2228850" y="1435084"/>
                  <a:pt x="2228850" y="538163"/>
                </a:cubicBezTo>
                <a:cubicBezTo>
                  <a:pt x="2228850" y="349536"/>
                  <a:pt x="2196694" y="168421"/>
                  <a:pt x="2137563" y="0"/>
                </a:cubicBezTo>
                <a:lnTo>
                  <a:pt x="1358741" y="0"/>
                </a:lnTo>
                <a:cubicBezTo>
                  <a:pt x="1467212" y="151682"/>
                  <a:pt x="1531039" y="337468"/>
                  <a:pt x="1531039" y="538163"/>
                </a:cubicBezTo>
                <a:cubicBezTo>
                  <a:pt x="1531039" y="1049693"/>
                  <a:pt x="1116368" y="1464364"/>
                  <a:pt x="604838" y="1464364"/>
                </a:cubicBezTo>
                <a:cubicBezTo>
                  <a:pt x="373666" y="1464364"/>
                  <a:pt x="162276" y="1379677"/>
                  <a:pt x="0" y="1239631"/>
                </a:cubicBezTo>
                <a:lnTo>
                  <a:pt x="0" y="204580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Freeform: Shape 4"/>
          <p:cNvSpPr/>
          <p:nvPr userDrawn="1"/>
        </p:nvSpPr>
        <p:spPr>
          <a:xfrm>
            <a:off x="1390650" y="138112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41" y="0"/>
                  <a:pt x="390525" y="0"/>
                </a:cubicBezTo>
                <a:cubicBezTo>
                  <a:pt x="606209" y="0"/>
                  <a:pt x="781050" y="174841"/>
                  <a:pt x="781050" y="390525"/>
                </a:cubicBezTo>
                <a:cubicBezTo>
                  <a:pt x="781050" y="606209"/>
                  <a:pt x="606209" y="781050"/>
                  <a:pt x="390525" y="781050"/>
                </a:cubicBezTo>
                <a:cubicBezTo>
                  <a:pt x="174841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6489" y="4734592"/>
            <a:ext cx="2359015" cy="1075094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517639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329591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173947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1123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3">
    <p:bg>
      <p:bgPr>
        <a:solidFill>
          <a:srgbClr val="03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6873" y="2610326"/>
            <a:ext cx="7563825" cy="818382"/>
          </a:xfrm>
        </p:spPr>
        <p:txBody>
          <a:bodyPr/>
          <a:lstStyle>
            <a:lvl1pPr algn="l">
              <a:defRPr sz="48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직사각형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6873" y="1829028"/>
            <a:ext cx="1097417" cy="638359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01</a:t>
            </a:r>
          </a:p>
        </p:txBody>
      </p:sp>
      <p:sp>
        <p:nvSpPr>
          <p:cNvPr id="27" name="Freeform: Shape 3"/>
          <p:cNvSpPr/>
          <p:nvPr userDrawn="1"/>
        </p:nvSpPr>
        <p:spPr>
          <a:xfrm>
            <a:off x="7918602" y="8433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Freeform: Shape 4"/>
          <p:cNvSpPr/>
          <p:nvPr userDrawn="1"/>
        </p:nvSpPr>
        <p:spPr>
          <a:xfrm>
            <a:off x="10328427" y="1570533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cxnSp>
        <p:nvCxnSpPr>
          <p:cNvPr id="29" name="선 28"/>
          <p:cNvCxnSpPr/>
          <p:nvPr userDrawn="1"/>
        </p:nvCxnSpPr>
        <p:spPr>
          <a:xfrm>
            <a:off x="0" y="3610427"/>
            <a:ext cx="11531506" cy="1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74900"/>
              </a:srgbClr>
            </a:solidFill>
            <a:prstDash val="solid"/>
          </a:ln>
        </p:spPr>
      </p:cxnSp>
      <p:sp>
        <p:nvSpPr>
          <p:cNvPr id="30" name="직사각형 2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86873" y="4532966"/>
            <a:ext cx="2359015" cy="1389679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4964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74096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4096" y="2185473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4096" y="4230529"/>
            <a:ext cx="4783198" cy="35896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096" y="4716589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pic" sz="quarter" idx="17"/>
          </p:nvPr>
        </p:nvSpPr>
        <p:spPr>
          <a:xfrm>
            <a:off x="6052356" y="1531889"/>
            <a:ext cx="6138767" cy="532614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5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6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4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357369" y="3276409"/>
            <a:ext cx="2559560" cy="32008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96862" y="3596849"/>
            <a:ext cx="3421507" cy="1078021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31329" y="1685010"/>
            <a:ext cx="2559560" cy="32008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431328" y="2005450"/>
            <a:ext cx="3421508" cy="107874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2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2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2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2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2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2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2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2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273834" y="4021702"/>
            <a:ext cx="2559560" cy="30074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273833" y="4342143"/>
            <a:ext cx="3421508" cy="1075677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pic" sz="quarter" idx="19"/>
          </p:nvPr>
        </p:nvSpPr>
        <p:spPr>
          <a:xfrm>
            <a:off x="4091515" y="1685010"/>
            <a:ext cx="3173942" cy="373281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045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914"/>
          </a:xfrm>
        </p:spPr>
        <p:txBody>
          <a:bodyPr>
            <a:sp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74096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4096" y="2185473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4096" y="4475359"/>
            <a:ext cx="4783198" cy="3614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096" y="4961420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" name="직사각형 25"/>
          <p:cNvSpPr>
            <a:spLocks noGrp="1"/>
          </p:cNvSpPr>
          <p:nvPr userDrawn="1">
            <p:ph type="tbl" sz="quarter" idx="17"/>
          </p:nvPr>
        </p:nvSpPr>
        <p:spPr>
          <a:xfrm>
            <a:off x="6336792" y="1054931"/>
            <a:ext cx="5017227" cy="237197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7" name="직사각형 26"/>
          <p:cNvSpPr>
            <a:spLocks noGrp="1"/>
          </p:cNvSpPr>
          <p:nvPr userDrawn="1">
            <p:ph type="tbl" sz="quarter" idx="18"/>
          </p:nvPr>
        </p:nvSpPr>
        <p:spPr>
          <a:xfrm>
            <a:off x="6336792" y="3834479"/>
            <a:ext cx="5017227" cy="237197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36792" y="3427628"/>
            <a:ext cx="5017227" cy="276874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표</a:t>
            </a:r>
            <a:r>
              <a:rPr lang="en-US" altLang="ko-KR"/>
              <a:t>1&gt;</a:t>
            </a:r>
            <a:r>
              <a:rPr lang="ko-KR" altLang="en-US"/>
              <a:t> 표 </a:t>
            </a:r>
            <a:r>
              <a:rPr lang="en-US" altLang="ko-KR"/>
              <a:t>1</a:t>
            </a:r>
            <a:r>
              <a:rPr lang="ko-KR" altLang="en-US"/>
              <a:t>에 대한 설명</a:t>
            </a:r>
          </a:p>
        </p:txBody>
      </p:sp>
      <p:sp>
        <p:nvSpPr>
          <p:cNvPr id="29" name="직사각형 2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36792" y="6203575"/>
            <a:ext cx="5017227" cy="276874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표</a:t>
            </a:r>
            <a:r>
              <a:rPr lang="en-US" altLang="ko-KR"/>
              <a:t>2&gt;</a:t>
            </a:r>
            <a:r>
              <a:rPr lang="ko-KR" altLang="en-US"/>
              <a:t> 표 </a:t>
            </a:r>
            <a:r>
              <a:rPr lang="en-US" altLang="ko-KR"/>
              <a:t>2</a:t>
            </a:r>
            <a:r>
              <a:rPr lang="ko-KR" altLang="en-US"/>
              <a:t>에 대한 설명</a:t>
            </a:r>
          </a:p>
        </p:txBody>
      </p:sp>
      <p:sp>
        <p:nvSpPr>
          <p:cNvPr id="34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5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40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914"/>
          </a:xfrm>
        </p:spPr>
        <p:txBody>
          <a:bodyPr>
            <a:sp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953394" y="1699412"/>
            <a:ext cx="3363900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953394" y="2185473"/>
            <a:ext cx="3363900" cy="1527310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슬라이드 메세지</a:t>
            </a:r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67707" y="4237729"/>
            <a:ext cx="4783198" cy="36094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67707" y="4727391"/>
            <a:ext cx="4783198" cy="1242879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6" name="직사각형 35"/>
          <p:cNvSpPr>
            <a:spLocks noGrp="1"/>
          </p:cNvSpPr>
          <p:nvPr userDrawn="1">
            <p:ph type="pic" sz="quarter" idx="17"/>
          </p:nvPr>
        </p:nvSpPr>
        <p:spPr>
          <a:xfrm>
            <a:off x="867708" y="1699412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직사각형 37"/>
          <p:cNvSpPr>
            <a:spLocks noGrp="1"/>
          </p:cNvSpPr>
          <p:nvPr userDrawn="1">
            <p:ph type="pic" sz="quarter" idx="18"/>
          </p:nvPr>
        </p:nvSpPr>
        <p:spPr>
          <a:xfrm>
            <a:off x="4414152" y="1699412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직사각형 38"/>
          <p:cNvSpPr>
            <a:spLocks noGrp="1"/>
          </p:cNvSpPr>
          <p:nvPr userDrawn="1">
            <p:ph type="pic" sz="quarter" idx="19"/>
          </p:nvPr>
        </p:nvSpPr>
        <p:spPr>
          <a:xfrm>
            <a:off x="7953394" y="3967696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3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375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가로 글상자 17"/>
          <p:cNvSpPr txBox="1"/>
          <p:nvPr userDrawn="1"/>
        </p:nvSpPr>
        <p:spPr>
          <a:xfrm>
            <a:off x="585898" y="319661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SIMPLE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CIRCLE TEMPLATES</a:t>
            </a:r>
          </a:p>
        </p:txBody>
      </p:sp>
      <p:sp>
        <p:nvSpPr>
          <p:cNvPr id="19" name="Freeform: Shape 16"/>
          <p:cNvSpPr/>
          <p:nvPr userDrawn="1"/>
        </p:nvSpPr>
        <p:spPr>
          <a:xfrm>
            <a:off x="11572875" y="3650148"/>
            <a:ext cx="619125" cy="2281237"/>
          </a:xfrm>
          <a:custGeom>
            <a:avLst/>
            <a:gdLst>
              <a:gd name="connsiteX0" fmla="*/ 619125 w 619125"/>
              <a:gd name="connsiteY0" fmla="*/ 0 h 2281237"/>
              <a:gd name="connsiteX1" fmla="*/ 0 w 619125"/>
              <a:gd name="connsiteY1" fmla="*/ 1140619 h 2281237"/>
              <a:gd name="connsiteX2" fmla="*/ 619125 w 619125"/>
              <a:gd name="connsiteY2" fmla="*/ 2281238 h 2281237"/>
              <a:gd name="connsiteX3" fmla="*/ 619125 w 619125"/>
              <a:gd name="connsiteY3" fmla="*/ 0 h 22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2281237">
                <a:moveTo>
                  <a:pt x="619125" y="0"/>
                </a:moveTo>
                <a:cubicBezTo>
                  <a:pt x="246583" y="241745"/>
                  <a:pt x="0" y="662283"/>
                  <a:pt x="0" y="1140619"/>
                </a:cubicBezTo>
                <a:cubicBezTo>
                  <a:pt x="0" y="1618955"/>
                  <a:pt x="246583" y="2039493"/>
                  <a:pt x="619125" y="2281238"/>
                </a:cubicBezTo>
                <a:lnTo>
                  <a:pt x="619125" y="0"/>
                </a:lnTo>
                <a:close/>
              </a:path>
            </a:pathLst>
          </a:custGeom>
          <a:solidFill>
            <a:srgbClr val="4CE1AB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0" name="Freeform: Shape 18"/>
          <p:cNvSpPr/>
          <p:nvPr userDrawn="1"/>
        </p:nvSpPr>
        <p:spPr>
          <a:xfrm>
            <a:off x="7915275" y="4455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1" name="Freeform: Shape 19"/>
          <p:cNvSpPr/>
          <p:nvPr userDrawn="1"/>
        </p:nvSpPr>
        <p:spPr>
          <a:xfrm>
            <a:off x="10325100" y="156655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6872" y="2819152"/>
            <a:ext cx="7563826" cy="818832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고맙습니다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652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레이아웃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56426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39" r:id="rId3"/>
    <p:sldLayoutId id="2147483740" r:id="rId4"/>
    <p:sldLayoutId id="2147483741" r:id="rId5"/>
    <p:sldLayoutId id="2147483742" r:id="rId6"/>
    <p:sldLayoutId id="2147483762" r:id="rId7"/>
    <p:sldLayoutId id="2147483763" r:id="rId8"/>
    <p:sldLayoutId id="2147483764" r:id="rId9"/>
    <p:sldLayoutId id="2147483765" r:id="rId10"/>
    <p:sldLayoutId id="2147483767" r:id="rId11"/>
    <p:sldLayoutId id="2147483766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586873" y="2819152"/>
            <a:ext cx="9489308" cy="90407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700">
                <a:solidFill>
                  <a:schemeClr val="tx1"/>
                </a:solidFill>
              </a:rPr>
              <a:t>METASPLOIT</a:t>
            </a:r>
            <a:r>
              <a:rPr lang="ko-KR" altLang="en-US" sz="3700">
                <a:solidFill>
                  <a:schemeClr val="tx1"/>
                </a:solidFill>
              </a:rPr>
              <a:t>을 활용한 </a:t>
            </a:r>
            <a:br>
              <a:rPr lang="ko-KR" altLang="en-US" sz="3700">
                <a:solidFill>
                  <a:schemeClr val="tx1"/>
                </a:solidFill>
              </a:rPr>
            </a:br>
            <a:r>
              <a:rPr lang="en-US" altLang="ko-KR" sz="3700">
                <a:solidFill>
                  <a:schemeClr val="tx1"/>
                </a:solidFill>
              </a:rPr>
              <a:t>WINDOWS </a:t>
            </a:r>
            <a:r>
              <a:rPr lang="ko-KR" altLang="en-US" sz="3700">
                <a:solidFill>
                  <a:schemeClr val="tx1"/>
                </a:solidFill>
              </a:rPr>
              <a:t>운영체제 백도어 공격 모의침투</a:t>
            </a:r>
            <a:endParaRPr lang="ko-KR" altLang="en-US" sz="37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22181045_</a:t>
            </a:r>
            <a:r>
              <a:rPr lang="ko-KR" altLang="en-US"/>
              <a:t>김승철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8782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목표</a:t>
            </a:r>
            <a:endParaRPr lang="ko-KR" altLang="en-US"/>
          </a:p>
        </p:txBody>
      </p:sp>
      <p:sp>
        <p:nvSpPr>
          <p:cNvPr id="4" name="직사각형 29"/>
          <p:cNvSpPr>
            <a:spLocks noGrp="1"/>
          </p:cNvSpPr>
          <p:nvPr>
            <p:ph type="body" sz="quarter" idx="15" hasCustomPrompt="1"/>
          </p:nvPr>
        </p:nvSpPr>
        <p:spPr>
          <a:xfrm>
            <a:off x="586873" y="3809066"/>
            <a:ext cx="10597304" cy="2567501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WINDOWS </a:t>
            </a:r>
            <a:r>
              <a:rPr lang="ko-KR" altLang="en-US" sz="2500"/>
              <a:t>운영체제</a:t>
            </a:r>
            <a:r>
              <a:rPr lang="en-US" altLang="ko-KR" sz="2500"/>
              <a:t> </a:t>
            </a:r>
            <a:r>
              <a:rPr lang="ko-KR" altLang="en-US" sz="2500"/>
              <a:t>백도어 감염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WINDOWS</a:t>
            </a:r>
            <a:r>
              <a:rPr lang="ko-KR" altLang="en-US" sz="2500"/>
              <a:t> 운영체제 </a:t>
            </a:r>
            <a:r>
              <a:rPr lang="en-US" altLang="ko-KR" sz="2500"/>
              <a:t>PC</a:t>
            </a:r>
            <a:r>
              <a:rPr lang="ko-KR" altLang="en-US" sz="2500"/>
              <a:t>의 정보를 탈취하고</a:t>
            </a:r>
            <a:r>
              <a:rPr lang="en-US" altLang="ko-KR" sz="2500"/>
              <a:t>,</a:t>
            </a:r>
            <a:r>
              <a:rPr lang="ko-KR" altLang="en-US" sz="2500"/>
              <a:t> 강제종료 하기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33693661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직사각형 24"/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" name="직사각형 25"/>
          <p:cNvSpPr>
            <a:spLocks noGrp="1"/>
          </p:cNvSpPr>
          <p:nvPr>
            <p:ph type="body" sz="quarter" idx="15" hasCustomPrompt="1"/>
          </p:nvPr>
        </p:nvSpPr>
        <p:spPr>
          <a:xfrm>
            <a:off x="601275" y="4284535"/>
            <a:ext cx="2473509" cy="39033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사용한 환경</a:t>
            </a:r>
            <a:endParaRPr lang="ko-KR" altLang="en-US"/>
          </a:p>
        </p:txBody>
      </p:sp>
      <p:sp>
        <p:nvSpPr>
          <p:cNvPr id="5" name="직사각형 26"/>
          <p:cNvSpPr>
            <a:spLocks noGrp="1"/>
          </p:cNvSpPr>
          <p:nvPr>
            <p:ph type="body" sz="quarter" idx="16" hasCustomPrompt="1"/>
          </p:nvPr>
        </p:nvSpPr>
        <p:spPr>
          <a:xfrm>
            <a:off x="4777530" y="4284535"/>
            <a:ext cx="2473510" cy="39033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사용한 스크립트</a:t>
            </a:r>
            <a:endParaRPr lang="ko-KR" altLang="en-US"/>
          </a:p>
        </p:txBody>
      </p:sp>
      <p:sp>
        <p:nvSpPr>
          <p:cNvPr id="6" name="직사각형 27"/>
          <p:cNvSpPr>
            <a:spLocks noGrp="1"/>
          </p:cNvSpPr>
          <p:nvPr>
            <p:ph type="body" sz="quarter" idx="17" hasCustomPrompt="1"/>
          </p:nvPr>
        </p:nvSpPr>
        <p:spPr>
          <a:xfrm>
            <a:off x="8953787" y="4284535"/>
            <a:ext cx="2473509" cy="39033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과정 및 결과</a:t>
            </a:r>
            <a:endParaRPr lang="ko-KR" altLang="en-US"/>
          </a:p>
        </p:txBody>
      </p:sp>
      <p:sp>
        <p:nvSpPr>
          <p:cNvPr id="8" name="직사각형 44"/>
          <p:cNvSpPr>
            <a:spLocks noGrp="1"/>
          </p:cNvSpPr>
          <p:nvPr>
            <p:ph type="body" sz="quarter" idx="2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LINUX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WINDOWS</a:t>
            </a:r>
            <a:endParaRPr lang="en-US" altLang="ko-KR"/>
          </a:p>
        </p:txBody>
      </p:sp>
      <p:sp>
        <p:nvSpPr>
          <p:cNvPr id="9" name="직사각형 45"/>
          <p:cNvSpPr>
            <a:spLocks noGrp="1"/>
          </p:cNvSpPr>
          <p:nvPr>
            <p:ph type="body" sz="quarter" idx="24" hasCustomPrompt="1"/>
          </p:nvPr>
        </p:nvSpPr>
        <p:spPr>
          <a:xfrm>
            <a:off x="4892745" y="4734592"/>
            <a:ext cx="2359015" cy="107509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KALI_LINUX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WINDOWS</a:t>
            </a:r>
            <a:endParaRPr lang="en-US" altLang="ko-KR"/>
          </a:p>
        </p:txBody>
      </p:sp>
      <p:sp>
        <p:nvSpPr>
          <p:cNvPr id="10" name="직사각형 46"/>
          <p:cNvSpPr>
            <a:spLocks noGrp="1"/>
          </p:cNvSpPr>
          <p:nvPr>
            <p:ph type="body" sz="quarter" idx="25" hasCustomPrompt="1"/>
          </p:nvPr>
        </p:nvSpPr>
        <p:spPr>
          <a:xfrm>
            <a:off x="9069000" y="4734592"/>
            <a:ext cx="2359015" cy="167936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-  STEP 1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STEP 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STEP 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STEP 4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084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KALI_LINUX</a:t>
            </a:r>
            <a:endParaRPr lang="en-US" altLang="ko-KR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VM Ware </a:t>
            </a:r>
            <a:r>
              <a:rPr lang="ko-KR" altLang="en-US"/>
              <a:t>가상머신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IP</a:t>
            </a:r>
            <a:r>
              <a:rPr lang="ko-KR" altLang="en-US"/>
              <a:t> 주소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192.168.209.132</a:t>
            </a:r>
            <a:endParaRPr lang="en-US" altLang="ko-KR"/>
          </a:p>
        </p:txBody>
      </p:sp>
      <p:sp>
        <p:nvSpPr>
          <p:cNvPr id="6" name="직사각형 18"/>
          <p:cNvSpPr>
            <a:spLocks noGrp="1"/>
          </p:cNvSpPr>
          <p:nvPr>
            <p:ph type="body" sz="quarter" idx="15" hasCustomPrompt="1"/>
          </p:nvPr>
        </p:nvSpPr>
        <p:spPr>
          <a:xfrm>
            <a:off x="774096" y="2942940"/>
            <a:ext cx="1935941" cy="3589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WINDOWS</a:t>
            </a:r>
            <a:r>
              <a:rPr lang="ko-KR" altLang="en-US"/>
              <a:t> </a:t>
            </a:r>
            <a:r>
              <a:rPr lang="en-US" altLang="ko-KR"/>
              <a:t>11</a:t>
            </a:r>
            <a:endParaRPr lang="en-US" altLang="ko-KR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>
          <a:xfrm>
            <a:off x="774096" y="3429000"/>
            <a:ext cx="2391599" cy="124251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VM</a:t>
            </a:r>
            <a:r>
              <a:rPr lang="ko-KR" altLang="en-US"/>
              <a:t> </a:t>
            </a:r>
            <a:r>
              <a:rPr lang="en-US" altLang="ko-KR"/>
              <a:t>Ware </a:t>
            </a:r>
            <a:r>
              <a:rPr lang="ko-KR" altLang="en-US"/>
              <a:t>가상머신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IP</a:t>
            </a:r>
            <a:r>
              <a:rPr lang="ko-KR" altLang="en-US"/>
              <a:t> 주소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192.168.209.131</a:t>
            </a:r>
            <a:endParaRPr lang="en-US" altLang="ko-KR"/>
          </a:p>
        </p:txBody>
      </p:sp>
      <p:sp>
        <p:nvSpPr>
          <p:cNvPr id="11" name="직사각형 10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사용한 환경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180" t="12150" r="18910" b="10890"/>
          <a:stretch>
            <a:fillRect/>
          </a:stretch>
        </p:blipFill>
        <p:spPr>
          <a:xfrm>
            <a:off x="3334016" y="1418955"/>
            <a:ext cx="6180153" cy="44812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1250" b="43190"/>
          <a:stretch>
            <a:fillRect/>
          </a:stretch>
        </p:blipFill>
        <p:spPr>
          <a:xfrm>
            <a:off x="5557294" y="3063262"/>
            <a:ext cx="6085290" cy="34586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58621" y="5042105"/>
            <a:ext cx="1024194" cy="256048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5950" y="2701955"/>
            <a:ext cx="1223067" cy="33273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사용한 스크립트 </a:t>
            </a:r>
            <a:r>
              <a:rPr lang="en-US" altLang="ko-KR"/>
              <a:t>(Metasploit)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6" name="직사각형 16"/>
          <p:cNvSpPr>
            <a:spLocks noGrp="1"/>
          </p:cNvSpPr>
          <p:nvPr>
            <p:ph type="body" sz="quarter" idx="15" hasCustomPrompt="1"/>
          </p:nvPr>
        </p:nvSpPr>
        <p:spPr>
          <a:xfrm>
            <a:off x="5638989" y="1561184"/>
            <a:ext cx="3421509" cy="818161"/>
          </a:xfrm>
          <a:prstGeom prst="rect">
            <a:avLst/>
          </a:prstGeo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3000" i="0" u="none" strike="noStrike" baseline="0" mc:Ignorable="hp" hp:hslEmbossed="0">
                <a:solidFill>
                  <a:srgbClr val="1b1760"/>
                </a:solidFill>
              </a:rPr>
              <a:t>I. </a:t>
            </a:r>
            <a:r>
              <a:rPr xmlns:mc="http://schemas.openxmlformats.org/markup-compatibility/2006" xmlns:hp="http://schemas.haansoft.com/office/presentation/8.0" lang="EN-US" sz="3000" i="0" u="none" strike="noStrike" baseline="0" mc:Ignorable="hp" hp:hslEmbossed="0">
                <a:solidFill>
                  <a:srgbClr val="1b1760"/>
                </a:solidFill>
              </a:rPr>
              <a:t>multi/handler</a:t>
            </a:r>
            <a:endParaRPr xmlns:mc="http://schemas.openxmlformats.org/markup-compatibility/2006" xmlns:hp="http://schemas.haansoft.com/office/presentation/8.0" lang="EN-US" sz="3000" i="0" u="none" strike="noStrike" baseline="0" mc:Ignorable="hp" hp:hslEmbossed="0">
              <a:solidFill>
                <a:srgbClr val="1b176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2377675" y="1827571"/>
            <a:ext cx="2035040" cy="1808648"/>
            <a:chOff x="5454250" y="1684696"/>
            <a:chExt cx="2035040" cy="1808648"/>
          </a:xfrm>
        </p:grpSpPr>
        <p:sp>
          <p:nvSpPr>
            <p:cNvPr id="12" name="prstName"/>
            <p:cNvSpPr/>
            <p:nvPr/>
          </p:nvSpPr>
          <p:spPr>
            <a:xfrm>
              <a:off x="5454250" y="1684696"/>
              <a:ext cx="1284764" cy="1284765"/>
            </a:xfrm>
            <a:prstGeom prst="donut">
              <a:avLst>
                <a:gd name="adj" fmla="val 9026"/>
              </a:avLst>
            </a:prstGeom>
            <a:solidFill>
              <a:srgbClr val="c9f4d8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" name="prstName"/>
            <p:cNvSpPr/>
            <p:nvPr/>
          </p:nvSpPr>
          <p:spPr>
            <a:xfrm>
              <a:off x="5675823" y="1905915"/>
              <a:ext cx="841957" cy="841957"/>
            </a:xfrm>
            <a:prstGeom prst="ellipse">
              <a:avLst/>
            </a:prstGeom>
            <a:solidFill>
              <a:srgbClr val="c9f4d8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18" name="prstName"/>
            <p:cNvCxnSpPr/>
            <p:nvPr/>
          </p:nvCxnSpPr>
          <p:spPr>
            <a:xfrm>
              <a:off x="6672280" y="2058899"/>
              <a:ext cx="817010" cy="1434445"/>
            </a:xfrm>
            <a:prstGeom prst="line">
              <a:avLst/>
            </a:prstGeom>
            <a:noFill/>
            <a:ln w="12700" cap="flat" cmpd="sng" algn="ctr">
              <a:solidFill>
                <a:srgbClr val="c9f4d8">
                  <a:alpha val="100000"/>
                </a:srgbClr>
              </a:solidFill>
              <a:prstDash val="solid"/>
              <a:tailEnd type="arrow" w="med" len="med"/>
            </a:ln>
          </p:spPr>
        </p:cxnSp>
      </p:grpSp>
      <p:grpSp>
        <p:nvGrpSpPr>
          <p:cNvPr id="23" name="그룹 22"/>
          <p:cNvGrpSpPr/>
          <p:nvPr/>
        </p:nvGrpSpPr>
        <p:grpSpPr>
          <a:xfrm rot="0">
            <a:off x="2599264" y="4031643"/>
            <a:ext cx="2311710" cy="1284765"/>
            <a:chOff x="5675839" y="3888768"/>
            <a:chExt cx="2311710" cy="1284765"/>
          </a:xfrm>
        </p:grpSpPr>
        <p:sp>
          <p:nvSpPr>
            <p:cNvPr id="16" name="prstName"/>
            <p:cNvSpPr/>
            <p:nvPr/>
          </p:nvSpPr>
          <p:spPr>
            <a:xfrm>
              <a:off x="6702785" y="3888768"/>
              <a:ext cx="1284764" cy="1284765"/>
            </a:xfrm>
            <a:prstGeom prst="donut">
              <a:avLst>
                <a:gd name="adj" fmla="val 9026"/>
              </a:avLst>
            </a:prstGeom>
            <a:solidFill>
              <a:srgbClr val="79dfb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" name="prstName"/>
            <p:cNvSpPr/>
            <p:nvPr/>
          </p:nvSpPr>
          <p:spPr>
            <a:xfrm>
              <a:off x="6924359" y="4109986"/>
              <a:ext cx="841957" cy="841957"/>
            </a:xfrm>
            <a:prstGeom prst="ellipse">
              <a:avLst/>
            </a:prstGeom>
            <a:solidFill>
              <a:srgbClr val="79dfb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19" name="prstName"/>
            <p:cNvCxnSpPr/>
            <p:nvPr/>
          </p:nvCxnSpPr>
          <p:spPr>
            <a:xfrm flipH="1">
              <a:off x="5675839" y="5168656"/>
              <a:ext cx="1696522" cy="181"/>
            </a:xfrm>
            <a:prstGeom prst="line">
              <a:avLst/>
            </a:prstGeom>
            <a:noFill/>
            <a:ln w="12700" cap="flat" cmpd="sng" algn="ctr">
              <a:solidFill>
                <a:srgbClr val="79dfb0">
                  <a:alpha val="100000"/>
                </a:srgbClr>
              </a:solidFill>
              <a:prstDash val="solid"/>
              <a:tailEnd type="arrow" w="med" len="med"/>
            </a:ln>
          </p:spPr>
        </p:cxnSp>
      </p:grpSp>
      <p:grpSp>
        <p:nvGrpSpPr>
          <p:cNvPr id="22" name="그룹 21"/>
          <p:cNvGrpSpPr/>
          <p:nvPr/>
        </p:nvGrpSpPr>
        <p:grpSpPr>
          <a:xfrm rot="0">
            <a:off x="1129138" y="2890710"/>
            <a:ext cx="1284764" cy="2425760"/>
            <a:chOff x="4205713" y="2747835"/>
            <a:chExt cx="1284764" cy="2425760"/>
          </a:xfrm>
        </p:grpSpPr>
        <p:sp>
          <p:nvSpPr>
            <p:cNvPr id="14" name="prstName"/>
            <p:cNvSpPr/>
            <p:nvPr/>
          </p:nvSpPr>
          <p:spPr>
            <a:xfrm>
              <a:off x="4205713" y="3888830"/>
              <a:ext cx="1284764" cy="1284765"/>
            </a:xfrm>
            <a:prstGeom prst="donut">
              <a:avLst>
                <a:gd name="adj" fmla="val 9026"/>
              </a:avLst>
            </a:prstGeom>
            <a:solidFill>
              <a:srgbClr val="727d9b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prstName"/>
            <p:cNvSpPr/>
            <p:nvPr/>
          </p:nvSpPr>
          <p:spPr>
            <a:xfrm>
              <a:off x="4427287" y="4110049"/>
              <a:ext cx="841957" cy="841957"/>
            </a:xfrm>
            <a:prstGeom prst="ellipse">
              <a:avLst/>
            </a:prstGeom>
            <a:solidFill>
              <a:srgbClr val="727d9b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20" name="prstName"/>
            <p:cNvCxnSpPr/>
            <p:nvPr/>
          </p:nvCxnSpPr>
          <p:spPr>
            <a:xfrm flipV="1">
              <a:off x="4286736" y="2747835"/>
              <a:ext cx="876674" cy="1484842"/>
            </a:xfrm>
            <a:prstGeom prst="line">
              <a:avLst/>
            </a:prstGeom>
            <a:noFill/>
            <a:ln w="12700" cap="flat" cmpd="sng" algn="ctr">
              <a:solidFill>
                <a:srgbClr val="727d9b">
                  <a:alpha val="100000"/>
                </a:srgbClr>
              </a:solidFill>
              <a:prstDash val="solid"/>
              <a:tailEnd type="arrow" w="med" len="med"/>
            </a:ln>
          </p:spPr>
        </p:cxnSp>
      </p:grpSp>
      <p:sp>
        <p:nvSpPr>
          <p:cNvPr id="30" name="가로 글상자 29"/>
          <p:cNvSpPr txBox="1"/>
          <p:nvPr/>
        </p:nvSpPr>
        <p:spPr>
          <a:xfrm>
            <a:off x="6095999" y="2297265"/>
            <a:ext cx="5617700" cy="30062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I. WINDOWS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에서 </a:t>
            </a: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backdoor.exe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파일을 실행하고 나면 </a:t>
            </a: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Kali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가 제어하는 호스트로 접속이 되어야 공격자가 그 다음 공격을 진행할 수 있다</a:t>
            </a: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4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4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II.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이때 </a:t>
            </a: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Kali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에 들어오는 접속을 </a:t>
            </a:r>
            <a:endParaRPr lang="en-US" altLang="ko-KR" sz="24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multi/handler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로 받아서 </a:t>
            </a:r>
            <a:endParaRPr lang="en-US" altLang="ko-KR" sz="24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meta-sploit</a:t>
            </a:r>
            <a:r>
              <a:rPr lang="ko-KR" altLang="en-US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세션을 열어줄 수 있다</a:t>
            </a:r>
            <a:r>
              <a:rPr lang="en-US" altLang="ko-KR" sz="24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40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1" animBg="1"/>
      <p:bldP spid="23" grpId="2" animBg="1"/>
      <p:bldP spid="22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과정 및 결과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과정</a:t>
            </a:r>
            <a:endParaRPr lang="ko-KR" altLang="en-US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4096" y="2185473"/>
            <a:ext cx="5244085" cy="1649006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- Attacker(Kali</a:t>
            </a:r>
            <a:r>
              <a: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  <a:solidFill>
                  <a:srgbClr val="808080"/>
                </a:solidFill>
              </a:rPr>
              <a:t>)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가상머신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solidFill>
                  <a:srgbClr val="808080"/>
                </a:solidFill>
              </a:rPr>
              <a:t>의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/var/www/html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디렉토리에</a:t>
            </a:r>
            <a:endParaRPr xmlns:mc="http://schemas.openxmlformats.org/markup-compatibility/2006" xmlns:hp="http://schemas.haansoft.com/office/presentation/8.0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msfvenom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명령어를 수행하여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backdoor.exe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프로그램을 </a:t>
            </a:r>
            <a:endParaRPr xmlns:mc="http://schemas.openxmlformats.org/markup-compatibility/2006" xmlns:hp="http://schemas.haansoft.com/office/presentation/8.0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만든다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- apache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를 시작한다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>
              <a:solidFill>
                <a:srgbClr val="808080"/>
              </a:solidFill>
            </a:endParaRPr>
          </a:p>
        </p:txBody>
      </p:sp>
      <p:sp>
        <p:nvSpPr>
          <p:cNvPr id="6" name="직사각형 18"/>
          <p:cNvSpPr>
            <a:spLocks noGrp="1"/>
          </p:cNvSpPr>
          <p:nvPr>
            <p:ph type="body" sz="quarter" idx="15" hasCustomPrompt="1"/>
          </p:nvPr>
        </p:nvSpPr>
        <p:spPr>
          <a:xfrm>
            <a:off x="774096" y="4008634"/>
            <a:ext cx="4783198" cy="36143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II. </a:t>
            </a:r>
            <a:r>
              <a:rPr lang="ko-KR" altLang="en-US"/>
              <a:t>결과</a:t>
            </a:r>
            <a:endParaRPr lang="ko-KR" altLang="en-US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>
          <a:xfrm>
            <a:off x="774096" y="4494695"/>
            <a:ext cx="4783198" cy="1242515"/>
          </a:xfrm>
        </p:spPr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Attacker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의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/var/www/html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디렉토리에 </a:t>
            </a:r>
            <a:endParaRPr xmlns:mc="http://schemas.openxmlformats.org/markup-compatibility/2006" xmlns:hp="http://schemas.haansoft.com/office/presentation/8.0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backdoor.exe 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프로그램이 생성되고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,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Attacker</a:t>
            </a:r>
            <a:r>
              <a:rPr xmlns:mc="http://schemas.openxmlformats.org/markup-compatibility/2006" xmlns:hp="http://schemas.haansoft.com/office/presentation/8.0" sz="1500" b="0" i="0" u="none" strike="noStrike" baseline="0" mc:Ignorable="hp" hp:hslEmbossed="0">
                <a:solidFill>
                  <a:srgbClr val="808080"/>
                </a:solidFill>
              </a:rPr>
              <a:t>의 웹서버가 동작한다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solidFill>
                  <a:srgbClr val="80808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solidFill>
                <a:srgbClr val="808080"/>
              </a:solidFill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>
              <a:solidFill>
                <a:srgbClr val="808080"/>
              </a:solidFill>
            </a:endParaRPr>
          </a:p>
        </p:txBody>
      </p:sp>
      <p:sp>
        <p:nvSpPr>
          <p:cNvPr id="12" name="직사각형 16"/>
          <p:cNvSpPr>
            <a:spLocks noGrp="1"/>
          </p:cNvSpPr>
          <p:nvPr/>
        </p:nvSpPr>
        <p:spPr>
          <a:xfrm>
            <a:off x="774096" y="1020526"/>
            <a:ext cx="4783198" cy="3613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1b1760"/>
                </a:solidFill>
                <a:latin typeface="함초롬돋움"/>
                <a:ea typeface="함초롬돋움"/>
                <a:cs typeface="함초롬돋움"/>
              </a:rPr>
              <a:t>STEP 1.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1b176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1046" y="5306249"/>
            <a:ext cx="7394220" cy="13513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954015"/>
            <a:ext cx="4521186" cy="123269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424317"/>
            <a:ext cx="5672463" cy="241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1" animBg="1"/>
      <p:bldP spid="5" grpId="2" animBg="1"/>
      <p:bldP spid="6" grpId="3" animBg="1"/>
      <p:bldP spid="7" grpId="4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과정 및 결과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과정</a:t>
            </a:r>
            <a:endParaRPr lang="ko-KR" altLang="en-US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4096" y="2185473"/>
            <a:ext cx="5039246" cy="1836547"/>
          </a:xfrm>
        </p:spPr>
        <p:txBody>
          <a:bodyPr/>
          <a:lstStyle/>
          <a:p>
            <a:pPr marL="0" lvl="0" indent="0"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/>
              <a:t>kali</a:t>
            </a:r>
            <a:r>
              <a:rPr lang="ko-KR" altLang="en-US"/>
              <a:t>의 </a:t>
            </a:r>
            <a:r>
              <a:rPr lang="en-US" altLang="ko-KR"/>
              <a:t>/var/www/html/index.html </a:t>
            </a:r>
            <a:r>
              <a:rPr lang="ko-KR" altLang="en-US"/>
              <a:t>파일에 </a:t>
            </a:r>
            <a:endParaRPr lang="en-US" altLang="ko-KR"/>
          </a:p>
          <a:p>
            <a:pPr marL="0" lvl="0" indent="0">
              <a:buFontTx/>
              <a:buNone/>
              <a:defRPr/>
            </a:pPr>
            <a:r>
              <a:rPr lang="en-US" altLang="ko-KR"/>
              <a:t>backdoor.exe</a:t>
            </a:r>
            <a:r>
              <a:rPr lang="ko-KR" altLang="en-US"/>
              <a:t>를 다운로드 받을 수 있는 링크 생성</a:t>
            </a:r>
            <a:r>
              <a:rPr lang="en-US" altLang="ko-KR"/>
              <a:t>(html 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FontTx/>
              <a:buNone/>
              <a:defRPr/>
            </a:pPr>
            <a:r>
              <a:rPr lang="en-US" altLang="ko-KR"/>
              <a:t>- msfconsole</a:t>
            </a:r>
            <a:r>
              <a:rPr lang="ko-KR" altLang="en-US"/>
              <a:t>을 사용하여 핸들러 셋팅</a:t>
            </a:r>
            <a:endParaRPr lang="ko-KR" altLang="en-US"/>
          </a:p>
          <a:p>
            <a:pPr marL="0" lvl="0" indent="0">
              <a:buFontTx/>
              <a:buNone/>
              <a:defRPr/>
            </a:pPr>
            <a:r>
              <a:rPr lang="en-US" altLang="ko-KR"/>
              <a:t>- victim</a:t>
            </a:r>
            <a:r>
              <a:rPr lang="ko-KR" altLang="en-US"/>
              <a:t>에서 </a:t>
            </a:r>
            <a:r>
              <a:rPr lang="en-US" altLang="ko-KR"/>
              <a:t>Attacker</a:t>
            </a:r>
            <a:r>
              <a:rPr lang="ko-KR" altLang="en-US"/>
              <a:t>의 </a:t>
            </a:r>
            <a:r>
              <a:rPr lang="en-US" altLang="ko-KR"/>
              <a:t>IP </a:t>
            </a:r>
            <a:r>
              <a:rPr lang="ko-KR" altLang="en-US"/>
              <a:t>주소를 통해 웹에 접속하여 링크를 눌러 </a:t>
            </a:r>
            <a:r>
              <a:rPr lang="en-US" altLang="ko-KR"/>
              <a:t>Attacker</a:t>
            </a:r>
            <a:r>
              <a:rPr lang="ko-KR" altLang="en-US"/>
              <a:t>에서 미리 만들어둔 </a:t>
            </a:r>
            <a:r>
              <a:rPr lang="en-US" altLang="ko-KR"/>
              <a:t>backdoor.exe </a:t>
            </a:r>
            <a:r>
              <a:rPr lang="ko-KR" altLang="en-US"/>
              <a:t>파일을 다운로드</a:t>
            </a: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직사각형 18"/>
          <p:cNvSpPr>
            <a:spLocks noGrp="1"/>
          </p:cNvSpPr>
          <p:nvPr>
            <p:ph type="body" sz="quarter" idx="15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II.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/>
        <p:txBody>
          <a:bodyPr/>
          <a:lstStyle/>
          <a:p>
            <a:pPr marL="0" lvl="0" indent="0">
              <a:buFontTx/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victim</a:t>
            </a:r>
            <a:r>
              <a:rPr lang="ko-KR" altLang="en-US"/>
              <a:t>에는 </a:t>
            </a:r>
            <a:r>
              <a:rPr lang="en-US" altLang="ko-KR"/>
              <a:t>backdoor.exe</a:t>
            </a:r>
            <a:r>
              <a:rPr lang="ko-KR" altLang="en-US"/>
              <a:t>가 다운로드 되어 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>
              <a:buFontTx/>
              <a:buNone/>
              <a:defRPr/>
            </a:pPr>
            <a:r>
              <a:rPr lang="en-US" altLang="ko-KR"/>
              <a:t>- Attacker</a:t>
            </a:r>
            <a:r>
              <a:rPr lang="ko-KR" altLang="en-US"/>
              <a:t>의 </a:t>
            </a:r>
            <a:r>
              <a:rPr lang="en-US" altLang="ko-KR"/>
              <a:t>meterpreter</a:t>
            </a:r>
            <a:r>
              <a:rPr lang="ko-KR" altLang="en-US"/>
              <a:t>에 </a:t>
            </a:r>
            <a:r>
              <a:rPr lang="en-US" altLang="ko-KR"/>
              <a:t>victim</a:t>
            </a:r>
            <a:r>
              <a:rPr lang="ko-KR" altLang="en-US"/>
              <a:t>이 연결된다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직사각형 16"/>
          <p:cNvSpPr>
            <a:spLocks noGrp="1"/>
          </p:cNvSpPr>
          <p:nvPr/>
        </p:nvSpPr>
        <p:spPr>
          <a:xfrm>
            <a:off x="774095" y="1020526"/>
            <a:ext cx="1106344" cy="3613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1b1760"/>
                </a:solidFill>
                <a:latin typeface="함초롬돋움"/>
                <a:ea typeface="함초롬돋움"/>
                <a:cs typeface="함초롬돋움"/>
              </a:rPr>
              <a:t>STEP 2.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1b176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6080" y="3913524"/>
            <a:ext cx="3467583" cy="10478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8070" t="50000" r="3270" b="10860"/>
          <a:stretch>
            <a:fillRect/>
          </a:stretch>
        </p:blipFill>
        <p:spPr>
          <a:xfrm>
            <a:off x="6096000" y="2185473"/>
            <a:ext cx="5170023" cy="760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57294" y="3837158"/>
            <a:ext cx="607779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1" animBg="1"/>
      <p:bldP spid="5" grpId="2" animBg="1"/>
      <p:bldP spid="6" grpId="3" animBg="1"/>
      <p:bldP spid="7" grpId="4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과정 및 결과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I.</a:t>
            </a:r>
            <a:r>
              <a:rPr lang="ko-KR" altLang="en-US"/>
              <a:t> 과정</a:t>
            </a:r>
            <a:endParaRPr lang="ko-KR" altLang="en-US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  <a:defRPr/>
            </a:pPr>
            <a:r>
              <a:rPr lang="en-US" altLang="ko-KR"/>
              <a:t>Attacker </a:t>
            </a:r>
            <a:r>
              <a:rPr lang="ko-KR" altLang="en-US"/>
              <a:t>가상머신의 </a:t>
            </a:r>
            <a:r>
              <a:rPr lang="en-US" altLang="ko-KR"/>
              <a:t>meterpreter</a:t>
            </a:r>
            <a:r>
              <a:rPr lang="ko-KR" altLang="en-US"/>
              <a:t>에서 </a:t>
            </a:r>
            <a:endParaRPr lang="ko-KR" altLang="en-US"/>
          </a:p>
          <a:p>
            <a:pPr marL="0" lvl="0" indent="0">
              <a:buFontTx/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ps,</a:t>
            </a:r>
            <a:r>
              <a:rPr lang="ko-KR" altLang="en-US"/>
              <a:t> </a:t>
            </a:r>
            <a:r>
              <a:rPr lang="en-US" altLang="ko-KR"/>
              <a:t>sysinfo</a:t>
            </a:r>
            <a:r>
              <a:rPr lang="ko-KR" altLang="en-US"/>
              <a:t>명령어를 실행한다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직사각형 18"/>
          <p:cNvSpPr>
            <a:spLocks noGrp="1"/>
          </p:cNvSpPr>
          <p:nvPr>
            <p:ph type="body" sz="quarter" idx="15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II.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  <a:defRPr/>
            </a:pPr>
            <a:r>
              <a:rPr lang="en-US" altLang="ko-KR"/>
              <a:t>Attacker </a:t>
            </a:r>
            <a:r>
              <a:rPr lang="ko-KR" altLang="en-US"/>
              <a:t>가상머신이 </a:t>
            </a:r>
            <a:r>
              <a:rPr lang="en-US" altLang="ko-KR"/>
              <a:t>Victim </a:t>
            </a:r>
            <a:r>
              <a:rPr lang="ko-KR" altLang="en-US"/>
              <a:t>가상머신의 프로세스 정보와 시스템 정보를 얻게 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직사각형 16"/>
          <p:cNvSpPr>
            <a:spLocks noGrp="1"/>
          </p:cNvSpPr>
          <p:nvPr/>
        </p:nvSpPr>
        <p:spPr>
          <a:xfrm>
            <a:off x="774096" y="1020526"/>
            <a:ext cx="4783198" cy="3613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1b1760"/>
                </a:solidFill>
                <a:latin typeface="함초롬돋움"/>
                <a:ea typeface="함초롬돋움"/>
                <a:cs typeface="함초롬돋움"/>
              </a:rPr>
              <a:t>STEP 3.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1b176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573" y="1020526"/>
            <a:ext cx="5887271" cy="26578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9802" y="3846621"/>
            <a:ext cx="5313384" cy="17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1" animBg="1"/>
      <p:bldP spid="5" grpId="2" animBg="1"/>
      <p:bldP spid="6" grpId="3" animBg="1"/>
      <p:bldP spid="7" grpId="4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과정 및 결과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정보보호 기말프로젝트</a:t>
            </a:r>
            <a:endParaRPr lang="ko-KR" altLang="en-US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I.</a:t>
            </a:r>
            <a:r>
              <a:rPr lang="ko-KR" altLang="en-US"/>
              <a:t> 과정</a:t>
            </a:r>
            <a:endParaRPr lang="ko-KR" altLang="en-US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4096" y="2185473"/>
            <a:ext cx="4783198" cy="1969692"/>
          </a:xfrm>
        </p:spPr>
        <p:txBody>
          <a:bodyPr/>
          <a:lstStyle/>
          <a:p>
            <a:pPr lvl="0">
              <a:defRPr/>
            </a:pPr>
            <a:r>
              <a:rPr lang="en-US" altLang="ko-KR" sz="1600"/>
              <a:t>- </a:t>
            </a:r>
            <a:r>
              <a:rPr lang="ko-KR" altLang="en-US" sz="1600"/>
              <a:t>시스템 정보를 탈취한 후 </a:t>
            </a:r>
            <a:r>
              <a:rPr lang="en-US" altLang="ko-KR" sz="1600"/>
              <a:t>run vnc</a:t>
            </a:r>
            <a:r>
              <a:rPr lang="ko-KR" altLang="en-US" sz="1600"/>
              <a:t> 명령어를 실행하여 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 디스크 내부에 들어간다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 shutdown</a:t>
            </a:r>
            <a:r>
              <a:rPr lang="ko-KR" altLang="en-US" sz="1600"/>
              <a:t> 명령어를 실행하여 빠져나간다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</p:txBody>
      </p:sp>
      <p:sp>
        <p:nvSpPr>
          <p:cNvPr id="6" name="직사각형 18"/>
          <p:cNvSpPr>
            <a:spLocks noGrp="1"/>
          </p:cNvSpPr>
          <p:nvPr>
            <p:ph type="body" sz="quarter" idx="15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II.</a:t>
            </a:r>
            <a:r>
              <a:rPr lang="ko-KR" altLang="en-US"/>
              <a:t> 결과</a:t>
            </a:r>
            <a:endParaRPr lang="ko-KR" altLang="en-US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>
          <a:xfrm>
            <a:off x="774096" y="4961420"/>
            <a:ext cx="4783198" cy="1493474"/>
          </a:xfrm>
        </p:spPr>
        <p:txBody>
          <a:bodyPr/>
          <a:lstStyle/>
          <a:p>
            <a:pPr lvl="0">
              <a:defRPr/>
            </a:pPr>
            <a:r>
              <a:rPr lang="en-US" altLang="ko-KR" sz="1600"/>
              <a:t>-</a:t>
            </a:r>
            <a:r>
              <a:rPr lang="ko-KR" altLang="en-US" sz="1600"/>
              <a:t> 디스크 내부의 다운로드 받은 파일</a:t>
            </a:r>
            <a:r>
              <a:rPr lang="en-US" altLang="ko-KR" sz="1600"/>
              <a:t>,</a:t>
            </a:r>
            <a:r>
              <a:rPr lang="ko-KR" altLang="en-US" sz="1600"/>
              <a:t> 개인 사생활이 담긴 파일 등을 볼 수 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windows</a:t>
            </a:r>
            <a:r>
              <a:rPr lang="ko-KR" altLang="en-US" sz="1600"/>
              <a:t> 운영체제의 </a:t>
            </a:r>
            <a:r>
              <a:rPr lang="en-US" altLang="ko-KR" sz="1600"/>
              <a:t>PC</a:t>
            </a:r>
            <a:r>
              <a:rPr lang="ko-KR" altLang="en-US" sz="1600"/>
              <a:t>가 강제종료되면서 세션이 끊기고</a:t>
            </a:r>
            <a:r>
              <a:rPr lang="en-US" altLang="ko-KR" sz="1600"/>
              <a:t>,</a:t>
            </a:r>
            <a:r>
              <a:rPr lang="ko-KR" altLang="en-US" sz="1600"/>
              <a:t> 정보 탈취에 성공한다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2" name="직사각형 16"/>
          <p:cNvSpPr>
            <a:spLocks noGrp="1"/>
          </p:cNvSpPr>
          <p:nvPr/>
        </p:nvSpPr>
        <p:spPr>
          <a:xfrm>
            <a:off x="774096" y="1020526"/>
            <a:ext cx="4783198" cy="36130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1b1760"/>
                </a:solidFill>
                <a:latin typeface="함초롬돋움"/>
                <a:ea typeface="함초롬돋움"/>
                <a:cs typeface="함초롬돋움"/>
              </a:rPr>
              <a:t>STEP 4.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1b176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7294" y="1381830"/>
            <a:ext cx="4501791" cy="36326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5298" y="4189004"/>
            <a:ext cx="5896888" cy="22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단순 원형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271</ep:Words>
  <ep:PresentationFormat>와이드스크린</ep:PresentationFormat>
  <ep:Paragraphs>83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단순 원형</vt:lpstr>
      <vt:lpstr>METASPLOIT을 활용한  WINDOWS 운영체제 백도어 공격 모의침투</vt:lpstr>
      <vt:lpstr>목표</vt:lpstr>
      <vt:lpstr>슬라이드 3</vt:lpstr>
      <vt:lpstr>1. 사용한 환경</vt:lpstr>
      <vt:lpstr>2. 사용한 스크립트 (Metasploit)</vt:lpstr>
      <vt:lpstr>3. 과정 및 결과</vt:lpstr>
      <vt:lpstr>3. 과정 및 결과</vt:lpstr>
      <vt:lpstr>3. 과정 및 결과</vt:lpstr>
      <vt:lpstr>3. 과정 및 결과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2022-06-30T04:25:42.000</dcterms:created>
  <dc:creator>(주)한글과컴퓨터</dc:creator>
  <cp:lastModifiedBy>Edwin</cp:lastModifiedBy>
  <dcterms:modified xsi:type="dcterms:W3CDTF">2024-06-11T10:19:34.294</dcterms:modified>
  <cp:revision>203</cp:revision>
  <dc:title>단순 원형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