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630" r:id="rId3"/>
    <p:sldId id="626" r:id="rId4"/>
    <p:sldId id="633" r:id="rId5"/>
    <p:sldId id="631" r:id="rId6"/>
    <p:sldId id="639" r:id="rId7"/>
    <p:sldId id="640" r:id="rId8"/>
    <p:sldId id="632" r:id="rId9"/>
    <p:sldId id="641" r:id="rId10"/>
    <p:sldId id="636" r:id="rId11"/>
    <p:sldId id="634" r:id="rId12"/>
    <p:sldId id="635" r:id="rId13"/>
    <p:sldId id="637" r:id="rId14"/>
    <p:sldId id="63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26F4670-BDE9-44C5-8C51-4E0F8532AF21}">
          <p14:sldIdLst>
            <p14:sldId id="256"/>
            <p14:sldId id="630"/>
            <p14:sldId id="626"/>
          </p14:sldIdLst>
        </p14:section>
        <p14:section name="제목 없는 구역" id="{B9987526-38CC-4908-BF1E-FE59C2812147}">
          <p14:sldIdLst>
            <p14:sldId id="633"/>
            <p14:sldId id="631"/>
            <p14:sldId id="639"/>
            <p14:sldId id="640"/>
            <p14:sldId id="632"/>
            <p14:sldId id="641"/>
            <p14:sldId id="636"/>
            <p14:sldId id="634"/>
            <p14:sldId id="635"/>
            <p14:sldId id="637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9" autoAdjust="0"/>
    <p:restoredTop sz="91515" autoAdjust="0"/>
  </p:normalViewPr>
  <p:slideViewPr>
    <p:cSldViewPr snapToObjects="1">
      <p:cViewPr varScale="1">
        <p:scale>
          <a:sx n="61" d="100"/>
          <a:sy n="61" d="100"/>
        </p:scale>
        <p:origin x="43" y="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6B3BB-1D66-40A7-B7F5-0D747E05A8AA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07CD-EC03-4EFF-A9AB-61628AC408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3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https://en.wikipedia.org/wiki/List_of_video_games_considered_the_best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07CD-EC03-4EFF-A9AB-61628AC408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0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07CD-EC03-4EFF-A9AB-61628AC408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1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07CD-EC03-4EFF-A9AB-61628AC408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5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19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10515600" cy="51028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00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61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52736"/>
            <a:ext cx="10515600" cy="512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20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게임 개요 발표</a:t>
            </a:r>
            <a:br>
              <a:rPr lang="en-US" altLang="ko-KR" sz="4000" dirty="0"/>
            </a:br>
            <a:r>
              <a:rPr lang="ko-KR" altLang="en-US" sz="2800" b="1" dirty="0"/>
              <a:t>코어 포스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/>
              <a:t>2019-2 </a:t>
            </a:r>
            <a:r>
              <a:rPr lang="ko-KR" altLang="en-US" dirty="0" err="1"/>
              <a:t>인디게임제작</a:t>
            </a:r>
            <a:endParaRPr lang="en-US" altLang="ko-KR" dirty="0"/>
          </a:p>
          <a:p>
            <a:r>
              <a:rPr lang="en-US" altLang="ko-KR" dirty="0"/>
              <a:t>2019.10.14.</a:t>
            </a:r>
          </a:p>
          <a:p>
            <a:r>
              <a:rPr lang="ko-KR" altLang="en-US" dirty="0" err="1"/>
              <a:t>김소민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08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/>
          <a:lstStyle/>
          <a:p>
            <a:r>
              <a:rPr lang="ko-KR" altLang="en-US" dirty="0" err="1"/>
              <a:t>비쥬얼</a:t>
            </a:r>
            <a:r>
              <a:rPr lang="ko-KR" altLang="en-US" dirty="0"/>
              <a:t> </a:t>
            </a:r>
            <a:r>
              <a:rPr lang="en-US" altLang="ko-KR" dirty="0"/>
              <a:t>(Game</a:t>
            </a:r>
            <a:r>
              <a:rPr lang="ko-KR" altLang="en-US" dirty="0"/>
              <a:t> </a:t>
            </a:r>
            <a:r>
              <a:rPr lang="en-US" altLang="ko-KR" dirty="0"/>
              <a:t>Visual)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4321696" cy="5102855"/>
          </a:xfrm>
        </p:spPr>
        <p:txBody>
          <a:bodyPr/>
          <a:lstStyle/>
          <a:p>
            <a:r>
              <a:rPr lang="ko-KR" altLang="en-US" sz="1800" b="1" dirty="0"/>
              <a:t>그래픽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dirty="0"/>
              <a:t>오브젝트</a:t>
            </a:r>
            <a:r>
              <a:rPr lang="en-US" altLang="ko-KR" sz="1800" dirty="0"/>
              <a:t>- </a:t>
            </a:r>
            <a:r>
              <a:rPr lang="ko-KR" altLang="en-US" sz="1800" dirty="0"/>
              <a:t>도트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UI- 2D</a:t>
            </a:r>
            <a:endParaRPr lang="en-US" altLang="ko-KR" sz="1800" dirty="0">
              <a:effectLst/>
            </a:endParaRPr>
          </a:p>
          <a:p>
            <a:r>
              <a:rPr lang="ko-KR" altLang="en-US" sz="1800" b="1" dirty="0"/>
              <a:t>화면 상단</a:t>
            </a:r>
            <a:r>
              <a:rPr lang="en-US" altLang="ko-KR" sz="1800" dirty="0"/>
              <a:t>: </a:t>
            </a:r>
            <a:r>
              <a:rPr lang="ko-KR" altLang="en-US" sz="1800" dirty="0"/>
              <a:t>스코어</a:t>
            </a:r>
            <a:r>
              <a:rPr lang="en-US" altLang="ko-KR" sz="1800" dirty="0"/>
              <a:t>, </a:t>
            </a:r>
            <a:r>
              <a:rPr lang="ko-KR" altLang="en-US" sz="1800" dirty="0"/>
              <a:t>일시정지 버튼</a:t>
            </a:r>
            <a:endParaRPr lang="en-US" altLang="ko-KR" sz="1800" dirty="0"/>
          </a:p>
          <a:p>
            <a:r>
              <a:rPr lang="ko-KR" altLang="en-US" sz="1800" b="1" dirty="0"/>
              <a:t>오브젝트 디자인</a:t>
            </a:r>
            <a:r>
              <a:rPr lang="en-US" altLang="ko-KR" sz="1800" dirty="0"/>
              <a:t>: </a:t>
            </a:r>
            <a:r>
              <a:rPr lang="ko-KR" altLang="en-US" sz="1800" dirty="0"/>
              <a:t>비행기</a:t>
            </a:r>
            <a:endParaRPr lang="en-US" altLang="ko-KR" sz="1800" dirty="0"/>
          </a:p>
          <a:p>
            <a:endParaRPr lang="ko-KR" altLang="en-US" dirty="0">
              <a:effectLst/>
            </a:endParaRPr>
          </a:p>
        </p:txBody>
      </p:sp>
      <p:pic>
        <p:nvPicPr>
          <p:cNvPr id="5" name="그림 4" descr="의류, 패브릭, 테이블이(가) 표시된 사진&#10;&#10;자동 생성된 설명">
            <a:extLst>
              <a:ext uri="{FF2B5EF4-FFF2-40B4-BE49-F238E27FC236}">
                <a16:creationId xmlns:a16="http://schemas.microsoft.com/office/drawing/2014/main" id="{783A3FA1-B241-4008-8009-0A7DA68A7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75" y="1108785"/>
            <a:ext cx="3029725" cy="5368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4BF4B-A0FB-405A-9C92-96135F5413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b="47501"/>
          <a:stretch/>
        </p:blipFill>
        <p:spPr>
          <a:xfrm>
            <a:off x="2438944" y="3452515"/>
            <a:ext cx="3165231" cy="3024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800CD2-D266-4144-B190-ECD49A594836}"/>
              </a:ext>
            </a:extLst>
          </p:cNvPr>
          <p:cNvSpPr txBox="1"/>
          <p:nvPr/>
        </p:nvSpPr>
        <p:spPr>
          <a:xfrm>
            <a:off x="7171591" y="647111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전체 화면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6D586-C7CA-46FE-B91C-8DA594B29AE8}"/>
              </a:ext>
            </a:extLst>
          </p:cNvPr>
          <p:cNvSpPr txBox="1"/>
          <p:nvPr/>
        </p:nvSpPr>
        <p:spPr>
          <a:xfrm>
            <a:off x="4293443" y="6476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장애물 표시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33E736-5C8D-404B-9564-0871CD146F2F}"/>
              </a:ext>
            </a:extLst>
          </p:cNvPr>
          <p:cNvSpPr/>
          <p:nvPr/>
        </p:nvSpPr>
        <p:spPr>
          <a:xfrm>
            <a:off x="10859315" y="6471118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배치도</a:t>
            </a:r>
            <a:endParaRPr lang="en-US" altLang="ko-KR" dirty="0"/>
          </a:p>
        </p:txBody>
      </p:sp>
      <p:pic>
        <p:nvPicPr>
          <p:cNvPr id="6" name="그림 5" descr="시계, 표지판, 방이(가) 표시된 사진&#10;&#10;자동 생성된 설명">
            <a:extLst>
              <a:ext uri="{FF2B5EF4-FFF2-40B4-BE49-F238E27FC236}">
                <a16:creationId xmlns:a16="http://schemas.microsoft.com/office/drawing/2014/main" id="{0CC8B299-77C0-461E-B0E9-A01D15958D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00" y="1115210"/>
            <a:ext cx="3019537" cy="53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게임과 비교 및 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유사 게임</a:t>
            </a:r>
            <a:r>
              <a:rPr lang="en-US" altLang="ko-KR" b="1" dirty="0">
                <a:effectLst/>
              </a:rPr>
              <a:t>: </a:t>
            </a:r>
            <a:r>
              <a:rPr lang="ko-KR" altLang="en-US" dirty="0">
                <a:effectLst/>
              </a:rPr>
              <a:t>드래곤 플라이트</a:t>
            </a:r>
            <a:endParaRPr lang="en-US" altLang="ko-KR" dirty="0">
              <a:effectLst/>
            </a:endParaRPr>
          </a:p>
          <a:p>
            <a:r>
              <a:rPr lang="ko-KR" altLang="en-US" b="1" dirty="0"/>
              <a:t>유사점</a:t>
            </a:r>
            <a:endParaRPr lang="en-US" altLang="ko-KR" b="1" dirty="0"/>
          </a:p>
          <a:p>
            <a:pPr marL="457200" indent="-457200">
              <a:buAutoNum type="arabicPeriod"/>
            </a:pPr>
            <a:r>
              <a:rPr lang="ko-KR" altLang="en-US" dirty="0"/>
              <a:t>드래그 이동</a:t>
            </a:r>
            <a:r>
              <a:rPr lang="en-US" altLang="ko-KR" dirty="0"/>
              <a:t>(Y</a:t>
            </a:r>
            <a:r>
              <a:rPr lang="ko-KR" altLang="en-US" dirty="0"/>
              <a:t>좌표 고정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게임 중 보스 등장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b="1" dirty="0">
                <a:effectLst/>
              </a:rPr>
              <a:t>차별성</a:t>
            </a:r>
            <a:endParaRPr lang="en-US" altLang="ko-KR" b="1" dirty="0">
              <a:effectLst/>
            </a:endParaRPr>
          </a:p>
          <a:p>
            <a:pPr marL="457200" indent="-457200">
              <a:buAutoNum type="arabicPeriod"/>
            </a:pPr>
            <a:r>
              <a:rPr lang="ko-KR" altLang="en-US" dirty="0"/>
              <a:t>플레이어가 버튼을 누르며 미사일을 발사한다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속성의 상성을 계산하며 적을 처치해야 한다</a:t>
            </a:r>
            <a:r>
              <a:rPr lang="en-US" altLang="ko-KR" dirty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188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기술 </a:t>
            </a:r>
            <a:r>
              <a:rPr lang="en-US" altLang="ko-KR" dirty="0"/>
              <a:t>(Technologies)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플랫폼</a:t>
            </a:r>
            <a:r>
              <a:rPr lang="en-US" altLang="ko-KR" b="1" dirty="0"/>
              <a:t>: </a:t>
            </a:r>
            <a:r>
              <a:rPr lang="ko-KR" altLang="en-US" dirty="0"/>
              <a:t>모바일</a:t>
            </a:r>
            <a:r>
              <a:rPr lang="en-US" altLang="ko-KR" dirty="0"/>
              <a:t>(Android)</a:t>
            </a:r>
          </a:p>
          <a:p>
            <a:endParaRPr lang="en-US" altLang="ko-KR" dirty="0"/>
          </a:p>
          <a:p>
            <a:r>
              <a:rPr lang="ko-KR" altLang="en-US" b="1" dirty="0"/>
              <a:t>게임 개발 툴</a:t>
            </a:r>
            <a:r>
              <a:rPr lang="en-US" altLang="ko-KR" b="1" dirty="0"/>
              <a:t>: </a:t>
            </a:r>
            <a:r>
              <a:rPr lang="en-US" altLang="ko-KR" dirty="0"/>
              <a:t>Unity</a:t>
            </a:r>
          </a:p>
          <a:p>
            <a:endParaRPr lang="en-US" altLang="ko-KR" dirty="0"/>
          </a:p>
          <a:p>
            <a:r>
              <a:rPr lang="ko-KR" altLang="en-US" b="1" dirty="0">
                <a:effectLst/>
              </a:rPr>
              <a:t>그래픽 툴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ko-KR" altLang="en-US" sz="1800" dirty="0"/>
              <a:t>도트작업</a:t>
            </a:r>
            <a:r>
              <a:rPr lang="en-US" altLang="ko-KR" sz="1800" dirty="0"/>
              <a:t>: </a:t>
            </a:r>
            <a:r>
              <a:rPr lang="en-US" altLang="ko-KR" sz="1800" dirty="0" err="1">
                <a:effectLst/>
              </a:rPr>
              <a:t>Aseprite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</a:rPr>
              <a:t>2D UI</a:t>
            </a:r>
            <a:r>
              <a:rPr lang="ko-KR" altLang="en-US" sz="1800" dirty="0">
                <a:effectLst/>
              </a:rPr>
              <a:t>작업</a:t>
            </a:r>
            <a:r>
              <a:rPr lang="en-US" altLang="ko-KR" sz="1800" dirty="0"/>
              <a:t>:</a:t>
            </a:r>
            <a:r>
              <a:rPr lang="en-US" altLang="ko-KR" sz="1800" dirty="0">
                <a:effectLst/>
              </a:rPr>
              <a:t> Photoshop</a:t>
            </a:r>
          </a:p>
        </p:txBody>
      </p:sp>
    </p:spTree>
    <p:extLst>
      <p:ext uri="{BB962C8B-B14F-4D97-AF65-F5344CB8AC3E}">
        <p14:creationId xmlns:p14="http://schemas.microsoft.com/office/powerpoint/2010/main" val="357268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dirty="0"/>
              <a:t>(Schedules)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(~2019.10.21)</a:t>
            </a:r>
          </a:p>
          <a:p>
            <a:pPr lvl="1"/>
            <a:r>
              <a:rPr lang="ko-KR" altLang="en-US" sz="1600" dirty="0"/>
              <a:t>세부 기획서 완성</a:t>
            </a:r>
            <a:endParaRPr lang="en-US" altLang="ko-KR" sz="1600" dirty="0"/>
          </a:p>
          <a:p>
            <a:r>
              <a:rPr lang="en-US" altLang="ko-KR" sz="1800" dirty="0"/>
              <a:t>2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(~2019.10.28)	</a:t>
            </a:r>
          </a:p>
          <a:p>
            <a:pPr lvl="1"/>
            <a:r>
              <a:rPr lang="ko-KR" altLang="en-US" sz="1600" dirty="0"/>
              <a:t>게임 시스템 개발</a:t>
            </a:r>
            <a:r>
              <a:rPr lang="en-US" altLang="ko-KR" sz="1600" dirty="0"/>
              <a:t>(</a:t>
            </a:r>
            <a:r>
              <a:rPr lang="ko-KR" altLang="en-US" sz="1600" dirty="0"/>
              <a:t>드래그 이동</a:t>
            </a:r>
            <a:r>
              <a:rPr lang="en-US" altLang="ko-KR" sz="1600" dirty="0"/>
              <a:t>, </a:t>
            </a:r>
            <a:r>
              <a:rPr lang="ko-KR" altLang="en-US" sz="1600" dirty="0"/>
              <a:t>미사일 발사</a:t>
            </a:r>
            <a:r>
              <a:rPr lang="en-US" altLang="ko-KR" sz="1600" dirty="0"/>
              <a:t>)</a:t>
            </a:r>
          </a:p>
          <a:p>
            <a:r>
              <a:rPr lang="en-US" altLang="ko-KR" sz="1800" dirty="0"/>
              <a:t>3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(~2019.11.04)</a:t>
            </a:r>
          </a:p>
          <a:p>
            <a:pPr lvl="1"/>
            <a:r>
              <a:rPr lang="ko-KR" altLang="en-US" sz="1600" dirty="0"/>
              <a:t>게임 시스템 개발</a:t>
            </a:r>
            <a:r>
              <a:rPr lang="en-US" altLang="ko-KR" sz="1600" dirty="0"/>
              <a:t>(</a:t>
            </a:r>
            <a:r>
              <a:rPr lang="ko-KR" altLang="en-US" sz="1600" dirty="0"/>
              <a:t>일반 몬스터 </a:t>
            </a:r>
            <a:r>
              <a:rPr lang="en-US" altLang="ko-KR" sz="1600" dirty="0"/>
              <a:t>&amp; </a:t>
            </a:r>
            <a:r>
              <a:rPr lang="ko-KR" altLang="en-US" sz="1600" dirty="0"/>
              <a:t>보스 </a:t>
            </a:r>
            <a:r>
              <a:rPr lang="ko-KR" altLang="en-US" sz="1600" dirty="0" err="1"/>
              <a:t>스폰</a:t>
            </a:r>
            <a:r>
              <a:rPr lang="en-US" altLang="ko-KR" sz="1600" dirty="0"/>
              <a:t>, </a:t>
            </a:r>
            <a:r>
              <a:rPr lang="ko-KR" altLang="en-US" sz="1600" dirty="0"/>
              <a:t>스코어</a:t>
            </a:r>
            <a:r>
              <a:rPr lang="en-US" altLang="ko-KR" sz="1600" dirty="0"/>
              <a:t>),</a:t>
            </a:r>
            <a:r>
              <a:rPr lang="ko-KR" altLang="en-US" sz="1600" dirty="0"/>
              <a:t> 그래픽 작업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</a:t>
            </a:r>
            <a:r>
              <a:rPr lang="en-US" altLang="ko-KR" sz="1600" dirty="0"/>
              <a:t>, </a:t>
            </a:r>
            <a:r>
              <a:rPr lang="ko-KR" altLang="en-US" sz="1600" dirty="0"/>
              <a:t>미사일</a:t>
            </a:r>
            <a:r>
              <a:rPr lang="en-US" altLang="ko-KR" sz="1600" dirty="0"/>
              <a:t>, </a:t>
            </a:r>
            <a:r>
              <a:rPr lang="ko-KR" altLang="en-US" sz="1600" dirty="0"/>
              <a:t>미사일 버튼</a:t>
            </a:r>
            <a:r>
              <a:rPr lang="en-US" altLang="ko-KR" sz="1600" dirty="0"/>
              <a:t>)</a:t>
            </a:r>
          </a:p>
          <a:p>
            <a:r>
              <a:rPr lang="en-US" altLang="ko-KR" sz="1800" dirty="0"/>
              <a:t>4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(~2019.11.11) (1</a:t>
            </a:r>
            <a:r>
              <a:rPr lang="ko-KR" altLang="en-US" sz="1800" dirty="0"/>
              <a:t>차 </a:t>
            </a:r>
            <a:r>
              <a:rPr lang="ko-KR" altLang="en-US" sz="1800" dirty="0" err="1"/>
              <a:t>쇼케이스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/>
              <a:t>게임 시스템 개발</a:t>
            </a:r>
            <a:r>
              <a:rPr lang="en-US" altLang="ko-KR" sz="1600" dirty="0"/>
              <a:t>(</a:t>
            </a:r>
            <a:r>
              <a:rPr lang="ko-KR" altLang="en-US" sz="1600" dirty="0"/>
              <a:t>상성 시스템</a:t>
            </a:r>
            <a:r>
              <a:rPr lang="en-US" altLang="ko-KR" sz="1600" dirty="0"/>
              <a:t>), </a:t>
            </a:r>
            <a:r>
              <a:rPr lang="ko-KR" altLang="en-US" sz="1600" dirty="0"/>
              <a:t>그래픽 작업</a:t>
            </a:r>
            <a:r>
              <a:rPr lang="en-US" altLang="ko-KR" sz="1600" dirty="0"/>
              <a:t>(</a:t>
            </a:r>
            <a:r>
              <a:rPr lang="ko-KR" altLang="en-US" sz="1600" dirty="0"/>
              <a:t>일반 몬스터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02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</a:t>
            </a:r>
            <a:r>
              <a:rPr lang="en-US" altLang="ko-KR" dirty="0"/>
              <a:t>(Schedules)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5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(~2019.11.118)</a:t>
            </a:r>
          </a:p>
          <a:p>
            <a:pPr lvl="1"/>
            <a:r>
              <a:rPr lang="ko-KR" altLang="en-US" sz="1600" dirty="0"/>
              <a:t>게임 시스템 개발</a:t>
            </a:r>
            <a:r>
              <a:rPr lang="en-US" altLang="ko-KR" sz="1600" dirty="0"/>
              <a:t>(</a:t>
            </a:r>
            <a:r>
              <a:rPr lang="ko-KR" altLang="en-US" sz="1600" dirty="0"/>
              <a:t>버튼 </a:t>
            </a:r>
            <a:r>
              <a:rPr lang="ko-KR" altLang="en-US" sz="1600" dirty="0" err="1"/>
              <a:t>피버</a:t>
            </a:r>
            <a:r>
              <a:rPr lang="ko-KR" altLang="en-US" sz="1600" dirty="0"/>
              <a:t> 게이지</a:t>
            </a:r>
            <a:r>
              <a:rPr lang="en-US" altLang="ko-KR" sz="1600" dirty="0"/>
              <a:t>), </a:t>
            </a:r>
            <a:r>
              <a:rPr lang="ko-KR" altLang="en-US" sz="1600" dirty="0"/>
              <a:t>그래픽 작업</a:t>
            </a:r>
            <a:r>
              <a:rPr lang="en-US" altLang="ko-KR" sz="1600" dirty="0"/>
              <a:t>(</a:t>
            </a:r>
            <a:r>
              <a:rPr lang="ko-KR" altLang="en-US" sz="1600" dirty="0"/>
              <a:t>보스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드랍된</a:t>
            </a:r>
            <a:r>
              <a:rPr lang="ko-KR" altLang="en-US" sz="1600" dirty="0"/>
              <a:t> 코어</a:t>
            </a:r>
            <a:r>
              <a:rPr lang="en-US" altLang="ko-KR" sz="1600" dirty="0"/>
              <a:t>)</a:t>
            </a:r>
          </a:p>
          <a:p>
            <a:r>
              <a:rPr lang="en-US" altLang="ko-KR" sz="1800" dirty="0"/>
              <a:t>6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(~2019.11.25) (2</a:t>
            </a:r>
            <a:r>
              <a:rPr lang="ko-KR" altLang="en-US" sz="1800" dirty="0"/>
              <a:t>차 쇼케이스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/>
              <a:t>그래픽 작업</a:t>
            </a:r>
            <a:r>
              <a:rPr lang="en-US" altLang="ko-KR" sz="1600" dirty="0"/>
              <a:t>(</a:t>
            </a:r>
            <a:r>
              <a:rPr lang="ko-KR" altLang="en-US" sz="1600" dirty="0"/>
              <a:t>로고</a:t>
            </a:r>
            <a:r>
              <a:rPr lang="en-US" altLang="ko-KR" sz="1600" dirty="0"/>
              <a:t>, UI)</a:t>
            </a:r>
          </a:p>
          <a:p>
            <a:r>
              <a:rPr lang="en-US" altLang="ko-KR" sz="1800" dirty="0"/>
              <a:t>7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(~2019.12.02)</a:t>
            </a:r>
          </a:p>
          <a:p>
            <a:pPr lvl="1"/>
            <a:r>
              <a:rPr lang="ko-KR" altLang="en-US" sz="1600" dirty="0"/>
              <a:t>메인 메뉴 개발</a:t>
            </a:r>
            <a:r>
              <a:rPr lang="en-US" altLang="ko-KR" sz="1600" dirty="0"/>
              <a:t> &amp; </a:t>
            </a:r>
            <a:r>
              <a:rPr lang="ko-KR" altLang="en-US" sz="1600" dirty="0"/>
              <a:t>그래픽 작업</a:t>
            </a:r>
            <a:endParaRPr lang="en-US" altLang="ko-KR" sz="1600" dirty="0"/>
          </a:p>
          <a:p>
            <a:r>
              <a:rPr lang="en-US" altLang="ko-KR" sz="1800" dirty="0"/>
              <a:t>8</a:t>
            </a:r>
            <a:r>
              <a:rPr lang="ko-KR" altLang="en-US" sz="1800" dirty="0"/>
              <a:t>주차 </a:t>
            </a:r>
            <a:r>
              <a:rPr lang="en-US" altLang="ko-KR" sz="1800" dirty="0"/>
              <a:t>(~2019.12.09) (</a:t>
            </a:r>
            <a:r>
              <a:rPr lang="ko-KR" altLang="en-US" sz="1800" dirty="0"/>
              <a:t>최종 발표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/>
              <a:t>완성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70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특징 </a:t>
            </a:r>
            <a:r>
              <a:rPr lang="en-US" altLang="ko-KR" dirty="0"/>
              <a:t>(Features)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10515600" cy="510285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장르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종 스크롤 러닝 슈팅게임</a:t>
            </a:r>
            <a:endParaRPr lang="en-US" altLang="ko-KR" dirty="0">
              <a:effectLst/>
            </a:endParaRPr>
          </a:p>
          <a:p>
            <a:r>
              <a:rPr lang="ko-KR" altLang="en-US" b="1" dirty="0">
                <a:effectLst/>
              </a:rPr>
              <a:t>대상</a:t>
            </a:r>
            <a:r>
              <a:rPr lang="en-US" altLang="ko-KR" b="1" dirty="0">
                <a:effectLst/>
              </a:rPr>
              <a:t>: </a:t>
            </a:r>
            <a:r>
              <a:rPr lang="en-US" altLang="ko-KR" dirty="0">
                <a:effectLst/>
              </a:rPr>
              <a:t>10</a:t>
            </a:r>
            <a:r>
              <a:rPr lang="ko-KR" altLang="en-US" dirty="0">
                <a:effectLst/>
              </a:rPr>
              <a:t>대부터 </a:t>
            </a:r>
            <a:r>
              <a:rPr lang="en-US" altLang="ko-KR" dirty="0">
                <a:effectLst/>
              </a:rPr>
              <a:t>40</a:t>
            </a:r>
            <a:r>
              <a:rPr lang="ko-KR" altLang="en-US" dirty="0">
                <a:effectLst/>
              </a:rPr>
              <a:t>대까지의 슈팅게임을 즐기는 유저</a:t>
            </a:r>
            <a:endParaRPr lang="en-US" altLang="ko-KR" dirty="0"/>
          </a:p>
          <a:p>
            <a:r>
              <a:rPr lang="ko-KR" altLang="en-US" b="1" dirty="0">
                <a:effectLst/>
              </a:rPr>
              <a:t>특징</a:t>
            </a:r>
            <a:endParaRPr lang="en-US" altLang="ko-KR" b="1" dirty="0">
              <a:effectLst/>
            </a:endParaRPr>
          </a:p>
          <a:p>
            <a:pPr>
              <a:buFontTx/>
              <a:buChar char="-"/>
            </a:pPr>
            <a:r>
              <a:rPr lang="ko-KR" altLang="en-US" sz="1800" dirty="0">
                <a:effectLst/>
              </a:rPr>
              <a:t>적을 많이 처치하고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적이 </a:t>
            </a:r>
            <a:r>
              <a:rPr lang="ko-KR" altLang="en-US" sz="1800" dirty="0" err="1">
                <a:effectLst/>
              </a:rPr>
              <a:t>드랍한</a:t>
            </a:r>
            <a:r>
              <a:rPr lang="ko-KR" altLang="en-US" sz="1800" dirty="0">
                <a:effectLst/>
              </a:rPr>
              <a:t> 코어를 모아서 최대한 높은 스코어를 기록하는 것이 목표인 게임이다</a:t>
            </a:r>
            <a:r>
              <a:rPr lang="en-US" altLang="ko-KR" sz="1800" dirty="0">
                <a:effectLst/>
              </a:rPr>
              <a:t>.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적과 미사일에는 </a:t>
            </a:r>
            <a:r>
              <a:rPr lang="en-US" altLang="ko-KR" sz="1800" dirty="0"/>
              <a:t>3</a:t>
            </a:r>
            <a:r>
              <a:rPr lang="ko-KR" altLang="en-US" sz="1800" dirty="0"/>
              <a:t>가지 속성</a:t>
            </a:r>
            <a:r>
              <a:rPr lang="en-US" altLang="ko-KR" sz="1800" dirty="0"/>
              <a:t>(</a:t>
            </a:r>
            <a:r>
              <a:rPr lang="ko-KR" altLang="en-US" sz="1800" dirty="0"/>
              <a:t>불</a:t>
            </a:r>
            <a:r>
              <a:rPr lang="en-US" altLang="ko-KR" sz="1800" dirty="0"/>
              <a:t>, </a:t>
            </a:r>
            <a:r>
              <a:rPr lang="ko-KR" altLang="en-US" sz="1800" dirty="0"/>
              <a:t>풀</a:t>
            </a:r>
            <a:r>
              <a:rPr lang="en-US" altLang="ko-KR" sz="1800" dirty="0"/>
              <a:t>, </a:t>
            </a:r>
            <a:r>
              <a:rPr lang="ko-KR" altLang="en-US" sz="1800" dirty="0"/>
              <a:t>물</a:t>
            </a:r>
            <a:r>
              <a:rPr lang="en-US" altLang="ko-KR" sz="1800" dirty="0"/>
              <a:t>)</a:t>
            </a:r>
            <a:r>
              <a:rPr lang="ko-KR" altLang="en-US" sz="1800" dirty="0"/>
              <a:t>이 있어</a:t>
            </a:r>
            <a:r>
              <a:rPr lang="en-US" altLang="ko-KR" sz="1800" dirty="0"/>
              <a:t>, </a:t>
            </a:r>
            <a:r>
              <a:rPr lang="ko-KR" altLang="en-US" sz="1800" dirty="0"/>
              <a:t>속성에 따른 상성이 있다</a:t>
            </a:r>
            <a:r>
              <a:rPr lang="en-US" altLang="ko-KR" sz="1800" dirty="0"/>
              <a:t>. </a:t>
            </a:r>
          </a:p>
          <a:p>
            <a:pPr>
              <a:buFontTx/>
              <a:buChar char="-"/>
            </a:pPr>
            <a:r>
              <a:rPr lang="ko-KR" altLang="en-US" sz="1800" dirty="0"/>
              <a:t>상성적으로 우위에 있는 속성으로 공격해야 하기 때문에 상성 계산을 하며 플레이 해야 한다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공격이 강화되는 버튼 </a:t>
            </a:r>
            <a:r>
              <a:rPr lang="ko-KR" altLang="en-US" sz="1800" dirty="0" err="1"/>
              <a:t>피버와</a:t>
            </a:r>
            <a:r>
              <a:rPr lang="ko-KR" altLang="en-US" sz="1800" dirty="0"/>
              <a:t> 더 많은 스코어를 얻을 수 있는 보스 </a:t>
            </a:r>
            <a:r>
              <a:rPr lang="ko-KR" altLang="en-US" sz="1800" dirty="0" err="1"/>
              <a:t>피버가</a:t>
            </a:r>
            <a:r>
              <a:rPr lang="ko-KR" altLang="en-US" sz="1800" dirty="0"/>
              <a:t> 있다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요약</a:t>
            </a:r>
            <a:r>
              <a:rPr lang="en-US" altLang="ko-KR" b="1" dirty="0"/>
              <a:t>: </a:t>
            </a:r>
            <a:r>
              <a:rPr lang="ko-KR" altLang="en-US" dirty="0"/>
              <a:t>간단한 조작법과 속성의 상성 계산을 위한 빠른 두뇌 회전이 필요한 슈팅 게임</a:t>
            </a:r>
          </a:p>
          <a:p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832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배경스토리 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배경 스토리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우주에는 있는 불</a:t>
            </a:r>
            <a:r>
              <a:rPr lang="en-US" altLang="ko-KR" dirty="0"/>
              <a:t>, </a:t>
            </a:r>
            <a:r>
              <a:rPr lang="ko-KR" altLang="en-US" dirty="0"/>
              <a:t>풀</a:t>
            </a:r>
            <a:r>
              <a:rPr lang="en-US" altLang="ko-KR" dirty="0"/>
              <a:t>, </a:t>
            </a:r>
            <a:r>
              <a:rPr lang="ko-KR" altLang="en-US" dirty="0"/>
              <a:t>물의 코어가 우주의 균형을 맞추고 있었다</a:t>
            </a:r>
            <a:r>
              <a:rPr lang="en-US" altLang="ko-KR" dirty="0"/>
              <a:t>. </a:t>
            </a:r>
            <a:r>
              <a:rPr lang="ko-KR" altLang="en-US" dirty="0"/>
              <a:t>하지만 몬스터가 코어를 빼앗아서 이 균형을 무너뜨리고 있다</a:t>
            </a:r>
            <a:r>
              <a:rPr lang="en-US" altLang="ko-KR" dirty="0"/>
              <a:t>. </a:t>
            </a:r>
            <a:r>
              <a:rPr lang="ko-KR" altLang="en-US" dirty="0"/>
              <a:t>빼앗긴 코어를 되찾아 우주의 균형을 유지하기 위해 코어 포스라는 조직을 만들었다</a:t>
            </a:r>
            <a:r>
              <a:rPr lang="en-US" altLang="ko-KR" dirty="0"/>
              <a:t>. </a:t>
            </a:r>
            <a:r>
              <a:rPr lang="ko-KR" altLang="en-US" dirty="0"/>
              <a:t>최고의 코어 포스가 되는 것을 목표로 하는 코어 포스들의 이야기이다</a:t>
            </a:r>
            <a:r>
              <a:rPr lang="en-US" altLang="ko-KR" dirty="0"/>
              <a:t>. 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b="1" dirty="0"/>
              <a:t>이유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슈팅게임은 비행기가 주류라고 생각하기 때문에 </a:t>
            </a:r>
            <a:r>
              <a:rPr lang="en-US" altLang="ko-KR" dirty="0">
                <a:effectLst/>
              </a:rPr>
              <a:t>Air Force</a:t>
            </a:r>
            <a:r>
              <a:rPr lang="ko-KR" altLang="en-US" dirty="0">
                <a:effectLst/>
              </a:rPr>
              <a:t>의 느낌으로 제목을 </a:t>
            </a:r>
            <a:r>
              <a:rPr lang="en-US" altLang="ko-KR" dirty="0">
                <a:effectLst/>
              </a:rPr>
              <a:t>Core Force</a:t>
            </a:r>
            <a:r>
              <a:rPr lang="ko-KR" altLang="en-US" dirty="0"/>
              <a:t>로 지었다</a:t>
            </a:r>
            <a:r>
              <a:rPr lang="en-US" altLang="ko-KR" dirty="0"/>
              <a:t>. </a:t>
            </a:r>
            <a:r>
              <a:rPr lang="ko-KR" altLang="en-US" dirty="0"/>
              <a:t>우주를 배경으로 선택한 이유는</a:t>
            </a:r>
            <a:r>
              <a:rPr lang="en-US" altLang="ko-KR" dirty="0"/>
              <a:t> </a:t>
            </a:r>
            <a:r>
              <a:rPr lang="ko-KR" altLang="en-US" dirty="0"/>
              <a:t>코어와 몬스터라는 소재를 담기에 제격이라고 생각했기 때문이다</a:t>
            </a:r>
            <a:r>
              <a:rPr lang="en-US" altLang="ko-KR" dirty="0"/>
              <a:t>. </a:t>
            </a:r>
            <a:r>
              <a:rPr lang="ko-KR" altLang="en-US" dirty="0">
                <a:effectLst/>
              </a:rPr>
              <a:t> 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937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</a:t>
            </a:r>
            <a:r>
              <a:rPr lang="en-US" altLang="ko-KR" dirty="0"/>
              <a:t>(Controls)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7490048" cy="5102855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플레이어 이동</a:t>
            </a:r>
            <a:r>
              <a:rPr lang="en-US" altLang="ko-KR" b="1" dirty="0">
                <a:effectLst/>
              </a:rPr>
              <a:t>: </a:t>
            </a:r>
            <a:r>
              <a:rPr lang="ko-KR" altLang="en-US" dirty="0">
                <a:effectLst/>
              </a:rPr>
              <a:t>드래그</a:t>
            </a:r>
            <a:r>
              <a:rPr lang="en-US" altLang="ko-KR" dirty="0">
                <a:effectLst/>
              </a:rPr>
              <a:t>(Y</a:t>
            </a:r>
            <a:r>
              <a:rPr lang="ko-KR" altLang="en-US" dirty="0">
                <a:effectLst/>
              </a:rPr>
              <a:t>좌표 고정</a:t>
            </a:r>
            <a:r>
              <a:rPr lang="en-US" altLang="ko-KR" dirty="0">
                <a:effectLst/>
              </a:rPr>
              <a:t>)</a:t>
            </a:r>
          </a:p>
          <a:p>
            <a:r>
              <a:rPr lang="ko-KR" altLang="en-US" b="1" dirty="0"/>
              <a:t>플레이어 공격</a:t>
            </a:r>
            <a:r>
              <a:rPr lang="en-US" altLang="ko-KR" b="1" dirty="0"/>
              <a:t>: </a:t>
            </a:r>
            <a:r>
              <a:rPr lang="ko-KR" altLang="en-US" dirty="0"/>
              <a:t>버튼 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버튼 </a:t>
            </a:r>
            <a:r>
              <a:rPr lang="ko-KR" altLang="en-US" b="1" dirty="0" err="1"/>
              <a:t>피버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피버</a:t>
            </a:r>
            <a:r>
              <a:rPr lang="ko-KR" altLang="en-US" dirty="0"/>
              <a:t> 게이지를 가득 채운 후</a:t>
            </a:r>
            <a:r>
              <a:rPr lang="en-US" altLang="ko-KR" dirty="0"/>
              <a:t>, </a:t>
            </a:r>
            <a:r>
              <a:rPr lang="ko-KR" altLang="en-US" dirty="0"/>
              <a:t>버튼을 터치하면 버튼 </a:t>
            </a:r>
            <a:r>
              <a:rPr lang="ko-KR" altLang="en-US" dirty="0" err="1"/>
              <a:t>피버</a:t>
            </a:r>
            <a:r>
              <a:rPr lang="ko-KR" altLang="en-US" dirty="0"/>
              <a:t> 발동 </a:t>
            </a:r>
            <a:endParaRPr lang="en-US" altLang="ko-KR" dirty="0"/>
          </a:p>
          <a:p>
            <a:endParaRPr lang="en-US" altLang="ko-KR" dirty="0"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14DD1D-B991-4DDF-80C5-3B703876F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4504615"/>
            <a:ext cx="1850471" cy="1850471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47B8CA00-9180-4438-920A-86FFC453A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502914"/>
            <a:ext cx="3291847" cy="5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(Rules)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10298360" cy="5102855"/>
          </a:xfrm>
        </p:spPr>
        <p:txBody>
          <a:bodyPr>
            <a:normAutofit/>
          </a:bodyPr>
          <a:lstStyle/>
          <a:p>
            <a:r>
              <a:rPr lang="ko-KR" altLang="en-US" b="1" dirty="0">
                <a:effectLst/>
              </a:rPr>
              <a:t>게임 목표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800" dirty="0"/>
              <a:t>최대한 많은 적을 처치하고</a:t>
            </a:r>
            <a:r>
              <a:rPr lang="en-US" altLang="ko-KR" sz="1800" dirty="0"/>
              <a:t>,</a:t>
            </a:r>
            <a:r>
              <a:rPr lang="ko-KR" altLang="en-US" sz="1800" dirty="0"/>
              <a:t> 코어를 모아 높은 스코어를 기록하는 것이 목표이다</a:t>
            </a:r>
            <a:r>
              <a:rPr lang="en-US" altLang="ko-KR" sz="1800" dirty="0"/>
              <a:t>.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몬스터 처치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sz="1800" dirty="0"/>
              <a:t>스코어 획득</a:t>
            </a:r>
            <a:r>
              <a:rPr lang="en-US" altLang="ko-KR" sz="1800" dirty="0"/>
              <a:t>, </a:t>
            </a:r>
            <a:r>
              <a:rPr lang="ko-KR" altLang="en-US" sz="1800" dirty="0"/>
              <a:t>코어 드랍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b="1" dirty="0"/>
              <a:t>코어 획득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sz="1800" dirty="0"/>
              <a:t>스코어 획득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b="1" dirty="0"/>
              <a:t>상성 계산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sz="1800" dirty="0"/>
              <a:t>몬스터와 미사일에 상성이 있기 때문에 몬스터 처치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미사일 파괴를 위한 상성 계산 필요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b="1" dirty="0"/>
              <a:t>각종 </a:t>
            </a:r>
            <a:r>
              <a:rPr lang="ko-KR" altLang="en-US" b="1" dirty="0" err="1"/>
              <a:t>피버</a:t>
            </a:r>
            <a:r>
              <a:rPr lang="ko-KR" altLang="en-US" b="1" dirty="0"/>
              <a:t> 발동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sz="1800" dirty="0"/>
              <a:t>스코어 획득 확률 상승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b="1" dirty="0">
                <a:effectLst/>
              </a:rPr>
              <a:t>패배 조건 </a:t>
            </a:r>
            <a:r>
              <a:rPr lang="ko-KR" altLang="en-US" sz="1800" dirty="0"/>
              <a:t>생명력이 </a:t>
            </a:r>
            <a:r>
              <a:rPr lang="en-US" altLang="ko-KR" sz="1800" dirty="0"/>
              <a:t>1</a:t>
            </a:r>
            <a:r>
              <a:rPr lang="ko-KR" altLang="en-US" sz="1800" dirty="0"/>
              <a:t>개 한 개 이기 때문에 주의를 요한다</a:t>
            </a:r>
            <a:r>
              <a:rPr lang="en-US" altLang="ko-KR" sz="1800" dirty="0"/>
              <a:t>.</a:t>
            </a:r>
            <a:endParaRPr lang="en-US" altLang="ko-KR" sz="1800" b="1" dirty="0">
              <a:effectLst/>
            </a:endParaRPr>
          </a:p>
          <a:p>
            <a:pPr marL="0" indent="0">
              <a:buNone/>
            </a:pPr>
            <a:r>
              <a:rPr lang="en-US" altLang="ko-KR" b="1" dirty="0"/>
              <a:t>-</a:t>
            </a:r>
            <a:r>
              <a:rPr lang="ko-KR" altLang="en-US" b="1" dirty="0"/>
              <a:t>다른 오브젝트</a:t>
            </a:r>
            <a:r>
              <a:rPr lang="en-US" altLang="ko-KR" b="1" dirty="0"/>
              <a:t>(</a:t>
            </a:r>
            <a:r>
              <a:rPr lang="ko-KR" altLang="en-US" b="1" dirty="0"/>
              <a:t>적</a:t>
            </a:r>
            <a:r>
              <a:rPr lang="en-US" altLang="ko-KR" b="1" dirty="0"/>
              <a:t>, </a:t>
            </a:r>
            <a:r>
              <a:rPr lang="ko-KR" altLang="en-US" b="1" dirty="0"/>
              <a:t>미사일</a:t>
            </a:r>
            <a:r>
              <a:rPr lang="en-US" altLang="ko-KR" b="1" dirty="0"/>
              <a:t>, </a:t>
            </a:r>
            <a:r>
              <a:rPr lang="ko-KR" altLang="en-US" b="1" dirty="0"/>
              <a:t>장애물</a:t>
            </a:r>
            <a:r>
              <a:rPr lang="en-US" altLang="ko-KR" b="1" dirty="0"/>
              <a:t>)</a:t>
            </a:r>
            <a:r>
              <a:rPr lang="ko-KR" altLang="en-US" b="1" dirty="0"/>
              <a:t>와의 충돌</a:t>
            </a:r>
            <a:endParaRPr lang="en-US" altLang="ko-KR" dirty="0">
              <a:effectLst/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969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(Rules)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10298360" cy="510285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코어 속성과 상성 관계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b="1" dirty="0">
                <a:effectLst/>
              </a:rPr>
              <a:t>코어 속성 종류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ko-KR" altLang="en-US" sz="1800" dirty="0">
                <a:effectLst/>
              </a:rPr>
              <a:t>불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빨간색</a:t>
            </a:r>
            <a:r>
              <a:rPr lang="en-US" altLang="ko-KR" sz="1800" dirty="0">
                <a:effectLst/>
              </a:rPr>
              <a:t>), </a:t>
            </a:r>
            <a:r>
              <a:rPr lang="ko-KR" altLang="en-US" sz="1800" dirty="0">
                <a:effectLst/>
              </a:rPr>
              <a:t>풀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초록색</a:t>
            </a:r>
            <a:r>
              <a:rPr lang="en-US" altLang="ko-KR" sz="1800" dirty="0">
                <a:effectLst/>
              </a:rPr>
              <a:t>), </a:t>
            </a:r>
            <a:r>
              <a:rPr lang="ko-KR" altLang="en-US" sz="1800" dirty="0">
                <a:effectLst/>
              </a:rPr>
              <a:t>물</a:t>
            </a:r>
            <a:r>
              <a:rPr lang="en-US" altLang="ko-KR" sz="1800" dirty="0"/>
              <a:t>(</a:t>
            </a:r>
            <a:r>
              <a:rPr lang="ko-KR" altLang="en-US" sz="1800" dirty="0"/>
              <a:t>파란색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>
                <a:effectLst/>
              </a:rPr>
              <a:t>상성 관계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ko-KR" altLang="en-US" sz="1800" dirty="0"/>
              <a:t>상성 승리 시</a:t>
            </a:r>
            <a:r>
              <a:rPr lang="en-US" altLang="ko-KR" sz="1800" dirty="0"/>
              <a:t>: </a:t>
            </a:r>
            <a:r>
              <a:rPr lang="ko-KR" altLang="en-US" sz="1800" dirty="0"/>
              <a:t>부딪힌 오브젝트 파괴</a:t>
            </a:r>
            <a:r>
              <a:rPr lang="en-US" altLang="ko-KR" sz="1800" dirty="0"/>
              <a:t>, </a:t>
            </a:r>
            <a:r>
              <a:rPr lang="ko-KR" altLang="en-US" sz="1800" dirty="0"/>
              <a:t>승리한 오브젝트는 파괴</a:t>
            </a:r>
            <a:r>
              <a:rPr lang="en-US" altLang="ko-KR" sz="1800" dirty="0"/>
              <a:t>X</a:t>
            </a:r>
          </a:p>
          <a:p>
            <a:pPr marL="0" indent="0">
              <a:buNone/>
            </a:pPr>
            <a:r>
              <a:rPr lang="ko-KR" altLang="en-US" sz="1800" dirty="0">
                <a:effectLst/>
              </a:rPr>
              <a:t>상성 비겼을 시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부딪힌 오브젝트 파괴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해당 오브젝트 파괴</a:t>
            </a:r>
            <a:endParaRPr lang="en-US" altLang="ko-KR" sz="1800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</p:txBody>
      </p:sp>
      <p:pic>
        <p:nvPicPr>
          <p:cNvPr id="5" name="그림 4" descr="음식, 방이(가) 표시된 사진&#10;&#10;자동 생성된 설명">
            <a:extLst>
              <a:ext uri="{FF2B5EF4-FFF2-40B4-BE49-F238E27FC236}">
                <a16:creationId xmlns:a16="http://schemas.microsoft.com/office/drawing/2014/main" id="{705D7C21-33C7-4E11-9024-BD8A2693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464" y="672926"/>
            <a:ext cx="2436096" cy="24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/>
          <a:lstStyle/>
          <a:p>
            <a:r>
              <a:rPr lang="ko-KR" altLang="en-US"/>
              <a:t>규칙 </a:t>
            </a:r>
            <a:r>
              <a:rPr lang="en-US" altLang="ko-KR"/>
              <a:t>(Rules)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5689848" cy="5102855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피버</a:t>
            </a:r>
            <a:r>
              <a:rPr lang="en-US" altLang="ko-KR" b="1" dirty="0"/>
              <a:t>(Fever)</a:t>
            </a:r>
          </a:p>
          <a:p>
            <a:pPr>
              <a:buFontTx/>
              <a:buChar char="-"/>
            </a:pPr>
            <a:r>
              <a:rPr lang="ko-KR" altLang="en-US" b="1" dirty="0"/>
              <a:t>버튼 </a:t>
            </a:r>
            <a:r>
              <a:rPr lang="ko-KR" altLang="en-US" b="1" dirty="0" err="1"/>
              <a:t>피버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각 속성별 코어 </a:t>
            </a:r>
            <a:r>
              <a:rPr lang="en-US" altLang="ko-KR" dirty="0"/>
              <a:t>5</a:t>
            </a:r>
            <a:r>
              <a:rPr lang="ko-KR" altLang="en-US" dirty="0"/>
              <a:t>개 획득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효과</a:t>
            </a:r>
            <a:r>
              <a:rPr lang="en-US" altLang="ko-KR" dirty="0"/>
              <a:t>: 3</a:t>
            </a:r>
            <a:r>
              <a:rPr lang="ko-KR" altLang="en-US" dirty="0"/>
              <a:t>초 동안 미사일 </a:t>
            </a:r>
            <a:r>
              <a:rPr lang="en-US" altLang="ko-KR" dirty="0"/>
              <a:t>3</a:t>
            </a:r>
            <a:r>
              <a:rPr lang="ko-KR" altLang="en-US" dirty="0"/>
              <a:t>갈래로 발사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/>
              <a:t>보스 </a:t>
            </a:r>
            <a:r>
              <a:rPr lang="ko-KR" altLang="en-US" b="1" dirty="0" err="1"/>
              <a:t>피버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코어 </a:t>
            </a:r>
            <a:r>
              <a:rPr lang="en-US" altLang="ko-KR" dirty="0"/>
              <a:t>20</a:t>
            </a:r>
            <a:r>
              <a:rPr lang="ko-KR" altLang="en-US" dirty="0"/>
              <a:t>개 획득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효과</a:t>
            </a:r>
            <a:r>
              <a:rPr lang="en-US" altLang="ko-KR" dirty="0"/>
              <a:t>: </a:t>
            </a:r>
            <a:r>
              <a:rPr lang="ko-KR" altLang="en-US" dirty="0"/>
              <a:t>보스 등장</a:t>
            </a:r>
            <a:r>
              <a:rPr lang="en-US" altLang="ko-KR" dirty="0"/>
              <a:t>, </a:t>
            </a:r>
            <a:r>
              <a:rPr lang="ko-KR" altLang="en-US" dirty="0"/>
              <a:t>보스 처치 시 많은 스코어 획득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4A7906-B1BB-4CB4-8CD9-E35E0A6AB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124744"/>
            <a:ext cx="2304256" cy="2304256"/>
          </a:xfrm>
          <a:prstGeom prst="rect">
            <a:avLst/>
          </a:prstGeo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CDF4B852-00EB-4CDE-B2A9-32A125A4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1052737"/>
            <a:ext cx="2304256" cy="2304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B18C9E-86BF-4F78-8F56-86B8EF762DD2}"/>
              </a:ext>
            </a:extLst>
          </p:cNvPr>
          <p:cNvSpPr txBox="1"/>
          <p:nvPr/>
        </p:nvSpPr>
        <p:spPr>
          <a:xfrm>
            <a:off x="6980115" y="346855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피버</a:t>
            </a:r>
            <a:r>
              <a:rPr lang="ko-KR" altLang="en-US" sz="1400" dirty="0"/>
              <a:t> 게이지 채우는 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1A305-B6B6-4E95-A4AA-A7AA2831A169}"/>
              </a:ext>
            </a:extLst>
          </p:cNvPr>
          <p:cNvSpPr txBox="1"/>
          <p:nvPr/>
        </p:nvSpPr>
        <p:spPr>
          <a:xfrm>
            <a:off x="9480376" y="3484052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피버</a:t>
            </a:r>
            <a:r>
              <a:rPr lang="ko-KR" altLang="en-US" sz="1400" dirty="0"/>
              <a:t> 게이지 가득 채웠을 때</a:t>
            </a:r>
          </a:p>
        </p:txBody>
      </p:sp>
    </p:spTree>
    <p:extLst>
      <p:ext uri="{BB962C8B-B14F-4D97-AF65-F5344CB8AC3E}">
        <p14:creationId xmlns:p14="http://schemas.microsoft.com/office/powerpoint/2010/main" val="128481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(Level</a:t>
            </a:r>
            <a:r>
              <a:rPr lang="ko-KR" altLang="en-US" dirty="0"/>
              <a:t> </a:t>
            </a:r>
            <a:r>
              <a:rPr lang="en-US" altLang="ko-KR" dirty="0"/>
              <a:t>Design)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난이도 표시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난이도 조절 기준</a:t>
            </a:r>
            <a:endParaRPr lang="en-US" altLang="ko-KR" b="1" dirty="0">
              <a:effectLst/>
            </a:endParaRPr>
          </a:p>
          <a:p>
            <a:pPr marL="0" indent="0">
              <a:buNone/>
            </a:pPr>
            <a:r>
              <a:rPr lang="ko-KR" altLang="en-US" sz="1800" dirty="0"/>
              <a:t>러닝</a:t>
            </a:r>
            <a:r>
              <a:rPr lang="ko-KR" altLang="en-US" sz="1800" dirty="0">
                <a:effectLst/>
              </a:rPr>
              <a:t> 게임이기 때문에 </a:t>
            </a:r>
            <a:r>
              <a:rPr lang="ko-KR" altLang="en-US" sz="1800" dirty="0"/>
              <a:t>게임 플레이 중</a:t>
            </a:r>
            <a:r>
              <a:rPr lang="ko-KR" altLang="en-US" sz="1800" dirty="0">
                <a:effectLst/>
              </a:rPr>
              <a:t> 스코어에 따라서 난이도를 조절한다</a:t>
            </a:r>
            <a:r>
              <a:rPr lang="en-US" altLang="ko-KR" sz="1800" dirty="0">
                <a:effectLst/>
              </a:rPr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난이도 조절 방법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800" dirty="0">
                <a:effectLst/>
              </a:rPr>
              <a:t>플레이어 이동 속도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적의 속성 개수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장애물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운석 등</a:t>
            </a:r>
            <a:r>
              <a:rPr lang="en-US" altLang="ko-KR" sz="1800" dirty="0">
                <a:effectLst/>
              </a:rPr>
              <a:t>), </a:t>
            </a:r>
            <a:r>
              <a:rPr lang="ko-KR" altLang="en-US" sz="1800" dirty="0"/>
              <a:t>적의 미사일 발사 속도</a:t>
            </a:r>
            <a:r>
              <a:rPr lang="en-US" altLang="ko-KR" sz="1800" dirty="0"/>
              <a:t>(</a:t>
            </a:r>
            <a:r>
              <a:rPr lang="ko-KR" altLang="en-US" sz="1800" dirty="0"/>
              <a:t>고민중</a:t>
            </a:r>
            <a:r>
              <a:rPr lang="en-US" altLang="ko-KR" sz="1800" dirty="0"/>
              <a:t>)</a:t>
            </a:r>
            <a:endParaRPr lang="en-US" altLang="ko-KR" sz="1800" dirty="0">
              <a:effectLst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975D75-FCF9-4E4A-9B66-7A009B94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56238"/>
              </p:ext>
            </p:extLst>
          </p:nvPr>
        </p:nvGraphicFramePr>
        <p:xfrm>
          <a:off x="872593" y="4509120"/>
          <a:ext cx="8208911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330362539"/>
                    </a:ext>
                  </a:extLst>
                </a:gridCol>
                <a:gridCol w="1408910">
                  <a:extLst>
                    <a:ext uri="{9D8B030D-6E8A-4147-A177-3AD203B41FA5}">
                      <a16:colId xmlns:a16="http://schemas.microsoft.com/office/drawing/2014/main" val="3714216392"/>
                    </a:ext>
                  </a:extLst>
                </a:gridCol>
                <a:gridCol w="2335506">
                  <a:extLst>
                    <a:ext uri="{9D8B030D-6E8A-4147-A177-3AD203B41FA5}">
                      <a16:colId xmlns:a16="http://schemas.microsoft.com/office/drawing/2014/main" val="2388586230"/>
                    </a:ext>
                  </a:extLst>
                </a:gridCol>
                <a:gridCol w="1768948">
                  <a:extLst>
                    <a:ext uri="{9D8B030D-6E8A-4147-A177-3AD203B41FA5}">
                      <a16:colId xmlns:a16="http://schemas.microsoft.com/office/drawing/2014/main" val="1728242410"/>
                    </a:ext>
                  </a:extLst>
                </a:gridCol>
                <a:gridCol w="1471411">
                  <a:extLst>
                    <a:ext uri="{9D8B030D-6E8A-4147-A177-3AD203B41FA5}">
                      <a16:colId xmlns:a16="http://schemas.microsoft.com/office/drawing/2014/main" val="2683959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이동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적의 속성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0~3000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Medium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3000~8000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Hard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8000~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7649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D0137BE-1B6E-430F-9A02-5F0E45FCF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84327"/>
            <a:ext cx="3529608" cy="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(Level</a:t>
            </a:r>
            <a:r>
              <a:rPr lang="ko-KR" altLang="en-US" dirty="0"/>
              <a:t> </a:t>
            </a:r>
            <a:r>
              <a:rPr lang="en-US" altLang="ko-KR" dirty="0"/>
              <a:t>Design)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736"/>
            <a:ext cx="10515600" cy="510285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적 속성 표시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800" dirty="0"/>
              <a:t>적은 </a:t>
            </a:r>
            <a:r>
              <a:rPr lang="en-US" altLang="ko-KR" sz="1800" dirty="0"/>
              <a:t>1~3</a:t>
            </a:r>
            <a:r>
              <a:rPr lang="ko-KR" altLang="en-US" sz="1800" dirty="0"/>
              <a:t>개의 코어를 가지고 있고</a:t>
            </a:r>
            <a:r>
              <a:rPr lang="en-US" altLang="ko-KR" sz="1800" dirty="0"/>
              <a:t>, </a:t>
            </a:r>
            <a:r>
              <a:rPr lang="ko-KR" altLang="en-US" sz="1800" dirty="0"/>
              <a:t>가지고 있는 코어 속성의 미사일을 발사한다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>
                <a:effectLst/>
              </a:rPr>
              <a:t>오브젝트 디자인으로 표시한다</a:t>
            </a:r>
            <a:r>
              <a:rPr lang="en-US" altLang="ko-KR" sz="1800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얻을 수 있는 효과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1800" dirty="0"/>
              <a:t>적이 발사할 수 있는 미사일의 속성을 파악할 수 있어 상성 계산에 도움이 된다</a:t>
            </a:r>
            <a:r>
              <a:rPr lang="en-US" altLang="ko-KR" sz="18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3F8C3F-8011-42F5-A93B-5C8C67126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5" y="2870230"/>
            <a:ext cx="1520955" cy="1524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F47F97-8C70-4D3C-9372-2C2ED3E4D7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854939"/>
            <a:ext cx="1520955" cy="1524003"/>
          </a:xfrm>
          <a:prstGeom prst="rect">
            <a:avLst/>
          </a:prstGeom>
        </p:spPr>
      </p:pic>
      <p:pic>
        <p:nvPicPr>
          <p:cNvPr id="16" name="그림 15" descr="건물, 다리이(가) 표시된 사진&#10;&#10;자동 생성된 설명">
            <a:extLst>
              <a:ext uri="{FF2B5EF4-FFF2-40B4-BE49-F238E27FC236}">
                <a16:creationId xmlns:a16="http://schemas.microsoft.com/office/drawing/2014/main" id="{641B913A-16E6-4A9B-9ECF-FFC2458A1D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77" y="2854938"/>
            <a:ext cx="1520955" cy="1524003"/>
          </a:xfrm>
          <a:prstGeom prst="rect">
            <a:avLst/>
          </a:prstGeom>
        </p:spPr>
      </p:pic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8682FFF-CB83-4FE4-9F06-E4D61AE7D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36819"/>
              </p:ext>
            </p:extLst>
          </p:nvPr>
        </p:nvGraphicFramePr>
        <p:xfrm>
          <a:off x="969479" y="2516378"/>
          <a:ext cx="7344816" cy="2201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5641">
                  <a:extLst>
                    <a:ext uri="{9D8B030D-6E8A-4147-A177-3AD203B41FA5}">
                      <a16:colId xmlns:a16="http://schemas.microsoft.com/office/drawing/2014/main" val="266878965"/>
                    </a:ext>
                  </a:extLst>
                </a:gridCol>
                <a:gridCol w="1949725">
                  <a:extLst>
                    <a:ext uri="{9D8B030D-6E8A-4147-A177-3AD203B41FA5}">
                      <a16:colId xmlns:a16="http://schemas.microsoft.com/office/drawing/2014/main" val="54524827"/>
                    </a:ext>
                  </a:extLst>
                </a:gridCol>
                <a:gridCol w="1949725">
                  <a:extLst>
                    <a:ext uri="{9D8B030D-6E8A-4147-A177-3AD203B41FA5}">
                      <a16:colId xmlns:a16="http://schemas.microsoft.com/office/drawing/2014/main" val="4121169558"/>
                    </a:ext>
                  </a:extLst>
                </a:gridCol>
                <a:gridCol w="1949725">
                  <a:extLst>
                    <a:ext uri="{9D8B030D-6E8A-4147-A177-3AD203B41FA5}">
                      <a16:colId xmlns:a16="http://schemas.microsoft.com/office/drawing/2014/main" val="4162432222"/>
                    </a:ext>
                  </a:extLst>
                </a:gridCol>
              </a:tblGrid>
              <a:tr h="153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속성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31325"/>
                  </a:ext>
                </a:extLst>
              </a:tr>
              <a:tr h="1464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Easy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Medium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0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730</Words>
  <Application>Microsoft Office PowerPoint</Application>
  <PresentationFormat>와이드스크린</PresentationFormat>
  <Paragraphs>154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게임 개요 발표 코어 포스</vt:lpstr>
      <vt:lpstr>게임 특징 (Features)</vt:lpstr>
      <vt:lpstr>배경스토리 (Synopsis)</vt:lpstr>
      <vt:lpstr>조작 (Controls)</vt:lpstr>
      <vt:lpstr>규칙 (Rules)</vt:lpstr>
      <vt:lpstr>규칙 (Rules)</vt:lpstr>
      <vt:lpstr>규칙 (Rules)</vt:lpstr>
      <vt:lpstr>레벨 디자인 (Level Design)</vt:lpstr>
      <vt:lpstr>레벨 디자인 (Level Design)</vt:lpstr>
      <vt:lpstr>비쥬얼 (Game Visual)</vt:lpstr>
      <vt:lpstr>유사 게임과 비교 및 차별성</vt:lpstr>
      <vt:lpstr>개발 기술 (Technologies)</vt:lpstr>
      <vt:lpstr>개발 일정 (Schedules)</vt:lpstr>
      <vt:lpstr>개발 일정 (Schedules)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Ksm</cp:lastModifiedBy>
  <cp:revision>623</cp:revision>
  <dcterms:created xsi:type="dcterms:W3CDTF">2017-09-26T02:52:19Z</dcterms:created>
  <dcterms:modified xsi:type="dcterms:W3CDTF">2019-10-13T12:50:16Z</dcterms:modified>
</cp:coreProperties>
</file>