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68" y="-59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24_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7652" y="1063633"/>
            <a:ext cx="7772400" cy="869947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61" y="1978468"/>
            <a:ext cx="7777782" cy="4708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192518"/>
            <a:ext cx="1500198" cy="365125"/>
          </a:xfrm>
        </p:spPr>
        <p:txBody>
          <a:bodyPr/>
          <a:lstStyle/>
          <a:p>
            <a:fld id="{4618D3D5-0036-4C7B-A6E8-0B77F40FAC81}" type="datetime1">
              <a:rPr lang="ko-KR" altLang="en-US" smtClean="0"/>
              <a:pPr/>
              <a:t>2009-07-18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929454" y="192518"/>
            <a:ext cx="190022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192518"/>
            <a:ext cx="2133600" cy="365125"/>
          </a:xfrm>
        </p:spPr>
        <p:txBody>
          <a:bodyPr/>
          <a:lstStyle/>
          <a:p>
            <a:fld id="{B6AC936E-81BD-4F45-A3AA-AFAA56F80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AD8-A7BB-4365-97F5-8B45CF98B405}" type="datetime1">
              <a:rPr lang="ko-KR" altLang="en-US" smtClean="0"/>
              <a:pPr/>
              <a:t>2009-07-18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ADB1-91BF-44FF-8ADB-00B2212F5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컴퓨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B50-P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19080" y="99308"/>
            <a:ext cx="6610374" cy="7512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3405" y="1077668"/>
            <a:ext cx="8538962" cy="50999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264748"/>
            <a:ext cx="1500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1B7416D2-B0BE-4DC8-AB42-E6736DB6963E}" type="datetime1">
              <a:rPr lang="ko-KR" altLang="en-US"/>
              <a:pPr lvl="0">
                <a:defRPr/>
              </a:pPr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929454" y="349231"/>
            <a:ext cx="190022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20000"/>
              <a:lumOff val="8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SzPct val="100000"/>
        <a:buFont typeface="Wingdings"/>
        <a:buChar char="ä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Wingdings"/>
        <a:buChar char="§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–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»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1043608" y="974876"/>
            <a:ext cx="7772400" cy="869947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ko-KR" altLang="en-US" sz="5000">
                <a:solidFill>
                  <a:schemeClr val="dk1"/>
                </a:solidFill>
                <a:latin typeface="한컴 윤고딕 240"/>
              </a:rPr>
              <a:t>코드 리뷰</a:t>
            </a:r>
            <a:endParaRPr lang="ko-KR" altLang="en-US" sz="5000">
              <a:solidFill>
                <a:schemeClr val="dk1"/>
              </a:solidFill>
              <a:latin typeface="한컴 윤고딕 24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70681" y="2132856"/>
            <a:ext cx="7777782" cy="470818"/>
          </a:xfrm>
        </p:spPr>
        <p:txBody>
          <a:bodyPr/>
          <a:lstStyle/>
          <a:p>
            <a:pPr lvl="0">
              <a:defRPr/>
            </a:pPr>
            <a:r>
              <a:rPr lang="ko-KR" altLang="en-US" sz="2500">
                <a:solidFill>
                  <a:schemeClr val="dk1"/>
                </a:solidFill>
                <a:latin typeface="한컴 윤고딕 230"/>
              </a:rPr>
              <a:t>객체지향 프로그래밍 </a:t>
            </a:r>
            <a:r>
              <a:rPr lang="en-US" altLang="ko-KR" sz="2500">
                <a:solidFill>
                  <a:schemeClr val="dk1"/>
                </a:solidFill>
                <a:latin typeface="한컴 윤고딕 230"/>
              </a:rPr>
              <a:t>(</a:t>
            </a:r>
            <a:r>
              <a:rPr lang="ko-KR" altLang="en-US" sz="2500">
                <a:solidFill>
                  <a:schemeClr val="dk1"/>
                </a:solidFill>
                <a:latin typeface="한컴 윤고딕 230"/>
              </a:rPr>
              <a:t>상속</a:t>
            </a:r>
            <a:r>
              <a:rPr lang="en-US" altLang="ko-KR" sz="2500">
                <a:solidFill>
                  <a:schemeClr val="dk1"/>
                </a:solidFill>
                <a:latin typeface="한컴 윤고딕 230"/>
              </a:rPr>
              <a:t>)</a:t>
            </a:r>
            <a:endParaRPr lang="en-US" altLang="ko-KR" sz="2500">
              <a:solidFill>
                <a:schemeClr val="dk1"/>
              </a:solidFill>
              <a:latin typeface="한컴 윤고딕 230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139952" y="4725144"/>
            <a:ext cx="4680520" cy="54712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3000">
                <a:latin typeface="한컴 윤고딕 230"/>
              </a:rPr>
              <a:t>김상의</a:t>
            </a:r>
            <a:endParaRPr lang="ko-KR" altLang="en-US" sz="3000"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47047" y="0"/>
            <a:ext cx="3049905" cy="845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마무리인사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19571" y="3003428"/>
            <a:ext cx="7704856" cy="8522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>
                <a:latin typeface="한컴 윤고딕 230"/>
              </a:rPr>
              <a:t>감사합니다</a:t>
            </a:r>
            <a:r>
              <a:rPr lang="en-US" altLang="ko-KR" sz="5000" b="1">
                <a:latin typeface="한컴 윤고딕 230"/>
              </a:rPr>
              <a:t>.</a:t>
            </a:r>
            <a:endParaRPr lang="en-US" altLang="ko-KR" sz="5000" b="1"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72009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서론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8" name=""/>
          <p:cNvSpPr/>
          <p:nvPr/>
        </p:nvSpPr>
        <p:spPr>
          <a:xfrm>
            <a:off x="360045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본론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9" name=""/>
          <p:cNvSpPr/>
          <p:nvPr/>
        </p:nvSpPr>
        <p:spPr>
          <a:xfrm>
            <a:off x="648081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결론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907393" y="116632"/>
            <a:ext cx="1329214" cy="8530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목차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59530" y="0"/>
            <a:ext cx="1327785" cy="8458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서론</a:t>
            </a:r>
            <a:endParaRPr lang="ko-KR" altLang="en-US" sz="5000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8" name=""/>
          <p:cNvSpPr/>
          <p:nvPr/>
        </p:nvSpPr>
        <p:spPr>
          <a:xfrm>
            <a:off x="72009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소스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선택 이유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9" name=""/>
          <p:cNvSpPr/>
          <p:nvPr/>
        </p:nvSpPr>
        <p:spPr>
          <a:xfrm>
            <a:off x="648081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소스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출처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99535" y="0"/>
            <a:ext cx="1335405" cy="84582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본론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72009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코드리뷰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8" name=""/>
          <p:cNvSpPr/>
          <p:nvPr/>
        </p:nvSpPr>
        <p:spPr>
          <a:xfrm>
            <a:off x="648081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퀴즈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99535" y="0"/>
            <a:ext cx="1335405" cy="845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결론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5" name=""/>
          <p:cNvSpPr/>
          <p:nvPr/>
        </p:nvSpPr>
        <p:spPr>
          <a:xfrm>
            <a:off x="3600450" y="2880360"/>
            <a:ext cx="1800225" cy="1800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마무리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  <a:p>
            <a:pPr algn="ctr">
              <a:defRPr/>
            </a:pPr>
            <a:r>
              <a:rPr lang="ko-KR" altLang="en-US" sz="25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인사</a:t>
            </a:r>
            <a:endParaRPr lang="ko-KR" altLang="en-US" sz="25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335535" y="116632"/>
            <a:ext cx="2472929" cy="8530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코드리뷰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한컴 윤고딕 230"/>
            </a:endParaRPr>
          </a:p>
        </p:txBody>
      </p:sp>
      <p:sp>
        <p:nvSpPr>
          <p:cNvPr id="5" name=""/>
          <p:cNvSpPr/>
          <p:nvPr/>
        </p:nvSpPr>
        <p:spPr>
          <a:xfrm>
            <a:off x="143508" y="1347580"/>
            <a:ext cx="8856984" cy="50337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public class Ksu {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public static void main(String[] args) {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Orange or = new Orange();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	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if(or instanceof Orange) {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System.</a:t>
            </a:r>
            <a:r>
              <a:rPr xmlns:mc="http://schemas.openxmlformats.org/markup-compatibility/2006" xmlns:hp="http://schemas.haansoft.com/office/presentation/8.0" b="1" i="1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out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.println("이것은 Orange 클래스의 인스턴스입니다.");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if(or instanceof Fruit) {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System.</a:t>
            </a:r>
            <a:r>
              <a:rPr xmlns:mc="http://schemas.openxmlformats.org/markup-compatibility/2006" xmlns:hp="http://schemas.haansoft.com/office/presentation/8.0" b="1" i="1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out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.println("이것은 Fruit 클래스의 인스턴스입니다.");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if(or instanceof Object) {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System.</a:t>
            </a:r>
            <a:r>
              <a:rPr xmlns:mc="http://schemas.openxmlformats.org/markup-compatibility/2006" xmlns:hp="http://schemas.haansoft.com/office/presentation/8.0" b="1" i="1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out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.println("이것은 Object 클래스의 인스턴스입니다.");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       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System.</a:t>
            </a:r>
            <a:r>
              <a:rPr xmlns:mc="http://schemas.openxmlformats.org/markup-compatibility/2006" xmlns:hp="http://schemas.haansoft.com/office/presentation/8.0" b="1" i="1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out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.println(or.getClass().getName());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}// class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class Fruit{}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ea typeface="한컴 윤고딕 230"/>
              </a:rPr>
              <a:t>	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chemeClr val="tx1"/>
                </a:solidFill>
                <a:latin typeface="한컴 윤고딕 230"/>
                <a:ea typeface="한컴 윤고딕 230"/>
              </a:rPr>
              <a:t>class Orange extends Fruit{}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chemeClr val="tx1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r>
              <a:rPr lang="en-US" altLang="ko-KR" sz="2500">
                <a:latin typeface="한컴 윤고딕 230"/>
              </a:rPr>
              <a:t>1.</a:t>
            </a:r>
            <a:r>
              <a:rPr lang="ko-KR" altLang="en-US" sz="2500">
                <a:latin typeface="한컴 윤고딕 230"/>
              </a:rPr>
              <a:t> 코드에서 출력되는 값을 순서대로 모두 말하시오</a:t>
            </a:r>
            <a:r>
              <a:rPr lang="en-US" altLang="ko-KR" sz="2500">
                <a:latin typeface="한컴 윤고딕 230"/>
              </a:rPr>
              <a:t>.</a:t>
            </a:r>
            <a:endParaRPr lang="en-US" altLang="ko-KR" sz="2500"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lang="ko-KR" altLang="en-US" sz="2500">
                <a:latin typeface="한컴 윤고딕 230"/>
              </a:rPr>
              <a:t>	</a:t>
            </a:r>
            <a:endParaRPr lang="en-US" altLang="ko-KR" sz="2000"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lang="ko-KR" altLang="en-US" sz="2000">
                <a:latin typeface="한컴 윤고딕 230"/>
              </a:rPr>
              <a:t>	</a:t>
            </a:r>
            <a:r>
              <a:rPr lang="en-US" altLang="ko-KR" sz="2000">
                <a:latin typeface="한컴 윤고딕 230"/>
              </a:rPr>
              <a:t>1)</a:t>
            </a:r>
            <a:r>
              <a:rPr lang="ko-KR" altLang="en-US" sz="2000"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이것은 Orange 클래스의 인스턴스입니다.</a:t>
            </a:r>
            <a:r>
              <a:rPr lang="ko-KR" altLang="en-US" sz="2000">
                <a:latin typeface="한컴 윤고딕 230"/>
              </a:rPr>
              <a:t>   </a:t>
            </a:r>
            <a:endParaRPr lang="ko-KR" altLang="en-US" sz="2000"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lang="ko-KR" altLang="en-US" sz="2000">
                <a:latin typeface="한컴 윤고딕 230"/>
              </a:rPr>
              <a:t>        </a:t>
            </a:r>
            <a:endParaRPr lang="en-US" altLang="ko-KR" sz="2000">
              <a:latin typeface="한컴 윤고딕 230"/>
            </a:endParaRPr>
          </a:p>
          <a:p>
            <a:pPr marL="0" indent="0" algn="l">
              <a:buNone/>
              <a:defRPr/>
            </a:pPr>
            <a:endParaRPr lang="en-US" altLang="ko-KR" sz="2000"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lang="ko-KR" altLang="en-US" sz="2000"/>
              <a:t>	</a:t>
            </a:r>
            <a:r>
              <a:rPr lang="en-US" altLang="ko-KR" sz="2000">
                <a:latin typeface="한컴 윤고딕 230"/>
              </a:rPr>
              <a:t>2)</a:t>
            </a:r>
            <a:r>
              <a:rPr lang="ko-KR" altLang="en-US" sz="2000"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이것은 Fruit 클래스의 인스턴스입니다.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chemeClr val="tx1"/>
                </a:solidFill>
              </a:rPr>
              <a:t>	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3)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이것은 Object 클래스의 인스턴스입니다.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	</a:t>
            </a:r>
            <a:endParaRPr xmlns:mc="http://schemas.openxmlformats.org/markup-compatibility/2006" xmlns:hp="http://schemas.haansoft.com/office/presentation/8.0" lang="en-US" altLang="ko-KR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 algn="l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	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4)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chemeClr val="tx1"/>
                </a:solidFill>
                <a:latin typeface="한컴 윤고딕 230"/>
              </a:rPr>
              <a:t>Orange</a:t>
            </a:r>
            <a:endParaRPr xmlns:mc="http://schemas.openxmlformats.org/markup-compatibility/2006" xmlns:hp="http://schemas.haansoft.com/office/presentation/8.0" lang="en-US" altLang="ko-KR" sz="2000" b="1" i="0" strike="noStrike" mc:Ignorable="hp" hp:hslEmbossed="0">
              <a:solidFill>
                <a:schemeClr val="tx1"/>
              </a:solidFill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000">
              <a:latin typeface="한컴 윤고딕 230"/>
              <a:ea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  <a:ea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None/>
              <a:defRPr/>
            </a:pPr>
            <a:endParaRPr lang="en-US" altLang="ko-KR" sz="2500">
              <a:latin typeface="한컴 윤고딕 230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796129" y="0"/>
            <a:ext cx="2086510" cy="8530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퀴즈 </a:t>
            </a:r>
            <a:r>
              <a:rPr lang="en-US" altLang="ko-KR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1</a:t>
            </a: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 </a:t>
            </a:r>
            <a:endParaRPr lang="ko-KR" altLang="en-US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519" y="1340768"/>
            <a:ext cx="8538962" cy="5099962"/>
          </a:xfrm>
        </p:spPr>
        <p:txBody>
          <a:bodyPr/>
          <a:lstStyle/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Font typeface="Arial"/>
              <a:buNone/>
              <a:defRPr/>
            </a:pPr>
            <a:endParaRPr lang="en-US" altLang="ko-KR" sz="2500">
              <a:latin typeface="한컴 윤고딕 230"/>
            </a:endParaRPr>
          </a:p>
          <a:p>
            <a:pPr marL="0" indent="0">
              <a:buClr>
                <a:schemeClr val="dk1">
                  <a:lumMod val="60000"/>
                  <a:lumOff val="40000"/>
                </a:schemeClr>
              </a:buClr>
              <a:buFont typeface="Arial"/>
              <a:buNone/>
              <a:defRPr/>
            </a:pPr>
            <a:r>
              <a:rPr lang="en-US" altLang="ko-KR" sz="2500">
                <a:latin typeface="한컴 윤고딕 230"/>
              </a:rPr>
              <a:t>2. </a:t>
            </a:r>
            <a:r>
              <a:rPr lang="ko-KR" altLang="en-US" sz="2500">
                <a:latin typeface="한컴 윤고딕 230"/>
              </a:rPr>
              <a:t>어떤 타입에 대한 </a:t>
            </a:r>
            <a:r>
              <a:rPr lang="en-US" altLang="ko-KR" sz="2500">
                <a:latin typeface="한컴 윤고딕 230"/>
              </a:rPr>
              <a:t>instanceof</a:t>
            </a:r>
            <a:r>
              <a:rPr lang="ko-KR" altLang="en-US" sz="2500">
                <a:latin typeface="한컴 윤고딕 230"/>
              </a:rPr>
              <a:t> 연산의 결과가 </a:t>
            </a:r>
            <a:r>
              <a:rPr lang="en-US" altLang="ko-KR" sz="2500">
                <a:latin typeface="한컴 윤고딕 230"/>
              </a:rPr>
              <a:t>true</a:t>
            </a:r>
            <a:r>
              <a:rPr lang="ko-KR" altLang="en-US" sz="2500">
                <a:latin typeface="한컴 윤고딕 230"/>
              </a:rPr>
              <a:t>이더라도 검사한 타입으로 형변환을 하면 결과가 </a:t>
            </a:r>
            <a:r>
              <a:rPr lang="en-US" altLang="ko-KR" sz="2500">
                <a:latin typeface="한컴 윤고딕 230"/>
              </a:rPr>
              <a:t>false</a:t>
            </a:r>
            <a:r>
              <a:rPr lang="ko-KR" altLang="en-US" sz="2500">
                <a:latin typeface="한컴 윤고딕 230"/>
              </a:rPr>
              <a:t>가 되므로 형변환이 불가능하다</a:t>
            </a:r>
            <a:r>
              <a:rPr lang="en-US" altLang="ko-KR" sz="2500">
                <a:latin typeface="한컴 윤고딕 230"/>
              </a:rPr>
              <a:t>.</a:t>
            </a:r>
            <a:endParaRPr lang="en-US" altLang="ko-KR" sz="2500">
              <a:latin typeface="한컴 윤고딕 230"/>
            </a:endParaRPr>
          </a:p>
          <a:p>
            <a:pPr marL="0" indent="0" algn="ctr">
              <a:buClr>
                <a:schemeClr val="dk1">
                  <a:lumMod val="60000"/>
                  <a:lumOff val="40000"/>
                </a:schemeClr>
              </a:buClr>
              <a:buFont typeface="Arial"/>
              <a:buNone/>
              <a:defRPr/>
            </a:pPr>
            <a:r>
              <a:rPr lang="en-US" altLang="ko-KR" sz="15000">
                <a:latin typeface="한컴 윤고딕 230"/>
              </a:rPr>
              <a:t>X</a:t>
            </a:r>
            <a:endParaRPr lang="en-US" altLang="ko-KR" sz="15000">
              <a:latin typeface="한컴 윤고딕 230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322640" y="0"/>
            <a:ext cx="4502974" cy="8458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퀴즈 </a:t>
            </a:r>
            <a:r>
              <a:rPr lang="en-US" altLang="ko-KR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2(OX</a:t>
            </a: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퀴즈</a:t>
            </a:r>
            <a:r>
              <a:rPr lang="en-US" altLang="ko-KR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)</a:t>
            </a:r>
            <a:endParaRPr lang="en-US" altLang="ko-KR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518" y="1281366"/>
            <a:ext cx="8538962" cy="5099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 b="1">
                <a:latin typeface="한컴 윤고딕 230"/>
              </a:rPr>
              <a:t>    </a:t>
            </a:r>
            <a:r>
              <a:rPr lang="en-US" altLang="ko-KR" sz="2500" b="1">
                <a:latin typeface="한컴 윤고딕 230"/>
              </a:rPr>
              <a:t>3.</a:t>
            </a:r>
            <a:r>
              <a:rPr lang="ko-KR" altLang="en-US" sz="2500" b="1">
                <a:latin typeface="한컴 윤고딕 230"/>
              </a:rPr>
              <a:t> </a:t>
            </a:r>
            <a:r>
              <a:rPr lang="en-US" altLang="ko-KR" sz="2500" b="1">
                <a:latin typeface="한컴 윤고딕 230"/>
              </a:rPr>
              <a:t>instanceof</a:t>
            </a:r>
            <a:r>
              <a:rPr lang="ko-KR" altLang="en-US" sz="2500" b="1">
                <a:latin typeface="한컴 윤고딕 230"/>
              </a:rPr>
              <a:t> 연산자는 자손 클래스가 부모 클래스의 인스턴스인지 여부를 검사하고 </a:t>
            </a:r>
            <a:r>
              <a:rPr lang="en-US" altLang="ko-KR" sz="2500" b="1">
                <a:latin typeface="한컴 윤고딕 230"/>
              </a:rPr>
              <a:t>true</a:t>
            </a:r>
            <a:r>
              <a:rPr lang="ko-KR" altLang="en-US" sz="2500" b="1">
                <a:latin typeface="한컴 윤고딕 230"/>
              </a:rPr>
              <a:t>나 </a:t>
            </a:r>
            <a:r>
              <a:rPr lang="en-US" altLang="ko-KR" sz="2500" b="1">
                <a:latin typeface="한컴 윤고딕 230"/>
              </a:rPr>
              <a:t>false</a:t>
            </a:r>
            <a:r>
              <a:rPr lang="ko-KR" altLang="en-US" sz="2500" b="1">
                <a:latin typeface="한컴 윤고딕 230"/>
              </a:rPr>
              <a:t>로 결과 값을 출력합니다</a:t>
            </a:r>
            <a:r>
              <a:rPr lang="en-US" altLang="ko-KR" sz="2500" b="1">
                <a:latin typeface="한컴 윤고딕 230"/>
              </a:rPr>
              <a:t>.</a:t>
            </a:r>
            <a:r>
              <a:rPr lang="ko-KR" altLang="en-US" sz="2500" b="1">
                <a:latin typeface="한컴 윤고딕 230"/>
              </a:rPr>
              <a:t>       </a:t>
            </a:r>
            <a:endParaRPr lang="ko-KR" altLang="en-US" sz="2500" b="1">
              <a:latin typeface="한컴 윤고딕 230"/>
            </a:endParaRPr>
          </a:p>
          <a:p>
            <a:pPr marL="0" indent="0">
              <a:buNone/>
              <a:defRPr/>
            </a:pPr>
            <a:r>
              <a:rPr lang="ko-KR" altLang="en-US" sz="2500" b="1">
                <a:latin typeface="한컴 윤고딕 230"/>
              </a:rPr>
              <a:t>   이와 비슷하게 변수 파트에도 </a:t>
            </a:r>
            <a:r>
              <a:rPr lang="en-US" altLang="ko-KR" sz="2500" b="1">
                <a:latin typeface="한컴 윤고딕 230"/>
              </a:rPr>
              <a:t>true</a:t>
            </a:r>
            <a:r>
              <a:rPr lang="ko-KR" altLang="en-US" sz="2500" b="1">
                <a:latin typeface="한컴 윤고딕 230"/>
              </a:rPr>
              <a:t>나 </a:t>
            </a:r>
            <a:r>
              <a:rPr lang="en-US" altLang="ko-KR" sz="2500" b="1">
                <a:latin typeface="한컴 윤고딕 230"/>
              </a:rPr>
              <a:t>false</a:t>
            </a:r>
            <a:r>
              <a:rPr lang="ko-KR" altLang="en-US" sz="2500" b="1">
                <a:latin typeface="한컴 윤고딕 230"/>
              </a:rPr>
              <a:t>로 결과값을 출력하는 변수가 있었습니다</a:t>
            </a:r>
            <a:r>
              <a:rPr lang="en-US" altLang="ko-KR" sz="2500" b="1">
                <a:latin typeface="한컴 윤고딕 230"/>
              </a:rPr>
              <a:t>.</a:t>
            </a:r>
            <a:r>
              <a:rPr lang="ko-KR" altLang="en-US" sz="2500" b="1">
                <a:latin typeface="한컴 윤고딕 230"/>
              </a:rPr>
              <a:t> 이 변수의 이름은 무엇인가요</a:t>
            </a:r>
            <a:r>
              <a:rPr lang="en-US" altLang="ko-KR" sz="2500" b="1">
                <a:latin typeface="한컴 윤고딕 230"/>
              </a:rPr>
              <a:t>?</a:t>
            </a:r>
            <a:endParaRPr lang="en-US" altLang="ko-KR" sz="2500" b="1">
              <a:latin typeface="한컴 윤고딕 230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ko-KR" altLang="en-US"/>
              <a:t>논리형 변수 </a:t>
            </a:r>
            <a:r>
              <a:rPr lang="en-US" altLang="ko-KR"/>
              <a:t>boolean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3598991" y="0"/>
            <a:ext cx="1950274" cy="84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퀴즈 </a:t>
            </a:r>
            <a:r>
              <a:rPr lang="en-US" altLang="ko-KR" sz="5000" b="1">
                <a:ln w="12700" cap="flat" cmpd="sng" algn="ctr">
                  <a:solidFill>
                    <a:schemeClr val="accent1"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한컴 윤고딕 230"/>
              </a:rPr>
              <a:t>3</a:t>
            </a:r>
            <a:endParaRPr lang="en-US" altLang="ko-KR" sz="5000" b="1">
              <a:ln w="12700" cap="flat" cmpd="sng" algn="ctr">
                <a:solidFill>
                  <a:schemeClr val="accent1">
                    <a:satMod val="105000"/>
                  </a:schemeClr>
                </a:solidFill>
                <a:prstDash val="solid"/>
                <a:round/>
              </a:ln>
              <a:solidFill>
                <a:schemeClr val="tx1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컴퓨터">
  <a:themeElements>
    <a:clrScheme name="컴퓨터">
      <a:dk1>
        <a:sysClr val="windowText" lastClr="000000"/>
      </a:dk1>
      <a:lt1>
        <a:srgbClr val="e4f5f8"/>
      </a:lt1>
      <a:dk2>
        <a:srgbClr val="8e839d"/>
      </a:dk2>
      <a:lt2>
        <a:srgbClr val="efeff1"/>
      </a:lt2>
      <a:accent1>
        <a:srgbClr val="60eae7"/>
      </a:accent1>
      <a:accent2>
        <a:srgbClr val="24859c"/>
      </a:accent2>
      <a:accent3>
        <a:srgbClr val="4547a5"/>
      </a:accent3>
      <a:accent4>
        <a:srgbClr val="5230b2"/>
      </a:accent4>
      <a:accent5>
        <a:srgbClr val="af51a4"/>
      </a:accent5>
      <a:accent6>
        <a:srgbClr val="f19345"/>
      </a:accent6>
      <a:hlink>
        <a:srgbClr val="c00000"/>
      </a:hlink>
      <a:folHlink>
        <a:srgbClr val="30a7bd"/>
      </a:folHlink>
    </a:clrScheme>
    <a:fontScheme name="컴퓨터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컴퓨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168</ep:Words>
  <ep:PresentationFormat>화면 슬라이드 쇼(4:3)</ep:PresentationFormat>
  <ep:Paragraphs>61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컴퓨터</vt:lpstr>
      <vt:lpstr>코드 리뷰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2009-07-18T08:40:11.000</dcterms:created>
  <dc:creator>(주)한글과컴퓨터</dc:creator>
  <cp:lastModifiedBy>USER</cp:lastModifiedBy>
  <dcterms:modified xsi:type="dcterms:W3CDTF">2024-02-04T14:11:35.519</dcterms:modified>
  <cp:revision>53</cp:revision>
  <dc:title>슬라이드 1</dc:title>
  <cp:version>1000.0000.01</cp:version>
</cp:coreProperties>
</file>