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60" y="72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15.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클래스의 상속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2: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오버라이딩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 간 대입과 형 변환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153786-02D3-4679-9512-C11A15EB86FE}"/>
              </a:ext>
            </a:extLst>
          </p:cNvPr>
          <p:cNvSpPr/>
          <p:nvPr/>
        </p:nvSpPr>
        <p:spPr>
          <a:xfrm>
            <a:off x="1193531" y="1665572"/>
            <a:ext cx="412405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sweet() {...}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milky() {...}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C992E9-4167-4DD9-B952-22AE01528E97}"/>
              </a:ext>
            </a:extLst>
          </p:cNvPr>
          <p:cNvSpPr/>
          <p:nvPr/>
        </p:nvSpPr>
        <p:spPr>
          <a:xfrm>
            <a:off x="5734929" y="1716093"/>
            <a:ext cx="5221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CheeseCake ca1 = new CheeseCake();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Cake ca2 = ca1;    // </a:t>
            </a:r>
            <a:r>
              <a:rPr lang="ko-KR" altLang="en-US" sz="1500" dirty="0">
                <a:latin typeface="Consolas" panose="020B0609020204030204" pitchFamily="49" charset="0"/>
              </a:rPr>
              <a:t>가능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3668AF-ECA1-4450-B51E-CE8F8B259FAA}"/>
              </a:ext>
            </a:extLst>
          </p:cNvPr>
          <p:cNvSpPr/>
          <p:nvPr/>
        </p:nvSpPr>
        <p:spPr>
          <a:xfrm>
            <a:off x="5734929" y="3189066"/>
            <a:ext cx="5221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Cake ca3 = new CheeseCake();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CheeseCake ca4 = ca3;     // </a:t>
            </a:r>
            <a:r>
              <a:rPr lang="ko-KR" altLang="en-US" sz="1500" dirty="0">
                <a:latin typeface="Consolas" panose="020B0609020204030204" pitchFamily="49" charset="0"/>
              </a:rPr>
              <a:t>불가능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0B895-81CB-4849-BE78-D5E8328BAEEC}"/>
              </a:ext>
            </a:extLst>
          </p:cNvPr>
          <p:cNvSpPr/>
          <p:nvPr/>
        </p:nvSpPr>
        <p:spPr>
          <a:xfrm>
            <a:off x="5734930" y="4204729"/>
            <a:ext cx="6039728" cy="1025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이 시점에 컴파일러 및 가상머신은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ca3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 참조하는 대상을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인스턴스로 판단한다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ca3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 참조하는 인스턴스의 정확한 클래스 정보는 유지하지 않는다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9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참조변수의 참조 가능성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 기반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9FEA80-AB44-4E09-BBAA-90B26DA98225}"/>
              </a:ext>
            </a:extLst>
          </p:cNvPr>
          <p:cNvSpPr/>
          <p:nvPr/>
        </p:nvSpPr>
        <p:spPr>
          <a:xfrm>
            <a:off x="1193531" y="2012910"/>
            <a:ext cx="4321004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sweet() {...}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milky() {...}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DB3A98-7B92-4436-92A0-75A084267CCC}"/>
              </a:ext>
            </a:extLst>
          </p:cNvPr>
          <p:cNvSpPr/>
          <p:nvPr/>
        </p:nvSpPr>
        <p:spPr>
          <a:xfrm>
            <a:off x="5785201" y="2147054"/>
            <a:ext cx="32528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Cake </a:t>
            </a:r>
            <a:r>
              <a:rPr lang="en-US" altLang="ko-KR" sz="1500" dirty="0" err="1"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= new CheeseCake();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313212-0AB6-45F8-9101-70D43F6A7C54}"/>
              </a:ext>
            </a:extLst>
          </p:cNvPr>
          <p:cNvSpPr/>
          <p:nvPr/>
        </p:nvSpPr>
        <p:spPr>
          <a:xfrm>
            <a:off x="5785201" y="3171040"/>
            <a:ext cx="44165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CheeseCake[] cakes = new CheeseCake[10];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1B846A-EB0E-4F7B-92E0-D131490AF56C}"/>
              </a:ext>
            </a:extLst>
          </p:cNvPr>
          <p:cNvSpPr/>
          <p:nvPr/>
        </p:nvSpPr>
        <p:spPr>
          <a:xfrm>
            <a:off x="5785201" y="4195026"/>
            <a:ext cx="37818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Cake[] cakes = new CheeseCake[10];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361A3C-783A-4E78-B072-E850C262C8A0}"/>
              </a:ext>
            </a:extLst>
          </p:cNvPr>
          <p:cNvSpPr/>
          <p:nvPr/>
        </p:nvSpPr>
        <p:spPr>
          <a:xfrm>
            <a:off x="9038015" y="2119241"/>
            <a:ext cx="9190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가능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8EE65D-731B-4AD5-B0B9-4D2103542F39}"/>
              </a:ext>
            </a:extLst>
          </p:cNvPr>
          <p:cNvSpPr/>
          <p:nvPr/>
        </p:nvSpPr>
        <p:spPr>
          <a:xfrm>
            <a:off x="10201795" y="3147443"/>
            <a:ext cx="9190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가능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2E184D-062D-4837-8285-0AD42530018A}"/>
              </a:ext>
            </a:extLst>
          </p:cNvPr>
          <p:cNvSpPr/>
          <p:nvPr/>
        </p:nvSpPr>
        <p:spPr>
          <a:xfrm>
            <a:off x="9561247" y="4130506"/>
            <a:ext cx="9190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가능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C9E41E-02CB-4B0B-A409-B1AA6AD3B513}"/>
              </a:ext>
            </a:extLst>
          </p:cNvPr>
          <p:cNvSpPr/>
          <p:nvPr/>
        </p:nvSpPr>
        <p:spPr>
          <a:xfrm>
            <a:off x="5785201" y="4610524"/>
            <a:ext cx="53356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상속의 관계가 배열 인스턴스의 참조 관계까지 이어진다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7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오버라이딩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16DCB8-E8CF-4172-B853-E5822E194216}"/>
              </a:ext>
            </a:extLst>
          </p:cNvPr>
          <p:cNvSpPr/>
          <p:nvPr/>
        </p:nvSpPr>
        <p:spPr>
          <a:xfrm>
            <a:off x="1439993" y="1822196"/>
            <a:ext cx="4775277" cy="921189"/>
          </a:xfrm>
          <a:prstGeom prst="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84A880-B269-4224-9A40-F3613CE7A82C}"/>
              </a:ext>
            </a:extLst>
          </p:cNvPr>
          <p:cNvSpPr/>
          <p:nvPr/>
        </p:nvSpPr>
        <p:spPr>
          <a:xfrm>
            <a:off x="1439995" y="3454658"/>
            <a:ext cx="4775276" cy="967693"/>
          </a:xfrm>
          <a:prstGeom prst="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19E660-F5BA-4707-AD2F-6B834223C9DF}"/>
              </a:ext>
            </a:extLst>
          </p:cNvPr>
          <p:cNvSpPr/>
          <p:nvPr/>
        </p:nvSpPr>
        <p:spPr>
          <a:xfrm>
            <a:off x="1193531" y="1535970"/>
            <a:ext cx="6096000" cy="31713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Cake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void yummy()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System.out.println("Yummy Cake");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CheeseCake extends Cake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void yummy()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System.out.println("Yummy Cheese Cake");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FB13673F-E334-4D16-9CE3-1D29E72A6538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>
            <a:off x="6215270" y="2282791"/>
            <a:ext cx="1" cy="1655714"/>
          </a:xfrm>
          <a:prstGeom prst="bentConnector3">
            <a:avLst>
              <a:gd name="adj1" fmla="val 22860100000"/>
            </a:avLst>
          </a:prstGeom>
          <a:ln>
            <a:solidFill>
              <a:srgbClr val="E1300D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A898B5-90EA-47FF-AAFF-65C7CCC06269}"/>
              </a:ext>
            </a:extLst>
          </p:cNvPr>
          <p:cNvSpPr/>
          <p:nvPr/>
        </p:nvSpPr>
        <p:spPr>
          <a:xfrm>
            <a:off x="6461732" y="2282790"/>
            <a:ext cx="376472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오버라이딩 관계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CheeseCake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yummy 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메소드가 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yummy 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메소드를 오버라이딩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A673FC-A8CF-401A-BB11-A4506D040D5F}"/>
              </a:ext>
            </a:extLst>
          </p:cNvPr>
          <p:cNvSpPr/>
          <p:nvPr/>
        </p:nvSpPr>
        <p:spPr>
          <a:xfrm>
            <a:off x="6799025" y="4225403"/>
            <a:ext cx="4778686" cy="1957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Cake c1 = new CheeseCake();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CheeseCake c2 = new CheeseCake();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c1.yummy();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c2.yummy();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658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오버라이딩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2F8149-0C3E-41CE-B73A-AB0A15DB2696}"/>
              </a:ext>
            </a:extLst>
          </p:cNvPr>
          <p:cNvSpPr/>
          <p:nvPr/>
        </p:nvSpPr>
        <p:spPr>
          <a:xfrm>
            <a:off x="1193530" y="1423236"/>
            <a:ext cx="8048943" cy="2607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void yummy() </a:t>
            </a:r>
            <a:r>
              <a:rPr lang="en-US" altLang="ko-KR" sz="1400" dirty="0">
                <a:latin typeface="Consolas" panose="020B0609020204030204" pitchFamily="49" charset="0"/>
              </a:rPr>
              <a:t>{...}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CheeseCake extends 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void yummy() </a:t>
            </a:r>
            <a:r>
              <a:rPr lang="en-US" altLang="ko-KR" sz="1400" dirty="0">
                <a:latin typeface="Consolas" panose="020B0609020204030204" pitchFamily="49" charset="0"/>
              </a:rPr>
              <a:t>{...}    // Cake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yummy</a:t>
            </a:r>
            <a:r>
              <a:rPr lang="ko-KR" altLang="en-US" sz="1400" dirty="0">
                <a:latin typeface="Consolas" panose="020B0609020204030204" pitchFamily="49" charset="0"/>
              </a:rPr>
              <a:t>를 오버라이딩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 extends CheeseCake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void yummy() </a:t>
            </a:r>
            <a:r>
              <a:rPr lang="en-US" altLang="ko-KR" sz="1400" dirty="0">
                <a:latin typeface="Consolas" panose="020B0609020204030204" pitchFamily="49" charset="0"/>
              </a:rPr>
              <a:t>{...}    // </a:t>
            </a:r>
            <a:r>
              <a:rPr lang="ko-KR" altLang="en-US" sz="1400" dirty="0">
                <a:latin typeface="Consolas" panose="020B0609020204030204" pitchFamily="49" charset="0"/>
              </a:rPr>
              <a:t>그리고 </a:t>
            </a:r>
            <a:r>
              <a:rPr lang="en-US" altLang="ko-KR" sz="1400" dirty="0">
                <a:latin typeface="Consolas" panose="020B0609020204030204" pitchFamily="49" charset="0"/>
              </a:rPr>
              <a:t>CheeseCake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yummy</a:t>
            </a:r>
            <a:r>
              <a:rPr lang="ko-KR" altLang="en-US" sz="1400" dirty="0">
                <a:latin typeface="Consolas" panose="020B0609020204030204" pitchFamily="49" charset="0"/>
              </a:rPr>
              <a:t>를 오버라이딩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EE198F-EF74-44CA-88B0-AC2831F338C9}"/>
              </a:ext>
            </a:extLst>
          </p:cNvPr>
          <p:cNvSpPr/>
          <p:nvPr/>
        </p:nvSpPr>
        <p:spPr>
          <a:xfrm>
            <a:off x="1193530" y="4255448"/>
            <a:ext cx="6374888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Cake c1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CheeseCake c2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 c3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c1.yummy();   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c2.yummy();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3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오버라이딩 된 메소드 호출하는 방법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41FA07-513F-4A0B-AF96-A3DA356FB271}"/>
              </a:ext>
            </a:extLst>
          </p:cNvPr>
          <p:cNvSpPr/>
          <p:nvPr/>
        </p:nvSpPr>
        <p:spPr>
          <a:xfrm>
            <a:off x="1193530" y="1621189"/>
            <a:ext cx="6543701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Cake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void yummy()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System.out.println("Yummy Cake");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CheeseCake extends Cake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void yummy()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super.yummy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System.out.println("Yummy Cheese Cake");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void tasty()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super.yummy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();    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System.out.println("Yummy Tasty Cake");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6A9A00-9681-440A-A2DE-AF1CF7A1CAFB}"/>
              </a:ext>
            </a:extLst>
          </p:cNvPr>
          <p:cNvSpPr/>
          <p:nvPr/>
        </p:nvSpPr>
        <p:spPr>
          <a:xfrm>
            <a:off x="1800663" y="5497540"/>
            <a:ext cx="8328075" cy="70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오버라이딩 된 메소드를 인스턴스 외부에서 호출하는 방법은 없다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그러나 인스턴스 내부에서는 키워드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super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를 이용해 호출 가능</a:t>
            </a:r>
          </a:p>
        </p:txBody>
      </p:sp>
    </p:spTree>
    <p:extLst>
      <p:ext uri="{BB962C8B-B14F-4D97-AF65-F5344CB8AC3E}">
        <p14:creationId xmlns:p14="http://schemas.microsoft.com/office/powerpoint/2010/main" val="180054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변수와 클래스 변수도 오버라이딩이 되는가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0315AA-350B-4CD5-9C50-A0E128F07DA6}"/>
              </a:ext>
            </a:extLst>
          </p:cNvPr>
          <p:cNvSpPr/>
          <p:nvPr/>
        </p:nvSpPr>
        <p:spPr>
          <a:xfrm>
            <a:off x="1389306" y="1838745"/>
            <a:ext cx="4431323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Cake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 size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CheeseCake extends Cake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 size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ABF371-9B28-477F-BFA1-5DDF6127F91D}"/>
              </a:ext>
            </a:extLst>
          </p:cNvPr>
          <p:cNvSpPr/>
          <p:nvPr/>
        </p:nvSpPr>
        <p:spPr>
          <a:xfrm>
            <a:off x="5820629" y="1838745"/>
            <a:ext cx="5030252" cy="156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CheeseCake c1 = new CheeseCake();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c1.size = ... // CheeseCake</a:t>
            </a:r>
            <a:r>
              <a:rPr lang="ko-KR" altLang="en-US" sz="1500" dirty="0">
                <a:latin typeface="Consolas" panose="020B0609020204030204" pitchFamily="49" charset="0"/>
              </a:rPr>
              <a:t>의 </a:t>
            </a:r>
            <a:r>
              <a:rPr lang="en-US" altLang="ko-KR" sz="1500" dirty="0">
                <a:latin typeface="Consolas" panose="020B0609020204030204" pitchFamily="49" charset="0"/>
              </a:rPr>
              <a:t>size</a:t>
            </a:r>
            <a:r>
              <a:rPr lang="ko-KR" altLang="en-US" sz="1500" dirty="0">
                <a:latin typeface="Consolas" panose="020B0609020204030204" pitchFamily="49" charset="0"/>
              </a:rPr>
              <a:t>에 접근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Cake c2 = new CheeseCake();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C2.size = ... // Cake</a:t>
            </a:r>
            <a:r>
              <a:rPr lang="ko-KR" altLang="en-US" sz="1500" dirty="0">
                <a:latin typeface="Consolas" panose="020B0609020204030204" pitchFamily="49" charset="0"/>
              </a:rPr>
              <a:t>의 </a:t>
            </a:r>
            <a:r>
              <a:rPr lang="en-US" altLang="ko-KR" sz="1500" dirty="0">
                <a:latin typeface="Consolas" panose="020B0609020204030204" pitchFamily="49" charset="0"/>
              </a:rPr>
              <a:t>size</a:t>
            </a:r>
            <a:r>
              <a:rPr lang="ko-KR" altLang="en-US" sz="1500" dirty="0">
                <a:latin typeface="Consolas" panose="020B0609020204030204" pitchFamily="49" charset="0"/>
              </a:rPr>
              <a:t>에 접근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30AC64-2351-4FCB-A4EF-56E633B62149}"/>
              </a:ext>
            </a:extLst>
          </p:cNvPr>
          <p:cNvSpPr/>
          <p:nvPr/>
        </p:nvSpPr>
        <p:spPr>
          <a:xfrm>
            <a:off x="1389306" y="4867153"/>
            <a:ext cx="935501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인스턴스 변수는 오버라이딩 되지 않는다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따라서 참조변수의 형에 따라 접근하는 멤버가 결정된다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2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15-3. instanceof </a:t>
            </a:r>
            <a:r>
              <a:rPr lang="ko-KR" altLang="en-US" sz="4000" dirty="0">
                <a:solidFill>
                  <a:schemeClr val="tx2"/>
                </a:solidFill>
              </a:rPr>
              <a:t>연산자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46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instanceof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연산자의 기본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4769BD-DAB9-43A7-A591-511FEADFC2EE}"/>
              </a:ext>
            </a:extLst>
          </p:cNvPr>
          <p:cNvSpPr/>
          <p:nvPr/>
        </p:nvSpPr>
        <p:spPr>
          <a:xfrm>
            <a:off x="1193531" y="1541141"/>
            <a:ext cx="6096000" cy="232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CheeseCake extends 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 extends CheeseCake{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60D68E-2CE6-4189-9D9F-1245EB8E4035}"/>
              </a:ext>
            </a:extLst>
          </p:cNvPr>
          <p:cNvSpPr/>
          <p:nvPr/>
        </p:nvSpPr>
        <p:spPr>
          <a:xfrm>
            <a:off x="6086625" y="1541141"/>
            <a:ext cx="519566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Cake </a:t>
            </a:r>
            <a:r>
              <a:rPr lang="en-US" altLang="ko-KR" sz="1400" dirty="0" err="1">
                <a:latin typeface="Consolas" panose="020B0609020204030204" pitchFamily="49" charset="0"/>
              </a:rPr>
              <a:t>cake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if(cake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Cake) {...}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if(cake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CheeseCake) {...}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if(cake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) {...}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61F732-5F94-441F-8E3F-B59E23CDBCBE}"/>
              </a:ext>
            </a:extLst>
          </p:cNvPr>
          <p:cNvSpPr/>
          <p:nvPr/>
        </p:nvSpPr>
        <p:spPr>
          <a:xfrm>
            <a:off x="1167008" y="4592771"/>
            <a:ext cx="59745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if(ref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ClassName)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ref</a:t>
            </a:r>
            <a:r>
              <a:rPr lang="ko-KR" altLang="en-US" sz="1400" dirty="0">
                <a:latin typeface="Consolas" panose="020B0609020204030204" pitchFamily="49" charset="0"/>
              </a:rPr>
              <a:t>가 </a:t>
            </a:r>
            <a:r>
              <a:rPr lang="en-US" altLang="ko-KR" sz="1400" dirty="0">
                <a:latin typeface="Consolas" panose="020B0609020204030204" pitchFamily="49" charset="0"/>
              </a:rPr>
              <a:t>ClassName</a:t>
            </a:r>
            <a:r>
              <a:rPr lang="ko-KR" altLang="en-US" sz="1400" dirty="0">
                <a:latin typeface="Consolas" panose="020B0609020204030204" pitchFamily="49" charset="0"/>
              </a:rPr>
              <a:t> 클래스의 인스턴스를 참조하면 </a:t>
            </a:r>
            <a:r>
              <a:rPr lang="en-US" altLang="ko-KR" sz="1400" dirty="0">
                <a:latin typeface="Consolas" panose="020B0609020204030204" pitchFamily="49" charset="0"/>
              </a:rPr>
              <a:t>true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ref</a:t>
            </a:r>
            <a:r>
              <a:rPr lang="ko-KR" altLang="en-US" sz="1400" dirty="0">
                <a:latin typeface="Consolas" panose="020B0609020204030204" pitchFamily="49" charset="0"/>
              </a:rPr>
              <a:t>가 </a:t>
            </a:r>
            <a:r>
              <a:rPr lang="en-US" altLang="ko-KR" sz="1400" dirty="0">
                <a:latin typeface="Consolas" panose="020B0609020204030204" pitchFamily="49" charset="0"/>
              </a:rPr>
              <a:t>ClassName</a:t>
            </a:r>
            <a:r>
              <a:rPr lang="ko-KR" altLang="en-US" sz="1400" dirty="0">
                <a:latin typeface="Consolas" panose="020B0609020204030204" pitchFamily="49" charset="0"/>
              </a:rPr>
              <a:t>를 상속하는 클래스의 인스턴스이면 </a:t>
            </a:r>
            <a:r>
              <a:rPr lang="en-US" altLang="ko-KR" sz="1400" dirty="0">
                <a:latin typeface="Consolas" panose="020B0609020204030204" pitchFamily="49" charset="0"/>
              </a:rPr>
              <a:t>true</a:t>
            </a:r>
            <a:r>
              <a:rPr lang="ko-KR" altLang="en-US" sz="1400" dirty="0">
                <a:latin typeface="Consolas" panose="020B0609020204030204" pitchFamily="49" charset="0"/>
              </a:rPr>
              <a:t> 반환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2FE75B-97CD-4902-B47B-3EE46C941850}"/>
              </a:ext>
            </a:extLst>
          </p:cNvPr>
          <p:cNvSpPr/>
          <p:nvPr/>
        </p:nvSpPr>
        <p:spPr>
          <a:xfrm>
            <a:off x="8218591" y="4355532"/>
            <a:ext cx="2937089" cy="1815549"/>
          </a:xfrm>
          <a:prstGeom prst="roundRect">
            <a:avLst>
              <a:gd name="adj" fmla="val 3146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7BEB331-E672-44F3-8F98-769998D97212}"/>
              </a:ext>
            </a:extLst>
          </p:cNvPr>
          <p:cNvSpPr/>
          <p:nvPr/>
        </p:nvSpPr>
        <p:spPr>
          <a:xfrm>
            <a:off x="9160943" y="4934805"/>
            <a:ext cx="1795954" cy="1060174"/>
          </a:xfrm>
          <a:prstGeom prst="roundRect">
            <a:avLst>
              <a:gd name="adj" fmla="val 7020"/>
            </a:avLst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A3A3BE-D01C-4799-B498-81FBCE023945}"/>
              </a:ext>
            </a:extLst>
          </p:cNvPr>
          <p:cNvSpPr/>
          <p:nvPr/>
        </p:nvSpPr>
        <p:spPr>
          <a:xfrm>
            <a:off x="9977053" y="5343667"/>
            <a:ext cx="820820" cy="496109"/>
          </a:xfrm>
          <a:prstGeom prst="roundRect">
            <a:avLst>
              <a:gd name="adj" fmla="val 7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BDB9B5-05D1-48F5-BF98-85A61323CB7C}"/>
              </a:ext>
            </a:extLst>
          </p:cNvPr>
          <p:cNvSpPr/>
          <p:nvPr/>
        </p:nvSpPr>
        <p:spPr>
          <a:xfrm>
            <a:off x="9932692" y="5322705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F71C7CE-50E0-4BE4-BB41-3FAE0FC24B37}"/>
              </a:ext>
            </a:extLst>
          </p:cNvPr>
          <p:cNvSpPr/>
          <p:nvPr/>
        </p:nvSpPr>
        <p:spPr>
          <a:xfrm>
            <a:off x="9160943" y="4876479"/>
            <a:ext cx="179595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CheeseCake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862386-62FD-426C-BB47-7E1B23701D0C}"/>
              </a:ext>
            </a:extLst>
          </p:cNvPr>
          <p:cNvSpPr/>
          <p:nvPr/>
        </p:nvSpPr>
        <p:spPr>
          <a:xfrm>
            <a:off x="8218591" y="4376812"/>
            <a:ext cx="2937089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StrawberryCheeseCake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0B908C-18EE-42CB-AF7B-CD2AB85A7461}"/>
              </a:ext>
            </a:extLst>
          </p:cNvPr>
          <p:cNvSpPr/>
          <p:nvPr/>
        </p:nvSpPr>
        <p:spPr>
          <a:xfrm>
            <a:off x="6407451" y="4304423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4D793E-5B94-48DD-B44F-BBED3AC86F53}"/>
              </a:ext>
            </a:extLst>
          </p:cNvPr>
          <p:cNvCxnSpPr/>
          <p:nvPr/>
        </p:nvCxnSpPr>
        <p:spPr>
          <a:xfrm>
            <a:off x="7168086" y="4572779"/>
            <a:ext cx="10244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ACA8A9-36FF-4D98-BFF0-02370DECA9C6}"/>
              </a:ext>
            </a:extLst>
          </p:cNvPr>
          <p:cNvCxnSpPr>
            <a:cxnSpLocks/>
          </p:cNvCxnSpPr>
          <p:nvPr/>
        </p:nvCxnSpPr>
        <p:spPr>
          <a:xfrm>
            <a:off x="7212447" y="4692068"/>
            <a:ext cx="2694215" cy="814751"/>
          </a:xfrm>
          <a:prstGeom prst="straightConnector1">
            <a:avLst/>
          </a:prstGeom>
          <a:ln w="15875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8E5EE80-98A8-4E34-BC32-3F56642E2BA9}"/>
              </a:ext>
            </a:extLst>
          </p:cNvPr>
          <p:cNvSpPr/>
          <p:nvPr/>
        </p:nvSpPr>
        <p:spPr>
          <a:xfrm rot="1014743">
            <a:off x="7097565" y="4778007"/>
            <a:ext cx="122869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접근 권한</a:t>
            </a:r>
          </a:p>
        </p:txBody>
      </p:sp>
    </p:spTree>
    <p:extLst>
      <p:ext uri="{BB962C8B-B14F-4D97-AF65-F5344CB8AC3E}">
        <p14:creationId xmlns:p14="http://schemas.microsoft.com/office/powerpoint/2010/main" val="153648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instanceof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연산자의 활용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F6B123-F58F-409E-AA11-CC3856576AEC}"/>
              </a:ext>
            </a:extLst>
          </p:cNvPr>
          <p:cNvSpPr/>
          <p:nvPr/>
        </p:nvSpPr>
        <p:spPr>
          <a:xfrm>
            <a:off x="1097280" y="1434129"/>
            <a:ext cx="479708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Box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simpleWrap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System.out.println("Simple Wrapping");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 extends Box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paperWrap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System.out.println("Paper Wrapping");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goldWrap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System.out.println("Gold Wrapping");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3898B3-84C2-4B42-8D69-A3BA58873DF5}"/>
              </a:ext>
            </a:extLst>
          </p:cNvPr>
          <p:cNvSpPr/>
          <p:nvPr/>
        </p:nvSpPr>
        <p:spPr>
          <a:xfrm>
            <a:off x="6542774" y="1434129"/>
            <a:ext cx="450036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Box box1 = new Box();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 box2 = new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 box3 = new 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wrapBox</a:t>
            </a:r>
            <a:r>
              <a:rPr lang="en-US" altLang="ko-KR" sz="1400" dirty="0">
                <a:latin typeface="Consolas" panose="020B0609020204030204" pitchFamily="49" charset="0"/>
              </a:rPr>
              <a:t>(box1);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wrapBox</a:t>
            </a:r>
            <a:r>
              <a:rPr lang="en-US" altLang="ko-KR" sz="1400" dirty="0">
                <a:latin typeface="Consolas" panose="020B0609020204030204" pitchFamily="49" charset="0"/>
              </a:rPr>
              <a:t>(box2);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wrapBox</a:t>
            </a:r>
            <a:r>
              <a:rPr lang="en-US" altLang="ko-KR" sz="1400" dirty="0">
                <a:latin typeface="Consolas" panose="020B0609020204030204" pitchFamily="49" charset="0"/>
              </a:rPr>
              <a:t>(box3);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400" dirty="0" err="1">
                <a:latin typeface="Consolas" panose="020B0609020204030204" pitchFamily="49" charset="0"/>
              </a:rPr>
              <a:t>wrapBox</a:t>
            </a:r>
            <a:r>
              <a:rPr lang="en-US" altLang="ko-KR" sz="1400" dirty="0">
                <a:latin typeface="Consolas" panose="020B0609020204030204" pitchFamily="49" charset="0"/>
              </a:rPr>
              <a:t>(Box box)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if (box instanceof 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((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)box).</a:t>
            </a:r>
            <a:r>
              <a:rPr lang="en-US" altLang="ko-KR" sz="1400" dirty="0" err="1">
                <a:latin typeface="Consolas" panose="020B0609020204030204" pitchFamily="49" charset="0"/>
              </a:rPr>
              <a:t>goldWrap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else if (box instanceof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((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)box).</a:t>
            </a:r>
            <a:r>
              <a:rPr lang="en-US" altLang="ko-KR" sz="1400" dirty="0" err="1">
                <a:latin typeface="Consolas" panose="020B0609020204030204" pitchFamily="49" charset="0"/>
              </a:rPr>
              <a:t>paperWrap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box.simpleWrap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946552-2FA0-4161-BA20-1DA3890B5840}"/>
              </a:ext>
            </a:extLst>
          </p:cNvPr>
          <p:cNvSpPr/>
          <p:nvPr/>
        </p:nvSpPr>
        <p:spPr>
          <a:xfrm>
            <a:off x="1097280" y="5347250"/>
            <a:ext cx="49799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instanceof</a:t>
            </a: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 연산자의 사용 예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그런데 이 예제 코드의 완성도에 점수를 준다면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? </a:t>
            </a:r>
            <a:endParaRPr lang="ko-KR" altLang="en-US" sz="1500" dirty="0">
              <a:solidFill>
                <a:srgbClr val="E1300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94CC-A7E7-4B4D-91E1-8A7F0E02F36B}"/>
              </a:ext>
            </a:extLst>
          </p:cNvPr>
          <p:cNvSpPr/>
          <p:nvPr/>
        </p:nvSpPr>
        <p:spPr>
          <a:xfrm>
            <a:off x="6603088" y="484878"/>
            <a:ext cx="4552592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상속은 연관된 일련의 클래스들에 대해 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      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공통적인 규약을 정의할 수 있습니다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.“   </a:t>
            </a:r>
            <a:endParaRPr lang="ko-KR" altLang="en-US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15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15-1.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상속을 위한 두 클래스의 관계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 관계에 놓은 두 대상의 관찰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36BA67-F43E-40D0-9CEC-973E720DFF08}"/>
              </a:ext>
            </a:extLst>
          </p:cNvPr>
          <p:cNvSpPr/>
          <p:nvPr/>
        </p:nvSpPr>
        <p:spPr>
          <a:xfrm>
            <a:off x="1193531" y="1549352"/>
            <a:ext cx="756964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상속의 특성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하위 클래스는 상위 클래스의 모든 특성을 지닌다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거기에 더하여 하위 클래스는 자신만의 추가적인 특성을 더하게 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7F0F9F4-C776-4357-B10B-889E74CBD77B}"/>
              </a:ext>
            </a:extLst>
          </p:cNvPr>
          <p:cNvSpPr/>
          <p:nvPr/>
        </p:nvSpPr>
        <p:spPr>
          <a:xfrm>
            <a:off x="2107096" y="3686190"/>
            <a:ext cx="424069" cy="490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E8A7F6-9B24-4D6D-96A2-1D1636C29DBB}"/>
              </a:ext>
            </a:extLst>
          </p:cNvPr>
          <p:cNvSpPr/>
          <p:nvPr/>
        </p:nvSpPr>
        <p:spPr>
          <a:xfrm>
            <a:off x="2606213" y="3668682"/>
            <a:ext cx="4306122" cy="420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따라서 다음과 같이 표현 가능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  <a:endParaRPr lang="ko-KR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8A3CB1-D4FD-4F60-9B2C-E23DA5BFEA79}"/>
              </a:ext>
            </a:extLst>
          </p:cNvPr>
          <p:cNvSpPr/>
          <p:nvPr/>
        </p:nvSpPr>
        <p:spPr>
          <a:xfrm>
            <a:off x="1347229" y="4993341"/>
            <a:ext cx="5278857" cy="1091997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CD4785-6227-4D41-98E1-6645061FBEB8}"/>
              </a:ext>
            </a:extLst>
          </p:cNvPr>
          <p:cNvSpPr/>
          <p:nvPr/>
        </p:nvSpPr>
        <p:spPr>
          <a:xfrm>
            <a:off x="1347230" y="4331012"/>
            <a:ext cx="52788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모바일폰 </a:t>
            </a:r>
            <a:r>
              <a:rPr lang="en-US" altLang="ko-KR" dirty="0">
                <a:latin typeface="+mj-ea"/>
                <a:ea typeface="+mj-ea"/>
              </a:rPr>
              <a:t>vs. </a:t>
            </a:r>
            <a:r>
              <a:rPr lang="ko-KR" altLang="en-US" dirty="0">
                <a:latin typeface="+mj-ea"/>
                <a:ea typeface="+mj-ea"/>
              </a:rPr>
              <a:t>스마트폰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C00000"/>
                </a:solidFill>
                <a:latin typeface="+mj-ea"/>
                <a:ea typeface="+mj-ea"/>
              </a:rPr>
              <a:t>모바일폰</a:t>
            </a:r>
            <a:r>
              <a:rPr lang="ko-KR" altLang="en-US" dirty="0">
                <a:latin typeface="+mj-ea"/>
                <a:ea typeface="+mj-ea"/>
              </a:rPr>
              <a:t>을 </a:t>
            </a:r>
            <a:r>
              <a:rPr lang="ko-KR" altLang="en-US" dirty="0">
                <a:solidFill>
                  <a:srgbClr val="C00000"/>
                </a:solidFill>
                <a:latin typeface="+mj-ea"/>
                <a:ea typeface="+mj-ea"/>
              </a:rPr>
              <a:t>스마트폰</a:t>
            </a:r>
            <a:r>
              <a:rPr lang="ko-KR" altLang="en-US" dirty="0">
                <a:latin typeface="+mj-ea"/>
                <a:ea typeface="+mj-ea"/>
              </a:rPr>
              <a:t>이 상속한다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ko-KR" altLang="en-US" dirty="0">
                <a:solidFill>
                  <a:srgbClr val="C00000"/>
                </a:solidFill>
                <a:latin typeface="YDVYMjOStd12"/>
              </a:rPr>
              <a:t>스마트폰</a:t>
            </a:r>
            <a:r>
              <a:rPr lang="ko-KR" altLang="en-US" dirty="0">
                <a:latin typeface="YDVYMjOStd12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extends </a:t>
            </a:r>
            <a:r>
              <a:rPr lang="ko-KR" altLang="en-US" dirty="0">
                <a:solidFill>
                  <a:srgbClr val="C00000"/>
                </a:solidFill>
                <a:latin typeface="YDVYMjOStd12"/>
              </a:rPr>
              <a:t>모바일폰 </a:t>
            </a:r>
            <a:r>
              <a:rPr lang="en-US" altLang="ko-KR" dirty="0">
                <a:latin typeface="Consolas" panose="020B0609020204030204" pitchFamily="49" charset="0"/>
              </a:rPr>
              <a:t>{...}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D8D834-DE91-4BBF-AB6A-29D955FD5A20}"/>
              </a:ext>
            </a:extLst>
          </p:cNvPr>
          <p:cNvSpPr/>
          <p:nvPr/>
        </p:nvSpPr>
        <p:spPr>
          <a:xfrm>
            <a:off x="6626086" y="4993341"/>
            <a:ext cx="430612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이렇듯</a:t>
            </a:r>
            <a:r>
              <a:rPr lang="en-US" altLang="ko-KR" sz="1700" dirty="0">
                <a:latin typeface="Consolas" panose="020B0609020204030204" pitchFamily="49" charset="0"/>
              </a:rPr>
              <a:t>,</a:t>
            </a:r>
            <a:r>
              <a:rPr lang="ko-KR" altLang="en-US" sz="1700" dirty="0">
                <a:latin typeface="Consolas" panose="020B0609020204030204" pitchFamily="49" charset="0"/>
              </a:rPr>
              <a:t> 상속 관계에 있는 두 대상은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IS-A </a:t>
            </a:r>
            <a:r>
              <a:rPr lang="ko-KR" altLang="en-US" sz="1700" dirty="0">
                <a:latin typeface="Consolas" panose="020B0609020204030204" pitchFamily="49" charset="0"/>
              </a:rPr>
              <a:t>관계를 가져야 한다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상속과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IS-A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17E250-BF7D-4872-A8A9-60FC2E8D8E3E}"/>
              </a:ext>
            </a:extLst>
          </p:cNvPr>
          <p:cNvSpPr/>
          <p:nvPr/>
        </p:nvSpPr>
        <p:spPr>
          <a:xfrm>
            <a:off x="1193531" y="1549352"/>
            <a:ext cx="756964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dirty="0">
                <a:solidFill>
                  <a:srgbClr val="C00000"/>
                </a:solidFill>
                <a:latin typeface="Consolas" panose="020B0609020204030204" pitchFamily="49" charset="0"/>
              </a:rPr>
              <a:t>IS-A </a:t>
            </a:r>
            <a:r>
              <a:rPr lang="ko-KR" alt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관계</a:t>
            </a:r>
            <a:endParaRPr lang="en-US" altLang="ko-KR" sz="2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.. 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은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.. 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의 관계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Life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is a</a:t>
            </a:r>
            <a:r>
              <a:rPr lang="en-US" altLang="ko-KR" dirty="0">
                <a:latin typeface="Consolas" panose="020B0609020204030204" pitchFamily="49" charset="0"/>
              </a:rPr>
              <a:t> journey.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ex)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/>
              <a:t>노트북은 컴퓨터이다</a:t>
            </a:r>
            <a:r>
              <a:rPr lang="en-US" altLang="ko-KR" dirty="0"/>
              <a:t>. </a:t>
            </a:r>
            <a:r>
              <a:rPr lang="ko-KR" altLang="en-US" dirty="0"/>
              <a:t>전기자동차는 자동차이다</a:t>
            </a:r>
            <a:r>
              <a:rPr lang="en-US" altLang="ko-KR" dirty="0"/>
              <a:t>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BFD7F5-28C4-42E7-99EA-712B35F891E3}"/>
              </a:ext>
            </a:extLst>
          </p:cNvPr>
          <p:cNvSpPr/>
          <p:nvPr/>
        </p:nvSpPr>
        <p:spPr>
          <a:xfrm>
            <a:off x="1193531" y="4993341"/>
            <a:ext cx="10524857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IS-A </a:t>
            </a:r>
            <a:r>
              <a:rPr lang="ko-KR" altLang="en-US" sz="1700" dirty="0">
                <a:latin typeface="Consolas" panose="020B0609020204030204" pitchFamily="49" charset="0"/>
              </a:rPr>
              <a:t>관계를 갖지 않는 두 클래스가 상속으로 연결되어 있다면</a:t>
            </a:r>
            <a:r>
              <a:rPr lang="en-US" altLang="ko-KR" sz="1700" dirty="0">
                <a:latin typeface="Consolas" panose="020B0609020204030204" pitchFamily="49" charset="0"/>
              </a:rPr>
              <a:t>, </a:t>
            </a:r>
            <a:r>
              <a:rPr lang="ko-KR" altLang="en-US" sz="1700" dirty="0">
                <a:latin typeface="Consolas" panose="020B0609020204030204" pitchFamily="49" charset="0"/>
              </a:rPr>
              <a:t>적절한 상속인지 의심해야 한다</a:t>
            </a:r>
            <a:r>
              <a:rPr lang="en-US" altLang="ko-KR" sz="1700" dirty="0">
                <a:latin typeface="Consolas" panose="020B0609020204030204" pitchFamily="49" charset="0"/>
              </a:rPr>
              <a:t>. 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5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749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IS-A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관계의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87748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80676D-0FD5-4B04-AF01-5941C64F3C0F}"/>
              </a:ext>
            </a:extLst>
          </p:cNvPr>
          <p:cNvSpPr/>
          <p:nvPr/>
        </p:nvSpPr>
        <p:spPr>
          <a:xfrm>
            <a:off x="1188718" y="1097507"/>
            <a:ext cx="70268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protected String number;     // </a:t>
            </a:r>
            <a:r>
              <a:rPr lang="ko-KR" altLang="en-US" sz="1400" dirty="0">
                <a:latin typeface="Consolas" panose="020B0609020204030204" pitchFamily="49" charset="0"/>
              </a:rPr>
              <a:t>전화번호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MobilePhone(String num)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number = num;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answer()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System.out.println("Hi~ from " + number);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F9039F-3B10-41DA-B647-AA1C184398EA}"/>
              </a:ext>
            </a:extLst>
          </p:cNvPr>
          <p:cNvSpPr/>
          <p:nvPr/>
        </p:nvSpPr>
        <p:spPr>
          <a:xfrm>
            <a:off x="1188719" y="3565140"/>
            <a:ext cx="6394699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SmartPhone extends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;   // </a:t>
            </a:r>
            <a:r>
              <a:rPr lang="ko-KR" altLang="en-US" sz="1400" dirty="0">
                <a:latin typeface="Consolas" panose="020B0609020204030204" pitchFamily="49" charset="0"/>
              </a:rPr>
              <a:t>안드로이드 운영체제 네임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버전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SmartPhone(String num, String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super(num);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playApp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System.out.println("App is running in " +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22CB5F-CE0F-4034-BB3F-730C6AD47666}"/>
              </a:ext>
            </a:extLst>
          </p:cNvPr>
          <p:cNvSpPr/>
          <p:nvPr/>
        </p:nvSpPr>
        <p:spPr>
          <a:xfrm>
            <a:off x="6353908" y="1097506"/>
            <a:ext cx="5209736" cy="17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SmartPhone phone =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new SmartPhone("010-555-777", "Nougat");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phone.answer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latin typeface="Consolas" panose="020B0609020204030204" pitchFamily="49" charset="0"/>
              </a:rPr>
              <a:t>전화를 받는다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phone.playApp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latin typeface="Consolas" panose="020B0609020204030204" pitchFamily="49" charset="0"/>
              </a:rPr>
              <a:t>앱을 선택하고 실행한다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B7E5D9-6F39-4250-8E64-9A55D0D08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108" y="2644188"/>
            <a:ext cx="3524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6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15-2. </a:t>
            </a:r>
            <a:r>
              <a:rPr lang="ko-KR" altLang="en-US" sz="4400" dirty="0">
                <a:solidFill>
                  <a:schemeClr val="tx2"/>
                </a:solidFill>
              </a:rPr>
              <a:t>메소드 오버라이딩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1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상위 클래스의 참조변수가 참조할 수 있는 대상의 범위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538ED2-0F13-4A30-9911-5B8802BB53ED}"/>
              </a:ext>
            </a:extLst>
          </p:cNvPr>
          <p:cNvSpPr/>
          <p:nvPr/>
        </p:nvSpPr>
        <p:spPr>
          <a:xfrm>
            <a:off x="1193531" y="2006377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SmartPhone</a:t>
            </a:r>
            <a:r>
              <a:rPr lang="en-US" altLang="ko-KR" dirty="0">
                <a:latin typeface="Consolas" panose="020B0609020204030204" pitchFamily="49" charset="0"/>
              </a:rPr>
              <a:t> extends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ko-KR" dirty="0">
                <a:latin typeface="Consolas" panose="020B0609020204030204" pitchFamily="49" charset="0"/>
              </a:rPr>
              <a:t> {....}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F90C3B-E503-420D-B025-B3ABF2A8531B}"/>
              </a:ext>
            </a:extLst>
          </p:cNvPr>
          <p:cNvSpPr/>
          <p:nvPr/>
        </p:nvSpPr>
        <p:spPr>
          <a:xfrm>
            <a:off x="1193531" y="3344986"/>
            <a:ext cx="7868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SmartPhone</a:t>
            </a:r>
            <a:r>
              <a:rPr lang="en-US" altLang="ko-KR" dirty="0">
                <a:latin typeface="Consolas" panose="020B0609020204030204" pitchFamily="49" charset="0"/>
              </a:rPr>
              <a:t> phone = new SmartPhone("010-555-777", "Nougat");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996464-5D48-413B-98FF-3FC0891C6177}"/>
              </a:ext>
            </a:extLst>
          </p:cNvPr>
          <p:cNvSpPr/>
          <p:nvPr/>
        </p:nvSpPr>
        <p:spPr>
          <a:xfrm>
            <a:off x="1193531" y="4880547"/>
            <a:ext cx="8456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ko-KR" dirty="0">
                <a:latin typeface="Consolas" panose="020B0609020204030204" pitchFamily="49" charset="0"/>
              </a:rPr>
              <a:t> phone = new SmartPhone("010-555-777", "Nougat");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714607-A4B5-41C1-827D-76DD190B6873}"/>
              </a:ext>
            </a:extLst>
          </p:cNvPr>
          <p:cNvSpPr/>
          <p:nvPr/>
        </p:nvSpPr>
        <p:spPr>
          <a:xfrm>
            <a:off x="1561169" y="2487956"/>
            <a:ext cx="3475065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스마트폰은 모바일폰이다</a:t>
            </a:r>
            <a:r>
              <a:rPr lang="en-US" altLang="ko-KR" sz="1700" dirty="0">
                <a:latin typeface="Consolas" panose="020B0609020204030204" pitchFamily="49" charset="0"/>
              </a:rPr>
              <a:t>. 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77AAC-3276-4A15-9244-00113541C939}"/>
              </a:ext>
            </a:extLst>
          </p:cNvPr>
          <p:cNvSpPr/>
          <p:nvPr/>
        </p:nvSpPr>
        <p:spPr>
          <a:xfrm>
            <a:off x="1561168" y="3741811"/>
            <a:ext cx="6218266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따라서 스마트폰 참조변수로 스마트폰 참조 가능하고</a:t>
            </a:r>
            <a:r>
              <a:rPr lang="en-US" altLang="ko-KR" sz="1700" dirty="0">
                <a:latin typeface="Consolas" panose="020B0609020204030204" pitchFamily="49" charset="0"/>
              </a:rPr>
              <a:t>, 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60B417-81A1-4F2E-949A-B7EC9DF9155D}"/>
              </a:ext>
            </a:extLst>
          </p:cNvPr>
          <p:cNvSpPr/>
          <p:nvPr/>
        </p:nvSpPr>
        <p:spPr>
          <a:xfrm>
            <a:off x="1561168" y="5266895"/>
            <a:ext cx="6218266" cy="44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모바일폰 참조변수로 스마트폰 참조도 가능하다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BF7B25-243C-463D-A66E-7D6388A1273C}"/>
              </a:ext>
            </a:extLst>
          </p:cNvPr>
          <p:cNvSpPr/>
          <p:nvPr/>
        </p:nvSpPr>
        <p:spPr>
          <a:xfrm>
            <a:off x="2242685" y="4460111"/>
            <a:ext cx="4306122" cy="420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1300D"/>
                </a:solidFill>
                <a:latin typeface="Consolas" panose="020B0609020204030204" pitchFamily="49" charset="0"/>
              </a:rPr>
              <a:t>이 역은 성립하지 않음에 주의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!</a:t>
            </a:r>
            <a:endParaRPr lang="ko-KR" altLang="en-US" sz="1600" dirty="0">
              <a:solidFill>
                <a:srgbClr val="E1300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1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71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참조변수의 참조 가능성 관련 예제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998806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410AB4-358F-4902-B57C-EA761427D8DB}"/>
              </a:ext>
            </a:extLst>
          </p:cNvPr>
          <p:cNvSpPr/>
          <p:nvPr/>
        </p:nvSpPr>
        <p:spPr>
          <a:xfrm>
            <a:off x="1097280" y="1304019"/>
            <a:ext cx="637266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MobilePhone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protected String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MobilePhone(String num)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number = num;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answer()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System.out.println("Hi~ from " + number);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SmartPhone extends MobilePhone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SmartPhone(String num, String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super(num);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playApp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System.out.println("App is running in " +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CF2551-6865-4C66-89D6-C77C55EA79F7}"/>
              </a:ext>
            </a:extLst>
          </p:cNvPr>
          <p:cNvSpPr/>
          <p:nvPr/>
        </p:nvSpPr>
        <p:spPr>
          <a:xfrm>
            <a:off x="6126480" y="1304018"/>
            <a:ext cx="53785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SmartPhone ph1 =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new SmartPhone("010-555-777", "Nougat");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MobilePhone ph2 =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new SmartPhone("010-999-333", "Nougat");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ph1.answer();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ph1.playApp();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ph2.answer();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// ph2.playApp();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4C7B1D-051C-4450-85A1-BF4E27CB3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721" y="3981674"/>
            <a:ext cx="40005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6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참조변수의 참조 가능성에 대한 정리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BFC3D3-47DA-4132-A69B-B0D557A789D6}"/>
              </a:ext>
            </a:extLst>
          </p:cNvPr>
          <p:cNvSpPr/>
          <p:nvPr/>
        </p:nvSpPr>
        <p:spPr>
          <a:xfrm>
            <a:off x="1193531" y="2009730"/>
            <a:ext cx="6096000" cy="3195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sweet() {...}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milky() {...}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StrawberryCheeseCake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sour() {....}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D3CEEC-58F3-4728-8ED0-E973CB59950F}"/>
              </a:ext>
            </a:extLst>
          </p:cNvPr>
          <p:cNvSpPr/>
          <p:nvPr/>
        </p:nvSpPr>
        <p:spPr>
          <a:xfrm>
            <a:off x="6126480" y="2009730"/>
            <a:ext cx="6096000" cy="9507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Cake cake1 = new </a:t>
            </a:r>
            <a:r>
              <a:rPr lang="en-US" altLang="ko-KR" sz="15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CheeseCake cake2 = new </a:t>
            </a:r>
            <a:r>
              <a:rPr lang="en-US" altLang="ko-KR" sz="15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  <a:endParaRPr lang="ko-KR" altLang="en-US" sz="15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2B908B-6E8A-482F-AA87-DBECAA37B568}"/>
              </a:ext>
            </a:extLst>
          </p:cNvPr>
          <p:cNvSpPr/>
          <p:nvPr/>
        </p:nvSpPr>
        <p:spPr>
          <a:xfrm>
            <a:off x="8314006" y="3694351"/>
            <a:ext cx="2937089" cy="1815549"/>
          </a:xfrm>
          <a:prstGeom prst="roundRect">
            <a:avLst>
              <a:gd name="adj" fmla="val 3146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3F6442-DFF9-430F-8966-CF4113572770}"/>
              </a:ext>
            </a:extLst>
          </p:cNvPr>
          <p:cNvSpPr/>
          <p:nvPr/>
        </p:nvSpPr>
        <p:spPr>
          <a:xfrm>
            <a:off x="9256358" y="4273624"/>
            <a:ext cx="1795954" cy="1060174"/>
          </a:xfrm>
          <a:prstGeom prst="roundRect">
            <a:avLst>
              <a:gd name="adj" fmla="val 7020"/>
            </a:avLst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F3B0A3-728A-4233-BC1F-197F14ADEA3A}"/>
              </a:ext>
            </a:extLst>
          </p:cNvPr>
          <p:cNvSpPr/>
          <p:nvPr/>
        </p:nvSpPr>
        <p:spPr>
          <a:xfrm>
            <a:off x="10072468" y="4682486"/>
            <a:ext cx="820820" cy="496109"/>
          </a:xfrm>
          <a:prstGeom prst="roundRect">
            <a:avLst>
              <a:gd name="adj" fmla="val 7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4DDC29-F726-4920-84F3-822645BD491E}"/>
              </a:ext>
            </a:extLst>
          </p:cNvPr>
          <p:cNvSpPr/>
          <p:nvPr/>
        </p:nvSpPr>
        <p:spPr>
          <a:xfrm>
            <a:off x="10028107" y="4661524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520ACF1-3E48-4184-B182-AE7E52E8D663}"/>
              </a:ext>
            </a:extLst>
          </p:cNvPr>
          <p:cNvSpPr/>
          <p:nvPr/>
        </p:nvSpPr>
        <p:spPr>
          <a:xfrm>
            <a:off x="9256358" y="4215298"/>
            <a:ext cx="179595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CheeseCake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D0E8E07-65A8-4698-A8F8-A9BA74496CB9}"/>
              </a:ext>
            </a:extLst>
          </p:cNvPr>
          <p:cNvSpPr/>
          <p:nvPr/>
        </p:nvSpPr>
        <p:spPr>
          <a:xfrm>
            <a:off x="8314006" y="3715631"/>
            <a:ext cx="2937089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StrawberryCheeseCake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57A0697-B4C7-461E-B99D-5F2281247B67}"/>
              </a:ext>
            </a:extLst>
          </p:cNvPr>
          <p:cNvSpPr/>
          <p:nvPr/>
        </p:nvSpPr>
        <p:spPr>
          <a:xfrm>
            <a:off x="7891977" y="5299155"/>
            <a:ext cx="4031380" cy="94459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err="1">
                <a:solidFill>
                  <a:schemeClr val="tx1"/>
                </a:solidFill>
              </a:rPr>
              <a:t>StrawberryCheeseCake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인스턴스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FF22C06-2C32-4ADB-92C8-957630089C1F}"/>
              </a:ext>
            </a:extLst>
          </p:cNvPr>
          <p:cNvSpPr/>
          <p:nvPr/>
        </p:nvSpPr>
        <p:spPr>
          <a:xfrm>
            <a:off x="6528896" y="3593115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F91EFF-7D1E-4F62-B471-189CF1FD507D}"/>
              </a:ext>
            </a:extLst>
          </p:cNvPr>
          <p:cNvSpPr/>
          <p:nvPr/>
        </p:nvSpPr>
        <p:spPr>
          <a:xfrm>
            <a:off x="6528896" y="4400060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9E5F28-FC94-4A3C-9837-E2E583DDCD3D}"/>
              </a:ext>
            </a:extLst>
          </p:cNvPr>
          <p:cNvCxnSpPr/>
          <p:nvPr/>
        </p:nvCxnSpPr>
        <p:spPr>
          <a:xfrm>
            <a:off x="7289531" y="3861471"/>
            <a:ext cx="10244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8C9A32-02F9-4DD6-85BD-664539B1C434}"/>
              </a:ext>
            </a:extLst>
          </p:cNvPr>
          <p:cNvCxnSpPr/>
          <p:nvPr/>
        </p:nvCxnSpPr>
        <p:spPr>
          <a:xfrm>
            <a:off x="7289531" y="4672995"/>
            <a:ext cx="10244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1818D0-94C5-479A-8F80-BDBFE091260C}"/>
              </a:ext>
            </a:extLst>
          </p:cNvPr>
          <p:cNvCxnSpPr>
            <a:cxnSpLocks/>
          </p:cNvCxnSpPr>
          <p:nvPr/>
        </p:nvCxnSpPr>
        <p:spPr>
          <a:xfrm>
            <a:off x="7333892" y="3980760"/>
            <a:ext cx="2694215" cy="814751"/>
          </a:xfrm>
          <a:prstGeom prst="straightConnector1">
            <a:avLst/>
          </a:prstGeom>
          <a:ln w="15875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BEACEB-02DD-43E3-A422-1DC4220CC605}"/>
              </a:ext>
            </a:extLst>
          </p:cNvPr>
          <p:cNvCxnSpPr>
            <a:cxnSpLocks/>
          </p:cNvCxnSpPr>
          <p:nvPr/>
        </p:nvCxnSpPr>
        <p:spPr>
          <a:xfrm>
            <a:off x="7333892" y="4773914"/>
            <a:ext cx="1894763" cy="256882"/>
          </a:xfrm>
          <a:prstGeom prst="straightConnector1">
            <a:avLst/>
          </a:prstGeom>
          <a:ln w="15875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90560D2-0341-48E1-8850-77DC90FAA6FF}"/>
              </a:ext>
            </a:extLst>
          </p:cNvPr>
          <p:cNvSpPr/>
          <p:nvPr/>
        </p:nvSpPr>
        <p:spPr>
          <a:xfrm rot="389023">
            <a:off x="7219010" y="4786406"/>
            <a:ext cx="122869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접근 권한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5F6C61C-04DF-4B85-984D-60BC1C03F117}"/>
              </a:ext>
            </a:extLst>
          </p:cNvPr>
          <p:cNvSpPr/>
          <p:nvPr/>
        </p:nvSpPr>
        <p:spPr>
          <a:xfrm rot="1014743">
            <a:off x="7219010" y="4066699"/>
            <a:ext cx="122869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접근 권한</a:t>
            </a:r>
          </a:p>
        </p:txBody>
      </p:sp>
    </p:spTree>
    <p:extLst>
      <p:ext uri="{BB962C8B-B14F-4D97-AF65-F5344CB8AC3E}">
        <p14:creationId xmlns:p14="http://schemas.microsoft.com/office/powerpoint/2010/main" val="402857767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1389</ep:Words>
  <ep:PresentationFormat>와이드스크린</ep:PresentationFormat>
  <ep:Paragraphs>288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추억</vt:lpstr>
      <vt:lpstr>PowerPoint 프레젠테이션</vt:lpstr>
      <vt:lpstr>PowerPoint 프레젠테이션</vt:lpstr>
      <vt:lpstr>15-3. instanceof 연산자</vt:lpstr>
      <vt:lpstr>PowerPoint 프레젠테이션</vt:lpstr>
      <vt:lpstr>PowerPoint 프레젠테이션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2017-07-09T08:11:09.000</dcterms:created>
  <dc:creator>윤성우</dc:creator>
  <cp:lastModifiedBy>USER</cp:lastModifiedBy>
  <dcterms:modified xsi:type="dcterms:W3CDTF">2024-01-23T05:35:48.883</dcterms:modified>
  <cp:revision>1255</cp:revision>
  <dc:title>윤성우의  열혈 Java 프로그래밍</dc:title>
  <cp:version>1000.0000.01</cp:version>
</cp:coreProperties>
</file>