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25"/>
  </p:notesMasterIdLst>
  <p:handoutMasterIdLst>
    <p:handoutMasterId r:id="rId26"/>
  </p:handoutMasterIdLst>
  <p:sldIdLst>
    <p:sldId id="269" r:id="rId2"/>
    <p:sldId id="258" r:id="rId3"/>
    <p:sldId id="257" r:id="rId4"/>
    <p:sldId id="317" r:id="rId5"/>
    <p:sldId id="316" r:id="rId6"/>
    <p:sldId id="318" r:id="rId7"/>
    <p:sldId id="324" r:id="rId8"/>
    <p:sldId id="304" r:id="rId9"/>
    <p:sldId id="319" r:id="rId10"/>
    <p:sldId id="320" r:id="rId11"/>
    <p:sldId id="323" r:id="rId12"/>
    <p:sldId id="325" r:id="rId13"/>
    <p:sldId id="328" r:id="rId14"/>
    <p:sldId id="329" r:id="rId15"/>
    <p:sldId id="321" r:id="rId16"/>
    <p:sldId id="307" r:id="rId17"/>
    <p:sldId id="310" r:id="rId18"/>
    <p:sldId id="309" r:id="rId19"/>
    <p:sldId id="311" r:id="rId20"/>
    <p:sldId id="312" r:id="rId21"/>
    <p:sldId id="313" r:id="rId22"/>
    <p:sldId id="330" r:id="rId23"/>
    <p:sldId id="261" r:id="rId24"/>
  </p:sldIdLst>
  <p:sldSz cx="9144000" cy="6858000" type="screen4x3"/>
  <p:notesSz cx="9144000" cy="6858000"/>
  <p:embeddedFontLst>
    <p:embeddedFont>
      <p:font typeface="Cooper Black" panose="020B0604020202020204" charset="0"/>
      <p:regular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5D9"/>
    <a:srgbClr val="443DCF"/>
    <a:srgbClr val="6B6B6B"/>
    <a:srgbClr val="E7E6E6"/>
    <a:srgbClr val="D0CECE"/>
    <a:srgbClr val="BFBFBF"/>
    <a:srgbClr val="FFFFFF"/>
    <a:srgbClr val="0B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30" y="67"/>
      </p:cViewPr>
      <p:guideLst>
        <p:guide orient="horz" pos="1298"/>
        <p:guide pos="2880"/>
        <p:guide pos="51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22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F091-2C9B-4E07-999F-DFC4120B252F}" type="datetimeFigureOut">
              <a:rPr lang="ko-KR" altLang="en-US" smtClean="0">
                <a:latin typeface="나눔바른고딕" panose="020B0600000101010101" charset="-127"/>
                <a:ea typeface="나눔바른고딕" panose="020B0600000101010101" charset="-127"/>
              </a:rPr>
              <a:t>2018-06-22</a:t>
            </a:fld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79E2A-AFC5-4EA4-A027-5B748D131E0E}" type="slidenum">
              <a:rPr lang="ko-KR" altLang="en-US" smtClean="0">
                <a:latin typeface="나눔바른고딕" panose="020B0600000101010101" charset="-127"/>
                <a:ea typeface="나눔바른고딕" panose="020B0600000101010101" charset="-127"/>
              </a:rPr>
              <a:t>‹#›</a:t>
            </a:fld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945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fld id="{1A569083-0542-44AA-BF14-068ED58DA415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en-US" altLang="ko-KR" dirty="0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0000101010101" charset="-127"/>
        <a:ea typeface="나눔바른고딕" panose="020B0600000101010101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77C7F-F375-4F96-946C-DD852CCDD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1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63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3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baseline="0" dirty="0" smtClean="0"/>
              <a:t> RESULT</a:t>
            </a:r>
          </a:p>
          <a:p>
            <a:r>
              <a:rPr lang="ko-KR" altLang="en-US" baseline="0" dirty="0" smtClean="0"/>
              <a:t>파트의 첫 슬라이드로 하면 어떨까</a:t>
            </a:r>
            <a:r>
              <a:rPr lang="en-US" altLang="ko-KR" baseline="0" dirty="0" smtClean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0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77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39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7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5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9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2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ML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85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2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80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나머지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43300" y="63680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oper Black" panose="0208090404030B020404" pitchFamily="18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400" smtClean="0">
                <a:solidFill>
                  <a:srgbClr val="6B6B6B"/>
                </a:solidFill>
                <a:latin typeface="나눔바른고딕" panose="020B0600000101010101" charset="-127"/>
                <a:ea typeface="나눔바른고딕" panose="020B0600000101010101" charset="-127"/>
              </a:rPr>
              <a:pPr/>
              <a:t>‹#›</a:t>
            </a:fld>
            <a:endParaRPr lang="en-US" sz="1400" dirty="0">
              <a:solidFill>
                <a:srgbClr val="6B6B6B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8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428418" y="6368049"/>
            <a:ext cx="15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ea typeface="나눔바른고딕" panose="020B0600000101010101" charset="-127"/>
              </a:rPr>
              <a:t>DKU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ea typeface="나눔바른고딕" panose="020B0600000101010101" charset="-127"/>
              </a:rPr>
              <a:t>MLlab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ea typeface="나눔바른고딕" panose="020B0600000101010101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3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453742" y="4926480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06541" y="4926480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08392" y="1830022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24544" y="1830022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70837" y="4926480"/>
            <a:ext cx="1656000" cy="0"/>
          </a:xfrm>
          <a:prstGeom prst="line">
            <a:avLst/>
          </a:prstGeom>
          <a:ln w="76200">
            <a:solidFill>
              <a:srgbClr val="9A95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16" y="2134959"/>
            <a:ext cx="7050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</a:p>
          <a:p>
            <a:pPr algn="ctr"/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A Weight Estimation Based </a:t>
            </a:r>
            <a:r>
              <a:rPr lang="en-US" altLang="ko-KR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for Effective Collaborative Filtering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9507" y="4981109"/>
            <a:ext cx="51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단국대학교 김현진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신동진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신원용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황창하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44" y="1080378"/>
            <a:ext cx="1674000" cy="6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6685980" y="5517321"/>
                <a:ext cx="9641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Output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80" y="5517321"/>
                <a:ext cx="96419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696" t="-4717" r="-2532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78348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95978" y="44107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DAE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78" y="1272518"/>
            <a:ext cx="7909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(DAE)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type of AE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It is known as a efficient model for sparse input data and is trained with partially masked input vector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30425" y="2718665"/>
            <a:ext cx="793649" cy="279865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/>
              <p:cNvSpPr/>
              <p:nvPr/>
            </p:nvSpPr>
            <p:spPr>
              <a:xfrm>
                <a:off x="1756323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2872082"/>
                <a:ext cx="540000" cy="540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1756323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3524177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1756323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4176272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1756323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3" y="4828367"/>
                <a:ext cx="540000" cy="54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직사각형 20"/>
          <p:cNvSpPr/>
          <p:nvPr/>
        </p:nvSpPr>
        <p:spPr>
          <a:xfrm>
            <a:off x="6727687" y="2718665"/>
            <a:ext cx="793649" cy="2798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6853585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2872082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853585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3524177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6853585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4176272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6853585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5" y="4828367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/>
          <p:cNvSpPr/>
          <p:nvPr/>
        </p:nvSpPr>
        <p:spPr>
          <a:xfrm>
            <a:off x="4179056" y="3412082"/>
            <a:ext cx="793649" cy="141628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304954" y="3524177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4" y="3524177"/>
                <a:ext cx="540000" cy="5400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4304954" y="4176272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4" y="4176272"/>
                <a:ext cx="540000" cy="5400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>
            <a:endCxn id="29" idx="2"/>
          </p:cNvCxnSpPr>
          <p:nvPr/>
        </p:nvCxnSpPr>
        <p:spPr>
          <a:xfrm>
            <a:off x="2296323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" idx="6"/>
            <a:endCxn id="30" idx="2"/>
          </p:cNvCxnSpPr>
          <p:nvPr/>
        </p:nvCxnSpPr>
        <p:spPr>
          <a:xfrm>
            <a:off x="2296323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6"/>
            <a:endCxn id="29" idx="2"/>
          </p:cNvCxnSpPr>
          <p:nvPr/>
        </p:nvCxnSpPr>
        <p:spPr>
          <a:xfrm>
            <a:off x="2296323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6"/>
            <a:endCxn id="30" idx="2"/>
          </p:cNvCxnSpPr>
          <p:nvPr/>
        </p:nvCxnSpPr>
        <p:spPr>
          <a:xfrm>
            <a:off x="2296323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6"/>
            <a:endCxn id="29" idx="2"/>
          </p:cNvCxnSpPr>
          <p:nvPr/>
        </p:nvCxnSpPr>
        <p:spPr>
          <a:xfrm flipV="1">
            <a:off x="2296323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6"/>
            <a:endCxn id="30" idx="2"/>
          </p:cNvCxnSpPr>
          <p:nvPr/>
        </p:nvCxnSpPr>
        <p:spPr>
          <a:xfrm>
            <a:off x="2296323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6"/>
            <a:endCxn id="29" idx="2"/>
          </p:cNvCxnSpPr>
          <p:nvPr/>
        </p:nvCxnSpPr>
        <p:spPr>
          <a:xfrm flipV="1">
            <a:off x="2296323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6"/>
            <a:endCxn id="30" idx="2"/>
          </p:cNvCxnSpPr>
          <p:nvPr/>
        </p:nvCxnSpPr>
        <p:spPr>
          <a:xfrm flipV="1">
            <a:off x="2296323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9" idx="6"/>
            <a:endCxn id="22" idx="2"/>
          </p:cNvCxnSpPr>
          <p:nvPr/>
        </p:nvCxnSpPr>
        <p:spPr>
          <a:xfrm flipV="1">
            <a:off x="4844954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9" idx="6"/>
            <a:endCxn id="23" idx="2"/>
          </p:cNvCxnSpPr>
          <p:nvPr/>
        </p:nvCxnSpPr>
        <p:spPr>
          <a:xfrm>
            <a:off x="4844954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9" idx="6"/>
            <a:endCxn id="24" idx="2"/>
          </p:cNvCxnSpPr>
          <p:nvPr/>
        </p:nvCxnSpPr>
        <p:spPr>
          <a:xfrm>
            <a:off x="484495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9" idx="6"/>
            <a:endCxn id="25" idx="2"/>
          </p:cNvCxnSpPr>
          <p:nvPr/>
        </p:nvCxnSpPr>
        <p:spPr>
          <a:xfrm>
            <a:off x="4844954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0" idx="6"/>
            <a:endCxn id="22" idx="2"/>
          </p:cNvCxnSpPr>
          <p:nvPr/>
        </p:nvCxnSpPr>
        <p:spPr>
          <a:xfrm flipV="1">
            <a:off x="4844954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" idx="6"/>
            <a:endCxn id="23" idx="2"/>
          </p:cNvCxnSpPr>
          <p:nvPr/>
        </p:nvCxnSpPr>
        <p:spPr>
          <a:xfrm flipV="1">
            <a:off x="484495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0" idx="6"/>
            <a:endCxn id="25" idx="2"/>
          </p:cNvCxnSpPr>
          <p:nvPr/>
        </p:nvCxnSpPr>
        <p:spPr>
          <a:xfrm>
            <a:off x="4844954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0" idx="6"/>
            <a:endCxn id="24" idx="2"/>
          </p:cNvCxnSpPr>
          <p:nvPr/>
        </p:nvCxnSpPr>
        <p:spPr>
          <a:xfrm>
            <a:off x="4844954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곱셈 기호 3"/>
          <p:cNvSpPr/>
          <p:nvPr/>
        </p:nvSpPr>
        <p:spPr>
          <a:xfrm>
            <a:off x="1569123" y="2684881"/>
            <a:ext cx="914400" cy="914400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5" name="곱셈 기호 44"/>
          <p:cNvSpPr/>
          <p:nvPr/>
        </p:nvSpPr>
        <p:spPr>
          <a:xfrm>
            <a:off x="1576019" y="4641168"/>
            <a:ext cx="914400" cy="914400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943135" y="5539402"/>
                <a:ext cx="2166376" cy="83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600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Partially</a:t>
                </a:r>
              </a:p>
              <a:p>
                <a:pPr algn="ctr" fontAlgn="base"/>
                <a:r>
                  <a:rPr lang="en-US" altLang="ko-KR" sz="1600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masked input</a:t>
                </a: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5" y="5539402"/>
                <a:ext cx="2166376" cy="837152"/>
              </a:xfrm>
              <a:prstGeom prst="rect">
                <a:avLst/>
              </a:prstGeom>
              <a:blipFill rotWithShape="0">
                <a:blip r:embed="rId14"/>
                <a:stretch>
                  <a:fillRect t="-1460" b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4177204" y="4828367"/>
                <a:ext cx="9319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Latent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4" y="4828367"/>
                <a:ext cx="931984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5229" t="-4717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P. Vincent, H.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Larochelle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, Y.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Bengio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 and P. A.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Manzagol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, “Extracting and composing robust features with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autuencoders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”  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03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3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0974" y="1263375"/>
            <a:ext cx="840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Motivation</a:t>
            </a:r>
          </a:p>
          <a:p>
            <a:pPr fontAlgn="base"/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Z.Qian’s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algorithm predicts a rating with weighted summation of neighbor’s average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ratings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7166"/>
              </p:ext>
            </p:extLst>
          </p:nvPr>
        </p:nvGraphicFramePr>
        <p:xfrm>
          <a:off x="590376" y="2638425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360477"/>
            <a:ext cx="504825" cy="4982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432443"/>
            <a:ext cx="514351" cy="49117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899354"/>
            <a:ext cx="496880" cy="49234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964366"/>
            <a:ext cx="505615" cy="5044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501066"/>
            <a:ext cx="521566" cy="47292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224896" y="3351424"/>
            <a:ext cx="4429125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76113" y="3340728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654016" y="3403529"/>
                <a:ext cx="1382430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𝑠𝑒𝑟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6" y="3403529"/>
                <a:ext cx="1382430" cy="392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5776113" y="5973992"/>
                <a:ext cx="1985608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(1−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113" y="5973992"/>
                <a:ext cx="1985608" cy="392993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68918" y="4365640"/>
                <a:ext cx="2194014" cy="923330"/>
              </a:xfrm>
              <a:prstGeom prst="rect">
                <a:avLst/>
              </a:prstGeom>
              <a:noFill/>
              <a:ln w="19050">
                <a:solidFill>
                  <a:srgbClr val="9A95D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0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(1−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18" y="4365640"/>
                <a:ext cx="2194014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7097" b="-8387"/>
                </a:stretch>
              </a:blipFill>
              <a:ln w="19050">
                <a:solidFill>
                  <a:srgbClr val="9A95D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/>
          <p:cNvSpPr/>
          <p:nvPr/>
        </p:nvSpPr>
        <p:spPr>
          <a:xfrm>
            <a:off x="11908" y="6619269"/>
            <a:ext cx="914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: Z. Qian, L. 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Qing 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and Z.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Xue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, “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A Collaborative Filtering Recommendation Algorithm based on Correlation and Improved Weighted Prediction 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”  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8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0974" y="1263375"/>
            <a:ext cx="792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 Idea</a:t>
            </a:r>
          </a:p>
          <a:p>
            <a:pPr fontAlgn="base"/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But in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, these weights are trained as parameters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30482" y="2519419"/>
                <a:ext cx="4883035" cy="338554"/>
              </a:xfrm>
              <a:prstGeom prst="rect">
                <a:avLst/>
              </a:prstGeom>
              <a:noFill/>
              <a:ln w="19050">
                <a:solidFill>
                  <a:srgbClr val="9A95D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ko-KR" altLang="en-US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𝑡𝑒𝑚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</m:oMath>
                  </m:oMathPara>
                </a14:m>
                <a:endParaRPr lang="ko-KR" altLang="en-US" sz="22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482" y="2519419"/>
                <a:ext cx="4883035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16949" b="-25424"/>
                </a:stretch>
              </a:blipFill>
              <a:ln w="19050">
                <a:solidFill>
                  <a:srgbClr val="9A95D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/>
              <p:cNvSpPr/>
              <p:nvPr/>
            </p:nvSpPr>
            <p:spPr>
              <a:xfrm>
                <a:off x="4964994" y="3098127"/>
                <a:ext cx="414000" cy="414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rgbClr val="443D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94" y="3098127"/>
                <a:ext cx="414000" cy="4140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43DC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3071173" y="3110367"/>
                <a:ext cx="414000" cy="414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rgbClr val="443D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73" y="3110367"/>
                <a:ext cx="414000" cy="414000"/>
              </a:xfrm>
              <a:prstGeom prst="roundRect">
                <a:avLst/>
              </a:prstGeom>
              <a:blipFill rotWithShape="0">
                <a:blip r:embed="rId5"/>
                <a:stretch>
                  <a:fillRect b="-11429"/>
                </a:stretch>
              </a:blipFill>
              <a:ln>
                <a:solidFill>
                  <a:srgbClr val="443DC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27" idx="0"/>
          </p:cNvCxnSpPr>
          <p:nvPr/>
        </p:nvCxnSpPr>
        <p:spPr>
          <a:xfrm flipV="1">
            <a:off x="3278173" y="2857973"/>
            <a:ext cx="0" cy="252394"/>
          </a:xfrm>
          <a:prstGeom prst="straightConnector1">
            <a:avLst/>
          </a:prstGeom>
          <a:ln w="12700">
            <a:solidFill>
              <a:srgbClr val="443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171994" y="2845733"/>
            <a:ext cx="0" cy="252394"/>
          </a:xfrm>
          <a:prstGeom prst="straightConnector1">
            <a:avLst/>
          </a:prstGeom>
          <a:ln w="12700">
            <a:solidFill>
              <a:srgbClr val="443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071173" y="2528425"/>
            <a:ext cx="334979" cy="32954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443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07366" y="2528425"/>
            <a:ext cx="944045" cy="32954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443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599248" y="4024652"/>
                <a:ext cx="39455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8" y="4024652"/>
                <a:ext cx="394550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3" t="-19672" r="-8951" b="-19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6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0974" y="1263375"/>
            <a:ext cx="829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fontAlgn="base"/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To predict a missing rating,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trains the weights based on similar patterns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33701"/>
              </p:ext>
            </p:extLst>
          </p:nvPr>
        </p:nvGraphicFramePr>
        <p:xfrm>
          <a:off x="590376" y="2638425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360477"/>
            <a:ext cx="504825" cy="4982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432443"/>
            <a:ext cx="514351" cy="49117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899354"/>
            <a:ext cx="496880" cy="49234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964366"/>
            <a:ext cx="505615" cy="5044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501066"/>
            <a:ext cx="521566" cy="47292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239425" y="3350480"/>
            <a:ext cx="4429119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6052" y="3341427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654016" y="3403529"/>
                <a:ext cx="1314206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𝑠𝑒𝑟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6" y="3403529"/>
                <a:ext cx="1314206" cy="392993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4954646" y="5961553"/>
                <a:ext cx="132581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646" y="5961553"/>
                <a:ext cx="1325811" cy="392993"/>
              </a:xfrm>
              <a:prstGeom prst="rect">
                <a:avLst/>
              </a:prstGeom>
              <a:blipFill rotWithShape="0"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곱셈 기호 26"/>
          <p:cNvSpPr/>
          <p:nvPr/>
        </p:nvSpPr>
        <p:spPr>
          <a:xfrm>
            <a:off x="2344093" y="3233104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9" name="곱셈 기호 38"/>
          <p:cNvSpPr/>
          <p:nvPr/>
        </p:nvSpPr>
        <p:spPr>
          <a:xfrm>
            <a:off x="5904152" y="4842530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4" name="곱셈 기호 43"/>
          <p:cNvSpPr/>
          <p:nvPr/>
        </p:nvSpPr>
        <p:spPr>
          <a:xfrm>
            <a:off x="4136303" y="5373014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5" name="곱셈 기호 44"/>
          <p:cNvSpPr/>
          <p:nvPr/>
        </p:nvSpPr>
        <p:spPr>
          <a:xfrm>
            <a:off x="3234602" y="4301071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6" name="곱셈 기호 45"/>
          <p:cNvSpPr/>
          <p:nvPr/>
        </p:nvSpPr>
        <p:spPr>
          <a:xfrm>
            <a:off x="5003312" y="3765150"/>
            <a:ext cx="667700" cy="753921"/>
          </a:xfrm>
          <a:prstGeom prst="mathMultiply">
            <a:avLst>
              <a:gd name="adj1" fmla="val 1769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68918" y="4365640"/>
                <a:ext cx="2194014" cy="954107"/>
              </a:xfrm>
              <a:prstGeom prst="rect">
                <a:avLst/>
              </a:prstGeom>
              <a:noFill/>
              <a:ln w="19050">
                <a:solidFill>
                  <a:srgbClr val="9A95D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5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18" y="4365640"/>
                <a:ext cx="2194014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5000"/>
                </a:stretch>
              </a:blipFill>
              <a:ln w="19050">
                <a:solidFill>
                  <a:srgbClr val="9A95D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직선 화살표 연결선 131"/>
          <p:cNvCxnSpPr>
            <a:stCxn id="17" idx="3"/>
            <a:endCxn id="26" idx="1"/>
          </p:cNvCxnSpPr>
          <p:nvPr/>
        </p:nvCxnSpPr>
        <p:spPr>
          <a:xfrm>
            <a:off x="1816854" y="3176451"/>
            <a:ext cx="78410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75" idx="3"/>
            <a:endCxn id="182" idx="1"/>
          </p:cNvCxnSpPr>
          <p:nvPr/>
        </p:nvCxnSpPr>
        <p:spPr>
          <a:xfrm>
            <a:off x="4972362" y="4163272"/>
            <a:ext cx="78410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76" idx="3"/>
            <a:endCxn id="183" idx="1"/>
          </p:cNvCxnSpPr>
          <p:nvPr/>
        </p:nvCxnSpPr>
        <p:spPr>
          <a:xfrm>
            <a:off x="4972362" y="2189630"/>
            <a:ext cx="78410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83" idx="2"/>
            <a:endCxn id="182" idx="0"/>
          </p:cNvCxnSpPr>
          <p:nvPr/>
        </p:nvCxnSpPr>
        <p:spPr>
          <a:xfrm>
            <a:off x="6153292" y="2591270"/>
            <a:ext cx="0" cy="11703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55" idx="6"/>
            <a:endCxn id="191" idx="1"/>
          </p:cNvCxnSpPr>
          <p:nvPr/>
        </p:nvCxnSpPr>
        <p:spPr>
          <a:xfrm>
            <a:off x="6333291" y="3176451"/>
            <a:ext cx="10009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모서리가 둥근 직사각형 16"/>
              <p:cNvSpPr/>
              <p:nvPr/>
            </p:nvSpPr>
            <p:spPr>
              <a:xfrm>
                <a:off x="1023205" y="2774811"/>
                <a:ext cx="793649" cy="80328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7" name="모서리가 둥근 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05" y="2774811"/>
                <a:ext cx="793649" cy="80328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2600959" y="2774812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59" y="2774812"/>
                <a:ext cx="793649" cy="80328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/>
              <p:cNvSpPr/>
              <p:nvPr/>
            </p:nvSpPr>
            <p:spPr>
              <a:xfrm>
                <a:off x="5973291" y="29964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55" name="타원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91" y="2996451"/>
                <a:ext cx="360000" cy="36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/>
              <p:cNvSpPr/>
              <p:nvPr/>
            </p:nvSpPr>
            <p:spPr>
              <a:xfrm>
                <a:off x="5155662" y="39832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56" name="타원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62" y="3983272"/>
                <a:ext cx="360000" cy="36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/>
              <p:cNvSpPr/>
              <p:nvPr/>
            </p:nvSpPr>
            <p:spPr>
              <a:xfrm>
                <a:off x="5155662" y="200963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57" name="타원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62" y="2009630"/>
                <a:ext cx="360000" cy="36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모서리가 둥근 직사각형 174"/>
              <p:cNvSpPr/>
              <p:nvPr/>
            </p:nvSpPr>
            <p:spPr>
              <a:xfrm>
                <a:off x="4178713" y="3761632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75" name="모서리가 둥근 직사각형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3" y="3761632"/>
                <a:ext cx="793649" cy="80328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모서리가 둥근 직사각형 175"/>
              <p:cNvSpPr/>
              <p:nvPr/>
            </p:nvSpPr>
            <p:spPr>
              <a:xfrm>
                <a:off x="4178713" y="1787990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76" name="모서리가 둥근 직사각형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3" y="1787990"/>
                <a:ext cx="793649" cy="803280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꺾인 연결선 177"/>
          <p:cNvCxnSpPr>
            <a:stCxn id="26" idx="3"/>
            <a:endCxn id="176" idx="2"/>
          </p:cNvCxnSpPr>
          <p:nvPr/>
        </p:nvCxnSpPr>
        <p:spPr>
          <a:xfrm flipV="1">
            <a:off x="3394608" y="2591270"/>
            <a:ext cx="1180930" cy="58518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26" idx="3"/>
            <a:endCxn id="175" idx="0"/>
          </p:cNvCxnSpPr>
          <p:nvPr/>
        </p:nvCxnSpPr>
        <p:spPr>
          <a:xfrm>
            <a:off x="3394608" y="3176452"/>
            <a:ext cx="1180930" cy="58518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모서리가 둥근 직사각형 181"/>
              <p:cNvSpPr/>
              <p:nvPr/>
            </p:nvSpPr>
            <p:spPr>
              <a:xfrm>
                <a:off x="5756467" y="3761632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2" name="모서리가 둥근 직사각형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7" y="3761632"/>
                <a:ext cx="793649" cy="803280"/>
              </a:xfrm>
              <a:prstGeom prst="roundRect">
                <a:avLst/>
              </a:prstGeom>
              <a:blipFill rotWithShape="0">
                <a:blip r:embed="rId10"/>
                <a:stretch>
                  <a:fillRect r="-13636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모서리가 둥근 직사각형 182"/>
              <p:cNvSpPr/>
              <p:nvPr/>
            </p:nvSpPr>
            <p:spPr>
              <a:xfrm>
                <a:off x="5756467" y="1787990"/>
                <a:ext cx="793649" cy="8032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3" name="모서리가 둥근 직사각형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7" y="1787990"/>
                <a:ext cx="793649" cy="803280"/>
              </a:xfrm>
              <a:prstGeom prst="roundRect">
                <a:avLst/>
              </a:prstGeom>
              <a:blipFill rotWithShape="0">
                <a:blip r:embed="rId11"/>
                <a:stretch>
                  <a:fillRect r="-10606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모서리가 둥근 직사각형 190"/>
              <p:cNvSpPr/>
              <p:nvPr/>
            </p:nvSpPr>
            <p:spPr>
              <a:xfrm>
                <a:off x="7334219" y="2774811"/>
                <a:ext cx="793649" cy="8032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1" name="모서리가 둥근 직사각형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19" y="2774811"/>
                <a:ext cx="793649" cy="803280"/>
              </a:xfrm>
              <a:prstGeom prst="roundRect">
                <a:avLst/>
              </a:prstGeom>
              <a:blipFill rotWithShape="0">
                <a:blip r:embed="rId12"/>
                <a:stretch>
                  <a:fillRect r="-151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2599248" y="5435335"/>
                <a:ext cx="39455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8" y="5435335"/>
                <a:ext cx="394550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63" t="-21667" r="-895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974" y="1263375"/>
            <a:ext cx="792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JinnieNet’s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5076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13" y="1785040"/>
            <a:ext cx="3105749" cy="431949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06" y="1785040"/>
            <a:ext cx="3105749" cy="431949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20079" y="289037"/>
            <a:ext cx="1642700" cy="6772"/>
            <a:chOff x="455014" y="1097280"/>
            <a:chExt cx="1642700" cy="677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310148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JinnieNet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974" y="1263375"/>
            <a:ext cx="792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DAE vs </a:t>
            </a:r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7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Result &amp; Discussion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04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5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632030"/>
                  </p:ext>
                </p:extLst>
              </p:nvPr>
            </p:nvGraphicFramePr>
            <p:xfrm>
              <a:off x="909379" y="1635250"/>
              <a:ext cx="7342910" cy="4439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405">
                      <a:extLst>
                        <a:ext uri="{9D8B030D-6E8A-4147-A177-3AD203B41FA5}">
                          <a16:colId xmlns="" xmlns:a16="http://schemas.microsoft.com/office/drawing/2014/main" val="3683147482"/>
                        </a:ext>
                      </a:extLst>
                    </a:gridCol>
                    <a:gridCol w="2889907">
                      <a:extLst>
                        <a:ext uri="{9D8B030D-6E8A-4147-A177-3AD203B41FA5}">
                          <a16:colId xmlns="" xmlns:a16="http://schemas.microsoft.com/office/drawing/2014/main" val="1158100240"/>
                        </a:ext>
                      </a:extLst>
                    </a:gridCol>
                    <a:gridCol w="2733598">
                      <a:extLst>
                        <a:ext uri="{9D8B030D-6E8A-4147-A177-3AD203B41FA5}">
                          <a16:colId xmlns="" xmlns:a16="http://schemas.microsoft.com/office/drawing/2014/main" val="3920747270"/>
                        </a:ext>
                      </a:extLst>
                    </a:gridCol>
                  </a:tblGrid>
                  <a:tr h="246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Dataset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MovieLens100k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Jester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20076530"/>
                      </a:ext>
                    </a:extLst>
                  </a:tr>
                  <a:tr h="12919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Description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100k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943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1,682 movies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4.1m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73,421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100 jokes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71793706"/>
                      </a:ext>
                    </a:extLst>
                  </a:tr>
                  <a:tr h="7296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Type/Range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Integer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[1, 2, 3, 4, 5]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Continuous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[-10 to 10]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209901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Network structure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Input(1682)-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(831)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(831)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(831)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-linear(1682)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Input(100)-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(50)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(50)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𝜎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바른고딕" panose="020B0600000101010101" charset="-127"/>
                                </a:rPr>
                                <m:t>(50)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-linear(100)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421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Learning rate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1e-7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1e-6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38916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Mini batch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20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30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8110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Masking</a:t>
                          </a:r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 probability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93464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632030"/>
                  </p:ext>
                </p:extLst>
              </p:nvPr>
            </p:nvGraphicFramePr>
            <p:xfrm>
              <a:off x="909379" y="1635250"/>
              <a:ext cx="7342910" cy="4439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4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3147482"/>
                        </a:ext>
                      </a:extLst>
                    </a:gridCol>
                    <a:gridCol w="288990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58100240"/>
                        </a:ext>
                      </a:extLst>
                    </a:gridCol>
                    <a:gridCol w="27335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074727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Dataset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MovieLens100k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Jester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20076530"/>
                      </a:ext>
                    </a:extLst>
                  </a:tr>
                  <a:tr h="12919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Description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100k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943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1,682 movies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4.1m ratings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by 73,421 users 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for 100 jokes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71793706"/>
                      </a:ext>
                    </a:extLst>
                  </a:tr>
                  <a:tr h="7296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Type/Range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Integer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[1, 2, 3, 4, 5]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Continuous</a:t>
                          </a:r>
                        </a:p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[-10 to 10]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099019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Network structure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05" t="-382857" r="-95148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8597" t="-382857" r="-445" b="-2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421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Learning rate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1e-7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1e-6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38916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Mini batch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20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30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811053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Masking</a:t>
                          </a:r>
                          <a:r>
                            <a:rPr lang="en-US" altLang="ko-KR" sz="1800" b="0" baseline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 probability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B4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 smtClean="0">
                              <a:solidFill>
                                <a:schemeClr val="tx1"/>
                              </a:solidFill>
                              <a:latin typeface="나눔바른고딕" panose="020B0600000101010101" charset="-127"/>
                              <a:ea typeface="나눔바른고딕" panose="020B0600000101010101" charset="-127"/>
                            </a:rPr>
                            <a:t>0.2</a:t>
                          </a:r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나눔바른고딕" panose="020B0600000101010101" charset="-127"/>
                            <a:ea typeface="나눔바른고딕" panose="020B0600000101010101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93464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95978" y="1286987"/>
            <a:ext cx="84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Environment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1263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978" y="1286987"/>
            <a:ext cx="840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Precision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he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ratio of the products satisfied by the user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from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the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items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recommended through the recommendation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system.</a:t>
            </a:r>
          </a:p>
          <a:p>
            <a:endParaRPr lang="en-US" altLang="ko-KR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nDCG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(Normalized Discounted Cumulative Gain)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: One of the popular evaluating measures ranked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results in information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retrieval.</a:t>
            </a:r>
          </a:p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For CF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applications, the ratings on items assigned by the users can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serve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as the graded relevance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judgements.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N. N. Liu and Q. Yang, “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EigenRank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: A Ranking-Oriented Approach to Collaborative Filtering”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91165" y="2037692"/>
            <a:ext cx="1143003" cy="646332"/>
            <a:chOff x="1654292" y="2320440"/>
            <a:chExt cx="1143002" cy="646330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4049" y="2320440"/>
              <a:ext cx="45397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1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91164" y="2961639"/>
            <a:ext cx="1143003" cy="646332"/>
            <a:chOff x="1654292" y="3353128"/>
            <a:chExt cx="1143002" cy="646330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14049" y="3353128"/>
              <a:ext cx="45397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91165" y="3891816"/>
            <a:ext cx="1143003" cy="646332"/>
            <a:chOff x="1654292" y="4462016"/>
            <a:chExt cx="1143002" cy="646330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4049" y="4462016"/>
              <a:ext cx="45397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3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91163" y="4815793"/>
            <a:ext cx="1143003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443DCF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endParaRPr lang="ko-KR" altLang="en-US" sz="2800" b="1" spc="3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4049" y="559947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4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95128" y="1986222"/>
            <a:ext cx="555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Recommendation System </a:t>
            </a:r>
          </a:p>
          <a:p>
            <a:r>
              <a:rPr lang="en-US" altLang="ko-KR" sz="2400" spc="300" dirty="0">
                <a:latin typeface="나눔바른고딕" panose="020B0600000101010101" charset="-127"/>
                <a:ea typeface="나눔바른고딕" panose="020B0600000101010101" charset="-127"/>
              </a:rPr>
              <a:t>f</a:t>
            </a:r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or Collaborative Filtering(CF)</a:t>
            </a:r>
            <a:endParaRPr lang="ko-KR" altLang="en-US" sz="2400" spc="3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128" y="3035274"/>
            <a:ext cx="548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400" spc="300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 (DAE)</a:t>
            </a:r>
            <a:endParaRPr lang="ko-KR" altLang="en-US" sz="2400" spc="3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128" y="396908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endParaRPr lang="ko-KR" altLang="en-US" sz="2400" spc="3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128" y="4898600"/>
            <a:ext cx="3738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바른고딕" panose="020B0600000101010101" charset="-127"/>
                <a:ea typeface="나눔바른고딕" panose="020B0600000101010101" charset="-127"/>
              </a:rPr>
              <a:t>Result &amp;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314" y="643115"/>
            <a:ext cx="241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1" dirty="0" smtClean="0">
                <a:latin typeface="나눔바른고딕" panose="020B0600000101010101" charset="-127"/>
                <a:ea typeface="나눔바른고딕" panose="020B0600000101010101" charset="-127"/>
              </a:rPr>
              <a:t>CONTENT</a:t>
            </a:r>
            <a:endParaRPr lang="ko-KR" altLang="en-US" sz="4000" spc="-15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9" y="2416640"/>
            <a:ext cx="7736062" cy="392519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78" y="1341305"/>
            <a:ext cx="840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Performance on MovieLens100k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In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terms of precision@5 and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nDCG@5,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each showed an increase of 36% and 32% compared with DAE(state-of-art)</a:t>
            </a:r>
          </a:p>
        </p:txBody>
      </p:sp>
      <p:sp>
        <p:nvSpPr>
          <p:cNvPr id="18" name="오른쪽으로 구부러진 화살표 17"/>
          <p:cNvSpPr/>
          <p:nvPr/>
        </p:nvSpPr>
        <p:spPr>
          <a:xfrm rot="3853753" flipV="1">
            <a:off x="3426992" y="4580454"/>
            <a:ext cx="419125" cy="76307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 rot="2682667" flipV="1">
            <a:off x="7160341" y="3212029"/>
            <a:ext cx="495452" cy="986216"/>
          </a:xfrm>
          <a:prstGeom prst="curvedRightArrow">
            <a:avLst>
              <a:gd name="adj1" fmla="val 16615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9774" y="452206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36%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2671" y="336167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32%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4" y="2586547"/>
            <a:ext cx="7685251" cy="266760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5978" y="441073"/>
            <a:ext cx="171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78" y="1341305"/>
            <a:ext cx="840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Performance on MovieLens100k &amp; Jester by N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Despite the increase in N,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showed a high level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21540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78" y="1278082"/>
            <a:ext cx="8304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Conclusion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showed novel performance on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MovieLens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100k and Jester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could be applied to various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Because most of dataset used in recommendation system is huge,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JinnieNet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needs to be tested with large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Also, reduction of computational complexity is required 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2063" y="286606"/>
            <a:ext cx="1642700" cy="10633"/>
            <a:chOff x="455014" y="1097280"/>
            <a:chExt cx="1642700" cy="1063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737714" y="1104052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313916" y="1107913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78348" y="1104052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978" y="441073"/>
            <a:ext cx="282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Discussion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6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959" y="3059906"/>
            <a:ext cx="5082087" cy="69302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나눔바른고딕" panose="020B0600000101010101" charset="-127"/>
                <a:ea typeface="나눔바른고딕" panose="020B0600000101010101" charset="-127"/>
              </a:rPr>
              <a:t>Thank you</a:t>
            </a:r>
            <a:endParaRPr lang="ko-KR" altLang="en-US" sz="48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Recommendation System for CF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868" y="1277689"/>
            <a:ext cx="792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 (CF)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CF is a technique that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automatically predicts user’s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preference with taste information of users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wikipedia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61133"/>
              </p:ext>
            </p:extLst>
          </p:nvPr>
        </p:nvGraphicFramePr>
        <p:xfrm>
          <a:off x="590376" y="2412098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134150"/>
            <a:ext cx="504825" cy="4982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206116"/>
            <a:ext cx="514351" cy="4911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673027"/>
            <a:ext cx="496880" cy="4923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738039"/>
            <a:ext cx="505615" cy="50441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274739"/>
            <a:ext cx="521566" cy="47292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5272" y="3125029"/>
            <a:ext cx="1640249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2220" y="3658753"/>
            <a:ext cx="1640249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32469" y="2428317"/>
            <a:ext cx="890977" cy="680270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88971" y="2428317"/>
            <a:ext cx="890977" cy="680270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9" name="왼쪽으로 구부러진 화살표 48"/>
          <p:cNvSpPr/>
          <p:nvPr/>
        </p:nvSpPr>
        <p:spPr>
          <a:xfrm flipV="1">
            <a:off x="6670895" y="3275097"/>
            <a:ext cx="339923" cy="741058"/>
          </a:xfrm>
          <a:prstGeom prst="curvedLeftArrow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80230" y="3108587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User-based 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40856" y="4882928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Item-based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 rot="5400000" flipV="1">
            <a:off x="4361561" y="4018640"/>
            <a:ext cx="292347" cy="3836888"/>
          </a:xfrm>
          <a:prstGeom prst="curvedLeftArrow">
            <a:avLst>
              <a:gd name="adj1" fmla="val 55467"/>
              <a:gd name="adj2" fmla="val 55467"/>
              <a:gd name="adj3" fmla="val 22337"/>
            </a:avLst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6100252" y="5763377"/>
            <a:ext cx="362139" cy="108642"/>
          </a:xfrm>
          <a:prstGeom prst="triangle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2867" y="1277683"/>
                <a:ext cx="86044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User-based nearest-neighbor collaborative filtering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Given an “active user” (user 1) and an item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b="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(item 5) not yet seen by user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If users had similar tastes in the past they will have similar tastes in the future </a:t>
                </a:r>
                <a:endParaRPr lang="en-US" altLang="ko-KR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7" y="1277683"/>
                <a:ext cx="8604458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8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57804"/>
              </p:ext>
            </p:extLst>
          </p:nvPr>
        </p:nvGraphicFramePr>
        <p:xfrm>
          <a:off x="590376" y="2412092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6" y="3134144"/>
            <a:ext cx="504825" cy="498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5" y="4206110"/>
            <a:ext cx="514351" cy="4911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5" y="3673021"/>
            <a:ext cx="496880" cy="4923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5" y="4738033"/>
            <a:ext cx="505615" cy="5044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6" y="5274733"/>
            <a:ext cx="521566" cy="4729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24896" y="3125091"/>
            <a:ext cx="4429125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16950" y="3648083"/>
            <a:ext cx="4429125" cy="517282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http://www.recommenderbook.net/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 flipV="1">
            <a:off x="6670895" y="3275091"/>
            <a:ext cx="339923" cy="741058"/>
          </a:xfrm>
          <a:prstGeom prst="curvedLeftArrow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80230" y="310858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User-based 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868" y="1286740"/>
            <a:ext cx="792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Item-based collaborative filtering</a:t>
            </a:r>
          </a:p>
          <a:p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Use the similarity between items (and not users) to make predictions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8902"/>
              </p:ext>
            </p:extLst>
          </p:nvPr>
        </p:nvGraphicFramePr>
        <p:xfrm>
          <a:off x="590372" y="2421149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5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2" y="3143201"/>
            <a:ext cx="504825" cy="498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1" y="4215167"/>
            <a:ext cx="514351" cy="4911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1" y="3682078"/>
            <a:ext cx="496880" cy="4923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1" y="4747090"/>
            <a:ext cx="505615" cy="5044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2" y="5283790"/>
            <a:ext cx="521566" cy="47292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76113" y="3123452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25646" y="3123451"/>
            <a:ext cx="877903" cy="2651369"/>
          </a:xfrm>
          <a:prstGeom prst="rect">
            <a:avLst/>
          </a:prstGeom>
          <a:solidFill>
            <a:srgbClr val="9A95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http://www.recommenderbook.net/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0856" y="489197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Item-based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nearest-neighbor </a:t>
            </a:r>
          </a:p>
          <a:p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collaborative filtering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왼쪽으로 구부러진 화살표 27"/>
          <p:cNvSpPr/>
          <p:nvPr/>
        </p:nvSpPr>
        <p:spPr>
          <a:xfrm rot="5400000" flipV="1">
            <a:off x="4361561" y="4027691"/>
            <a:ext cx="292347" cy="3836888"/>
          </a:xfrm>
          <a:prstGeom prst="curvedLeftArrow">
            <a:avLst>
              <a:gd name="adj1" fmla="val 55467"/>
              <a:gd name="adj2" fmla="val 55467"/>
              <a:gd name="adj3" fmla="val 22337"/>
            </a:avLst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>
            <a:off x="6100252" y="5772428"/>
            <a:ext cx="362139" cy="108642"/>
          </a:xfrm>
          <a:prstGeom prst="triangle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72868" y="1272267"/>
            <a:ext cx="792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Sparsity</a:t>
            </a:r>
            <a:endParaRPr lang="en-US" altLang="ko-KR" b="1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If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 user purchased few items from the shop and has rated any of 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S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parsity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is the problem of lack of knowledge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7392"/>
              </p:ext>
            </p:extLst>
          </p:nvPr>
        </p:nvGraphicFramePr>
        <p:xfrm>
          <a:off x="590372" y="2421153"/>
          <a:ext cx="6073169" cy="336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2000" b="0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b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</a:b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4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item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2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3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</a:t>
                      </a:r>
                      <a:r>
                        <a:rPr lang="en-US" altLang="ko-KR" sz="1800" b="1" baseline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4 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user 5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ysClr val="windowText" lastClr="00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?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978" y="441073"/>
            <a:ext cx="81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 System for CF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9819" r="81700" b="75563"/>
          <a:stretch/>
        </p:blipFill>
        <p:spPr>
          <a:xfrm>
            <a:off x="1589272" y="3143205"/>
            <a:ext cx="504825" cy="498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4" t="30207" r="2990" b="54843"/>
          <a:stretch/>
        </p:blipFill>
        <p:spPr>
          <a:xfrm>
            <a:off x="1589271" y="4215171"/>
            <a:ext cx="514351" cy="4911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8" t="27276" r="18233" b="54723"/>
          <a:stretch/>
        </p:blipFill>
        <p:spPr>
          <a:xfrm>
            <a:off x="1589271" y="3682082"/>
            <a:ext cx="496880" cy="4923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9852" r="66643" b="54594"/>
          <a:stretch/>
        </p:blipFill>
        <p:spPr>
          <a:xfrm>
            <a:off x="1589271" y="4747094"/>
            <a:ext cx="505615" cy="5044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4" t="6100" r="2097" b="75725"/>
          <a:stretch/>
        </p:blipFill>
        <p:spPr>
          <a:xfrm>
            <a:off x="1589272" y="5283794"/>
            <a:ext cx="521566" cy="4729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13450" y="2426690"/>
            <a:ext cx="2145824" cy="1077218"/>
          </a:xfrm>
          <a:prstGeom prst="rect">
            <a:avLst/>
          </a:prstGeom>
          <a:solidFill>
            <a:srgbClr val="9A95D9">
              <a:alpha val="4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MovieLens</a:t>
            </a:r>
            <a:r>
              <a:rPr lang="en-US" altLang="ko-KR" sz="1600" b="1" dirty="0" smtClean="0">
                <a:latin typeface="나눔바른고딕" panose="020B0600000101010101" charset="-127"/>
                <a:ea typeface="나눔바른고딕" panose="020B0600000101010101" charset="-127"/>
              </a:rPr>
              <a:t>: 0.937</a:t>
            </a: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1- (100k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ratings </a:t>
            </a:r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</a:p>
          <a:p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943 users </a:t>
            </a: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on 1682 movie)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3450" y="4174426"/>
            <a:ext cx="2145824" cy="1077218"/>
          </a:xfrm>
          <a:prstGeom prst="rect">
            <a:avLst/>
          </a:prstGeom>
          <a:solidFill>
            <a:srgbClr val="9A95D9">
              <a:alpha val="4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바른고딕" panose="020B0600000101010101" charset="-127"/>
                <a:ea typeface="나눔바른고딕" panose="020B0600000101010101" charset="-127"/>
              </a:rPr>
              <a:t>Jester: 0.442</a:t>
            </a: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1 - (4.1M ratings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endParaRPr lang="en-US" altLang="ko-KR" sz="16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 73,496 </a:t>
            </a:r>
            <a:r>
              <a:rPr lang="en-US" altLang="ko-KR" sz="1600" dirty="0">
                <a:latin typeface="나눔바른고딕" panose="020B0600000101010101" charset="-127"/>
                <a:ea typeface="나눔바른고딕" panose="020B0600000101010101" charset="-127"/>
              </a:rPr>
              <a:t>users </a:t>
            </a:r>
            <a:endParaRPr lang="en-US" altLang="ko-KR" sz="16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 on 100 jokes)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http://www.recommenderbook.net/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/>
        </p:nvSpPr>
        <p:spPr>
          <a:xfrm>
            <a:off x="0" y="3145206"/>
            <a:ext cx="8066639" cy="504000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0343" y="3151529"/>
            <a:ext cx="5586296" cy="465285"/>
          </a:xfrm>
          <a:prstGeom prst="rect">
            <a:avLst/>
          </a:prstGeom>
          <a:solidFill>
            <a:srgbClr val="9A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692999" y="3156481"/>
            <a:ext cx="6111396" cy="465285"/>
          </a:xfrm>
          <a:prstGeom prst="rect">
            <a:avLst/>
          </a:prstGeom>
          <a:solidFill>
            <a:srgbClr val="9A95D9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(DAE)</a:t>
            </a:r>
            <a:endParaRPr lang="ko-KR" altLang="en-US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692998" y="2469771"/>
            <a:ext cx="1442985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 smtClean="0"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" y="3147690"/>
            <a:ext cx="1692998" cy="504000"/>
          </a:xfrm>
          <a:prstGeom prst="rect">
            <a:avLst/>
          </a:prstGeom>
          <a:solidFill>
            <a:srgbClr val="443DCF"/>
          </a:solid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20079" y="286756"/>
            <a:ext cx="1642700" cy="0"/>
            <a:chOff x="455014" y="1097280"/>
            <a:chExt cx="1642700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78348" y="1097280"/>
              <a:ext cx="360000" cy="0"/>
            </a:xfrm>
            <a:prstGeom prst="line">
              <a:avLst/>
            </a:prstGeom>
            <a:ln w="44450" cap="rnd">
              <a:solidFill>
                <a:srgbClr val="9A95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95978" y="44107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443DC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DAE</a:t>
            </a:r>
            <a:endParaRPr lang="ko-KR" altLang="en-US" sz="3600" b="1" spc="300" dirty="0">
              <a:solidFill>
                <a:srgbClr val="443DC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78" y="1272518"/>
            <a:ext cx="7734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Autoencoder</a:t>
            </a:r>
            <a:r>
              <a:rPr lang="en-US" altLang="ko-KR" b="1" dirty="0" smtClean="0">
                <a:latin typeface="나눔바른고딕" panose="020B0600000101010101" charset="-127"/>
                <a:ea typeface="나눔바른고딕" panose="020B0600000101010101" charset="-127"/>
              </a:rPr>
              <a:t>(AE)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An unsupervised neural network model generating a latent space that represent input vector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It is usually used for data </a:t>
            </a:r>
            <a:r>
              <a:rPr lang="en-US" altLang="ko-KR" dirty="0" err="1" smtClean="0">
                <a:latin typeface="나눔바른고딕" panose="020B0600000101010101" charset="-127"/>
                <a:ea typeface="나눔바른고딕" panose="020B0600000101010101" charset="-127"/>
              </a:rPr>
              <a:t>denoising</a:t>
            </a:r>
            <a:r>
              <a:rPr lang="en-US" altLang="ko-KR" dirty="0" smtClean="0">
                <a:latin typeface="나눔바른고딕" panose="020B0600000101010101" charset="-127"/>
                <a:ea typeface="나눔바른고딕" panose="020B0600000101010101" charset="-127"/>
              </a:rPr>
              <a:t> or data embedding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30426" y="2718665"/>
            <a:ext cx="793649" cy="2798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/>
              <p:cNvSpPr/>
              <p:nvPr/>
            </p:nvSpPr>
            <p:spPr>
              <a:xfrm>
                <a:off x="1756324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2872082"/>
                <a:ext cx="540000" cy="540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1756324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3524177"/>
                <a:ext cx="540000" cy="540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1756324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4176272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1756324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24" y="4828367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직사각형 20"/>
          <p:cNvSpPr/>
          <p:nvPr/>
        </p:nvSpPr>
        <p:spPr>
          <a:xfrm>
            <a:off x="6727688" y="2718665"/>
            <a:ext cx="793649" cy="2798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6853586" y="287208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2872082"/>
                <a:ext cx="540000" cy="54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853586" y="35241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3524177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6853586" y="417627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4176272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6853586" y="482836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86" y="4828367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/>
          <p:cNvSpPr/>
          <p:nvPr/>
        </p:nvSpPr>
        <p:spPr>
          <a:xfrm>
            <a:off x="4179057" y="3412082"/>
            <a:ext cx="793649" cy="141628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304955" y="3524177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5" y="3524177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4304955" y="4176272"/>
                <a:ext cx="540000" cy="54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55" y="4176272"/>
                <a:ext cx="540000" cy="5400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58342" y="5517321"/>
                <a:ext cx="7359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Input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42" y="5517321"/>
                <a:ext cx="735963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6612" t="-4717" r="-7438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6685979" y="5517321"/>
                <a:ext cx="9551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Output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79" y="5517321"/>
                <a:ext cx="955145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5769" t="-4717" r="-3846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177203" y="4828367"/>
                <a:ext cx="8836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Latent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3" y="4828367"/>
                <a:ext cx="883683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5517" t="-4717" r="-3448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>
            <a:endCxn id="29" idx="2"/>
          </p:cNvCxnSpPr>
          <p:nvPr/>
        </p:nvCxnSpPr>
        <p:spPr>
          <a:xfrm>
            <a:off x="2296324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" idx="6"/>
            <a:endCxn id="30" idx="2"/>
          </p:cNvCxnSpPr>
          <p:nvPr/>
        </p:nvCxnSpPr>
        <p:spPr>
          <a:xfrm>
            <a:off x="2296324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6"/>
            <a:endCxn id="29" idx="2"/>
          </p:cNvCxnSpPr>
          <p:nvPr/>
        </p:nvCxnSpPr>
        <p:spPr>
          <a:xfrm>
            <a:off x="2296324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6"/>
            <a:endCxn id="30" idx="2"/>
          </p:cNvCxnSpPr>
          <p:nvPr/>
        </p:nvCxnSpPr>
        <p:spPr>
          <a:xfrm>
            <a:off x="229632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6"/>
            <a:endCxn id="29" idx="2"/>
          </p:cNvCxnSpPr>
          <p:nvPr/>
        </p:nvCxnSpPr>
        <p:spPr>
          <a:xfrm flipV="1">
            <a:off x="2296324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6"/>
            <a:endCxn id="30" idx="2"/>
          </p:cNvCxnSpPr>
          <p:nvPr/>
        </p:nvCxnSpPr>
        <p:spPr>
          <a:xfrm>
            <a:off x="2296324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6"/>
            <a:endCxn id="29" idx="2"/>
          </p:cNvCxnSpPr>
          <p:nvPr/>
        </p:nvCxnSpPr>
        <p:spPr>
          <a:xfrm flipV="1">
            <a:off x="2296324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6"/>
            <a:endCxn id="30" idx="2"/>
          </p:cNvCxnSpPr>
          <p:nvPr/>
        </p:nvCxnSpPr>
        <p:spPr>
          <a:xfrm flipV="1">
            <a:off x="2296324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9" idx="6"/>
            <a:endCxn id="22" idx="2"/>
          </p:cNvCxnSpPr>
          <p:nvPr/>
        </p:nvCxnSpPr>
        <p:spPr>
          <a:xfrm flipV="1">
            <a:off x="4844955" y="314208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9" idx="6"/>
            <a:endCxn id="23" idx="2"/>
          </p:cNvCxnSpPr>
          <p:nvPr/>
        </p:nvCxnSpPr>
        <p:spPr>
          <a:xfrm>
            <a:off x="4844955" y="3794177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9" idx="6"/>
            <a:endCxn id="24" idx="2"/>
          </p:cNvCxnSpPr>
          <p:nvPr/>
        </p:nvCxnSpPr>
        <p:spPr>
          <a:xfrm>
            <a:off x="4844955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9" idx="6"/>
            <a:endCxn id="25" idx="2"/>
          </p:cNvCxnSpPr>
          <p:nvPr/>
        </p:nvCxnSpPr>
        <p:spPr>
          <a:xfrm>
            <a:off x="4844955" y="3794177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0" idx="6"/>
            <a:endCxn id="22" idx="2"/>
          </p:cNvCxnSpPr>
          <p:nvPr/>
        </p:nvCxnSpPr>
        <p:spPr>
          <a:xfrm flipV="1">
            <a:off x="4844955" y="3142082"/>
            <a:ext cx="2008631" cy="13041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" idx="6"/>
            <a:endCxn id="23" idx="2"/>
          </p:cNvCxnSpPr>
          <p:nvPr/>
        </p:nvCxnSpPr>
        <p:spPr>
          <a:xfrm flipV="1">
            <a:off x="4844955" y="3794177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0" idx="6"/>
            <a:endCxn id="25" idx="2"/>
          </p:cNvCxnSpPr>
          <p:nvPr/>
        </p:nvCxnSpPr>
        <p:spPr>
          <a:xfrm>
            <a:off x="4844955" y="4446272"/>
            <a:ext cx="2008631" cy="6520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0" idx="6"/>
            <a:endCxn id="24" idx="2"/>
          </p:cNvCxnSpPr>
          <p:nvPr/>
        </p:nvCxnSpPr>
        <p:spPr>
          <a:xfrm>
            <a:off x="4844955" y="4446272"/>
            <a:ext cx="2008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908" y="661926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Source: M. A. Kramer, “</a:t>
            </a:r>
            <a:r>
              <a:rPr lang="en-US" altLang="ko-KR" sz="1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Autoassociative</a:t>
            </a:r>
            <a:r>
              <a: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rPr>
              <a:t> neural networks”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1051</Words>
  <Application>Microsoft Office PowerPoint</Application>
  <PresentationFormat>화면 슬라이드 쇼(4:3)</PresentationFormat>
  <Paragraphs>431</Paragraphs>
  <Slides>23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Cooper Black</vt:lpstr>
      <vt:lpstr>Arial</vt:lpstr>
      <vt:lpstr>나눔바른고딕</vt:lpstr>
      <vt:lpstr>맑은 고딕</vt:lpstr>
      <vt:lpstr>Calibri</vt:lpstr>
      <vt:lpstr>Cambria Math</vt:lpstr>
      <vt:lpstr>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k hj</cp:lastModifiedBy>
  <cp:revision>141</cp:revision>
  <cp:lastPrinted>2018-06-15T06:49:12Z</cp:lastPrinted>
  <dcterms:created xsi:type="dcterms:W3CDTF">2017-05-22T03:50:00Z</dcterms:created>
  <dcterms:modified xsi:type="dcterms:W3CDTF">2018-06-21T22:25:20Z</dcterms:modified>
</cp:coreProperties>
</file>