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1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9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8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6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5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3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B6AB-F049-4C3D-9F08-907CB64C598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7894-D8A2-4DB3-B563-5998C3B76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5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8948" y="520635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err="1" smtClean="0"/>
              <a:t>구상안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로또 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3774" y="1624089"/>
            <a:ext cx="3206663" cy="386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7720" y="1624089"/>
            <a:ext cx="3206663" cy="386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21666" y="1624089"/>
            <a:ext cx="3206663" cy="386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0669" y="1240077"/>
            <a:ext cx="2693096" cy="3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메인 배너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07697" y="1240077"/>
            <a:ext cx="2693096" cy="3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구매 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1643" y="1240077"/>
            <a:ext cx="2693096" cy="3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당첨 결과 화면</a:t>
            </a:r>
            <a:endParaRPr lang="ko-KR" altLang="en-US" dirty="0"/>
          </a:p>
        </p:txBody>
      </p:sp>
      <p:pic>
        <p:nvPicPr>
          <p:cNvPr id="1028" name="Picture 4" descr="기막힌 우연? 놀라운 로또의 평행이론 &lt; News &lt; 기사본문 - 유진에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4" y="1812191"/>
            <a:ext cx="2502402" cy="174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171575" y="3457575"/>
            <a:ext cx="1904609" cy="28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제 </a:t>
            </a:r>
            <a:r>
              <a:rPr lang="en-US" altLang="ko-KR" sz="1400" dirty="0" smtClean="0"/>
              <a:t>??? </a:t>
            </a:r>
            <a:r>
              <a:rPr lang="ko-KR" altLang="en-US" sz="1400" dirty="0"/>
              <a:t>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57034" y="4917195"/>
            <a:ext cx="1246731" cy="28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결과확인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654088" y="2741577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 박스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654088" y="3256507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 smtClean="0"/>
              <a:t> 6</a:t>
            </a:r>
            <a:r>
              <a:rPr lang="ko-KR" altLang="en-US" sz="1400" dirty="0" smtClean="0"/>
              <a:t>개 박스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54088" y="3765163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 smtClean="0"/>
              <a:t> 6</a:t>
            </a:r>
            <a:r>
              <a:rPr lang="ko-KR" altLang="en-US" sz="1400" dirty="0" smtClean="0"/>
              <a:t>개 박스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54088" y="4280093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 smtClean="0"/>
              <a:t> 6</a:t>
            </a:r>
            <a:r>
              <a:rPr lang="ko-KR" altLang="en-US" sz="1400" dirty="0" smtClean="0"/>
              <a:t>개 박스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54087" y="4795023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 smtClean="0"/>
              <a:t> 6</a:t>
            </a:r>
            <a:r>
              <a:rPr lang="ko-KR" altLang="en-US" sz="1400" dirty="0" smtClean="0"/>
              <a:t>개 박스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78699" y="2741577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smtClean="0"/>
              <a:t>: </a:t>
            </a:r>
            <a:r>
              <a:rPr lang="ko-KR" altLang="en-US" sz="800" smtClean="0"/>
              <a:t>방법선택</a:t>
            </a:r>
            <a:endParaRPr lang="en-US" altLang="ko-KR" sz="800" smtClean="0"/>
          </a:p>
          <a:p>
            <a:r>
              <a:rPr lang="en-US" altLang="ko-KR" sz="800" smtClean="0"/>
              <a:t>: </a:t>
            </a:r>
            <a:r>
              <a:rPr lang="ko-KR" altLang="en-US" sz="800" smtClean="0"/>
              <a:t>수정</a:t>
            </a:r>
            <a:r>
              <a:rPr lang="en-US" altLang="ko-KR" sz="800" smtClean="0"/>
              <a:t>/</a:t>
            </a:r>
            <a:r>
              <a:rPr lang="ko-KR" altLang="en-US" sz="800" smtClean="0"/>
              <a:t>취소</a:t>
            </a:r>
            <a:endParaRPr lang="en-US" altLang="ko-KR" sz="800" smtClean="0"/>
          </a:p>
        </p:txBody>
      </p:sp>
      <p:sp>
        <p:nvSpPr>
          <p:cNvPr id="26" name="직사각형 25"/>
          <p:cNvSpPr/>
          <p:nvPr/>
        </p:nvSpPr>
        <p:spPr>
          <a:xfrm>
            <a:off x="6878698" y="3247206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자동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수동</a:t>
            </a:r>
            <a:r>
              <a:rPr lang="en-US" altLang="ko-KR" sz="800" dirty="0" smtClean="0"/>
              <a:t>/</a:t>
            </a:r>
          </a:p>
          <a:p>
            <a:pPr algn="ctr"/>
            <a:r>
              <a:rPr lang="ko-KR" altLang="en-US" sz="800" dirty="0" smtClean="0"/>
              <a:t>반자동</a:t>
            </a:r>
            <a:endParaRPr lang="en-US" altLang="ko-KR" sz="8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38019" y="2498782"/>
            <a:ext cx="2737380" cy="934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상금 </a:t>
            </a:r>
            <a:r>
              <a:rPr lang="en-US" altLang="ko-KR" sz="800" smtClean="0"/>
              <a:t>(</a:t>
            </a:r>
            <a:r>
              <a:rPr lang="ko-KR" altLang="en-US" sz="800" smtClean="0"/>
              <a:t>고정된 금액</a:t>
            </a:r>
            <a:r>
              <a:rPr lang="en-US" altLang="ko-KR" sz="800" smtClean="0"/>
              <a:t>)</a:t>
            </a:r>
          </a:p>
          <a:p>
            <a:pPr algn="ctr"/>
            <a:endParaRPr lang="en-US" altLang="ko-KR" sz="800" smtClean="0"/>
          </a:p>
          <a:p>
            <a:pPr marL="171450" indent="-171450" algn="ctr">
              <a:buFontTx/>
              <a:buChar char="-"/>
            </a:pPr>
            <a:r>
              <a:rPr lang="en-US" altLang="ko-KR" sz="800" smtClean="0"/>
              <a:t>1</a:t>
            </a:r>
            <a:r>
              <a:rPr lang="ko-KR" altLang="en-US" sz="800" smtClean="0"/>
              <a:t>등 몇명이 됐고</a:t>
            </a:r>
            <a:r>
              <a:rPr lang="en-US" altLang="ko-KR" sz="800" smtClean="0"/>
              <a:t>, 1</a:t>
            </a:r>
            <a:r>
              <a:rPr lang="ko-KR" altLang="en-US" sz="800" smtClean="0"/>
              <a:t>인당 수령금 얼마있는지</a:t>
            </a:r>
            <a:r>
              <a:rPr lang="en-US" altLang="ko-KR" sz="800" smtClean="0"/>
              <a:t>? </a:t>
            </a:r>
          </a:p>
          <a:p>
            <a:pPr marL="171450" indent="-171450" algn="ctr">
              <a:buFontTx/>
              <a:buChar char="-"/>
            </a:pPr>
            <a:r>
              <a:rPr lang="en-US" altLang="ko-KR" sz="800"/>
              <a:t>2</a:t>
            </a:r>
            <a:r>
              <a:rPr lang="ko-KR" altLang="en-US" sz="800" smtClean="0"/>
              <a:t>등 </a:t>
            </a:r>
            <a:r>
              <a:rPr lang="ko-KR" altLang="en-US" sz="800"/>
              <a:t>몇명이 됐고</a:t>
            </a:r>
            <a:r>
              <a:rPr lang="en-US" altLang="ko-KR" sz="800"/>
              <a:t>, 1</a:t>
            </a:r>
            <a:r>
              <a:rPr lang="ko-KR" altLang="en-US" sz="800"/>
              <a:t>인당 수령금 얼마있는지</a:t>
            </a:r>
            <a:r>
              <a:rPr lang="en-US" altLang="ko-KR" sz="800"/>
              <a:t>? </a:t>
            </a:r>
          </a:p>
          <a:p>
            <a:pPr marL="171450" indent="-171450" algn="ctr">
              <a:buFontTx/>
              <a:buChar char="-"/>
            </a:pPr>
            <a:r>
              <a:rPr lang="en-US" altLang="ko-KR" sz="800" smtClean="0"/>
              <a:t>3</a:t>
            </a:r>
            <a:r>
              <a:rPr lang="ko-KR" altLang="en-US" sz="800" smtClean="0"/>
              <a:t>등 </a:t>
            </a:r>
            <a:r>
              <a:rPr lang="ko-KR" altLang="en-US" sz="800"/>
              <a:t>몇명이 됐고</a:t>
            </a:r>
            <a:r>
              <a:rPr lang="en-US" altLang="ko-KR" sz="800"/>
              <a:t>, 1</a:t>
            </a:r>
            <a:r>
              <a:rPr lang="ko-KR" altLang="en-US" sz="800"/>
              <a:t>인당 수령금 얼마있는지</a:t>
            </a:r>
            <a:r>
              <a:rPr lang="en-US" altLang="ko-KR" sz="800"/>
              <a:t>?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78697" y="4280114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878696" y="4795023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447241" y="2065202"/>
            <a:ext cx="1084281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(</a:t>
            </a:r>
            <a:r>
              <a:rPr lang="ko-KR" altLang="en-US" sz="1200" smtClean="0"/>
              <a:t>번호</a:t>
            </a:r>
            <a:r>
              <a:rPr lang="en-US" altLang="ko-KR" sz="1200" smtClean="0"/>
              <a:t>)</a:t>
            </a:r>
          </a:p>
          <a:p>
            <a:pPr algn="ctr"/>
            <a:r>
              <a:rPr lang="ko-KR" altLang="en-US" sz="1200" smtClean="0"/>
              <a:t>전체 취소</a:t>
            </a:r>
            <a:endParaRPr lang="en-US" altLang="ko-KR" sz="12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2274618" y="4045101"/>
            <a:ext cx="1203381" cy="319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회원 가입</a:t>
            </a:r>
            <a:endParaRPr lang="en-US" altLang="ko-KR" sz="12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805845" y="4917195"/>
            <a:ext cx="1246731" cy="28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  구매 선택</a:t>
            </a:r>
            <a:endParaRPr lang="ko-KR" altLang="en-US" sz="12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812910" y="4917195"/>
            <a:ext cx="0" cy="28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이등변 삼각형 36"/>
          <p:cNvSpPr/>
          <p:nvPr/>
        </p:nvSpPr>
        <p:spPr>
          <a:xfrm rot="10800000">
            <a:off x="1876096" y="5022485"/>
            <a:ext cx="118884" cy="101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44725" y="1960756"/>
            <a:ext cx="2730674" cy="382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당첨 로또 번호</a:t>
            </a:r>
            <a:endParaRPr lang="en-US" altLang="ko-KR" sz="8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8638019" y="3600460"/>
            <a:ext cx="2763756" cy="131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당첨 확인 </a:t>
            </a:r>
            <a:r>
              <a:rPr lang="en-US" altLang="ko-KR" sz="800" smtClean="0"/>
              <a:t>(</a:t>
            </a:r>
            <a:r>
              <a:rPr lang="ko-KR" altLang="en-US" sz="800" smtClean="0"/>
              <a:t>구매자별</a:t>
            </a:r>
            <a:r>
              <a:rPr lang="en-US" altLang="ko-KR" sz="800" smtClean="0"/>
              <a:t>) / </a:t>
            </a:r>
            <a:r>
              <a:rPr lang="ko-KR" altLang="en-US" sz="800" smtClean="0"/>
              <a:t>스크롤 기능 추가</a:t>
            </a:r>
            <a:endParaRPr lang="en-US" altLang="ko-KR" sz="800" smtClean="0"/>
          </a:p>
          <a:p>
            <a:pPr algn="ctr"/>
            <a:endParaRPr lang="en-US" altLang="ko-KR" sz="800" smtClean="0"/>
          </a:p>
          <a:p>
            <a:pPr marL="228600" indent="-228600" algn="ctr"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당첨금</a:t>
            </a:r>
            <a:r>
              <a:rPr lang="en-US" altLang="ko-KR" sz="800"/>
              <a:t>, </a:t>
            </a:r>
            <a:r>
              <a:rPr lang="ko-KR" altLang="en-US" sz="800"/>
              <a:t>구매처 </a:t>
            </a:r>
            <a:r>
              <a:rPr lang="en-US" altLang="ko-KR" sz="80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당첨금</a:t>
            </a:r>
            <a:r>
              <a:rPr lang="en-US" altLang="ko-KR" sz="800"/>
              <a:t>, </a:t>
            </a:r>
            <a:r>
              <a:rPr lang="ko-KR" altLang="en-US" sz="800"/>
              <a:t>구매처 </a:t>
            </a:r>
            <a:r>
              <a:rPr lang="en-US" altLang="ko-KR" sz="80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당첨금</a:t>
            </a:r>
            <a:r>
              <a:rPr lang="en-US" altLang="ko-KR" sz="800"/>
              <a:t>, </a:t>
            </a:r>
            <a:r>
              <a:rPr lang="ko-KR" altLang="en-US" sz="800"/>
              <a:t>구매처 </a:t>
            </a:r>
            <a:r>
              <a:rPr lang="en-US" altLang="ko-KR" sz="80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당첨금</a:t>
            </a:r>
            <a:r>
              <a:rPr lang="en-US" altLang="ko-KR" sz="800"/>
              <a:t>, </a:t>
            </a:r>
            <a:r>
              <a:rPr lang="ko-KR" altLang="en-US" sz="800"/>
              <a:t>구매처 </a:t>
            </a:r>
            <a:r>
              <a:rPr lang="en-US" altLang="ko-KR" sz="80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당첨금</a:t>
            </a:r>
            <a:r>
              <a:rPr lang="en-US" altLang="ko-KR" sz="800"/>
              <a:t>, </a:t>
            </a:r>
            <a:r>
              <a:rPr lang="ko-KR" altLang="en-US" sz="800"/>
              <a:t>구매처 </a:t>
            </a:r>
            <a:r>
              <a:rPr lang="en-US" altLang="ko-KR" sz="80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AutoNum type="arabicPeriod"/>
            </a:pPr>
            <a:r>
              <a:rPr lang="en-US" altLang="ko-KR" sz="800" smtClean="0"/>
              <a:t>...</a:t>
            </a:r>
            <a:endParaRPr lang="en-US" altLang="ko-KR" sz="8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6878696" y="3779855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10524391" y="5045847"/>
            <a:ext cx="877383" cy="290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메인 화면으로</a:t>
            </a:r>
            <a:endParaRPr lang="en-US" altLang="ko-KR" sz="8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283688" y="4480245"/>
            <a:ext cx="1203381" cy="319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구매하기</a:t>
            </a:r>
            <a:endParaRPr lang="en-US" altLang="ko-KR" sz="12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4705611" y="2087362"/>
            <a:ext cx="1053351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구매</a:t>
            </a:r>
            <a:r>
              <a:rPr lang="ko-KR" altLang="en-US" sz="1200" smtClean="0"/>
              <a:t> 완료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120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86497" cy="83665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메인 배너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417656" y="1201784"/>
            <a:ext cx="3206663" cy="386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기막힌 우연? 놀라운 로또의 평행이론 &lt; News &lt; 기사본문 - 유진에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86" y="1389886"/>
            <a:ext cx="2502402" cy="174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75457" y="3035270"/>
            <a:ext cx="1904609" cy="28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제 </a:t>
            </a:r>
            <a:r>
              <a:rPr lang="en-US" altLang="ko-KR" sz="1400" dirty="0" smtClean="0"/>
              <a:t>??? </a:t>
            </a:r>
            <a:r>
              <a:rPr lang="ko-KR" altLang="en-US" sz="1400" dirty="0"/>
              <a:t>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55675" y="4352005"/>
            <a:ext cx="1246731" cy="28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  구매 선택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060916" y="4291096"/>
            <a:ext cx="1246731" cy="28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구매하기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7" idx="2"/>
          </p:cNvCxnSpPr>
          <p:nvPr/>
        </p:nvCxnSpPr>
        <p:spPr>
          <a:xfrm flipH="1">
            <a:off x="5179040" y="4637776"/>
            <a:ext cx="1" cy="5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 설명선 18"/>
          <p:cNvSpPr/>
          <p:nvPr/>
        </p:nvSpPr>
        <p:spPr>
          <a:xfrm>
            <a:off x="6975057" y="3518814"/>
            <a:ext cx="623366" cy="229401"/>
          </a:xfrm>
          <a:prstGeom prst="wedgeRectCallout">
            <a:avLst>
              <a:gd name="adj1" fmla="val -48106"/>
              <a:gd name="adj2" fmla="val 1095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JButton</a:t>
            </a:r>
            <a:endParaRPr lang="ko-KR" altLang="en-US" sz="800" dirty="0"/>
          </a:p>
        </p:txBody>
      </p:sp>
      <p:sp>
        <p:nvSpPr>
          <p:cNvPr id="20" name="사각형 설명선 19"/>
          <p:cNvSpPr/>
          <p:nvPr/>
        </p:nvSpPr>
        <p:spPr>
          <a:xfrm>
            <a:off x="6761601" y="2674614"/>
            <a:ext cx="623366" cy="229401"/>
          </a:xfrm>
          <a:prstGeom prst="wedgeRectCallout">
            <a:avLst>
              <a:gd name="adj1" fmla="val -48106"/>
              <a:gd name="adj2" fmla="val 1095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JLable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551923" y="5222363"/>
            <a:ext cx="1246731" cy="951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562740" y="4352005"/>
            <a:ext cx="0" cy="28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 rot="10800000">
            <a:off x="5625926" y="4457295"/>
            <a:ext cx="118884" cy="101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4551923" y="5411430"/>
            <a:ext cx="1246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551923" y="5595580"/>
            <a:ext cx="1246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51923" y="5779730"/>
            <a:ext cx="1246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555674" y="5963880"/>
            <a:ext cx="1246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55674" y="5236231"/>
            <a:ext cx="492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1</a:t>
            </a:r>
          </a:p>
          <a:p>
            <a:endParaRPr lang="en-US" altLang="ko-KR" sz="600" dirty="0"/>
          </a:p>
          <a:p>
            <a:r>
              <a:rPr lang="en-US" altLang="ko-KR" sz="600" dirty="0" smtClean="0"/>
              <a:t>2</a:t>
            </a:r>
          </a:p>
          <a:p>
            <a:endParaRPr lang="en-US" altLang="ko-KR" sz="600" dirty="0"/>
          </a:p>
          <a:p>
            <a:r>
              <a:rPr lang="en-US" altLang="ko-KR" sz="600" dirty="0" smtClean="0"/>
              <a:t>3</a:t>
            </a:r>
          </a:p>
          <a:p>
            <a:endParaRPr lang="en-US" altLang="ko-KR" sz="600" dirty="0"/>
          </a:p>
          <a:p>
            <a:r>
              <a:rPr lang="en-US" altLang="ko-KR" sz="600" dirty="0" smtClean="0"/>
              <a:t>4</a:t>
            </a:r>
          </a:p>
          <a:p>
            <a:endParaRPr lang="en-US" altLang="ko-KR" sz="600" dirty="0"/>
          </a:p>
          <a:p>
            <a:r>
              <a:rPr lang="en-US" altLang="ko-KR" sz="600" dirty="0" smtClean="0"/>
              <a:t>5 ( </a:t>
            </a:r>
            <a:r>
              <a:rPr lang="ko-KR" altLang="en-US" sz="600" dirty="0" smtClean="0"/>
              <a:t>최대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cxnSp>
        <p:nvCxnSpPr>
          <p:cNvPr id="44" name="꺾인 연결선 43"/>
          <p:cNvCxnSpPr>
            <a:stCxn id="7" idx="3"/>
          </p:cNvCxnSpPr>
          <p:nvPr/>
        </p:nvCxnSpPr>
        <p:spPr>
          <a:xfrm>
            <a:off x="5802406" y="4494891"/>
            <a:ext cx="168903" cy="936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72504" y="5433248"/>
            <a:ext cx="25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638300" y="2674614"/>
            <a:ext cx="2035103" cy="14610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회차 </a:t>
            </a:r>
            <a:r>
              <a:rPr lang="ko-KR" altLang="en-US" sz="1200" dirty="0" smtClean="0"/>
              <a:t>진행할 </a:t>
            </a:r>
            <a:r>
              <a:rPr lang="ko-KR" altLang="en-US" sz="1200" smtClean="0"/>
              <a:t>때마다 숫자 </a:t>
            </a:r>
            <a:r>
              <a:rPr lang="ko-KR" altLang="en-US" sz="1200" dirty="0" smtClean="0"/>
              <a:t>올라가게 </a:t>
            </a:r>
            <a:r>
              <a:rPr lang="ko-KR" altLang="en-US" sz="1200" smtClean="0"/>
              <a:t>할 것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/>
              <a:t>회차 올라가면 모든 정보는 </a:t>
            </a:r>
            <a:r>
              <a:rPr lang="en-US" altLang="ko-KR" sz="1200"/>
              <a:t>Reset </a:t>
            </a:r>
            <a:r>
              <a:rPr lang="ko-KR" altLang="en-US" sz="1200" smtClean="0"/>
              <a:t>하기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단</a:t>
            </a:r>
            <a:r>
              <a:rPr lang="en-US" altLang="ko-KR" sz="1200" smtClean="0"/>
              <a:t>, </a:t>
            </a:r>
            <a:r>
              <a:rPr lang="ko-KR" altLang="en-US" sz="1200" smtClean="0"/>
              <a:t>회원정보만 남김 </a:t>
            </a:r>
            <a:r>
              <a:rPr lang="en-US" altLang="ko-KR" sz="1200" smtClean="0"/>
              <a:t>(</a:t>
            </a:r>
            <a:r>
              <a:rPr lang="ko-KR" altLang="en-US" sz="1200" smtClean="0"/>
              <a:t>로또 구매 정보는 지움</a:t>
            </a:r>
            <a:r>
              <a:rPr lang="en-US" altLang="ko-KR" sz="1200" smtClean="0"/>
              <a:t>)</a:t>
            </a:r>
          </a:p>
        </p:txBody>
      </p:sp>
      <p:cxnSp>
        <p:nvCxnSpPr>
          <p:cNvPr id="56" name="꺾인 연결선 55"/>
          <p:cNvCxnSpPr>
            <a:stCxn id="6" idx="1"/>
          </p:cNvCxnSpPr>
          <p:nvPr/>
        </p:nvCxnSpPr>
        <p:spPr>
          <a:xfrm rot="10800000">
            <a:off x="3765369" y="2904016"/>
            <a:ext cx="1210088" cy="274141"/>
          </a:xfrm>
          <a:prstGeom prst="bentConnector3">
            <a:avLst>
              <a:gd name="adj1" fmla="val 62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54636" y="5252197"/>
            <a:ext cx="2035103" cy="11738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삼각형 버튼 </a:t>
            </a:r>
            <a:r>
              <a:rPr lang="ko-KR" altLang="en-US" sz="1200" dirty="0" err="1" smtClean="0"/>
              <a:t>클릭시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구매횟수</a:t>
            </a:r>
            <a:r>
              <a:rPr lang="ko-KR" altLang="en-US" sz="1200" dirty="0" smtClean="0"/>
              <a:t> 선택할 수 있는</a:t>
            </a:r>
            <a:endParaRPr lang="en-US" altLang="ko-KR" sz="1200" dirty="0" smtClean="0"/>
          </a:p>
          <a:p>
            <a:r>
              <a:rPr lang="ko-KR" altLang="en-US" sz="1200" dirty="0" smtClean="0"/>
              <a:t>   창 나타나게 함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61" name="꺾인 연결선 60"/>
          <p:cNvCxnSpPr>
            <a:stCxn id="8" idx="3"/>
          </p:cNvCxnSpPr>
          <p:nvPr/>
        </p:nvCxnSpPr>
        <p:spPr>
          <a:xfrm flipV="1">
            <a:off x="7307647" y="3800876"/>
            <a:ext cx="807653" cy="633106"/>
          </a:xfrm>
          <a:prstGeom prst="bentConnector3">
            <a:avLst>
              <a:gd name="adj1" fmla="val 64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178416" y="3321041"/>
            <a:ext cx="2035103" cy="84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구매하기 버튼 클릭시 새창을 띄움 </a:t>
            </a:r>
            <a:r>
              <a:rPr lang="en-US" altLang="ko-KR" sz="1200" smtClean="0"/>
              <a:t>(</a:t>
            </a:r>
            <a:r>
              <a:rPr lang="ko-KR" altLang="en-US" sz="1200" smtClean="0"/>
              <a:t>로그인 창</a:t>
            </a:r>
            <a:r>
              <a:rPr lang="en-US" altLang="ko-KR" sz="1200" smtClean="0"/>
              <a:t>)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(JDialog </a:t>
            </a:r>
            <a:r>
              <a:rPr lang="ko-KR" altLang="en-US" sz="1200" smtClean="0"/>
              <a:t>활용</a:t>
            </a:r>
            <a:r>
              <a:rPr lang="en-US" altLang="ko-KR" sz="1200" smtClean="0"/>
              <a:t>)</a:t>
            </a:r>
            <a:endParaRPr lang="en-US" altLang="ko-KR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8631384" y="4457709"/>
            <a:ext cx="2035103" cy="11738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결과확인 버튼 클릭시</a:t>
            </a:r>
            <a:r>
              <a:rPr lang="en-US" altLang="ko-KR" sz="1200"/>
              <a:t> </a:t>
            </a:r>
            <a:r>
              <a:rPr lang="ko-KR" altLang="en-US" sz="1200" smtClean="0"/>
              <a:t>당첨 결과 화면으로 넘어가게</a:t>
            </a:r>
            <a:r>
              <a:rPr lang="en-US" altLang="ko-KR" sz="1200" dirty="0"/>
              <a:t> </a:t>
            </a:r>
            <a:r>
              <a:rPr lang="ko-KR" altLang="en-US" sz="1200" smtClean="0"/>
              <a:t>할 것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(</a:t>
            </a:r>
            <a:r>
              <a:rPr lang="en-US" altLang="ko-KR" sz="1200" err="1" smtClean="0"/>
              <a:t>CardLayout</a:t>
            </a:r>
            <a:r>
              <a:rPr lang="en-US" altLang="ko-KR" sz="1200" smtClean="0"/>
              <a:t> </a:t>
            </a:r>
            <a:r>
              <a:rPr lang="ko-KR" altLang="en-US" sz="1200" smtClean="0"/>
              <a:t>사용해서</a:t>
            </a:r>
            <a:r>
              <a:rPr lang="en-US" altLang="ko-KR" sz="1200"/>
              <a:t>)</a:t>
            </a:r>
            <a:endParaRPr lang="en-US" altLang="ko-KR" sz="12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6060916" y="4680654"/>
            <a:ext cx="1246731" cy="28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결과 확인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32" idx="3"/>
          </p:cNvCxnSpPr>
          <p:nvPr/>
        </p:nvCxnSpPr>
        <p:spPr>
          <a:xfrm flipV="1">
            <a:off x="7307647" y="4823539"/>
            <a:ext cx="13237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056781" y="3874070"/>
            <a:ext cx="1203381" cy="319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회원 가입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5689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86497" cy="836658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2. </a:t>
            </a:r>
            <a:r>
              <a:rPr lang="ko-KR" altLang="en-US" sz="2800" smtClean="0"/>
              <a:t>회원가입 </a:t>
            </a:r>
            <a:r>
              <a:rPr lang="en-US" altLang="ko-KR" sz="2800" smtClean="0"/>
              <a:t>&amp; </a:t>
            </a:r>
            <a:r>
              <a:rPr lang="ko-KR" altLang="en-US" sz="2800" smtClean="0"/>
              <a:t>로그인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881843" y="1561860"/>
            <a:ext cx="3206663" cy="3370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8598" y="2912694"/>
            <a:ext cx="2621623" cy="4716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이름</a:t>
            </a:r>
            <a:endParaRPr lang="en-US" altLang="ko-KR" sz="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546305" y="2080606"/>
            <a:ext cx="2751310" cy="18669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smtClean="0"/>
              <a:t>JDialog </a:t>
            </a:r>
            <a:r>
              <a:rPr lang="ko-KR" altLang="en-US" sz="1000" smtClean="0"/>
              <a:t>사용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en-US" altLang="ko-KR" sz="1000" smtClean="0"/>
              <a:t>ID</a:t>
            </a:r>
            <a:r>
              <a:rPr lang="ko-KR" altLang="en-US" sz="1000" smtClean="0"/>
              <a:t>로 중복확인 할 것 </a:t>
            </a:r>
            <a:r>
              <a:rPr lang="en-US" altLang="ko-KR" sz="1000" smtClean="0"/>
              <a:t>(Hash</a:t>
            </a:r>
            <a:r>
              <a:rPr lang="ko-KR" altLang="en-US" sz="1000" smtClean="0"/>
              <a:t>넘버 등</a:t>
            </a:r>
            <a:r>
              <a:rPr lang="en-US" altLang="ko-KR" sz="1000" smtClean="0"/>
              <a:t>...)</a:t>
            </a:r>
          </a:p>
          <a:p>
            <a:pPr marL="171450" indent="-171450">
              <a:buFontTx/>
              <a:buChar char="-"/>
            </a:pPr>
            <a:r>
              <a:rPr lang="en-US" altLang="ko-KR" sz="1000" smtClean="0"/>
              <a:t>ID </a:t>
            </a:r>
            <a:r>
              <a:rPr lang="ko-KR" altLang="en-US" sz="1000" smtClean="0"/>
              <a:t>글자수 제한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여러 구매자 등록할 수 있는 객체 만들어서 관리할 것</a:t>
            </a:r>
            <a:r>
              <a:rPr lang="en-US" altLang="ko-KR" sz="100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나중에 당첨결과 확인할 때 </a:t>
            </a:r>
            <a:r>
              <a:rPr lang="en-US" altLang="ko-KR" sz="1000" smtClean="0"/>
              <a:t>ID</a:t>
            </a:r>
            <a:r>
              <a:rPr lang="ko-KR" altLang="en-US" sz="1000" smtClean="0"/>
              <a:t> 보여줌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입력 완료시</a:t>
            </a:r>
            <a:r>
              <a:rPr lang="en-US" altLang="ko-KR" sz="1000" smtClean="0"/>
              <a:t>, </a:t>
            </a:r>
            <a:r>
              <a:rPr lang="ko-KR" altLang="en-US" sz="1000" smtClean="0"/>
              <a:t>등록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취소 누르면 </a:t>
            </a:r>
            <a:r>
              <a:rPr lang="en-US" altLang="ko-KR" sz="1000" smtClean="0"/>
              <a:t>dialog</a:t>
            </a:r>
            <a:r>
              <a:rPr lang="ko-KR" altLang="en-US" sz="1000" smtClean="0"/>
              <a:t>창 닫기 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01014" y="3872891"/>
            <a:ext cx="1224536" cy="487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가입 </a:t>
            </a:r>
            <a:r>
              <a:rPr lang="ko-KR" altLang="en-US" sz="800" smtClean="0"/>
              <a:t>완료</a:t>
            </a:r>
            <a:endParaRPr lang="en-US" altLang="ko-KR" sz="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485174" y="3872891"/>
            <a:ext cx="1220875" cy="487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취소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(</a:t>
            </a:r>
            <a:r>
              <a:rPr lang="ko-KR" altLang="en-US" sz="800" smtClean="0"/>
              <a:t>돌아가기</a:t>
            </a:r>
            <a:r>
              <a:rPr lang="en-US" altLang="ko-KR" sz="800" smtClean="0"/>
              <a:t>)</a:t>
            </a:r>
            <a:endParaRPr lang="en-US" altLang="ko-KR" sz="8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118598" y="2210123"/>
            <a:ext cx="2621623" cy="434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ID</a:t>
            </a:r>
            <a:endParaRPr lang="en-US" altLang="ko-KR" sz="800" dirty="0" smtClean="0"/>
          </a:p>
        </p:txBody>
      </p:sp>
      <p:cxnSp>
        <p:nvCxnSpPr>
          <p:cNvPr id="12" name="직선 연결선 11"/>
          <p:cNvCxnSpPr>
            <a:endCxn id="7" idx="1"/>
          </p:cNvCxnSpPr>
          <p:nvPr/>
        </p:nvCxnSpPr>
        <p:spPr>
          <a:xfrm>
            <a:off x="4088506" y="2725615"/>
            <a:ext cx="457799" cy="28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81228" y="1561861"/>
            <a:ext cx="2966258" cy="1350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31261" y="1774539"/>
            <a:ext cx="2443662" cy="306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ID</a:t>
            </a:r>
            <a:endParaRPr lang="en-US" altLang="ko-KR" sz="8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889774" y="2338670"/>
            <a:ext cx="1210266" cy="306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로그인</a:t>
            </a:r>
            <a:endParaRPr lang="en-US" altLang="ko-KR" sz="8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9242254" y="2338669"/>
            <a:ext cx="1210266" cy="306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회원가입</a:t>
            </a:r>
            <a:endParaRPr lang="en-US" altLang="ko-KR" sz="800" dirty="0" smtClean="0"/>
          </a:p>
        </p:txBody>
      </p:sp>
      <p:cxnSp>
        <p:nvCxnSpPr>
          <p:cNvPr id="21" name="꺾인 연결선 20"/>
          <p:cNvCxnSpPr/>
          <p:nvPr/>
        </p:nvCxnSpPr>
        <p:spPr>
          <a:xfrm rot="10800000">
            <a:off x="4096363" y="1645507"/>
            <a:ext cx="5654306" cy="564616"/>
          </a:xfrm>
          <a:prstGeom prst="bentConnector3">
            <a:avLst>
              <a:gd name="adj1" fmla="val 40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5857" y="1382963"/>
            <a:ext cx="23914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버튼 클릭시 이동</a:t>
            </a:r>
            <a:endParaRPr lang="ko-KR" altLang="en-US" sz="1300"/>
          </a:p>
        </p:txBody>
      </p:sp>
      <p:cxnSp>
        <p:nvCxnSpPr>
          <p:cNvPr id="31" name="직선 연결선 30"/>
          <p:cNvCxnSpPr>
            <a:endCxn id="18" idx="0"/>
          </p:cNvCxnSpPr>
          <p:nvPr/>
        </p:nvCxnSpPr>
        <p:spPr>
          <a:xfrm>
            <a:off x="9759462" y="2210123"/>
            <a:ext cx="87925" cy="12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94653" y="1131257"/>
            <a:ext cx="11648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/>
              <a:t>&lt;</a:t>
            </a:r>
            <a:r>
              <a:rPr lang="ko-KR" altLang="en-US" sz="1300" smtClean="0"/>
              <a:t>로그인 창</a:t>
            </a:r>
            <a:r>
              <a:rPr lang="en-US" altLang="ko-KR" sz="1300" smtClean="0"/>
              <a:t>&gt;</a:t>
            </a:r>
            <a:endParaRPr lang="ko-KR" altLang="en-US" sz="1300"/>
          </a:p>
        </p:txBody>
      </p:sp>
      <p:sp>
        <p:nvSpPr>
          <p:cNvPr id="33" name="TextBox 32"/>
          <p:cNvSpPr txBox="1"/>
          <p:nvPr/>
        </p:nvSpPr>
        <p:spPr>
          <a:xfrm>
            <a:off x="1845167" y="1244782"/>
            <a:ext cx="13364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/>
              <a:t>&lt;</a:t>
            </a:r>
            <a:r>
              <a:rPr lang="ko-KR" altLang="en-US" sz="1300" smtClean="0"/>
              <a:t>회원가입 창</a:t>
            </a:r>
            <a:r>
              <a:rPr lang="en-US" altLang="ko-KR" sz="1300" smtClean="0"/>
              <a:t>&gt;</a:t>
            </a:r>
            <a:endParaRPr lang="ko-KR" altLang="en-US" sz="1300"/>
          </a:p>
        </p:txBody>
      </p:sp>
      <p:sp>
        <p:nvSpPr>
          <p:cNvPr id="34" name="직사각형 33"/>
          <p:cNvSpPr/>
          <p:nvPr/>
        </p:nvSpPr>
        <p:spPr>
          <a:xfrm>
            <a:off x="7866493" y="3384391"/>
            <a:ext cx="2751310" cy="492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로그인 되면 구매화면으로 넘어감</a:t>
            </a:r>
            <a:endParaRPr lang="en-US" altLang="ko-KR" sz="1000" dirty="0" smtClean="0"/>
          </a:p>
        </p:txBody>
      </p:sp>
      <p:cxnSp>
        <p:nvCxnSpPr>
          <p:cNvPr id="36" name="직선 화살표 연결선 35"/>
          <p:cNvCxnSpPr>
            <a:stCxn id="17" idx="2"/>
            <a:endCxn id="34" idx="0"/>
          </p:cNvCxnSpPr>
          <p:nvPr/>
        </p:nvCxnSpPr>
        <p:spPr>
          <a:xfrm>
            <a:off x="8494907" y="2644737"/>
            <a:ext cx="747241" cy="73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9696" y="452204"/>
            <a:ext cx="4086497" cy="83665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smtClean="0"/>
              <a:t>. </a:t>
            </a:r>
            <a:r>
              <a:rPr lang="ko-KR" altLang="en-US" sz="2800" dirty="0" smtClean="0"/>
              <a:t>구매 화면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1541574" y="1542446"/>
            <a:ext cx="3206663" cy="386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77942" y="2659934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 박스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677942" y="3174864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 smtClean="0"/>
              <a:t> 6</a:t>
            </a:r>
            <a:r>
              <a:rPr lang="ko-KR" altLang="en-US" sz="1400" dirty="0" smtClean="0"/>
              <a:t>개 박스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77942" y="3683520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 smtClean="0"/>
              <a:t> 6</a:t>
            </a:r>
            <a:r>
              <a:rPr lang="ko-KR" altLang="en-US" sz="1400" dirty="0" smtClean="0"/>
              <a:t>개 박스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77942" y="4198450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 smtClean="0"/>
              <a:t> 6</a:t>
            </a:r>
            <a:r>
              <a:rPr lang="ko-KR" altLang="en-US" sz="1400" dirty="0" smtClean="0"/>
              <a:t>개 박스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77941" y="4713380"/>
            <a:ext cx="2052445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번호</a:t>
            </a:r>
            <a:r>
              <a:rPr lang="en-US" altLang="ko-KR" sz="1400" dirty="0" smtClean="0"/>
              <a:t> 6</a:t>
            </a:r>
            <a:r>
              <a:rPr lang="ko-KR" altLang="en-US" sz="1400" dirty="0" smtClean="0"/>
              <a:t>개 박스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02552" y="3165563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smtClean="0"/>
              <a:t>1. </a:t>
            </a:r>
            <a:r>
              <a:rPr lang="ko-KR" altLang="en-US" sz="800" smtClean="0"/>
              <a:t>자동</a:t>
            </a:r>
            <a:endParaRPr lang="en-US" altLang="ko-KR" sz="800" smtClean="0"/>
          </a:p>
          <a:p>
            <a:r>
              <a:rPr lang="en-US" altLang="ko-KR" sz="800" smtClean="0"/>
              <a:t>2. </a:t>
            </a:r>
            <a:r>
              <a:rPr lang="ko-KR" altLang="en-US" sz="800" smtClean="0"/>
              <a:t>수동 </a:t>
            </a:r>
            <a:r>
              <a:rPr lang="en-US" altLang="ko-KR" sz="800" smtClean="0"/>
              <a:t>&amp;  </a:t>
            </a:r>
          </a:p>
          <a:p>
            <a:r>
              <a:rPr lang="en-US" altLang="ko-KR" sz="800"/>
              <a:t> </a:t>
            </a:r>
            <a:r>
              <a:rPr lang="en-US" altLang="ko-KR" sz="800" smtClean="0"/>
              <a:t>  </a:t>
            </a:r>
            <a:r>
              <a:rPr lang="ko-KR" altLang="en-US" sz="800" smtClean="0"/>
              <a:t>반자동</a:t>
            </a:r>
            <a:endParaRPr lang="en-US" altLang="ko-KR" sz="8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902552" y="3654769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902551" y="4198471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3902550" y="4713380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916734" y="5698897"/>
            <a:ext cx="2813652" cy="685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선택한 구매 개수에 따라 박스 보이게 할 것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선택되지 않은 박스는 잿빛으로 나타냄 </a:t>
            </a:r>
            <a:endParaRPr lang="en-US" altLang="ko-KR" sz="1000" dirty="0" smtClean="0"/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2904271" y="1174490"/>
            <a:ext cx="2003282" cy="1000187"/>
          </a:xfrm>
          <a:prstGeom prst="bentConnector3">
            <a:avLst>
              <a:gd name="adj1" fmla="val 13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62246" y="906275"/>
            <a:ext cx="2035103" cy="702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개인정보에 복권 번호 정보 등록하기</a:t>
            </a:r>
            <a:endParaRPr lang="en-US" altLang="ko-KR" sz="1000" smtClean="0"/>
          </a:p>
        </p:txBody>
      </p:sp>
      <p:cxnSp>
        <p:nvCxnSpPr>
          <p:cNvPr id="32" name="꺾인 연결선 31"/>
          <p:cNvCxnSpPr/>
          <p:nvPr/>
        </p:nvCxnSpPr>
        <p:spPr>
          <a:xfrm rot="5400000">
            <a:off x="2129839" y="5124572"/>
            <a:ext cx="603280" cy="545369"/>
          </a:xfrm>
          <a:prstGeom prst="bentConnector3">
            <a:avLst>
              <a:gd name="adj1" fmla="val 73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126945" y="2450232"/>
            <a:ext cx="2359535" cy="2448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038422" y="5793019"/>
            <a:ext cx="2813652" cy="685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자동 선택시</a:t>
            </a:r>
            <a:r>
              <a:rPr lang="en-US" altLang="ko-KR" sz="1000" smtClean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바로 좌측 박스에 숫자 </a:t>
            </a:r>
            <a:r>
              <a:rPr lang="en-US" altLang="ko-KR" sz="1000" smtClean="0"/>
              <a:t>6</a:t>
            </a:r>
            <a:r>
              <a:rPr lang="ko-KR" altLang="en-US" sz="1000" smtClean="0"/>
              <a:t>개 나타내도록 구현</a:t>
            </a:r>
            <a:endParaRPr lang="en-US" altLang="ko-KR" sz="10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7625687" y="2424109"/>
            <a:ext cx="2813652" cy="21697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번호를 마우스 클릭으로 선택해서 저장하는 개념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수동</a:t>
            </a:r>
            <a:r>
              <a:rPr lang="en-US" altLang="ko-KR" sz="1000"/>
              <a:t> </a:t>
            </a:r>
            <a:r>
              <a:rPr lang="en-US" altLang="ko-KR" sz="1000" smtClean="0"/>
              <a:t>&amp; </a:t>
            </a:r>
            <a:r>
              <a:rPr lang="ko-KR" altLang="en-US" sz="1000" smtClean="0"/>
              <a:t>반자동 방법을 선택할 시에 새창을 띄울 것 </a:t>
            </a:r>
            <a:r>
              <a:rPr lang="en-US" altLang="ko-KR" sz="1000" smtClean="0"/>
              <a:t>(JDialog)</a:t>
            </a:r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번호를 </a:t>
            </a:r>
            <a:r>
              <a:rPr lang="en-US" altLang="ko-KR" sz="1000" smtClean="0"/>
              <a:t>6</a:t>
            </a:r>
            <a:r>
              <a:rPr lang="ko-KR" altLang="en-US" sz="1000" smtClean="0"/>
              <a:t>개 다 선택한 후에 입력 완료 버튼을 누르면 선택값을 저장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그렇지 않은 경우 </a:t>
            </a:r>
            <a:r>
              <a:rPr lang="en-US" altLang="ko-KR" sz="1000" smtClean="0"/>
              <a:t>(0</a:t>
            </a:r>
            <a:r>
              <a:rPr lang="ko-KR" altLang="en-US" sz="1000" smtClean="0"/>
              <a:t>개는 제외</a:t>
            </a:r>
            <a:r>
              <a:rPr lang="en-US" altLang="ko-KR" sz="1000" smtClean="0"/>
              <a:t>, 1~5</a:t>
            </a:r>
            <a:r>
              <a:rPr lang="ko-KR" altLang="en-US" sz="1000" smtClean="0"/>
              <a:t>개 입력시</a:t>
            </a:r>
            <a:r>
              <a:rPr lang="en-US" altLang="ko-KR" sz="1000" smtClean="0"/>
              <a:t>) </a:t>
            </a:r>
            <a:r>
              <a:rPr lang="ko-KR" altLang="en-US" sz="1000" smtClean="0"/>
              <a:t>선택한 값만 저장되고</a:t>
            </a:r>
            <a:r>
              <a:rPr lang="en-US" altLang="ko-KR" sz="1000" smtClean="0"/>
              <a:t>, </a:t>
            </a:r>
            <a:r>
              <a:rPr lang="ko-KR" altLang="en-US" sz="1000" smtClean="0"/>
              <a:t>나머지 숫자는 자동으로 생성한 후 구매창에 반영</a:t>
            </a:r>
            <a:endParaRPr lang="en-US" altLang="ko-KR" sz="10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5293990" y="2567404"/>
            <a:ext cx="2054692" cy="16688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500538" y="2921456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</a:t>
            </a:r>
            <a:endParaRPr lang="ko-KR" altLang="en-US" sz="800"/>
          </a:p>
        </p:txBody>
      </p:sp>
      <p:sp>
        <p:nvSpPr>
          <p:cNvPr id="51" name="타원 50"/>
          <p:cNvSpPr/>
          <p:nvPr/>
        </p:nvSpPr>
        <p:spPr>
          <a:xfrm>
            <a:off x="5682139" y="2921456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</a:t>
            </a:r>
            <a:endParaRPr lang="ko-KR" altLang="en-US" sz="800"/>
          </a:p>
        </p:txBody>
      </p:sp>
      <p:sp>
        <p:nvSpPr>
          <p:cNvPr id="52" name="타원 51"/>
          <p:cNvSpPr/>
          <p:nvPr/>
        </p:nvSpPr>
        <p:spPr>
          <a:xfrm>
            <a:off x="5866014" y="2925604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</a:t>
            </a:r>
            <a:endParaRPr lang="ko-KR" altLang="en-US" sz="800"/>
          </a:p>
        </p:txBody>
      </p:sp>
      <p:sp>
        <p:nvSpPr>
          <p:cNvPr id="53" name="타원 52"/>
          <p:cNvSpPr/>
          <p:nvPr/>
        </p:nvSpPr>
        <p:spPr>
          <a:xfrm>
            <a:off x="6047615" y="2925604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54" name="타원 53"/>
          <p:cNvSpPr/>
          <p:nvPr/>
        </p:nvSpPr>
        <p:spPr>
          <a:xfrm>
            <a:off x="6238496" y="2920842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</a:t>
            </a:r>
            <a:endParaRPr lang="ko-KR" altLang="en-US" sz="800"/>
          </a:p>
        </p:txBody>
      </p:sp>
      <p:sp>
        <p:nvSpPr>
          <p:cNvPr id="55" name="타원 54"/>
          <p:cNvSpPr/>
          <p:nvPr/>
        </p:nvSpPr>
        <p:spPr>
          <a:xfrm>
            <a:off x="6420097" y="2920842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6</a:t>
            </a:r>
            <a:endParaRPr lang="ko-KR" altLang="en-US" sz="800"/>
          </a:p>
        </p:txBody>
      </p:sp>
      <p:sp>
        <p:nvSpPr>
          <p:cNvPr id="56" name="타원 55"/>
          <p:cNvSpPr/>
          <p:nvPr/>
        </p:nvSpPr>
        <p:spPr>
          <a:xfrm>
            <a:off x="6603972" y="2924990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57" name="타원 56"/>
          <p:cNvSpPr/>
          <p:nvPr/>
        </p:nvSpPr>
        <p:spPr>
          <a:xfrm>
            <a:off x="6785573" y="2924990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8</a:t>
            </a:r>
            <a:endParaRPr lang="ko-KR" altLang="en-US" sz="800"/>
          </a:p>
        </p:txBody>
      </p:sp>
      <p:sp>
        <p:nvSpPr>
          <p:cNvPr id="58" name="타원 57"/>
          <p:cNvSpPr/>
          <p:nvPr/>
        </p:nvSpPr>
        <p:spPr>
          <a:xfrm>
            <a:off x="6969853" y="2925339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9</a:t>
            </a:r>
            <a:endParaRPr lang="ko-KR" altLang="en-US" sz="800"/>
          </a:p>
        </p:txBody>
      </p:sp>
      <p:sp>
        <p:nvSpPr>
          <p:cNvPr id="59" name="타원 58"/>
          <p:cNvSpPr/>
          <p:nvPr/>
        </p:nvSpPr>
        <p:spPr>
          <a:xfrm>
            <a:off x="5500538" y="3143420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</a:t>
            </a:r>
            <a:endParaRPr lang="ko-KR" altLang="en-US" sz="800"/>
          </a:p>
        </p:txBody>
      </p:sp>
      <p:sp>
        <p:nvSpPr>
          <p:cNvPr id="60" name="타원 59"/>
          <p:cNvSpPr/>
          <p:nvPr/>
        </p:nvSpPr>
        <p:spPr>
          <a:xfrm>
            <a:off x="5682139" y="3143420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</a:t>
            </a:r>
            <a:endParaRPr lang="ko-KR" altLang="en-US" sz="800"/>
          </a:p>
        </p:txBody>
      </p:sp>
      <p:sp>
        <p:nvSpPr>
          <p:cNvPr id="61" name="타원 60"/>
          <p:cNvSpPr/>
          <p:nvPr/>
        </p:nvSpPr>
        <p:spPr>
          <a:xfrm>
            <a:off x="5866014" y="3147568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</a:t>
            </a:r>
            <a:endParaRPr lang="ko-KR" altLang="en-US" sz="800"/>
          </a:p>
        </p:txBody>
      </p:sp>
      <p:sp>
        <p:nvSpPr>
          <p:cNvPr id="62" name="타원 61"/>
          <p:cNvSpPr/>
          <p:nvPr/>
        </p:nvSpPr>
        <p:spPr>
          <a:xfrm>
            <a:off x="6047615" y="3147568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63" name="타원 62"/>
          <p:cNvSpPr/>
          <p:nvPr/>
        </p:nvSpPr>
        <p:spPr>
          <a:xfrm>
            <a:off x="6238496" y="3142806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</a:t>
            </a:r>
            <a:endParaRPr lang="ko-KR" altLang="en-US" sz="800"/>
          </a:p>
        </p:txBody>
      </p:sp>
      <p:sp>
        <p:nvSpPr>
          <p:cNvPr id="64" name="타원 63"/>
          <p:cNvSpPr/>
          <p:nvPr/>
        </p:nvSpPr>
        <p:spPr>
          <a:xfrm>
            <a:off x="6420097" y="3142806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6</a:t>
            </a:r>
            <a:endParaRPr lang="ko-KR" altLang="en-US" sz="800"/>
          </a:p>
        </p:txBody>
      </p:sp>
      <p:sp>
        <p:nvSpPr>
          <p:cNvPr id="65" name="타원 64"/>
          <p:cNvSpPr/>
          <p:nvPr/>
        </p:nvSpPr>
        <p:spPr>
          <a:xfrm>
            <a:off x="6603972" y="3146954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66" name="타원 65"/>
          <p:cNvSpPr/>
          <p:nvPr/>
        </p:nvSpPr>
        <p:spPr>
          <a:xfrm>
            <a:off x="6785573" y="3146954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8</a:t>
            </a:r>
            <a:endParaRPr lang="ko-KR" altLang="en-US" sz="800"/>
          </a:p>
        </p:txBody>
      </p:sp>
      <p:sp>
        <p:nvSpPr>
          <p:cNvPr id="67" name="타원 66"/>
          <p:cNvSpPr/>
          <p:nvPr/>
        </p:nvSpPr>
        <p:spPr>
          <a:xfrm>
            <a:off x="6969853" y="3147303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9</a:t>
            </a:r>
            <a:endParaRPr lang="ko-KR" altLang="en-US" sz="800"/>
          </a:p>
        </p:txBody>
      </p:sp>
      <p:sp>
        <p:nvSpPr>
          <p:cNvPr id="68" name="타원 67"/>
          <p:cNvSpPr/>
          <p:nvPr/>
        </p:nvSpPr>
        <p:spPr>
          <a:xfrm>
            <a:off x="5500538" y="3364770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</a:t>
            </a:r>
            <a:endParaRPr lang="ko-KR" altLang="en-US" sz="800"/>
          </a:p>
        </p:txBody>
      </p:sp>
      <p:sp>
        <p:nvSpPr>
          <p:cNvPr id="69" name="타원 68"/>
          <p:cNvSpPr/>
          <p:nvPr/>
        </p:nvSpPr>
        <p:spPr>
          <a:xfrm>
            <a:off x="5682139" y="3364770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</a:t>
            </a:r>
            <a:endParaRPr lang="ko-KR" altLang="en-US" sz="800"/>
          </a:p>
        </p:txBody>
      </p:sp>
      <p:sp>
        <p:nvSpPr>
          <p:cNvPr id="70" name="타원 69"/>
          <p:cNvSpPr/>
          <p:nvPr/>
        </p:nvSpPr>
        <p:spPr>
          <a:xfrm>
            <a:off x="5866014" y="3368918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</a:t>
            </a:r>
            <a:endParaRPr lang="ko-KR" altLang="en-US" sz="800"/>
          </a:p>
        </p:txBody>
      </p:sp>
      <p:sp>
        <p:nvSpPr>
          <p:cNvPr id="71" name="타원 70"/>
          <p:cNvSpPr/>
          <p:nvPr/>
        </p:nvSpPr>
        <p:spPr>
          <a:xfrm>
            <a:off x="6047615" y="3368918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72" name="타원 71"/>
          <p:cNvSpPr/>
          <p:nvPr/>
        </p:nvSpPr>
        <p:spPr>
          <a:xfrm>
            <a:off x="6238496" y="3364156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</a:t>
            </a:r>
            <a:endParaRPr lang="ko-KR" altLang="en-US" sz="800"/>
          </a:p>
        </p:txBody>
      </p:sp>
      <p:sp>
        <p:nvSpPr>
          <p:cNvPr id="73" name="타원 72"/>
          <p:cNvSpPr/>
          <p:nvPr/>
        </p:nvSpPr>
        <p:spPr>
          <a:xfrm>
            <a:off x="6420097" y="3364156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6</a:t>
            </a:r>
            <a:endParaRPr lang="ko-KR" altLang="en-US" sz="800"/>
          </a:p>
        </p:txBody>
      </p:sp>
      <p:sp>
        <p:nvSpPr>
          <p:cNvPr id="74" name="타원 73"/>
          <p:cNvSpPr/>
          <p:nvPr/>
        </p:nvSpPr>
        <p:spPr>
          <a:xfrm>
            <a:off x="6603972" y="3368304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75" name="타원 74"/>
          <p:cNvSpPr/>
          <p:nvPr/>
        </p:nvSpPr>
        <p:spPr>
          <a:xfrm>
            <a:off x="6785573" y="3368304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8</a:t>
            </a:r>
            <a:endParaRPr lang="ko-KR" altLang="en-US" sz="800"/>
          </a:p>
        </p:txBody>
      </p:sp>
      <p:sp>
        <p:nvSpPr>
          <p:cNvPr id="76" name="타원 75"/>
          <p:cNvSpPr/>
          <p:nvPr/>
        </p:nvSpPr>
        <p:spPr>
          <a:xfrm>
            <a:off x="6969853" y="3368653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9</a:t>
            </a:r>
            <a:endParaRPr lang="ko-KR" altLang="en-US" sz="800"/>
          </a:p>
        </p:txBody>
      </p:sp>
      <p:sp>
        <p:nvSpPr>
          <p:cNvPr id="87" name="타원 86"/>
          <p:cNvSpPr/>
          <p:nvPr/>
        </p:nvSpPr>
        <p:spPr>
          <a:xfrm>
            <a:off x="5500538" y="3579033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</a:t>
            </a:r>
            <a:endParaRPr lang="ko-KR" altLang="en-US" sz="800"/>
          </a:p>
        </p:txBody>
      </p:sp>
      <p:sp>
        <p:nvSpPr>
          <p:cNvPr id="88" name="타원 87"/>
          <p:cNvSpPr/>
          <p:nvPr/>
        </p:nvSpPr>
        <p:spPr>
          <a:xfrm>
            <a:off x="5682139" y="3579033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</a:t>
            </a:r>
            <a:endParaRPr lang="ko-KR" altLang="en-US" sz="800"/>
          </a:p>
        </p:txBody>
      </p:sp>
      <p:sp>
        <p:nvSpPr>
          <p:cNvPr id="89" name="타원 88"/>
          <p:cNvSpPr/>
          <p:nvPr/>
        </p:nvSpPr>
        <p:spPr>
          <a:xfrm>
            <a:off x="5866014" y="3583181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</a:t>
            </a:r>
            <a:endParaRPr lang="ko-KR" altLang="en-US" sz="800"/>
          </a:p>
        </p:txBody>
      </p:sp>
      <p:sp>
        <p:nvSpPr>
          <p:cNvPr id="90" name="타원 89"/>
          <p:cNvSpPr/>
          <p:nvPr/>
        </p:nvSpPr>
        <p:spPr>
          <a:xfrm>
            <a:off x="6047615" y="3583181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91" name="타원 90"/>
          <p:cNvSpPr/>
          <p:nvPr/>
        </p:nvSpPr>
        <p:spPr>
          <a:xfrm>
            <a:off x="6238496" y="3578419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</a:t>
            </a:r>
            <a:endParaRPr lang="ko-KR" altLang="en-US" sz="800"/>
          </a:p>
        </p:txBody>
      </p:sp>
      <p:sp>
        <p:nvSpPr>
          <p:cNvPr id="92" name="타원 91"/>
          <p:cNvSpPr/>
          <p:nvPr/>
        </p:nvSpPr>
        <p:spPr>
          <a:xfrm>
            <a:off x="6420097" y="3578419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6</a:t>
            </a:r>
            <a:endParaRPr lang="ko-KR" altLang="en-US" sz="800"/>
          </a:p>
        </p:txBody>
      </p:sp>
      <p:sp>
        <p:nvSpPr>
          <p:cNvPr id="93" name="타원 92"/>
          <p:cNvSpPr/>
          <p:nvPr/>
        </p:nvSpPr>
        <p:spPr>
          <a:xfrm>
            <a:off x="6603972" y="3582567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94" name="타원 93"/>
          <p:cNvSpPr/>
          <p:nvPr/>
        </p:nvSpPr>
        <p:spPr>
          <a:xfrm>
            <a:off x="6785573" y="3582567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8</a:t>
            </a:r>
            <a:endParaRPr lang="ko-KR" altLang="en-US" sz="800"/>
          </a:p>
        </p:txBody>
      </p:sp>
      <p:sp>
        <p:nvSpPr>
          <p:cNvPr id="95" name="타원 94"/>
          <p:cNvSpPr/>
          <p:nvPr/>
        </p:nvSpPr>
        <p:spPr>
          <a:xfrm>
            <a:off x="6969853" y="3582916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9</a:t>
            </a:r>
            <a:endParaRPr lang="ko-KR" altLang="en-US" sz="800"/>
          </a:p>
        </p:txBody>
      </p:sp>
      <p:sp>
        <p:nvSpPr>
          <p:cNvPr id="96" name="타원 95"/>
          <p:cNvSpPr/>
          <p:nvPr/>
        </p:nvSpPr>
        <p:spPr>
          <a:xfrm>
            <a:off x="5500538" y="3804201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</a:t>
            </a:r>
            <a:endParaRPr lang="ko-KR" altLang="en-US" sz="800"/>
          </a:p>
        </p:txBody>
      </p:sp>
      <p:sp>
        <p:nvSpPr>
          <p:cNvPr id="97" name="타원 96"/>
          <p:cNvSpPr/>
          <p:nvPr/>
        </p:nvSpPr>
        <p:spPr>
          <a:xfrm>
            <a:off x="5682139" y="3804201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</a:t>
            </a:r>
            <a:endParaRPr lang="ko-KR" altLang="en-US" sz="800"/>
          </a:p>
        </p:txBody>
      </p:sp>
      <p:sp>
        <p:nvSpPr>
          <p:cNvPr id="98" name="타원 97"/>
          <p:cNvSpPr/>
          <p:nvPr/>
        </p:nvSpPr>
        <p:spPr>
          <a:xfrm>
            <a:off x="5866014" y="3808349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</a:t>
            </a:r>
            <a:endParaRPr lang="ko-KR" altLang="en-US" sz="800"/>
          </a:p>
        </p:txBody>
      </p:sp>
      <p:sp>
        <p:nvSpPr>
          <p:cNvPr id="99" name="타원 98"/>
          <p:cNvSpPr/>
          <p:nvPr/>
        </p:nvSpPr>
        <p:spPr>
          <a:xfrm>
            <a:off x="6047615" y="3808349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100" name="타원 99"/>
          <p:cNvSpPr/>
          <p:nvPr/>
        </p:nvSpPr>
        <p:spPr>
          <a:xfrm>
            <a:off x="6238496" y="3803587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</a:t>
            </a:r>
            <a:endParaRPr lang="ko-KR" altLang="en-US" sz="800"/>
          </a:p>
        </p:txBody>
      </p:sp>
      <p:sp>
        <p:nvSpPr>
          <p:cNvPr id="101" name="타원 100"/>
          <p:cNvSpPr/>
          <p:nvPr/>
        </p:nvSpPr>
        <p:spPr>
          <a:xfrm>
            <a:off x="6420097" y="3803587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6</a:t>
            </a:r>
            <a:endParaRPr lang="ko-KR" altLang="en-US" sz="800"/>
          </a:p>
        </p:txBody>
      </p:sp>
      <p:sp>
        <p:nvSpPr>
          <p:cNvPr id="102" name="타원 101"/>
          <p:cNvSpPr/>
          <p:nvPr/>
        </p:nvSpPr>
        <p:spPr>
          <a:xfrm>
            <a:off x="6603972" y="3807735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103" name="타원 102"/>
          <p:cNvSpPr/>
          <p:nvPr/>
        </p:nvSpPr>
        <p:spPr>
          <a:xfrm>
            <a:off x="6785573" y="3807735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8</a:t>
            </a:r>
            <a:endParaRPr lang="ko-KR" altLang="en-US" sz="800"/>
          </a:p>
        </p:txBody>
      </p:sp>
      <p:sp>
        <p:nvSpPr>
          <p:cNvPr id="104" name="타원 103"/>
          <p:cNvSpPr/>
          <p:nvPr/>
        </p:nvSpPr>
        <p:spPr>
          <a:xfrm>
            <a:off x="6969853" y="3808084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5" name="TextBox 104"/>
          <p:cNvSpPr txBox="1"/>
          <p:nvPr/>
        </p:nvSpPr>
        <p:spPr>
          <a:xfrm>
            <a:off x="6889510" y="3765483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45</a:t>
            </a:r>
            <a:endParaRPr lang="ko-KR" altLang="en-US" sz="1000"/>
          </a:p>
        </p:txBody>
      </p:sp>
      <p:sp>
        <p:nvSpPr>
          <p:cNvPr id="113" name="타원 112"/>
          <p:cNvSpPr/>
          <p:nvPr/>
        </p:nvSpPr>
        <p:spPr>
          <a:xfrm>
            <a:off x="5425315" y="4473780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1</a:t>
            </a:r>
            <a:endParaRPr lang="ko-KR" altLang="en-US" sz="800"/>
          </a:p>
        </p:txBody>
      </p:sp>
      <p:sp>
        <p:nvSpPr>
          <p:cNvPr id="114" name="타원 113"/>
          <p:cNvSpPr/>
          <p:nvPr/>
        </p:nvSpPr>
        <p:spPr>
          <a:xfrm>
            <a:off x="5606916" y="4473780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</a:t>
            </a:r>
            <a:endParaRPr lang="ko-KR" altLang="en-US" sz="800"/>
          </a:p>
        </p:txBody>
      </p:sp>
      <p:sp>
        <p:nvSpPr>
          <p:cNvPr id="115" name="타원 114"/>
          <p:cNvSpPr/>
          <p:nvPr/>
        </p:nvSpPr>
        <p:spPr>
          <a:xfrm>
            <a:off x="5790791" y="4477928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3</a:t>
            </a:r>
            <a:endParaRPr lang="ko-KR" altLang="en-US" sz="800"/>
          </a:p>
        </p:txBody>
      </p:sp>
      <p:sp>
        <p:nvSpPr>
          <p:cNvPr id="116" name="타원 115"/>
          <p:cNvSpPr/>
          <p:nvPr/>
        </p:nvSpPr>
        <p:spPr>
          <a:xfrm>
            <a:off x="5972392" y="4477928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117" name="타원 116"/>
          <p:cNvSpPr/>
          <p:nvPr/>
        </p:nvSpPr>
        <p:spPr>
          <a:xfrm>
            <a:off x="6163273" y="4473166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5</a:t>
            </a:r>
            <a:endParaRPr lang="ko-KR" altLang="en-US" sz="800"/>
          </a:p>
        </p:txBody>
      </p:sp>
      <p:sp>
        <p:nvSpPr>
          <p:cNvPr id="118" name="타원 117"/>
          <p:cNvSpPr/>
          <p:nvPr/>
        </p:nvSpPr>
        <p:spPr>
          <a:xfrm>
            <a:off x="6354621" y="4477929"/>
            <a:ext cx="136434" cy="14445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6</a:t>
            </a:r>
            <a:endParaRPr lang="ko-KR" altLang="en-US" sz="800"/>
          </a:p>
        </p:txBody>
      </p:sp>
      <p:sp>
        <p:nvSpPr>
          <p:cNvPr id="128" name="직사각형 127"/>
          <p:cNvSpPr/>
          <p:nvPr/>
        </p:nvSpPr>
        <p:spPr>
          <a:xfrm>
            <a:off x="6567161" y="4312470"/>
            <a:ext cx="793143" cy="211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입력완료</a:t>
            </a:r>
            <a:endParaRPr lang="en-US" altLang="ko-KR" sz="800" dirty="0" smtClean="0"/>
          </a:p>
        </p:txBody>
      </p:sp>
      <p:sp>
        <p:nvSpPr>
          <p:cNvPr id="131" name="직사각형 130"/>
          <p:cNvSpPr/>
          <p:nvPr/>
        </p:nvSpPr>
        <p:spPr>
          <a:xfrm>
            <a:off x="6560262" y="4593811"/>
            <a:ext cx="793143" cy="211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돌아가기</a:t>
            </a:r>
            <a:endParaRPr lang="en-US" altLang="ko-KR" sz="800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3388299" y="2003020"/>
            <a:ext cx="1084281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(</a:t>
            </a:r>
            <a:r>
              <a:rPr lang="ko-KR" altLang="en-US" sz="1200" smtClean="0"/>
              <a:t>번호</a:t>
            </a:r>
            <a:r>
              <a:rPr lang="en-US" altLang="ko-KR" sz="1200" smtClean="0"/>
              <a:t>)</a:t>
            </a:r>
          </a:p>
          <a:p>
            <a:pPr algn="ctr"/>
            <a:r>
              <a:rPr lang="ko-KR" altLang="en-US" sz="1200" smtClean="0"/>
              <a:t>전체 취소</a:t>
            </a:r>
            <a:endParaRPr lang="en-US" altLang="ko-KR" sz="1200" dirty="0" smtClean="0"/>
          </a:p>
        </p:txBody>
      </p:sp>
      <p:sp>
        <p:nvSpPr>
          <p:cNvPr id="107" name="직사각형 106"/>
          <p:cNvSpPr/>
          <p:nvPr/>
        </p:nvSpPr>
        <p:spPr>
          <a:xfrm>
            <a:off x="1835090" y="1997205"/>
            <a:ext cx="1053351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구매</a:t>
            </a:r>
            <a:r>
              <a:rPr lang="ko-KR" altLang="en-US" sz="1200" smtClean="0"/>
              <a:t> 완료</a:t>
            </a:r>
            <a:endParaRPr lang="en-US" altLang="ko-KR" sz="1200" dirty="0" smtClean="0"/>
          </a:p>
        </p:txBody>
      </p:sp>
      <p:sp>
        <p:nvSpPr>
          <p:cNvPr id="108" name="직사각형 107"/>
          <p:cNvSpPr/>
          <p:nvPr/>
        </p:nvSpPr>
        <p:spPr>
          <a:xfrm>
            <a:off x="3906459" y="2671101"/>
            <a:ext cx="697217" cy="382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smtClean="0"/>
              <a:t>: </a:t>
            </a:r>
            <a:r>
              <a:rPr lang="ko-KR" altLang="en-US" sz="800" smtClean="0"/>
              <a:t>방법선택</a:t>
            </a:r>
            <a:endParaRPr lang="en-US" altLang="ko-KR" sz="800" smtClean="0"/>
          </a:p>
          <a:p>
            <a:r>
              <a:rPr lang="en-US" altLang="ko-KR" sz="800" smtClean="0"/>
              <a:t>: </a:t>
            </a:r>
            <a:r>
              <a:rPr lang="ko-KR" altLang="en-US" sz="800" smtClean="0"/>
              <a:t>수정</a:t>
            </a:r>
            <a:r>
              <a:rPr lang="en-US" altLang="ko-KR" sz="800" smtClean="0"/>
              <a:t>/</a:t>
            </a:r>
            <a:r>
              <a:rPr lang="ko-KR" altLang="en-US" sz="800" smtClean="0"/>
              <a:t>취소</a:t>
            </a:r>
            <a:endParaRPr lang="en-US" altLang="ko-KR" sz="800" smtClean="0"/>
          </a:p>
        </p:txBody>
      </p:sp>
      <p:cxnSp>
        <p:nvCxnSpPr>
          <p:cNvPr id="6" name="직선 화살표 연결선 5"/>
          <p:cNvCxnSpPr>
            <a:stCxn id="16" idx="3"/>
          </p:cNvCxnSpPr>
          <p:nvPr/>
        </p:nvCxnSpPr>
        <p:spPr>
          <a:xfrm>
            <a:off x="4599769" y="3356681"/>
            <a:ext cx="527176" cy="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6" idx="3"/>
          </p:cNvCxnSpPr>
          <p:nvPr/>
        </p:nvCxnSpPr>
        <p:spPr>
          <a:xfrm>
            <a:off x="4599769" y="3356681"/>
            <a:ext cx="307784" cy="2419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7542793" y="1108972"/>
            <a:ext cx="3662687" cy="1000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수정시 수동</a:t>
            </a:r>
            <a:r>
              <a:rPr lang="en-US" altLang="ko-KR" sz="1000" smtClean="0"/>
              <a:t>&amp;</a:t>
            </a:r>
            <a:r>
              <a:rPr lang="ko-KR" altLang="en-US" sz="1000" smtClean="0"/>
              <a:t>반자동 창을 띄움</a:t>
            </a:r>
            <a:r>
              <a:rPr lang="en-US" altLang="ko-KR" sz="100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거기서 선택된 번호를 마우스 클릭으로 선택을 풀고</a:t>
            </a:r>
            <a:r>
              <a:rPr lang="en-US" altLang="ko-KR" sz="1000" smtClean="0"/>
              <a:t>, </a:t>
            </a:r>
            <a:r>
              <a:rPr lang="ko-KR" altLang="en-US" sz="1000" smtClean="0"/>
              <a:t>재선택 할 수 있도록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삭제시 해당 구매번호</a:t>
            </a:r>
            <a:r>
              <a:rPr lang="en-US" altLang="ko-KR" sz="1000" smtClean="0"/>
              <a:t>(</a:t>
            </a:r>
            <a:r>
              <a:rPr lang="ko-KR" altLang="en-US" sz="1000" smtClean="0"/>
              <a:t>줄</a:t>
            </a:r>
            <a:r>
              <a:rPr lang="en-US" altLang="ko-KR" sz="1000" smtClean="0"/>
              <a:t>) </a:t>
            </a:r>
            <a:r>
              <a:rPr lang="ko-KR" altLang="en-US" sz="1000" smtClean="0"/>
              <a:t>번호 리셋</a:t>
            </a:r>
            <a:endParaRPr lang="en-US" altLang="ko-KR" sz="1000" smtClean="0"/>
          </a:p>
        </p:txBody>
      </p:sp>
      <p:cxnSp>
        <p:nvCxnSpPr>
          <p:cNvPr id="33" name="꺾인 연결선 32"/>
          <p:cNvCxnSpPr/>
          <p:nvPr/>
        </p:nvCxnSpPr>
        <p:spPr>
          <a:xfrm flipV="1">
            <a:off x="4611787" y="1901239"/>
            <a:ext cx="2881383" cy="970615"/>
          </a:xfrm>
          <a:prstGeom prst="bentConnector3">
            <a:avLst>
              <a:gd name="adj1" fmla="val 12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86497" cy="83665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당첨 결과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562543"/>
            <a:ext cx="3206663" cy="386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54553" y="2437236"/>
            <a:ext cx="2737380" cy="934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상금 </a:t>
            </a:r>
            <a:r>
              <a:rPr lang="en-US" altLang="ko-KR" sz="800" smtClean="0"/>
              <a:t>(</a:t>
            </a:r>
            <a:r>
              <a:rPr lang="ko-KR" altLang="en-US" sz="800" smtClean="0"/>
              <a:t>고정된 금액</a:t>
            </a:r>
            <a:r>
              <a:rPr lang="en-US" altLang="ko-KR" sz="800" smtClean="0"/>
              <a:t>)</a:t>
            </a:r>
          </a:p>
          <a:p>
            <a:pPr algn="ctr"/>
            <a:endParaRPr lang="en-US" altLang="ko-KR" sz="800" smtClean="0"/>
          </a:p>
          <a:p>
            <a:pPr marL="171450" indent="-171450" algn="ctr">
              <a:buFontTx/>
              <a:buChar char="-"/>
            </a:pPr>
            <a:r>
              <a:rPr lang="en-US" altLang="ko-KR" sz="800" smtClean="0"/>
              <a:t>1</a:t>
            </a:r>
            <a:r>
              <a:rPr lang="ko-KR" altLang="en-US" sz="800" smtClean="0"/>
              <a:t>등 몇명이 됐고</a:t>
            </a:r>
            <a:r>
              <a:rPr lang="en-US" altLang="ko-KR" sz="800" smtClean="0"/>
              <a:t>, 1</a:t>
            </a:r>
            <a:r>
              <a:rPr lang="ko-KR" altLang="en-US" sz="800" smtClean="0"/>
              <a:t>인당 수령금 얼마있는지</a:t>
            </a:r>
            <a:r>
              <a:rPr lang="en-US" altLang="ko-KR" sz="800" smtClean="0"/>
              <a:t>? </a:t>
            </a:r>
          </a:p>
          <a:p>
            <a:pPr marL="171450" indent="-171450" algn="ctr">
              <a:buFontTx/>
              <a:buChar char="-"/>
            </a:pPr>
            <a:r>
              <a:rPr lang="en-US" altLang="ko-KR" sz="800"/>
              <a:t>2</a:t>
            </a:r>
            <a:r>
              <a:rPr lang="ko-KR" altLang="en-US" sz="800" smtClean="0"/>
              <a:t>등 </a:t>
            </a:r>
            <a:r>
              <a:rPr lang="ko-KR" altLang="en-US" sz="800"/>
              <a:t>몇명이 됐고</a:t>
            </a:r>
            <a:r>
              <a:rPr lang="en-US" altLang="ko-KR" sz="800"/>
              <a:t>, 1</a:t>
            </a:r>
            <a:r>
              <a:rPr lang="ko-KR" altLang="en-US" sz="800"/>
              <a:t>인당 수령금 얼마있는지</a:t>
            </a:r>
            <a:r>
              <a:rPr lang="en-US" altLang="ko-KR" sz="800"/>
              <a:t>? </a:t>
            </a:r>
          </a:p>
          <a:p>
            <a:pPr marL="171450" indent="-171450" algn="ctr">
              <a:buFontTx/>
              <a:buChar char="-"/>
            </a:pPr>
            <a:r>
              <a:rPr lang="en-US" altLang="ko-KR" sz="800" smtClean="0"/>
              <a:t>3</a:t>
            </a:r>
            <a:r>
              <a:rPr lang="ko-KR" altLang="en-US" sz="800" smtClean="0"/>
              <a:t>등 </a:t>
            </a:r>
            <a:r>
              <a:rPr lang="ko-KR" altLang="en-US" sz="800"/>
              <a:t>몇명이 됐고</a:t>
            </a:r>
            <a:r>
              <a:rPr lang="en-US" altLang="ko-KR" sz="800"/>
              <a:t>, 1</a:t>
            </a:r>
            <a:r>
              <a:rPr lang="ko-KR" altLang="en-US" sz="800"/>
              <a:t>인당 수령금 얼마있는지</a:t>
            </a:r>
            <a:r>
              <a:rPr lang="en-US" altLang="ko-KR" sz="800"/>
              <a:t>?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1259" y="1899210"/>
            <a:ext cx="2730674" cy="382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당첨 로또 번호</a:t>
            </a:r>
            <a:endParaRPr lang="en-US" altLang="ko-KR" sz="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054553" y="3538914"/>
            <a:ext cx="2763756" cy="131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당첨 확인 </a:t>
            </a:r>
            <a:r>
              <a:rPr lang="en-US" altLang="ko-KR" sz="800" smtClean="0"/>
              <a:t>(</a:t>
            </a:r>
            <a:r>
              <a:rPr lang="ko-KR" altLang="en-US" sz="800" smtClean="0"/>
              <a:t>구매자별</a:t>
            </a:r>
            <a:r>
              <a:rPr lang="en-US" altLang="ko-KR" sz="800" smtClean="0"/>
              <a:t>) / </a:t>
            </a:r>
            <a:r>
              <a:rPr lang="ko-KR" altLang="en-US" sz="800" smtClean="0"/>
              <a:t>스크롤 기능 추가</a:t>
            </a:r>
            <a:endParaRPr lang="en-US" altLang="ko-KR" sz="800" smtClean="0"/>
          </a:p>
          <a:p>
            <a:pPr algn="ctr"/>
            <a:endParaRPr lang="en-US" altLang="ko-KR" sz="800" smtClean="0"/>
          </a:p>
          <a:p>
            <a:pPr marL="228600" indent="-228600" algn="ctr"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</a:t>
            </a:r>
            <a:r>
              <a:rPr lang="ko-KR" altLang="en-US" sz="800" smtClean="0"/>
              <a:t>당첨금 </a:t>
            </a:r>
            <a:r>
              <a:rPr lang="en-US" altLang="ko-KR" sz="80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</a:t>
            </a:r>
            <a:r>
              <a:rPr lang="ko-KR" altLang="en-US" sz="800" smtClean="0"/>
              <a:t>당첨금</a:t>
            </a:r>
            <a:r>
              <a:rPr lang="en-US" altLang="ko-KR" sz="800"/>
              <a:t> </a:t>
            </a:r>
            <a:r>
              <a:rPr lang="en-US" altLang="ko-KR" sz="800" smtClean="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</a:t>
            </a:r>
            <a:r>
              <a:rPr lang="ko-KR" altLang="en-US" sz="800" smtClean="0"/>
              <a:t>당첨금</a:t>
            </a:r>
            <a:r>
              <a:rPr lang="en-US" altLang="ko-KR" sz="800"/>
              <a:t> </a:t>
            </a:r>
            <a:r>
              <a:rPr lang="en-US" altLang="ko-KR" sz="800" smtClean="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</a:t>
            </a:r>
            <a:r>
              <a:rPr lang="ko-KR" altLang="en-US" sz="800" smtClean="0"/>
              <a:t>당첨금</a:t>
            </a:r>
            <a:r>
              <a:rPr lang="en-US" altLang="ko-KR" sz="800"/>
              <a:t> </a:t>
            </a:r>
            <a:r>
              <a:rPr lang="en-US" altLang="ko-KR" sz="800" smtClean="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ko-KR" sz="800"/>
              <a:t>ID – </a:t>
            </a:r>
            <a:r>
              <a:rPr lang="ko-KR" altLang="en-US" sz="800"/>
              <a:t>최고등수</a:t>
            </a:r>
            <a:r>
              <a:rPr lang="en-US" altLang="ko-KR" sz="800"/>
              <a:t>, </a:t>
            </a:r>
            <a:r>
              <a:rPr lang="ko-KR" altLang="en-US" sz="800"/>
              <a:t>총 </a:t>
            </a:r>
            <a:r>
              <a:rPr lang="ko-KR" altLang="en-US" sz="800" smtClean="0"/>
              <a:t>당첨금</a:t>
            </a:r>
            <a:r>
              <a:rPr lang="en-US" altLang="ko-KR" sz="800"/>
              <a:t> </a:t>
            </a:r>
            <a:r>
              <a:rPr lang="en-US" altLang="ko-KR" sz="800" smtClean="0"/>
              <a:t>(</a:t>
            </a:r>
            <a:r>
              <a:rPr lang="ko-KR" altLang="en-US" sz="800"/>
              <a:t>상세보기</a:t>
            </a:r>
            <a:r>
              <a:rPr lang="en-US" altLang="ko-KR" sz="800"/>
              <a:t>)</a:t>
            </a:r>
          </a:p>
          <a:p>
            <a:pPr marL="228600" indent="-228600" algn="ctr">
              <a:buAutoNum type="arabicPeriod"/>
            </a:pPr>
            <a:r>
              <a:rPr lang="en-US" altLang="ko-KR" sz="800" smtClean="0"/>
              <a:t>...</a:t>
            </a:r>
            <a:endParaRPr lang="en-US" altLang="ko-KR" sz="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940925" y="4984301"/>
            <a:ext cx="877383" cy="290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메인 화면으로</a:t>
            </a:r>
            <a:endParaRPr lang="en-US" altLang="ko-KR" sz="800" dirty="0" smtClean="0"/>
          </a:p>
        </p:txBody>
      </p:sp>
      <p:cxnSp>
        <p:nvCxnSpPr>
          <p:cNvPr id="17" name="직선 화살표 연결선 16"/>
          <p:cNvCxnSpPr>
            <a:stCxn id="8" idx="3"/>
          </p:cNvCxnSpPr>
          <p:nvPr/>
        </p:nvCxnSpPr>
        <p:spPr>
          <a:xfrm flipV="1">
            <a:off x="3818309" y="4193931"/>
            <a:ext cx="525091" cy="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343400" y="3851217"/>
            <a:ext cx="1650201" cy="685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상세보기는 버튼으로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상세보기 클릭시 새창띄우기</a:t>
            </a:r>
            <a:endParaRPr lang="en-US" altLang="ko-KR" sz="1000" dirty="0" smtClean="0"/>
          </a:p>
        </p:txBody>
      </p:sp>
      <p:cxnSp>
        <p:nvCxnSpPr>
          <p:cNvPr id="25" name="꺾인 연결선 24"/>
          <p:cNvCxnSpPr/>
          <p:nvPr/>
        </p:nvCxnSpPr>
        <p:spPr>
          <a:xfrm flipV="1">
            <a:off x="5993601" y="3683977"/>
            <a:ext cx="692018" cy="509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685619" y="2616042"/>
            <a:ext cx="2546304" cy="3019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43996" y="2847289"/>
            <a:ext cx="849274" cy="300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ID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843996" y="3299245"/>
            <a:ext cx="849274" cy="300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이름</a:t>
            </a:r>
            <a:endParaRPr lang="en-US" altLang="ko-KR" sz="800" smtClean="0"/>
          </a:p>
        </p:txBody>
      </p:sp>
      <p:sp>
        <p:nvSpPr>
          <p:cNvPr id="34" name="직사각형 33"/>
          <p:cNvSpPr/>
          <p:nvPr/>
        </p:nvSpPr>
        <p:spPr>
          <a:xfrm>
            <a:off x="6843996" y="4217876"/>
            <a:ext cx="2185704" cy="1259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구매한 복권 </a:t>
            </a:r>
            <a:endParaRPr lang="en-US" altLang="ko-KR" sz="800" smtClean="0"/>
          </a:p>
        </p:txBody>
      </p:sp>
      <p:sp>
        <p:nvSpPr>
          <p:cNvPr id="36" name="직사각형 35"/>
          <p:cNvSpPr/>
          <p:nvPr/>
        </p:nvSpPr>
        <p:spPr>
          <a:xfrm>
            <a:off x="6847283" y="3767340"/>
            <a:ext cx="2182417" cy="300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최고 등수</a:t>
            </a:r>
            <a:r>
              <a:rPr lang="en-US" altLang="ko-KR" sz="800"/>
              <a:t> </a:t>
            </a:r>
            <a:r>
              <a:rPr lang="en-US" altLang="ko-KR" sz="800" smtClean="0"/>
              <a:t>/ </a:t>
            </a:r>
            <a:r>
              <a:rPr lang="ko-KR" altLang="en-US" sz="800" smtClean="0"/>
              <a:t>총 수령액</a:t>
            </a:r>
            <a:endParaRPr lang="en-US" altLang="ko-KR" sz="800" smtClean="0"/>
          </a:p>
        </p:txBody>
      </p:sp>
      <p:sp>
        <p:nvSpPr>
          <p:cNvPr id="37" name="직사각형 36"/>
          <p:cNvSpPr/>
          <p:nvPr/>
        </p:nvSpPr>
        <p:spPr>
          <a:xfrm>
            <a:off x="9591879" y="3574475"/>
            <a:ext cx="1650201" cy="685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만약 등수가 </a:t>
            </a:r>
            <a:r>
              <a:rPr lang="en-US" altLang="ko-KR" sz="1000" smtClean="0"/>
              <a:t>3</a:t>
            </a:r>
            <a:r>
              <a:rPr lang="ko-KR" altLang="en-US" sz="1000" smtClean="0"/>
              <a:t>등 안에 들었을 경우</a:t>
            </a:r>
            <a:r>
              <a:rPr lang="en-US" altLang="ko-KR" sz="1000" smtClean="0"/>
              <a:t>, </a:t>
            </a:r>
            <a:r>
              <a:rPr lang="ko-KR" altLang="en-US" sz="1000" smtClean="0"/>
              <a:t>축하 영상</a:t>
            </a:r>
            <a:r>
              <a:rPr lang="en-US" altLang="ko-KR" sz="1000" smtClean="0"/>
              <a:t>(or </a:t>
            </a:r>
            <a:r>
              <a:rPr lang="ko-KR" altLang="en-US" sz="1000" smtClean="0"/>
              <a:t>이미지</a:t>
            </a:r>
            <a:r>
              <a:rPr lang="en-US" altLang="ko-KR" sz="1000" smtClean="0"/>
              <a:t>) </a:t>
            </a:r>
            <a:r>
              <a:rPr lang="ko-KR" altLang="en-US" sz="1000" smtClean="0"/>
              <a:t>실행</a:t>
            </a:r>
            <a:endParaRPr lang="en-US" altLang="ko-KR" sz="1000" smtClean="0"/>
          </a:p>
        </p:txBody>
      </p:sp>
      <p:cxnSp>
        <p:nvCxnSpPr>
          <p:cNvPr id="40" name="직선 화살표 연결선 39"/>
          <p:cNvCxnSpPr>
            <a:stCxn id="10" idx="2"/>
          </p:cNvCxnSpPr>
          <p:nvPr/>
        </p:nvCxnSpPr>
        <p:spPr>
          <a:xfrm flipH="1">
            <a:off x="3379616" y="5274829"/>
            <a:ext cx="1" cy="43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554515" y="5737157"/>
            <a:ext cx="1650201" cy="685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만약 등수가 </a:t>
            </a:r>
            <a:r>
              <a:rPr lang="en-US" altLang="ko-KR" sz="1000" smtClean="0"/>
              <a:t>3</a:t>
            </a:r>
            <a:r>
              <a:rPr lang="ko-KR" altLang="en-US" sz="1000" smtClean="0"/>
              <a:t>등 안에 들었을 경우</a:t>
            </a:r>
            <a:r>
              <a:rPr lang="en-US" altLang="ko-KR" sz="1000" smtClean="0"/>
              <a:t>, </a:t>
            </a:r>
            <a:r>
              <a:rPr lang="ko-KR" altLang="en-US" sz="1000" smtClean="0"/>
              <a:t>축하 영상</a:t>
            </a:r>
            <a:r>
              <a:rPr lang="en-US" altLang="ko-KR" sz="1000" smtClean="0"/>
              <a:t>(or </a:t>
            </a:r>
            <a:r>
              <a:rPr lang="ko-KR" altLang="en-US" sz="1000" smtClean="0"/>
              <a:t>이미지</a:t>
            </a:r>
            <a:r>
              <a:rPr lang="en-US" altLang="ko-KR" sz="1000" smtClean="0"/>
              <a:t>) </a:t>
            </a:r>
            <a:r>
              <a:rPr lang="ko-KR" altLang="en-US" sz="1000" smtClean="0"/>
              <a:t>실행</a:t>
            </a:r>
            <a:endParaRPr lang="en-US" altLang="ko-KR" sz="1000" smtClean="0"/>
          </a:p>
        </p:txBody>
      </p:sp>
      <p:sp>
        <p:nvSpPr>
          <p:cNvPr id="54" name="사각형 설명선 53"/>
          <p:cNvSpPr/>
          <p:nvPr/>
        </p:nvSpPr>
        <p:spPr>
          <a:xfrm>
            <a:off x="4019491" y="1086453"/>
            <a:ext cx="1156603" cy="389472"/>
          </a:xfrm>
          <a:prstGeom prst="wedgeRectCallout">
            <a:avLst>
              <a:gd name="adj1" fmla="val -48106"/>
              <a:gd name="adj2" fmla="val 1095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JDialog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>
            <a:stCxn id="36" idx="3"/>
            <a:endCxn id="37" idx="1"/>
          </p:cNvCxnSpPr>
          <p:nvPr/>
        </p:nvCxnSpPr>
        <p:spPr>
          <a:xfrm flipV="1">
            <a:off x="9029700" y="3917189"/>
            <a:ext cx="562179" cy="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 설명선 31"/>
          <p:cNvSpPr/>
          <p:nvPr/>
        </p:nvSpPr>
        <p:spPr>
          <a:xfrm>
            <a:off x="9117623" y="2047764"/>
            <a:ext cx="1156603" cy="389472"/>
          </a:xfrm>
          <a:prstGeom prst="wedgeRectCallout">
            <a:avLst>
              <a:gd name="adj1" fmla="val -48106"/>
              <a:gd name="adj2" fmla="val 1095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JDialog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818308" y="4615962"/>
            <a:ext cx="1430700" cy="8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4" idx="1"/>
          </p:cNvCxnSpPr>
          <p:nvPr/>
        </p:nvCxnSpPr>
        <p:spPr>
          <a:xfrm flipH="1">
            <a:off x="5481474" y="4847741"/>
            <a:ext cx="1362522" cy="64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58700" y="5551311"/>
            <a:ext cx="1100321" cy="569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스크롤창 사용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86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686</Words>
  <Application>Microsoft Office PowerPoint</Application>
  <PresentationFormat>와이드스크린</PresentationFormat>
  <Paragraphs>190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1. 메인 배너</vt:lpstr>
      <vt:lpstr>2. 회원가입 &amp; 로그인</vt:lpstr>
      <vt:lpstr>3. 구매 화면</vt:lpstr>
      <vt:lpstr>3. 당첨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32</cp:revision>
  <dcterms:created xsi:type="dcterms:W3CDTF">2022-06-28T04:35:49Z</dcterms:created>
  <dcterms:modified xsi:type="dcterms:W3CDTF">2022-06-28T07:00:53Z</dcterms:modified>
</cp:coreProperties>
</file>