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87" r:id="rId5"/>
    <p:sldId id="260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86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Poppins Bold" panose="020B0600000101010101" charset="0"/>
      <p:bold r:id="rId37"/>
    </p:embeddedFont>
    <p:embeddedFont>
      <p:font typeface="Pristina" panose="03060402040406080204" pitchFamily="66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22" autoAdjust="0"/>
  </p:normalViewPr>
  <p:slideViewPr>
    <p:cSldViewPr>
      <p:cViewPr varScale="1">
        <p:scale>
          <a:sx n="81" d="100"/>
          <a:sy n="81" d="100"/>
        </p:scale>
        <p:origin x="132" y="28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8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6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1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55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7721600" y="3048000"/>
            <a:ext cx="8775700" cy="1511300"/>
          </a:xfrm>
          <a:prstGeom prst="rect">
            <a:avLst/>
          </a:prstGeom>
          <a:effectLst>
            <a:outerShdw blurRad="279862" dist="199702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 spc="-300" dirty="0">
                <a:solidFill>
                  <a:srgbClr val="141414"/>
                </a:solidFill>
                <a:latin typeface="Poppins Bold"/>
              </a:rPr>
              <a:t>4</a:t>
            </a:r>
            <a:r>
              <a:rPr lang="ko-KR" sz="8500" b="0" i="0" u="none" strike="noStrike" spc="-300" dirty="0">
                <a:solidFill>
                  <a:srgbClr val="141414"/>
                </a:solidFill>
                <a:ea typeface="Poppins Bold"/>
              </a:rPr>
              <a:t>조</a:t>
            </a:r>
            <a:r>
              <a:rPr lang="en-US" sz="8500" b="0" i="0" u="none" strike="noStrike" spc="-300" dirty="0">
                <a:solidFill>
                  <a:srgbClr val="141414"/>
                </a:solidFill>
                <a:latin typeface="Poppins Bold"/>
              </a:rPr>
              <a:t> company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35200" y="3352800"/>
            <a:ext cx="419100" cy="419100"/>
          </a:xfrm>
          <a:prstGeom prst="rect">
            <a:avLst/>
          </a:prstGeom>
          <a:effectLst>
            <a:outerShdw blurRad="10937" dist="132199" dir="2700000">
              <a:srgbClr val="141414">
                <a:alpha val="22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8200" y="2705100"/>
            <a:ext cx="2933700" cy="2933700"/>
          </a:xfrm>
          <a:prstGeom prst="rect">
            <a:avLst/>
          </a:prstGeom>
          <a:effectLst>
            <a:outerShdw blurRad="537773" dist="927015" dir="2700000">
              <a:srgbClr val="141414">
                <a:alpha val="22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3600" y="5867400"/>
            <a:ext cx="1231900" cy="1231900"/>
          </a:xfrm>
          <a:prstGeom prst="rect">
            <a:avLst/>
          </a:prstGeom>
          <a:effectLst>
            <a:outerShdw blurRad="94219" dist="388021" dir="2700000">
              <a:srgbClr val="141414">
                <a:alpha val="22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21600" y="4749800"/>
            <a:ext cx="863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3000" b="0" i="0" u="none" strike="noStrike" dirty="0">
                <a:solidFill>
                  <a:srgbClr val="141414"/>
                </a:solidFill>
                <a:ea typeface="Pretendard Regular"/>
              </a:rPr>
              <a:t>회사</a:t>
            </a:r>
            <a:r>
              <a:rPr lang="en-US" sz="3000" b="0" i="0" u="none" strike="noStrike" dirty="0">
                <a:solidFill>
                  <a:srgbClr val="141414"/>
                </a:solidFill>
              </a:rPr>
              <a:t> </a:t>
            </a:r>
            <a:r>
              <a:rPr lang="ko-KR" sz="3000" b="0" i="0" u="none" strike="noStrike" dirty="0">
                <a:solidFill>
                  <a:srgbClr val="141414"/>
                </a:solidFill>
                <a:ea typeface="Pretendard Regular"/>
              </a:rPr>
              <a:t>근태관리</a:t>
            </a:r>
            <a:r>
              <a:rPr lang="en-US" sz="3000" b="0" i="0" u="none" strike="noStrike" dirty="0">
                <a:solidFill>
                  <a:srgbClr val="141414"/>
                </a:solidFill>
              </a:rPr>
              <a:t> </a:t>
            </a:r>
            <a:r>
              <a:rPr lang="ko-KR" sz="3000" b="0" i="0" u="none" strike="noStrike" dirty="0">
                <a:solidFill>
                  <a:srgbClr val="141414"/>
                </a:solidFill>
                <a:ea typeface="Pretendard Regular"/>
              </a:rPr>
              <a:t>프로그램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21600" y="5461000"/>
            <a:ext cx="8636000" cy="186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3000" b="0" i="0" u="none" strike="noStrike" dirty="0">
                <a:solidFill>
                  <a:srgbClr val="141414"/>
                </a:solidFill>
                <a:ea typeface="Pretendard Regular"/>
              </a:rPr>
              <a:t>김성찬</a:t>
            </a:r>
            <a:r>
              <a:rPr lang="en-US" sz="3000" b="0" i="0" u="none" strike="noStrike" dirty="0">
                <a:solidFill>
                  <a:srgbClr val="141414"/>
                </a:solidFill>
              </a:rPr>
              <a:t> </a:t>
            </a:r>
          </a:p>
          <a:p>
            <a:pPr lvl="0" algn="l">
              <a:lnSpc>
                <a:spcPct val="144420"/>
              </a:lnSpc>
            </a:pPr>
            <a:r>
              <a:rPr lang="ko-KR" sz="3000" b="0" i="0" u="none" strike="noStrike" dirty="0">
                <a:solidFill>
                  <a:srgbClr val="141414"/>
                </a:solidFill>
                <a:ea typeface="Pretendard Regular"/>
              </a:rPr>
              <a:t>추현식</a:t>
            </a:r>
          </a:p>
          <a:p>
            <a:pPr lvl="0" algn="l">
              <a:lnSpc>
                <a:spcPct val="144420"/>
              </a:lnSpc>
            </a:pPr>
            <a:r>
              <a:rPr lang="ko-KR" sz="3000" b="0" i="0" u="none" strike="noStrike" dirty="0" err="1">
                <a:solidFill>
                  <a:srgbClr val="141414"/>
                </a:solidFill>
                <a:ea typeface="Pretendard Regular"/>
              </a:rPr>
              <a:t>윤강준</a:t>
            </a:r>
            <a:endParaRPr lang="ko-KR" sz="3000" b="0" i="0" u="none" strike="noStrike" dirty="0">
              <a:solidFill>
                <a:srgbClr val="141414"/>
              </a:solidFill>
              <a:ea typeface="Pretendard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1703B11D-1C30-4D7B-84ED-DBA39BEA9986}"/>
              </a:ext>
            </a:extLst>
          </p:cNvPr>
          <p:cNvSpPr/>
          <p:nvPr/>
        </p:nvSpPr>
        <p:spPr>
          <a:xfrm>
            <a:off x="445169" y="372980"/>
            <a:ext cx="3994485" cy="187888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4761AE8-4A9A-47DB-A5F4-7FD7ACAB42AD}"/>
              </a:ext>
            </a:extLst>
          </p:cNvPr>
          <p:cNvSpPr/>
          <p:nvPr/>
        </p:nvSpPr>
        <p:spPr>
          <a:xfrm>
            <a:off x="854243" y="3212432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출근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A39CC-19C9-4E34-8A1F-EDD90CA1C5B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442412" y="2251862"/>
            <a:ext cx="6017" cy="96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B46E7BA5-3086-4D67-9AE0-02ED73796695}"/>
              </a:ext>
            </a:extLst>
          </p:cNvPr>
          <p:cNvSpPr/>
          <p:nvPr/>
        </p:nvSpPr>
        <p:spPr>
          <a:xfrm>
            <a:off x="854242" y="4391527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퇴근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2734CC0-018D-452E-9A12-AC1013BF1878}"/>
              </a:ext>
            </a:extLst>
          </p:cNvPr>
          <p:cNvSpPr/>
          <p:nvPr/>
        </p:nvSpPr>
        <p:spPr>
          <a:xfrm>
            <a:off x="854240" y="5570621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3.</a:t>
            </a:r>
            <a:r>
              <a:rPr lang="ko-KR" altLang="en-US" sz="2700" dirty="0">
                <a:solidFill>
                  <a:schemeClr val="tx1"/>
                </a:solidFill>
              </a:rPr>
              <a:t>휴가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 설정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BB250EB-CCB4-480E-A054-A18B64AA8144}"/>
              </a:ext>
            </a:extLst>
          </p:cNvPr>
          <p:cNvSpPr/>
          <p:nvPr/>
        </p:nvSpPr>
        <p:spPr>
          <a:xfrm>
            <a:off x="854240" y="6749716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4.</a:t>
            </a:r>
            <a:r>
              <a:rPr lang="ko-KR" altLang="en-US" sz="2400" dirty="0">
                <a:solidFill>
                  <a:schemeClr val="tx1"/>
                </a:solidFill>
              </a:rPr>
              <a:t>휴가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11275CBB-C29B-4CED-9315-EAE57F2F91AC}"/>
              </a:ext>
            </a:extLst>
          </p:cNvPr>
          <p:cNvSpPr/>
          <p:nvPr/>
        </p:nvSpPr>
        <p:spPr>
          <a:xfrm>
            <a:off x="854239" y="7928810"/>
            <a:ext cx="3188369" cy="1179095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04319C-BA07-4535-8494-A7AB15C8E0C9}"/>
              </a:ext>
            </a:extLst>
          </p:cNvPr>
          <p:cNvSpPr/>
          <p:nvPr/>
        </p:nvSpPr>
        <p:spPr>
          <a:xfrm>
            <a:off x="6460958" y="3296652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</a:t>
            </a:r>
          </a:p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endParaRPr lang="en-US" altLang="ko-KR" sz="225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지각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출근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22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099CE-2492-4BE1-81CF-D4E3FEB8D83B}"/>
              </a:ext>
            </a:extLst>
          </p:cNvPr>
          <p:cNvSpPr/>
          <p:nvPr/>
        </p:nvSpPr>
        <p:spPr>
          <a:xfrm>
            <a:off x="6460958" y="4475747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</a:t>
            </a:r>
          </a:p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endParaRPr lang="en-US" altLang="ko-KR" sz="225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조퇴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퇴근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22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F6987D-3E53-4974-A5A7-5530FDA773B2}"/>
              </a:ext>
            </a:extLst>
          </p:cNvPr>
          <p:cNvSpPr/>
          <p:nvPr/>
        </p:nvSpPr>
        <p:spPr>
          <a:xfrm>
            <a:off x="6460959" y="5642810"/>
            <a:ext cx="6124074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 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값을 휴가로 바꿀 날짜 설정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,vacation table 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데이터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DE043-09F5-4F29-94D3-E11F47F2A857}"/>
              </a:ext>
            </a:extLst>
          </p:cNvPr>
          <p:cNvSpPr/>
          <p:nvPr/>
        </p:nvSpPr>
        <p:spPr>
          <a:xfrm>
            <a:off x="6460958" y="6821904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000000"/>
                </a:solidFill>
                <a:latin typeface="+mj-ea"/>
                <a:ea typeface="+mj-ea"/>
              </a:rPr>
              <a:t>vacation</a:t>
            </a:r>
          </a:p>
          <a:p>
            <a:r>
              <a:rPr lang="en-US" altLang="ko-KR" sz="2700" dirty="0">
                <a:solidFill>
                  <a:srgbClr val="000000"/>
                </a:solidFill>
                <a:latin typeface="+mj-ea"/>
                <a:ea typeface="+mj-ea"/>
              </a:rPr>
              <a:t>table </a:t>
            </a:r>
            <a:r>
              <a:rPr lang="ko-KR" altLang="en-US" sz="2700" dirty="0">
                <a:solidFill>
                  <a:srgbClr val="000000"/>
                </a:solidFill>
                <a:latin typeface="+mj-ea"/>
                <a:ea typeface="+mj-ea"/>
              </a:rPr>
              <a:t>데이터 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8B2BF-0675-4FF2-9B2B-99D82C681CC3}"/>
              </a:ext>
            </a:extLst>
          </p:cNvPr>
          <p:cNvSpPr txBox="1"/>
          <p:nvPr/>
        </p:nvSpPr>
        <p:spPr>
          <a:xfrm>
            <a:off x="1355335" y="8241358"/>
            <a:ext cx="19896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/>
              <a:t>5. </a:t>
            </a:r>
            <a:r>
              <a:rPr lang="ko-KR" altLang="en-US" sz="2700" dirty="0"/>
              <a:t>이전 메뉴</a:t>
            </a:r>
          </a:p>
        </p:txBody>
      </p:sp>
    </p:spTree>
    <p:extLst>
      <p:ext uri="{BB962C8B-B14F-4D97-AF65-F5344CB8AC3E}">
        <p14:creationId xmlns:p14="http://schemas.microsoft.com/office/powerpoint/2010/main" val="417184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31C6B6C-1C3C-479F-BEF9-B7F25CAB72CA}"/>
              </a:ext>
            </a:extLst>
          </p:cNvPr>
          <p:cNvSpPr/>
          <p:nvPr/>
        </p:nvSpPr>
        <p:spPr>
          <a:xfrm>
            <a:off x="7115573" y="49970"/>
            <a:ext cx="4056852" cy="163930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093BC-9B4C-4F2E-90B5-587816B9138D}"/>
              </a:ext>
            </a:extLst>
          </p:cNvPr>
          <p:cNvSpPr txBox="1"/>
          <p:nvPr/>
        </p:nvSpPr>
        <p:spPr>
          <a:xfrm>
            <a:off x="7872458" y="477206"/>
            <a:ext cx="2543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/>
              <a:t>2. </a:t>
            </a:r>
            <a:r>
              <a:rPr lang="ko-KR" altLang="en-US" sz="4200" dirty="0"/>
              <a:t>로그인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5FFD0259-7C42-4CA5-A71E-E80BB8D7A3CE}"/>
              </a:ext>
            </a:extLst>
          </p:cNvPr>
          <p:cNvSpPr/>
          <p:nvPr/>
        </p:nvSpPr>
        <p:spPr>
          <a:xfrm>
            <a:off x="224990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C8AD0FBE-0F3E-467A-826A-CB27D534485F}"/>
              </a:ext>
            </a:extLst>
          </p:cNvPr>
          <p:cNvSpPr/>
          <p:nvPr/>
        </p:nvSpPr>
        <p:spPr>
          <a:xfrm>
            <a:off x="2249903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퇴사 사원 목록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23C9C573-06DE-4467-AE1C-0C593879D4F7}"/>
              </a:ext>
            </a:extLst>
          </p:cNvPr>
          <p:cNvSpPr/>
          <p:nvPr/>
        </p:nvSpPr>
        <p:spPr>
          <a:xfrm>
            <a:off x="2249902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4B64BDF-C396-43B0-AA0B-F1C8E4338C7B}"/>
              </a:ext>
            </a:extLst>
          </p:cNvPr>
          <p:cNvSpPr/>
          <p:nvPr/>
        </p:nvSpPr>
        <p:spPr>
          <a:xfrm>
            <a:off x="2249900" y="613203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71A5936F-6B85-4F62-BD43-F97E49A318CE}"/>
              </a:ext>
            </a:extLst>
          </p:cNvPr>
          <p:cNvSpPr/>
          <p:nvPr/>
        </p:nvSpPr>
        <p:spPr>
          <a:xfrm>
            <a:off x="1284973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20FF9B18-41B9-4299-921D-222E9AB4CA9F}"/>
              </a:ext>
            </a:extLst>
          </p:cNvPr>
          <p:cNvSpPr/>
          <p:nvPr/>
        </p:nvSpPr>
        <p:spPr>
          <a:xfrm>
            <a:off x="12849734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0682F4AF-26AA-4153-873F-57076EC251B0}"/>
              </a:ext>
            </a:extLst>
          </p:cNvPr>
          <p:cNvSpPr/>
          <p:nvPr/>
        </p:nvSpPr>
        <p:spPr>
          <a:xfrm>
            <a:off x="12849733" y="6132039"/>
            <a:ext cx="3188369" cy="133851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014A3C-CA79-4209-8962-018EA30B472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6280427" y="-747063"/>
            <a:ext cx="427236" cy="52999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FC4C1-8308-42D6-BC90-6FB74EFBCB3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11580341" y="-747070"/>
            <a:ext cx="427236" cy="52999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ACDEB7A7-B7D9-4196-BAD2-F17B27BE5B86}"/>
              </a:ext>
            </a:extLst>
          </p:cNvPr>
          <p:cNvSpPr/>
          <p:nvPr/>
        </p:nvSpPr>
        <p:spPr>
          <a:xfrm>
            <a:off x="2249900" y="7470549"/>
            <a:ext cx="3188369" cy="133851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FD4AE-FDB1-4AA7-BEBA-67677CAC9E9E}"/>
              </a:ext>
            </a:extLst>
          </p:cNvPr>
          <p:cNvSpPr txBox="1"/>
          <p:nvPr/>
        </p:nvSpPr>
        <p:spPr>
          <a:xfrm>
            <a:off x="3114075" y="793205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FBB7C-FF3C-4D4C-85C6-E7170E394631}"/>
              </a:ext>
            </a:extLst>
          </p:cNvPr>
          <p:cNvSpPr/>
          <p:nvPr/>
        </p:nvSpPr>
        <p:spPr>
          <a:xfrm>
            <a:off x="5748883" y="3618948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leaveperson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FC1954-12BA-4B5F-97EA-19B7C363DD64}"/>
              </a:ext>
            </a:extLst>
          </p:cNvPr>
          <p:cNvSpPr/>
          <p:nvPr/>
        </p:nvSpPr>
        <p:spPr>
          <a:xfrm>
            <a:off x="5748883" y="4957458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attendance_log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출력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D61DF-79A7-419F-B7E7-E3C43D2ED167}"/>
              </a:ext>
            </a:extLst>
          </p:cNvPr>
          <p:cNvSpPr/>
          <p:nvPr/>
        </p:nvSpPr>
        <p:spPr>
          <a:xfrm>
            <a:off x="5748882" y="6295968"/>
            <a:ext cx="6210507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company, company _status, 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attendance_log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vacation 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삭제 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leaveperson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 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입력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5817A8C-E11D-4388-9DFC-C821A061A1DC}"/>
              </a:ext>
            </a:extLst>
          </p:cNvPr>
          <p:cNvCxnSpPr>
            <a:stCxn id="29" idx="1"/>
            <a:endCxn id="21" idx="3"/>
          </p:cNvCxnSpPr>
          <p:nvPr/>
        </p:nvCxnSpPr>
        <p:spPr>
          <a:xfrm rot="10800000" flipV="1">
            <a:off x="11959391" y="5462784"/>
            <a:ext cx="890345" cy="1338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136E4D-4A5D-4E1B-A199-A559CF7016EE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5438271" y="4124274"/>
            <a:ext cx="31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87FE8F-270F-4B0C-BC14-0E66B76F19DF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>
            <a:off x="5438270" y="5462784"/>
            <a:ext cx="310613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A6527-E9DF-4861-BCBC-59C8AD3B5352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5438268" y="6801294"/>
            <a:ext cx="31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13506839-7F0D-4DEB-8E97-B0950C96697E}"/>
              </a:ext>
            </a:extLst>
          </p:cNvPr>
          <p:cNvSpPr/>
          <p:nvPr/>
        </p:nvSpPr>
        <p:spPr>
          <a:xfrm>
            <a:off x="12849731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</p:spTree>
    <p:extLst>
      <p:ext uri="{BB962C8B-B14F-4D97-AF65-F5344CB8AC3E}">
        <p14:creationId xmlns:p14="http://schemas.microsoft.com/office/powerpoint/2010/main" val="59839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1703B11D-1C30-4D7B-84ED-DBA39BEA9986}"/>
              </a:ext>
            </a:extLst>
          </p:cNvPr>
          <p:cNvSpPr/>
          <p:nvPr/>
        </p:nvSpPr>
        <p:spPr>
          <a:xfrm>
            <a:off x="12585033" y="372980"/>
            <a:ext cx="3994485" cy="187888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4761AE8-4A9A-47DB-A5F4-7FD7ACAB42AD}"/>
              </a:ext>
            </a:extLst>
          </p:cNvPr>
          <p:cNvSpPr/>
          <p:nvPr/>
        </p:nvSpPr>
        <p:spPr>
          <a:xfrm>
            <a:off x="12994108" y="3212432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출근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7A39CC-19C9-4E34-8A1F-EDD90CA1C5B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4582276" y="2251862"/>
            <a:ext cx="6017" cy="96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B46E7BA5-3086-4D67-9AE0-02ED73796695}"/>
              </a:ext>
            </a:extLst>
          </p:cNvPr>
          <p:cNvSpPr/>
          <p:nvPr/>
        </p:nvSpPr>
        <p:spPr>
          <a:xfrm>
            <a:off x="12994106" y="4391527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퇴근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C2734CC0-018D-452E-9A12-AC1013BF1878}"/>
              </a:ext>
            </a:extLst>
          </p:cNvPr>
          <p:cNvSpPr/>
          <p:nvPr/>
        </p:nvSpPr>
        <p:spPr>
          <a:xfrm>
            <a:off x="12994105" y="5570621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3.</a:t>
            </a:r>
            <a:r>
              <a:rPr lang="ko-KR" altLang="en-US" sz="2700" dirty="0">
                <a:solidFill>
                  <a:schemeClr val="tx1"/>
                </a:solidFill>
              </a:rPr>
              <a:t>휴가</a:t>
            </a:r>
            <a:endParaRPr lang="en-US" altLang="ko-KR" sz="2700" dirty="0">
              <a:solidFill>
                <a:schemeClr val="tx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  설정</a:t>
            </a: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BB250EB-CCB4-480E-A054-A18B64AA8144}"/>
              </a:ext>
            </a:extLst>
          </p:cNvPr>
          <p:cNvSpPr/>
          <p:nvPr/>
        </p:nvSpPr>
        <p:spPr>
          <a:xfrm>
            <a:off x="12994105" y="6749716"/>
            <a:ext cx="3188369" cy="1179095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4.</a:t>
            </a:r>
            <a:r>
              <a:rPr lang="ko-KR" altLang="en-US" sz="2400" dirty="0">
                <a:solidFill>
                  <a:schemeClr val="tx1"/>
                </a:solidFill>
              </a:rPr>
              <a:t>휴가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상세정보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11275CBB-C29B-4CED-9315-EAE57F2F91AC}"/>
              </a:ext>
            </a:extLst>
          </p:cNvPr>
          <p:cNvSpPr/>
          <p:nvPr/>
        </p:nvSpPr>
        <p:spPr>
          <a:xfrm>
            <a:off x="12994103" y="7928810"/>
            <a:ext cx="3188369" cy="1179095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04319C-BA07-4535-8494-A7AB15C8E0C9}"/>
              </a:ext>
            </a:extLst>
          </p:cNvPr>
          <p:cNvSpPr/>
          <p:nvPr/>
        </p:nvSpPr>
        <p:spPr>
          <a:xfrm>
            <a:off x="9396665" y="3296652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</a:t>
            </a:r>
          </a:p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endParaRPr lang="en-US" altLang="ko-KR" sz="225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지각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출근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22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D099CE-2492-4BE1-81CF-D4E3FEB8D83B}"/>
              </a:ext>
            </a:extLst>
          </p:cNvPr>
          <p:cNvSpPr/>
          <p:nvPr/>
        </p:nvSpPr>
        <p:spPr>
          <a:xfrm>
            <a:off x="9396665" y="4475747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</a:t>
            </a:r>
          </a:p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 </a:t>
            </a:r>
            <a:endParaRPr lang="en-US" altLang="ko-KR" sz="225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조퇴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퇴근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22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F6987D-3E53-4974-A5A7-5530FDA773B2}"/>
              </a:ext>
            </a:extLst>
          </p:cNvPr>
          <p:cNvSpPr/>
          <p:nvPr/>
        </p:nvSpPr>
        <p:spPr>
          <a:xfrm>
            <a:off x="6460959" y="5642810"/>
            <a:ext cx="6124074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table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status 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값을 휴가로 바꿀 날짜 설정</a:t>
            </a:r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,vacation table </a:t>
            </a:r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데이터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DE043-09F5-4F29-94D3-E11F47F2A857}"/>
              </a:ext>
            </a:extLst>
          </p:cNvPr>
          <p:cNvSpPr/>
          <p:nvPr/>
        </p:nvSpPr>
        <p:spPr>
          <a:xfrm>
            <a:off x="9396665" y="6821904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rgbClr val="000000"/>
                </a:solidFill>
                <a:latin typeface="+mj-ea"/>
                <a:ea typeface="+mj-ea"/>
              </a:rPr>
              <a:t>vacation</a:t>
            </a:r>
          </a:p>
          <a:p>
            <a:r>
              <a:rPr lang="en-US" altLang="ko-KR" sz="2700" dirty="0">
                <a:solidFill>
                  <a:srgbClr val="000000"/>
                </a:solidFill>
                <a:latin typeface="+mj-ea"/>
                <a:ea typeface="+mj-ea"/>
              </a:rPr>
              <a:t>table </a:t>
            </a:r>
            <a:r>
              <a:rPr lang="ko-KR" altLang="en-US" sz="2700" dirty="0">
                <a:solidFill>
                  <a:srgbClr val="000000"/>
                </a:solidFill>
                <a:latin typeface="+mj-ea"/>
                <a:ea typeface="+mj-ea"/>
              </a:rPr>
              <a:t>데이터 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8B2BF-0675-4FF2-9B2B-99D82C681CC3}"/>
              </a:ext>
            </a:extLst>
          </p:cNvPr>
          <p:cNvSpPr txBox="1"/>
          <p:nvPr/>
        </p:nvSpPr>
        <p:spPr>
          <a:xfrm>
            <a:off x="13495199" y="8241358"/>
            <a:ext cx="19896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/>
              <a:t>5. </a:t>
            </a:r>
            <a:r>
              <a:rPr lang="ko-KR" altLang="en-US" sz="2700" dirty="0"/>
              <a:t>이전 메뉴</a:t>
            </a:r>
          </a:p>
        </p:txBody>
      </p:sp>
    </p:spTree>
    <p:extLst>
      <p:ext uri="{BB962C8B-B14F-4D97-AF65-F5344CB8AC3E}">
        <p14:creationId xmlns:p14="http://schemas.microsoft.com/office/powerpoint/2010/main" val="71061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31C6B6C-1C3C-479F-BEF9-B7F25CAB72CA}"/>
              </a:ext>
            </a:extLst>
          </p:cNvPr>
          <p:cNvSpPr/>
          <p:nvPr/>
        </p:nvSpPr>
        <p:spPr>
          <a:xfrm>
            <a:off x="7115573" y="49970"/>
            <a:ext cx="4056852" cy="163930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093BC-9B4C-4F2E-90B5-587816B9138D}"/>
              </a:ext>
            </a:extLst>
          </p:cNvPr>
          <p:cNvSpPr txBox="1"/>
          <p:nvPr/>
        </p:nvSpPr>
        <p:spPr>
          <a:xfrm>
            <a:off x="7872458" y="477206"/>
            <a:ext cx="2543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/>
              <a:t>2. </a:t>
            </a:r>
            <a:r>
              <a:rPr lang="ko-KR" altLang="en-US" sz="4200" dirty="0"/>
              <a:t>로그인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5FFD0259-7C42-4CA5-A71E-E80BB8D7A3CE}"/>
              </a:ext>
            </a:extLst>
          </p:cNvPr>
          <p:cNvSpPr/>
          <p:nvPr/>
        </p:nvSpPr>
        <p:spPr>
          <a:xfrm>
            <a:off x="224990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C8AD0FBE-0F3E-467A-826A-CB27D534485F}"/>
              </a:ext>
            </a:extLst>
          </p:cNvPr>
          <p:cNvSpPr/>
          <p:nvPr/>
        </p:nvSpPr>
        <p:spPr>
          <a:xfrm>
            <a:off x="2249903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퇴사 사원 목록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23C9C573-06DE-4467-AE1C-0C593879D4F7}"/>
              </a:ext>
            </a:extLst>
          </p:cNvPr>
          <p:cNvSpPr/>
          <p:nvPr/>
        </p:nvSpPr>
        <p:spPr>
          <a:xfrm>
            <a:off x="2249902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4B64BDF-C396-43B0-AA0B-F1C8E4338C7B}"/>
              </a:ext>
            </a:extLst>
          </p:cNvPr>
          <p:cNvSpPr/>
          <p:nvPr/>
        </p:nvSpPr>
        <p:spPr>
          <a:xfrm>
            <a:off x="2249900" y="613203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71A5936F-6B85-4F62-BD43-F97E49A318CE}"/>
              </a:ext>
            </a:extLst>
          </p:cNvPr>
          <p:cNvSpPr/>
          <p:nvPr/>
        </p:nvSpPr>
        <p:spPr>
          <a:xfrm>
            <a:off x="1284973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20FF9B18-41B9-4299-921D-222E9AB4CA9F}"/>
              </a:ext>
            </a:extLst>
          </p:cNvPr>
          <p:cNvSpPr/>
          <p:nvPr/>
        </p:nvSpPr>
        <p:spPr>
          <a:xfrm>
            <a:off x="12849734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0682F4AF-26AA-4153-873F-57076EC251B0}"/>
              </a:ext>
            </a:extLst>
          </p:cNvPr>
          <p:cNvSpPr/>
          <p:nvPr/>
        </p:nvSpPr>
        <p:spPr>
          <a:xfrm>
            <a:off x="12849733" y="6132039"/>
            <a:ext cx="3188369" cy="133851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014A3C-CA79-4209-8962-018EA30B472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6280427" y="-747063"/>
            <a:ext cx="427236" cy="52999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FC4C1-8308-42D6-BC90-6FB74EFBCB3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11580341" y="-747070"/>
            <a:ext cx="427236" cy="52999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ACDEB7A7-B7D9-4196-BAD2-F17B27BE5B86}"/>
              </a:ext>
            </a:extLst>
          </p:cNvPr>
          <p:cNvSpPr/>
          <p:nvPr/>
        </p:nvSpPr>
        <p:spPr>
          <a:xfrm>
            <a:off x="2249900" y="7470549"/>
            <a:ext cx="3188369" cy="133851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FD4AE-FDB1-4AA7-BEBA-67677CAC9E9E}"/>
              </a:ext>
            </a:extLst>
          </p:cNvPr>
          <p:cNvSpPr txBox="1"/>
          <p:nvPr/>
        </p:nvSpPr>
        <p:spPr>
          <a:xfrm>
            <a:off x="3114075" y="793205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FBB7C-FF3C-4D4C-85C6-E7170E394631}"/>
              </a:ext>
            </a:extLst>
          </p:cNvPr>
          <p:cNvSpPr/>
          <p:nvPr/>
        </p:nvSpPr>
        <p:spPr>
          <a:xfrm>
            <a:off x="5748883" y="3618948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YAFdJr4n5Rc 0"/>
              </a:rPr>
              <a:t>leaveperson</a:t>
            </a:r>
            <a:endParaRPr lang="en-US" altLang="ko-KR" sz="2400" dirty="0">
              <a:solidFill>
                <a:srgbClr val="000000"/>
              </a:solidFill>
              <a:latin typeface="YAFdJr4n5Rc 0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YAFdJr4n5Rc 0"/>
              </a:rPr>
              <a:t>table </a:t>
            </a:r>
            <a:r>
              <a:rPr lang="ko-KR" altLang="en-US" sz="2400" dirty="0">
                <a:solidFill>
                  <a:srgbClr val="000000"/>
                </a:solidFill>
                <a:latin typeface="YAFdJr4n5Rc 0"/>
              </a:rPr>
              <a:t>데이터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FC1954-12BA-4B5F-97EA-19B7C363DD64}"/>
              </a:ext>
            </a:extLst>
          </p:cNvPr>
          <p:cNvSpPr/>
          <p:nvPr/>
        </p:nvSpPr>
        <p:spPr>
          <a:xfrm>
            <a:off x="5748883" y="4957458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attendance_log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출력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8D61DF-79A7-419F-B7E7-E3C43D2ED167}"/>
              </a:ext>
            </a:extLst>
          </p:cNvPr>
          <p:cNvSpPr/>
          <p:nvPr/>
        </p:nvSpPr>
        <p:spPr>
          <a:xfrm>
            <a:off x="5748882" y="6295968"/>
            <a:ext cx="6210507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company, company _status, </a:t>
            </a:r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attendance_log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vacation 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삭제 </a:t>
            </a:r>
            <a:endParaRPr lang="en-US" altLang="ko-KR" sz="24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400" dirty="0" err="1">
                <a:solidFill>
                  <a:srgbClr val="000000"/>
                </a:solidFill>
                <a:latin typeface="+mj-ea"/>
                <a:ea typeface="+mj-ea"/>
              </a:rPr>
              <a:t>leaveperson</a:t>
            </a: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 table </a:t>
            </a:r>
            <a:r>
              <a:rPr lang="ko-KR" altLang="en-US" sz="2400" dirty="0">
                <a:solidFill>
                  <a:srgbClr val="000000"/>
                </a:solidFill>
                <a:latin typeface="+mj-ea"/>
                <a:ea typeface="+mj-ea"/>
              </a:rPr>
              <a:t>데이터 입력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5817A8C-E11D-4388-9DFC-C821A061A1DC}"/>
              </a:ext>
            </a:extLst>
          </p:cNvPr>
          <p:cNvCxnSpPr>
            <a:stCxn id="29" idx="1"/>
            <a:endCxn id="21" idx="3"/>
          </p:cNvCxnSpPr>
          <p:nvPr/>
        </p:nvCxnSpPr>
        <p:spPr>
          <a:xfrm rot="10800000" flipV="1">
            <a:off x="11959391" y="5462784"/>
            <a:ext cx="890345" cy="1338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136E4D-4A5D-4E1B-A199-A559CF7016EE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5438271" y="4124274"/>
            <a:ext cx="31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87FE8F-270F-4B0C-BC14-0E66B76F19DF}"/>
              </a:ext>
            </a:extLst>
          </p:cNvPr>
          <p:cNvCxnSpPr>
            <a:stCxn id="26" idx="3"/>
            <a:endCxn id="20" idx="1"/>
          </p:cNvCxnSpPr>
          <p:nvPr/>
        </p:nvCxnSpPr>
        <p:spPr>
          <a:xfrm>
            <a:off x="5438270" y="5462784"/>
            <a:ext cx="310613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A6527-E9DF-4861-BCBC-59C8AD3B5352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>
            <a:off x="5438268" y="6801294"/>
            <a:ext cx="31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13506839-7F0D-4DEB-8E97-B0950C96697E}"/>
              </a:ext>
            </a:extLst>
          </p:cNvPr>
          <p:cNvSpPr/>
          <p:nvPr/>
        </p:nvSpPr>
        <p:spPr>
          <a:xfrm>
            <a:off x="12849731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</p:spTree>
    <p:extLst>
      <p:ext uri="{BB962C8B-B14F-4D97-AF65-F5344CB8AC3E}">
        <p14:creationId xmlns:p14="http://schemas.microsoft.com/office/powerpoint/2010/main" val="431547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8479BDC0-E8D9-436A-9828-3A3773E5DCA2}"/>
              </a:ext>
            </a:extLst>
          </p:cNvPr>
          <p:cNvSpPr/>
          <p:nvPr/>
        </p:nvSpPr>
        <p:spPr>
          <a:xfrm>
            <a:off x="697831" y="4229100"/>
            <a:ext cx="4223084" cy="18288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972DD041-E3AD-47A2-99D0-28E165F9E5D4}"/>
              </a:ext>
            </a:extLst>
          </p:cNvPr>
          <p:cNvSpPr/>
          <p:nvPr/>
        </p:nvSpPr>
        <p:spPr>
          <a:xfrm>
            <a:off x="6364704" y="1592341"/>
            <a:ext cx="3043989" cy="122722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5C028610-8B16-4501-A627-BB373B596017}"/>
              </a:ext>
            </a:extLst>
          </p:cNvPr>
          <p:cNvSpPr/>
          <p:nvPr/>
        </p:nvSpPr>
        <p:spPr>
          <a:xfrm>
            <a:off x="6364704" y="3548867"/>
            <a:ext cx="3043989" cy="1227221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A41F1F5-5314-4E64-96CC-0B502F7F6C54}"/>
              </a:ext>
            </a:extLst>
          </p:cNvPr>
          <p:cNvSpPr/>
          <p:nvPr/>
        </p:nvSpPr>
        <p:spPr>
          <a:xfrm>
            <a:off x="6364704" y="7573210"/>
            <a:ext cx="3043989" cy="1227221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2C4AE-1537-4ED3-BE6A-2006F977FD6D}"/>
              </a:ext>
            </a:extLst>
          </p:cNvPr>
          <p:cNvSpPr txBox="1"/>
          <p:nvPr/>
        </p:nvSpPr>
        <p:spPr>
          <a:xfrm>
            <a:off x="1738436" y="4545301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</a:t>
            </a:r>
            <a:endParaRPr lang="en-US" altLang="ko-KR" sz="3600" dirty="0"/>
          </a:p>
          <a:p>
            <a:pPr algn="ctr"/>
            <a:r>
              <a:rPr lang="ko-KR" altLang="en-US" sz="3600" dirty="0"/>
              <a:t>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C825B-E887-4F5B-8D62-BA7FA984CD56}"/>
              </a:ext>
            </a:extLst>
          </p:cNvPr>
          <p:cNvSpPr txBox="1"/>
          <p:nvPr/>
        </p:nvSpPr>
        <p:spPr>
          <a:xfrm>
            <a:off x="7046093" y="1898717"/>
            <a:ext cx="2249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입사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063B1-1FE2-4290-9E6B-55A376C4C968}"/>
              </a:ext>
            </a:extLst>
          </p:cNvPr>
          <p:cNvSpPr txBox="1"/>
          <p:nvPr/>
        </p:nvSpPr>
        <p:spPr>
          <a:xfrm>
            <a:off x="6955914" y="3862394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4EF54-B03A-49FB-9E83-A492C7B45819}"/>
              </a:ext>
            </a:extLst>
          </p:cNvPr>
          <p:cNvSpPr txBox="1"/>
          <p:nvPr/>
        </p:nvSpPr>
        <p:spPr>
          <a:xfrm>
            <a:off x="7148274" y="7886736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종료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CC23132-1E9B-45DA-8828-5F66117120A4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920914" y="2205951"/>
            <a:ext cx="1443791" cy="2937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BE441D-7139-4A0C-A106-98EE34F9C848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4920914" y="5143500"/>
            <a:ext cx="1443791" cy="304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8D39B74-2669-4DE5-8D2E-C9B6ECA64D23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4920914" y="4162478"/>
            <a:ext cx="1443791" cy="981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6677EA14-193F-4A3A-9721-C2B53C2F8F5E}"/>
              </a:ext>
            </a:extLst>
          </p:cNvPr>
          <p:cNvSpPr/>
          <p:nvPr/>
        </p:nvSpPr>
        <p:spPr>
          <a:xfrm>
            <a:off x="6262562" y="5505393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511192-0B95-4382-8AC6-C1386DBF8214}"/>
              </a:ext>
            </a:extLst>
          </p:cNvPr>
          <p:cNvSpPr/>
          <p:nvPr/>
        </p:nvSpPr>
        <p:spPr>
          <a:xfrm>
            <a:off x="10329115" y="5669322"/>
            <a:ext cx="3188369" cy="1010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company,</a:t>
            </a:r>
          </a:p>
          <a:p>
            <a:pPr algn="ctr"/>
            <a:r>
              <a:rPr lang="en-US" altLang="ko-KR" sz="2250" dirty="0">
                <a:solidFill>
                  <a:srgbClr val="000000"/>
                </a:solidFill>
                <a:latin typeface="+mj-ea"/>
                <a:ea typeface="+mj-ea"/>
              </a:rPr>
              <a:t>company _status table</a:t>
            </a:r>
          </a:p>
          <a:p>
            <a:pPr algn="ctr"/>
            <a:r>
              <a:rPr lang="ko-KR" altLang="en-US" sz="2250" dirty="0">
                <a:solidFill>
                  <a:srgbClr val="000000"/>
                </a:solidFill>
                <a:latin typeface="+mj-ea"/>
                <a:ea typeface="+mj-ea"/>
              </a:rPr>
              <a:t>데이터 입력</a:t>
            </a:r>
            <a:endParaRPr lang="en-US" altLang="ko-KR" sz="225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1E2FA8-F142-4CBF-82A0-EAA2C8279C98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9450930" y="6174648"/>
            <a:ext cx="878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925136-AAA1-4799-AA53-68902876B5B1}"/>
              </a:ext>
            </a:extLst>
          </p:cNvPr>
          <p:cNvSpPr txBox="1"/>
          <p:nvPr/>
        </p:nvSpPr>
        <p:spPr>
          <a:xfrm>
            <a:off x="6696229" y="5874566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사원 목록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DF34E99-C66C-4694-8651-84381BFECC1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920914" y="5143500"/>
            <a:ext cx="1341648" cy="1031148"/>
          </a:xfrm>
          <a:prstGeom prst="bentConnector3">
            <a:avLst>
              <a:gd name="adj1" fmla="val 535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BB002232-E803-41E8-98C1-F74649937883}"/>
              </a:ext>
            </a:extLst>
          </p:cNvPr>
          <p:cNvSpPr txBox="1"/>
          <p:nvPr/>
        </p:nvSpPr>
        <p:spPr>
          <a:xfrm>
            <a:off x="15316200" y="8648700"/>
            <a:ext cx="22098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spc="-300" dirty="0">
                <a:solidFill>
                  <a:srgbClr val="141414"/>
                </a:solidFill>
                <a:latin typeface="Poppins Bold"/>
              </a:rPr>
              <a:t>End</a:t>
            </a:r>
            <a:endParaRPr lang="en-US" sz="6400" b="0" i="0" u="none" strike="noStrike" spc="-300" dirty="0">
              <a:solidFill>
                <a:srgbClr val="141414"/>
              </a:solidFill>
              <a:latin typeface="Poppins Bold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6A449397-DD40-4164-9D8C-90902436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599" y="89027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84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11874500" y="24765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날짜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8200" y="3721100"/>
            <a:ext cx="6172200" cy="5143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5400" y="3721100"/>
            <a:ext cx="6438900" cy="5143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54200" y="2273300"/>
            <a:ext cx="1663700" cy="711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2037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일반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입사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17300" y="337185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입사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0800" y="3721100"/>
            <a:ext cx="9131300" cy="4152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6200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회사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목록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A0A044C2-FCB3-9786-E868-B54D3618169A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11E97A0C-2684-5AA6-35A0-B9063F119E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3822700"/>
            <a:ext cx="4635500" cy="5283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6200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일반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로그인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8CB070B0-6F17-D297-F726-A823BADB82F3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158F241C-61F8-094F-6A99-A15C6A4CD4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5900" y="3898900"/>
            <a:ext cx="2578100" cy="511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3400" y="3937000"/>
            <a:ext cx="2895600" cy="5207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0000" y="3898900"/>
            <a:ext cx="3009900" cy="53213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276600" y="35560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로그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아웃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후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로그인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04100" y="3346987"/>
            <a:ext cx="4394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출결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체크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및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미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출근시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퇴근불가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963400" y="3556000"/>
            <a:ext cx="4394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및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중복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불가능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45F166FC-C78A-F9E9-0D5B-EBF96180FE62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DBBEF8F3-B27C-9FBE-41EB-7914A7B40D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0800" y="3708400"/>
            <a:ext cx="3187700" cy="4953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5700" y="3797300"/>
            <a:ext cx="3898900" cy="49149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660900" y="33274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및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중복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불가능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28200" y="33782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출퇴근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(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개인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)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조회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AA7348EA-16EE-4119-68A1-63D03BF49120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6A769CBF-D767-BEAE-FACC-80723D2D47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3378200" y="1587500"/>
            <a:ext cx="4457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b="0" i="0" u="none" strike="noStrike" spc="-300" dirty="0">
                <a:solidFill>
                  <a:srgbClr val="141414"/>
                </a:solidFill>
                <a:latin typeface="Poppins Bold"/>
              </a:rPr>
              <a:t>Contents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0" y="18542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378200" y="2717800"/>
            <a:ext cx="4343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en-US" sz="2300" b="0" i="0" u="none" strike="noStrike">
                <a:solidFill>
                  <a:srgbClr val="141414"/>
                </a:solidFill>
                <a:latin typeface="Pristina" panose="03060402040406080204" pitchFamily="66" charset="0"/>
              </a:rPr>
              <a:t> </a:t>
            </a:r>
            <a:r>
              <a:rPr lang="ko-KR" sz="2300" b="0" i="0" u="none" strike="noStrike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목차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3721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00" y="3721100"/>
            <a:ext cx="4064000" cy="101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867400" y="4470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r>
              <a:rPr lang="ko-KR" sz="32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기획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80100" y="41402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 dirty="0">
                <a:solidFill>
                  <a:srgbClr val="141414">
                    <a:alpha val="30196"/>
                  </a:srgbClr>
                </a:solidFill>
                <a:latin typeface="Poppins Bold"/>
              </a:rPr>
              <a:t>Contents 01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3721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10388600" y="4470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r>
              <a:rPr lang="ko-KR" sz="32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설계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14000" y="41402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141414">
                    <a:alpha val="30196"/>
                  </a:srgbClr>
                </a:solidFill>
                <a:latin typeface="Poppins Bold"/>
              </a:rPr>
              <a:t>Contents 02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5880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5867400" y="6629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r>
              <a:rPr lang="ko-KR" sz="3200" b="0" i="0" u="none" strike="noStrike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3200" b="0" i="0" u="none" strike="noStrike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3200" b="0" i="0" u="none" strike="noStrike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80100" y="62865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141414">
                    <a:alpha val="30196"/>
                  </a:srgbClr>
                </a:solidFill>
                <a:latin typeface="Poppins Bold"/>
              </a:rPr>
              <a:t>Contents 03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880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10388600" y="6629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r>
              <a:rPr lang="ko-KR" sz="3200" b="0" i="0" u="none" strike="noStrike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시연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14000" y="62865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141414">
                    <a:alpha val="30196"/>
                  </a:srgbClr>
                </a:solidFill>
                <a:latin typeface="Poppins Bold"/>
              </a:rPr>
              <a:t>Contents 04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3721100"/>
            <a:ext cx="4064000" cy="101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00" y="5880100"/>
            <a:ext cx="4064000" cy="101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880100"/>
            <a:ext cx="4064000" cy="101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8000" y="4064000"/>
            <a:ext cx="7378700" cy="3924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13600" y="37211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퇴사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목록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D449A761-2F45-66E7-6D07-CB8F5914DED7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46D2F7C0-F0E2-6062-A8BA-8835D297B1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7800" y="3898900"/>
            <a:ext cx="2730500" cy="4749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72600" y="3898900"/>
            <a:ext cx="4864100" cy="4749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5593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미출근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시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사용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불가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663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후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사용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41413978-3E14-6680-5ECB-D40FF53550B3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448E5ADB-0679-119C-7D0A-F4A3A5739B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6300" y="4064000"/>
            <a:ext cx="7569200" cy="3454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620000" y="36068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상세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정보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2D349FF2-36EA-BACF-F8E8-AFDC9BC5DCF6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5C981FD2-0948-527B-1BE6-80E8DE695F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4200" y="3848100"/>
            <a:ext cx="3314700" cy="5143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3873500"/>
            <a:ext cx="6172200" cy="510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114800" y="33782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퇴근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42500" y="33782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출퇴근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기록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조회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ED3E597-EFB3-6041-4521-3BC16712C570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76CB42BF-5BD8-81B5-98DF-FA24587125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0900" y="4064000"/>
            <a:ext cx="9766300" cy="45466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518400" y="35179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로그아웃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후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목록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조회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B9FBC021-1C2D-873A-4D58-4D89A7F69397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5CBAB372-805B-0E3E-E669-FF4E0D54E1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4600" y="3975100"/>
            <a:ext cx="9664700" cy="4584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19300" y="2755900"/>
            <a:ext cx="1663700" cy="711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7518400" y="35179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기간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출결현황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 '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>
                <a:solidFill>
                  <a:srgbClr val="777777"/>
                </a:solidFill>
                <a:latin typeface="Pristina" panose="03060402040406080204" pitchFamily="66" charset="0"/>
              </a:rPr>
              <a:t>' </a:t>
            </a:r>
            <a:r>
              <a:rPr lang="ko-KR" sz="1800" b="0" i="0" u="none" strike="noStrike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변경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76100" y="29464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기준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날짜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EA7E4962-9A15-29F8-75DF-B08182423FDA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16DD114-B595-3646-4AA8-862C3CF21F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9300" y="4025900"/>
            <a:ext cx="10160000" cy="4457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19300" y="2667000"/>
            <a:ext cx="1854200" cy="8001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7518400" y="35179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휴가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기간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이후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출근현황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변경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76100" y="29464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기준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날짜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B7A608B5-CDFF-8984-DD10-7E861A10A697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37AB44A7-2F1A-3BD7-1981-FA06AB099E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5100" y="3797300"/>
            <a:ext cx="2908300" cy="4724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8100" y="3746500"/>
            <a:ext cx="6172200" cy="4775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365500" y="34671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74100" y="34290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페이지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-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퇴사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목록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출력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5671ADB2-B6D3-8A33-B8E4-E7B1468B5113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3519E615-EABA-E18B-1815-8592CB4B6D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3400" y="3987800"/>
            <a:ext cx="3975100" cy="509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7500" y="4013200"/>
            <a:ext cx="6172200" cy="5080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4203700" y="35687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23500" y="35179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다른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입사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E22F266D-37B8-516E-6D16-3B9D74CB621B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8A081C11-6D57-C211-390E-9DFDB74FCE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실행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화면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9200" y="3721100"/>
            <a:ext cx="6121400" cy="509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89800" y="3403600"/>
            <a:ext cx="4140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로그인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후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퇴사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</a:t>
            </a:r>
            <a:r>
              <a:rPr lang="en-US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목록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B9361D59-E363-5E0B-6523-0AAA375E2F73}"/>
              </a:ext>
            </a:extLst>
          </p:cNvPr>
          <p:cNvSpPr txBox="1"/>
          <p:nvPr/>
        </p:nvSpPr>
        <p:spPr>
          <a:xfrm>
            <a:off x="3378200" y="1054100"/>
            <a:ext cx="7251700" cy="2032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altLang="ko-KR" sz="6400" b="0" i="0" u="none" strike="noStrike" spc="-300" dirty="0">
                <a:solidFill>
                  <a:srgbClr val="141414"/>
                </a:solidFill>
                <a:latin typeface="Poppins Bold" panose="00000800000000000000" pitchFamily="2" charset="0"/>
                <a:ea typeface="Poppins Bold"/>
                <a:cs typeface="Poppins Bold" panose="00000800000000000000" pitchFamily="2" charset="0"/>
              </a:rPr>
              <a:t>Console</a:t>
            </a:r>
            <a:endParaRPr lang="ko-KR" sz="6400" b="0" i="0" u="none" strike="noStrike" spc="-300" dirty="0">
              <a:solidFill>
                <a:srgbClr val="141414"/>
              </a:solidFill>
              <a:latin typeface="Poppins Bold" panose="00000800000000000000" pitchFamily="2" charset="0"/>
              <a:ea typeface="Poppins Bold"/>
              <a:cs typeface="Poppins Bold" panose="00000800000000000000" pitchFamily="2" charset="0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1D337DCD-29DC-A92C-D108-81679A0CA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1689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1CECE58B-79C9-42C8-8503-A8C225AEAF7C}"/>
              </a:ext>
            </a:extLst>
          </p:cNvPr>
          <p:cNvSpPr txBox="1"/>
          <p:nvPr/>
        </p:nvSpPr>
        <p:spPr>
          <a:xfrm>
            <a:off x="14935200" y="8267700"/>
            <a:ext cx="22098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spc="-300" dirty="0">
                <a:solidFill>
                  <a:srgbClr val="141414"/>
                </a:solidFill>
                <a:latin typeface="Poppins Bold"/>
              </a:rPr>
              <a:t>End</a:t>
            </a:r>
            <a:endParaRPr lang="en-US" sz="6400" b="0" i="0" u="none" strike="noStrike" spc="-300" dirty="0">
              <a:solidFill>
                <a:srgbClr val="141414"/>
              </a:solidFill>
              <a:latin typeface="Poppins Bold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67758F1-689C-433C-A3B2-A3D2620157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11599" y="85217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3378200" y="1498600"/>
            <a:ext cx="7251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b="0" i="0" u="none" strike="noStrike" spc="-300" dirty="0">
                <a:solidFill>
                  <a:srgbClr val="141414"/>
                </a:solidFill>
                <a:latin typeface="Poppins Bold"/>
              </a:rPr>
              <a:t>Planning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7526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기획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00" y="3619500"/>
            <a:ext cx="4635500" cy="4635500"/>
          </a:xfrm>
          <a:prstGeom prst="rect">
            <a:avLst/>
          </a:prstGeom>
          <a:effectLst>
            <a:outerShdw blurRad="1334717" dist="819268" dir="2700000">
              <a:srgbClr val="141414">
                <a:alpha val="22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300" y="5041900"/>
            <a:ext cx="457200" cy="4572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848100" y="5486400"/>
            <a:ext cx="3657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4800" b="0" i="0" u="none" strike="noStrike" spc="-300" dirty="0">
                <a:solidFill>
                  <a:srgbClr val="FFFFFF"/>
                </a:solidFill>
                <a:ea typeface="Poppins Bold"/>
              </a:rPr>
              <a:t>변경된</a:t>
            </a:r>
            <a:r>
              <a:rPr lang="en-US" sz="4800" b="0" i="0" u="none" strike="noStrike" spc="-300" dirty="0">
                <a:solidFill>
                  <a:srgbClr val="FFFFFF"/>
                </a:solidFill>
                <a:latin typeface="Poppins Bold"/>
              </a:rPr>
              <a:t> </a:t>
            </a:r>
            <a:r>
              <a:rPr lang="ko-KR" sz="4800" b="0" i="0" u="none" strike="noStrike" spc="-300" dirty="0">
                <a:solidFill>
                  <a:srgbClr val="FFFFFF"/>
                </a:solidFill>
                <a:ea typeface="Poppins Bold"/>
              </a:rPr>
              <a:t>사항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3644900"/>
            <a:ext cx="7099300" cy="1282700"/>
          </a:xfrm>
          <a:prstGeom prst="rect">
            <a:avLst/>
          </a:prstGeom>
          <a:effectLst>
            <a:outerShdw blurRad="136095" dist="455403" dir="2700000">
              <a:srgbClr val="141414">
                <a:alpha val="7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788400" y="4241800"/>
            <a:ext cx="1282700" cy="10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871200" y="4279900"/>
            <a:ext cx="7874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9740900" y="3987800"/>
            <a:ext cx="1397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800" b="0" i="0" u="none" strike="noStrike" spc="-100" dirty="0">
                <a:solidFill>
                  <a:srgbClr val="141414"/>
                </a:solidFill>
                <a:latin typeface="Pretendard Regular"/>
                <a:ea typeface="Poppins Bold"/>
              </a:rPr>
              <a:t>출결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etendard Regular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etendard Regular"/>
                <a:ea typeface="Poppins Bold"/>
              </a:rPr>
              <a:t>기록</a:t>
            </a:r>
          </a:p>
          <a:p>
            <a:pPr lvl="0" algn="ctr">
              <a:lnSpc>
                <a:spcPct val="91300"/>
              </a:lnSpc>
            </a:pPr>
            <a:r>
              <a:rPr lang="ko-KR" sz="1800" b="0" i="0" u="none" strike="noStrike" spc="-100" dirty="0">
                <a:solidFill>
                  <a:srgbClr val="141414"/>
                </a:solidFill>
                <a:latin typeface="Pretendard Regular"/>
                <a:ea typeface="Poppins Bold"/>
              </a:rPr>
              <a:t>조회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95100" y="4140200"/>
            <a:ext cx="4546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ko-KR" alt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본인의 출결 기록을 상세 출력</a:t>
            </a:r>
            <a:endParaRPr lang="en-US" altLang="ko-KR" sz="1500" b="0" i="0" u="none" strike="noStrike" dirty="0">
              <a:solidFill>
                <a:srgbClr val="777777"/>
              </a:solidFill>
              <a:latin typeface="Pristina" panose="03060402040406080204" pitchFamily="66" charset="0"/>
              <a:ea typeface="Pretendard Regular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지각</a:t>
            </a:r>
            <a:r>
              <a:rPr lang="en-US" altLang="ko-KR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,</a:t>
            </a:r>
            <a:r>
              <a:rPr lang="ko-KR" alt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 조퇴의 횟수를 출력</a:t>
            </a:r>
            <a:endParaRPr lang="en-US" altLang="ko-KR" sz="1500" b="0" i="0" u="none" strike="noStrike" dirty="0">
              <a:solidFill>
                <a:srgbClr val="777777"/>
              </a:solidFill>
              <a:latin typeface="Pristina" panose="03060402040406080204" pitchFamily="66" charset="0"/>
              <a:ea typeface="Pretendard Regular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1500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출결 현황을 상태에 따라 다르게 표시</a:t>
            </a:r>
            <a:endParaRPr lang="ko-KR" sz="1500" b="0" i="0" u="none" strike="noStrike" dirty="0">
              <a:solidFill>
                <a:srgbClr val="777777"/>
              </a:solidFill>
              <a:latin typeface="Pristina" panose="03060402040406080204" pitchFamily="66" charset="0"/>
              <a:ea typeface="Pretendard Regular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5410200"/>
            <a:ext cx="7099300" cy="1282700"/>
          </a:xfrm>
          <a:prstGeom prst="rect">
            <a:avLst/>
          </a:prstGeom>
          <a:effectLst>
            <a:outerShdw blurRad="136095" dist="455403" dir="2700000">
              <a:srgbClr val="141414">
                <a:alpha val="7000"/>
              </a:srgbClr>
            </a:outerShdw>
          </a:effec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788400" y="6007100"/>
            <a:ext cx="1282700" cy="101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871200" y="6045200"/>
            <a:ext cx="787400" cy="2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8318500" y="5765800"/>
            <a:ext cx="812800" cy="571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>
            <a:alphaModFix amt="4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740900" y="5753100"/>
            <a:ext cx="1397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휴가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신청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및</a:t>
            </a:r>
          </a:p>
          <a:p>
            <a:pPr lvl="0" algn="ctr">
              <a:lnSpc>
                <a:spcPct val="91300"/>
              </a:lnSpc>
            </a:pP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휴가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상세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정보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95100" y="5918200"/>
            <a:ext cx="4546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32800"/>
              </a:lnSpc>
            </a:pPr>
            <a:r>
              <a:rPr lang="ko-KR" alt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날짜 저장 및 휴가 상태를 테이블에 저장</a:t>
            </a:r>
            <a:endParaRPr lang="en-US" altLang="ko-KR" sz="1500" b="0" i="0" u="none" strike="noStrike" dirty="0">
              <a:solidFill>
                <a:srgbClr val="777777"/>
              </a:solidFill>
              <a:latin typeface="Pristina" panose="03060402040406080204" pitchFamily="66" charset="0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1500" dirty="0">
                <a:solidFill>
                  <a:srgbClr val="777777"/>
                </a:solidFill>
                <a:latin typeface="Pristina" panose="03060402040406080204" pitchFamily="66" charset="0"/>
              </a:rPr>
              <a:t>미리 휴가를 신청하거나 결제된 휴가 내용을 출력</a:t>
            </a:r>
            <a:endParaRPr lang="en-US" altLang="ko-KR" sz="1500" dirty="0">
              <a:solidFill>
                <a:srgbClr val="777777"/>
              </a:solidFill>
              <a:latin typeface="Pristina" panose="03060402040406080204" pitchFamily="66" charset="0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5300" y="7175500"/>
            <a:ext cx="7099300" cy="1282700"/>
          </a:xfrm>
          <a:prstGeom prst="rect">
            <a:avLst/>
          </a:prstGeom>
          <a:effectLst>
            <a:outerShdw blurRad="136095" dist="455403" dir="2700000">
              <a:srgbClr val="141414">
                <a:alpha val="7000"/>
              </a:srgbClr>
            </a:outerShdw>
          </a:effectLst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788400" y="7772400"/>
            <a:ext cx="1282700" cy="1016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871200" y="7810500"/>
            <a:ext cx="787400" cy="254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9740900" y="7658100"/>
            <a:ext cx="1397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사용자</a:t>
            </a:r>
            <a:r>
              <a:rPr lang="en-US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1800" b="0" i="0" u="none" strike="noStrike" spc="-100" dirty="0">
                <a:solidFill>
                  <a:srgbClr val="141414"/>
                </a:solidFill>
                <a:latin typeface="Pristina" panose="03060402040406080204" pitchFamily="66" charset="0"/>
                <a:ea typeface="Poppins Bold"/>
              </a:rPr>
              <a:t>구분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595100" y="7683500"/>
            <a:ext cx="4546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ko-KR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관리자와</a:t>
            </a:r>
            <a:r>
              <a:rPr 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사원을</a:t>
            </a:r>
            <a:r>
              <a:rPr 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 </a:t>
            </a:r>
            <a:r>
              <a:rPr lang="ko-KR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구분하여</a:t>
            </a:r>
            <a:r>
              <a:rPr lang="en-US" altLang="ko-KR" sz="1500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 </a:t>
            </a:r>
            <a:r>
              <a:rPr lang="ko-KR" altLang="en-US" sz="1500" dirty="0">
                <a:solidFill>
                  <a:srgbClr val="777777"/>
                </a:solidFill>
                <a:latin typeface="Pristina" panose="03060402040406080204" pitchFamily="66" charset="0"/>
                <a:ea typeface="Pretendard Regular"/>
              </a:rPr>
              <a:t>각기 다른 메뉴를 출력</a:t>
            </a:r>
            <a:endParaRPr lang="en-US" altLang="ko-KR" sz="1500" dirty="0">
              <a:solidFill>
                <a:srgbClr val="777777"/>
              </a:solidFill>
              <a:latin typeface="Pristina" panose="03060402040406080204" pitchFamily="66" charset="0"/>
              <a:ea typeface="Pretendard Regular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1500" dirty="0">
                <a:solidFill>
                  <a:srgbClr val="777777"/>
                </a:solidFill>
                <a:latin typeface="Pristina" panose="03060402040406080204" pitchFamily="66" charset="0"/>
              </a:rPr>
              <a:t>관리자 메뉴에서는 퇴사 여부를 목록으로 확인가능</a:t>
            </a:r>
            <a:endParaRPr lang="en-US" altLang="ko-KR" sz="1500" dirty="0">
              <a:solidFill>
                <a:srgbClr val="777777"/>
              </a:solidFill>
              <a:latin typeface="Pristina" panose="03060402040406080204" pitchFamily="66" charset="0"/>
            </a:endParaRPr>
          </a:p>
          <a:p>
            <a:pPr lvl="0" algn="l">
              <a:lnSpc>
                <a:spcPct val="132800"/>
              </a:lnSpc>
            </a:pPr>
            <a:r>
              <a:rPr lang="ko-KR" altLang="en-US" sz="1500" b="0" i="0" u="none" strike="noStrike" dirty="0">
                <a:solidFill>
                  <a:srgbClr val="777777"/>
                </a:solidFill>
                <a:latin typeface="Pristina" panose="03060402040406080204" pitchFamily="66" charset="0"/>
              </a:rPr>
              <a:t>일반 사원은 관리자에서 기능이 제한된 메뉴 출력</a:t>
            </a:r>
            <a:endParaRPr lang="en-US" sz="1500" b="0" i="0" u="none" strike="noStrike" dirty="0">
              <a:solidFill>
                <a:srgbClr val="777777"/>
              </a:solidFill>
              <a:latin typeface="Pristina" panose="0306040204040608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3378200" y="1498600"/>
            <a:ext cx="7251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b="0" i="0" u="none" strike="noStrike" spc="-300">
                <a:solidFill>
                  <a:srgbClr val="141414"/>
                </a:solidFill>
                <a:latin typeface="Poppins Bold"/>
              </a:rPr>
              <a:t>Demonstrate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0" y="17526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프로그램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시연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alphaModFix amt="4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3378200" y="3086100"/>
            <a:ext cx="8877300" cy="2273300"/>
          </a:xfrm>
          <a:prstGeom prst="rect">
            <a:avLst/>
          </a:prstGeom>
          <a:effectLst>
            <a:outerShdw blurRad="421435" dist="300724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800" b="0" i="0" u="none" strike="noStrike" spc="-500" dirty="0">
                <a:solidFill>
                  <a:srgbClr val="141414"/>
                </a:solidFill>
                <a:latin typeface="Poppins Bold"/>
              </a:rPr>
              <a:t>Thank you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200" y="3784600"/>
            <a:ext cx="419100" cy="419100"/>
          </a:xfrm>
          <a:prstGeom prst="rect">
            <a:avLst/>
          </a:prstGeom>
          <a:effectLst>
            <a:outerShdw blurRad="10937" dist="132199" dir="2700000">
              <a:srgbClr val="141414">
                <a:alpha val="22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0900" y="3263900"/>
            <a:ext cx="2933700" cy="2933700"/>
          </a:xfrm>
          <a:prstGeom prst="rect">
            <a:avLst/>
          </a:prstGeom>
          <a:effectLst>
            <a:outerShdw blurRad="537773" dist="927015" dir="2700000">
              <a:srgbClr val="141414">
                <a:alpha val="22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>
            <a:alphaModFix amt="4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3378200" y="1587500"/>
            <a:ext cx="4457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spc="-300" dirty="0">
                <a:solidFill>
                  <a:srgbClr val="141414"/>
                </a:solidFill>
                <a:latin typeface="Poppins Bold"/>
              </a:rPr>
              <a:t>Tool</a:t>
            </a:r>
            <a:endParaRPr lang="en-US" sz="6400" b="0" i="0" u="none" strike="noStrike" spc="-300" dirty="0">
              <a:solidFill>
                <a:srgbClr val="141414"/>
              </a:solidFill>
              <a:latin typeface="Poppins Bold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0" y="18542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378200" y="2717800"/>
            <a:ext cx="4343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 </a:t>
            </a:r>
            <a:r>
              <a:rPr lang="ko-KR" altLang="en-US" sz="2300" dirty="0">
                <a:solidFill>
                  <a:srgbClr val="141414"/>
                </a:solidFill>
                <a:latin typeface="Pristina" panose="03060402040406080204" pitchFamily="66" charset="0"/>
              </a:rPr>
              <a:t>사용 프로그램</a:t>
            </a:r>
            <a:endParaRPr lang="ko-KR" sz="2300" b="0" i="0" u="none" strike="noStrike" dirty="0">
              <a:solidFill>
                <a:srgbClr val="141414"/>
              </a:solidFill>
              <a:latin typeface="Pristina" panose="03060402040406080204" pitchFamily="66" charset="0"/>
              <a:ea typeface="Pretendard Regula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3721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00" y="3721100"/>
            <a:ext cx="4064000" cy="101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867400" y="4470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endParaRPr lang="ko-KR" sz="3200" b="0" i="0" u="none" strike="noStrike" dirty="0">
              <a:solidFill>
                <a:srgbClr val="141414"/>
              </a:solidFill>
              <a:latin typeface="Pristina" panose="03060402040406080204" pitchFamily="66" charset="0"/>
              <a:ea typeface="Pretendard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80100" y="41402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600" spc="-100" dirty="0">
                <a:solidFill>
                  <a:srgbClr val="141414">
                    <a:alpha val="30196"/>
                  </a:srgbClr>
                </a:solidFill>
                <a:latin typeface="Poppins Bold"/>
              </a:rPr>
              <a:t>언어</a:t>
            </a:r>
            <a:endParaRPr lang="en-US" sz="1600" b="0" i="0" u="none" strike="noStrike" spc="-100" dirty="0">
              <a:solidFill>
                <a:srgbClr val="141414">
                  <a:alpha val="30196"/>
                </a:srgbClr>
              </a:solidFill>
              <a:latin typeface="Poppins Bold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3721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10414000" y="41402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600" spc="-100" dirty="0">
                <a:solidFill>
                  <a:srgbClr val="141414">
                    <a:alpha val="30196"/>
                  </a:srgbClr>
                </a:solidFill>
                <a:latin typeface="Poppins Bold"/>
              </a:rPr>
              <a:t>데이터베이스</a:t>
            </a:r>
            <a:endParaRPr lang="en-US" sz="1600" b="0" i="0" u="none" strike="noStrike" spc="-100" dirty="0">
              <a:solidFill>
                <a:srgbClr val="141414">
                  <a:alpha val="30196"/>
                </a:srgbClr>
              </a:solidFill>
              <a:latin typeface="Poppins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500" y="5880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5867400" y="6629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endParaRPr lang="ko-KR" sz="3200" b="0" i="0" u="none" strike="noStrike" dirty="0">
              <a:solidFill>
                <a:srgbClr val="141414"/>
              </a:solidFill>
              <a:latin typeface="Pristina" panose="03060402040406080204" pitchFamily="66" charset="0"/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880100" y="62865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600" spc="-100" dirty="0">
                <a:solidFill>
                  <a:srgbClr val="141414">
                    <a:alpha val="30196"/>
                  </a:srgbClr>
                </a:solidFill>
                <a:latin typeface="Poppins Bold"/>
              </a:rPr>
              <a:t>도구</a:t>
            </a:r>
            <a:endParaRPr lang="en-US" altLang="ko-KR" sz="1600" spc="-100" dirty="0">
              <a:solidFill>
                <a:srgbClr val="141414">
                  <a:alpha val="30196"/>
                </a:srgbClr>
              </a:solidFill>
              <a:latin typeface="Poppins Bold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455" y="5880100"/>
            <a:ext cx="4051300" cy="1701800"/>
          </a:xfrm>
          <a:prstGeom prst="rect">
            <a:avLst/>
          </a:prstGeom>
          <a:effectLst>
            <a:outerShdw blurRad="158560" dist="340277" dir="2700000">
              <a:srgbClr val="141414">
                <a:alpha val="13000"/>
              </a:srgbClr>
            </a:outerShdw>
          </a:effectLst>
        </p:spPr>
      </p:pic>
      <p:sp>
        <p:nvSpPr>
          <p:cNvPr id="19" name="TextBox 19"/>
          <p:cNvSpPr txBox="1"/>
          <p:nvPr/>
        </p:nvSpPr>
        <p:spPr>
          <a:xfrm>
            <a:off x="10388600" y="6629400"/>
            <a:ext cx="33528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4420"/>
              </a:lnSpc>
            </a:pPr>
            <a:endParaRPr lang="ko-KR" sz="3200" b="0" i="0" u="none" strike="noStrike" dirty="0">
              <a:solidFill>
                <a:srgbClr val="141414"/>
              </a:solidFill>
              <a:latin typeface="Pristina" panose="03060402040406080204" pitchFamily="66" charset="0"/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414000" y="6286500"/>
            <a:ext cx="3314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600" spc="-100" dirty="0">
                <a:solidFill>
                  <a:srgbClr val="141414">
                    <a:alpha val="30196"/>
                  </a:srgbClr>
                </a:solidFill>
                <a:latin typeface="Poppins Bold"/>
              </a:rPr>
              <a:t>기타</a:t>
            </a:r>
            <a:endParaRPr lang="en-US" sz="1600" b="0" i="0" u="none" strike="noStrike" spc="-100" dirty="0">
              <a:solidFill>
                <a:srgbClr val="141414">
                  <a:alpha val="30196"/>
                </a:srgbClr>
              </a:solidFill>
              <a:latin typeface="Poppins Bold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3721100"/>
            <a:ext cx="4064000" cy="101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00" y="5880100"/>
            <a:ext cx="4064000" cy="101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8400" y="5880100"/>
            <a:ext cx="4064000" cy="101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>
            <a:alphaModFix amt="4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44D7AF3-D22B-4C71-8571-95A23DC8D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41282" y="4519726"/>
            <a:ext cx="811645" cy="80304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9A55EF0-7C35-4882-B6CF-4B55195C3FE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08" y="6743700"/>
            <a:ext cx="641092" cy="64109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DFB3BA1-BA0C-4D83-8B35-FF0E8EE32B1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667500"/>
            <a:ext cx="1377244" cy="7747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F0AAA0D-CBB0-4741-8EE2-3DF1E444CCC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9" y="4076699"/>
            <a:ext cx="2971802" cy="148590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BC664FC-8D37-4818-9A57-45C66E25ED0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28" y="6515100"/>
            <a:ext cx="1371872" cy="1028700"/>
          </a:xfrm>
          <a:prstGeom prst="rect">
            <a:avLst/>
          </a:prstGeom>
        </p:spPr>
      </p:pic>
      <p:pic>
        <p:nvPicPr>
          <p:cNvPr id="1026" name="Picture 2" descr="Microsoft Access macOS BigSur - 소셜 미디어 및 로고 아이콘">
            <a:extLst>
              <a:ext uri="{FF2B5EF4-FFF2-40B4-BE49-F238E27FC236}">
                <a16:creationId xmlns:a16="http://schemas.microsoft.com/office/drawing/2014/main" id="{6056EE22-1980-44C4-99A0-88F28F26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0" y="65659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22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000" y="508000"/>
            <a:ext cx="17259300" cy="9271000"/>
          </a:xfrm>
          <a:prstGeom prst="rect">
            <a:avLst/>
          </a:prstGeom>
          <a:effectLst>
            <a:outerShdw blurRad="1070694" dist="356690" dir="5400000">
              <a:srgbClr val="141414">
                <a:alpha val="27000"/>
              </a:srgbClr>
            </a:outerShdw>
          </a:effectLst>
        </p:spPr>
      </p:pic>
      <p:pic>
        <p:nvPicPr>
          <p:cNvPr id="3" name="Picture 3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400" y="787400"/>
            <a:ext cx="16700500" cy="8724900"/>
          </a:xfrm>
          <a:prstGeom prst="rect">
            <a:avLst/>
          </a:prstGeom>
          <a:effectLst>
            <a:outerShdw blurRad="946822" dist="335423" dir="5400000">
              <a:srgbClr val="141414">
                <a:alpha val="13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3378200" y="1498600"/>
            <a:ext cx="7251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anchor="ctr"/>
          <a:lstStyle/>
          <a:p>
            <a:pPr lvl="0" algn="l">
              <a:lnSpc>
                <a:spcPct val="91300"/>
              </a:lnSpc>
              <a:defRPr/>
            </a:pPr>
            <a:r>
              <a:rPr lang="en-US" sz="6400" b="0" i="0" u="none" strike="noStrike" spc="-300" dirty="0">
                <a:solidFill>
                  <a:srgbClr val="141414"/>
                </a:solidFill>
                <a:latin typeface="Poppins Bold"/>
              </a:rPr>
              <a:t>ERD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84800" y="17526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378200" y="2628900"/>
            <a:ext cx="71501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4420"/>
              </a:lnSpc>
              <a:defRPr/>
            </a:pPr>
            <a:r>
              <a:rPr lang="en-US" sz="2300" b="0" i="0" u="none" strike="noStrike" dirty="0">
                <a:solidFill>
                  <a:srgbClr val="141414"/>
                </a:solidFill>
                <a:latin typeface="Pretendard Regular"/>
              </a:rPr>
              <a:t>DB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설계도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-1587500" y="5130800"/>
            <a:ext cx="7912100" cy="38100"/>
          </a:xfrm>
          <a:prstGeom prst="rect">
            <a:avLst/>
          </a:prstGeom>
          <a:effectLst>
            <a:outerShdw dist="17310" dir="6660000">
              <a:srgbClr val="FFFFFF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79800" y="3251200"/>
            <a:ext cx="13093700" cy="5715000"/>
          </a:xfrm>
          <a:prstGeom prst="rect">
            <a:avLst/>
          </a:prstGeom>
          <a:effectLst>
            <a:outerShdw blurRad="2687519" dist="2023720" dir="2700000">
              <a:srgbClr val="141414">
                <a:alpha val="7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72150" y="3416999"/>
            <a:ext cx="8191500" cy="538340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>
            <a:alphaModFix amt="10000"/>
          </a:blip>
          <a:stretch>
            <a:fillRect/>
          </a:stretch>
        </p:blipFill>
        <p:spPr>
          <a:xfrm>
            <a:off x="1435100" y="27559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>
            <a:alphaModFix amt="10000"/>
          </a:blip>
          <a:stretch>
            <a:fillRect/>
          </a:stretch>
        </p:blipFill>
        <p:spPr>
          <a:xfrm>
            <a:off x="1435100" y="37211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>
            <a:alphaModFix amt="10000"/>
          </a:blip>
          <a:stretch>
            <a:fillRect/>
          </a:stretch>
        </p:blipFill>
        <p:spPr>
          <a:xfrm>
            <a:off x="1435100" y="46990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>
            <a:alphaModFix amt="10000"/>
          </a:blip>
          <a:stretch>
            <a:fillRect/>
          </a:stretch>
        </p:blipFill>
        <p:spPr>
          <a:xfrm>
            <a:off x="1435100" y="5676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>
            <a:alphaModFix amt="40000"/>
          </a:blip>
          <a:stretch>
            <a:fillRect/>
          </a:stretch>
        </p:blipFill>
        <p:spPr>
          <a:xfrm>
            <a:off x="1435100" y="66675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>
            <a:alphaModFix amt="10000"/>
          </a:blip>
          <a:stretch>
            <a:fillRect/>
          </a:stretch>
        </p:blipFill>
        <p:spPr>
          <a:xfrm>
            <a:off x="1435100" y="76327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09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8479BDC0-E8D9-436A-9828-3A3773E5DCA2}"/>
              </a:ext>
            </a:extLst>
          </p:cNvPr>
          <p:cNvSpPr/>
          <p:nvPr/>
        </p:nvSpPr>
        <p:spPr>
          <a:xfrm>
            <a:off x="697831" y="4229100"/>
            <a:ext cx="4223084" cy="18288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972DD041-E3AD-47A2-99D0-28E165F9E5D4}"/>
              </a:ext>
            </a:extLst>
          </p:cNvPr>
          <p:cNvSpPr/>
          <p:nvPr/>
        </p:nvSpPr>
        <p:spPr>
          <a:xfrm>
            <a:off x="6364704" y="1592341"/>
            <a:ext cx="3043989" cy="122722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5C028610-8B16-4501-A627-BB373B596017}"/>
              </a:ext>
            </a:extLst>
          </p:cNvPr>
          <p:cNvSpPr/>
          <p:nvPr/>
        </p:nvSpPr>
        <p:spPr>
          <a:xfrm>
            <a:off x="6364704" y="3548867"/>
            <a:ext cx="3043989" cy="1227221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A41F1F5-5314-4E64-96CC-0B502F7F6C54}"/>
              </a:ext>
            </a:extLst>
          </p:cNvPr>
          <p:cNvSpPr/>
          <p:nvPr/>
        </p:nvSpPr>
        <p:spPr>
          <a:xfrm>
            <a:off x="6364704" y="7573210"/>
            <a:ext cx="3043989" cy="1227221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2C4AE-1537-4ED3-BE6A-2006F977FD6D}"/>
              </a:ext>
            </a:extLst>
          </p:cNvPr>
          <p:cNvSpPr txBox="1"/>
          <p:nvPr/>
        </p:nvSpPr>
        <p:spPr>
          <a:xfrm>
            <a:off x="1738436" y="4545301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</a:t>
            </a:r>
            <a:endParaRPr lang="en-US" altLang="ko-KR" sz="3600" dirty="0"/>
          </a:p>
          <a:p>
            <a:pPr algn="ctr"/>
            <a:r>
              <a:rPr lang="ko-KR" altLang="en-US" sz="3600" dirty="0"/>
              <a:t>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C825B-E887-4F5B-8D62-BA7FA984CD56}"/>
              </a:ext>
            </a:extLst>
          </p:cNvPr>
          <p:cNvSpPr txBox="1"/>
          <p:nvPr/>
        </p:nvSpPr>
        <p:spPr>
          <a:xfrm>
            <a:off x="7046093" y="1898717"/>
            <a:ext cx="2249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입사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063B1-1FE2-4290-9E6B-55A376C4C968}"/>
              </a:ext>
            </a:extLst>
          </p:cNvPr>
          <p:cNvSpPr txBox="1"/>
          <p:nvPr/>
        </p:nvSpPr>
        <p:spPr>
          <a:xfrm>
            <a:off x="6955914" y="3862394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4EF54-B03A-49FB-9E83-A492C7B45819}"/>
              </a:ext>
            </a:extLst>
          </p:cNvPr>
          <p:cNvSpPr txBox="1"/>
          <p:nvPr/>
        </p:nvSpPr>
        <p:spPr>
          <a:xfrm>
            <a:off x="7148274" y="7886736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종료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CC23132-1E9B-45DA-8828-5F66117120A4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920914" y="2205951"/>
            <a:ext cx="1443791" cy="2937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BE441D-7139-4A0C-A106-98EE34F9C848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4920914" y="5143500"/>
            <a:ext cx="1443791" cy="304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8D39B74-2669-4DE5-8D2E-C9B6ECA64D23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4920914" y="4162478"/>
            <a:ext cx="1443791" cy="981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6677EA14-193F-4A3A-9721-C2B53C2F8F5E}"/>
              </a:ext>
            </a:extLst>
          </p:cNvPr>
          <p:cNvSpPr/>
          <p:nvPr/>
        </p:nvSpPr>
        <p:spPr>
          <a:xfrm>
            <a:off x="6262562" y="5505393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25136-AAA1-4799-AA53-68902876B5B1}"/>
              </a:ext>
            </a:extLst>
          </p:cNvPr>
          <p:cNvSpPr txBox="1"/>
          <p:nvPr/>
        </p:nvSpPr>
        <p:spPr>
          <a:xfrm>
            <a:off x="6696229" y="5874566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사원 목록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DF34E99-C66C-4694-8651-84381BFECC1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920914" y="5143500"/>
            <a:ext cx="1341648" cy="1031148"/>
          </a:xfrm>
          <a:prstGeom prst="bentConnector3">
            <a:avLst>
              <a:gd name="adj1" fmla="val 535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4">
            <a:extLst>
              <a:ext uri="{FF2B5EF4-FFF2-40B4-BE49-F238E27FC236}">
                <a16:creationId xmlns:a16="http://schemas.microsoft.com/office/drawing/2014/main" id="{64F7B1D5-63A4-48AB-A634-20A4B9EF00C9}"/>
              </a:ext>
            </a:extLst>
          </p:cNvPr>
          <p:cNvSpPr txBox="1"/>
          <p:nvPr/>
        </p:nvSpPr>
        <p:spPr>
          <a:xfrm>
            <a:off x="457200" y="419100"/>
            <a:ext cx="7251700" cy="1143000"/>
          </a:xfrm>
          <a:prstGeom prst="rect">
            <a:avLst/>
          </a:prstGeom>
          <a:effectLst>
            <a:outerShdw blurRad="210841" dist="150450" dir="2700000">
              <a:srgbClr val="141414">
                <a:alpha val="10000"/>
              </a:srgbClr>
            </a:outerShdw>
          </a:effectLst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6400" b="0" i="0" u="none" strike="noStrike" spc="-300" dirty="0">
                <a:solidFill>
                  <a:srgbClr val="141414"/>
                </a:solidFill>
                <a:latin typeface="Poppins Bold"/>
              </a:rPr>
              <a:t>Flowchart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683BE6C5-6B8F-543D-773C-61F1CC78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673100"/>
            <a:ext cx="330200" cy="330200"/>
          </a:xfrm>
          <a:prstGeom prst="rect">
            <a:avLst/>
          </a:prstGeom>
          <a:effectLst>
            <a:outerShdw blurRad="6918" dist="105141" dir="2700000">
              <a:srgbClr val="141414">
                <a:alpha val="22000"/>
              </a:srgbClr>
            </a:outerShdw>
          </a:effec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EC7E1406-4159-801D-A4CA-60D8289B46A7}"/>
              </a:ext>
            </a:extLst>
          </p:cNvPr>
          <p:cNvSpPr txBox="1"/>
          <p:nvPr/>
        </p:nvSpPr>
        <p:spPr>
          <a:xfrm>
            <a:off x="457200" y="1549400"/>
            <a:ext cx="7150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4420"/>
              </a:lnSpc>
            </a:pP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프로젝트</a:t>
            </a:r>
            <a:r>
              <a:rPr lang="en-US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</a:rPr>
              <a:t> </a:t>
            </a:r>
            <a:r>
              <a:rPr lang="ko-KR" sz="2300" b="0" i="0" u="none" strike="noStrike" dirty="0">
                <a:solidFill>
                  <a:srgbClr val="141414"/>
                </a:solidFill>
                <a:latin typeface="Pristina" panose="03060402040406080204" pitchFamily="66" charset="0"/>
                <a:ea typeface="Pretendard Regular"/>
              </a:rPr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91833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5645BB94-B884-4FB2-A14B-02A50EC097BB}"/>
              </a:ext>
            </a:extLst>
          </p:cNvPr>
          <p:cNvSpPr/>
          <p:nvPr/>
        </p:nvSpPr>
        <p:spPr>
          <a:xfrm>
            <a:off x="613607" y="4003508"/>
            <a:ext cx="5570624" cy="2279984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E7179-0F15-4106-9F1E-010A9CC0610E}"/>
              </a:ext>
            </a:extLst>
          </p:cNvPr>
          <p:cNvSpPr txBox="1"/>
          <p:nvPr/>
        </p:nvSpPr>
        <p:spPr>
          <a:xfrm>
            <a:off x="2401902" y="4751086"/>
            <a:ext cx="19896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/>
              <a:t>1. </a:t>
            </a:r>
            <a:r>
              <a:rPr lang="ko-KR" altLang="en-US" sz="4200" dirty="0"/>
              <a:t>입사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CC0620-EEF3-442F-9A9A-B077B23AE2E3}"/>
              </a:ext>
            </a:extLst>
          </p:cNvPr>
          <p:cNvSpPr/>
          <p:nvPr/>
        </p:nvSpPr>
        <p:spPr>
          <a:xfrm>
            <a:off x="8085222" y="2671015"/>
            <a:ext cx="3838074" cy="1479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company</a:t>
            </a:r>
            <a:r>
              <a:rPr lang="ko-KR" altLang="en-US" sz="2700" dirty="0">
                <a:solidFill>
                  <a:schemeClr val="tx1"/>
                </a:solidFill>
              </a:rPr>
              <a:t> </a:t>
            </a:r>
            <a:r>
              <a:rPr lang="en-US" altLang="ko-KR" sz="2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데이터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AA64CE-96D3-4E82-A3B3-1E2EFA6BEC1F}"/>
              </a:ext>
            </a:extLst>
          </p:cNvPr>
          <p:cNvSpPr/>
          <p:nvPr/>
        </p:nvSpPr>
        <p:spPr>
          <a:xfrm>
            <a:off x="8085222" y="6136103"/>
            <a:ext cx="3838074" cy="14798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err="1">
                <a:solidFill>
                  <a:schemeClr val="tx1"/>
                </a:solidFill>
                <a:latin typeface="+mj-ea"/>
                <a:ea typeface="+mj-ea"/>
              </a:rPr>
              <a:t>company_status</a:t>
            </a:r>
            <a:r>
              <a:rPr lang="ko-KR" altLang="en-US" sz="27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700" dirty="0">
                <a:solidFill>
                  <a:schemeClr val="tx1"/>
                </a:solidFill>
                <a:latin typeface="+mj-ea"/>
                <a:ea typeface="+mj-ea"/>
              </a:rPr>
              <a:t>table</a:t>
            </a:r>
          </a:p>
          <a:p>
            <a:pPr algn="ctr"/>
            <a:r>
              <a:rPr lang="ko-KR" altLang="en-US" sz="2700" dirty="0">
                <a:solidFill>
                  <a:schemeClr val="tx1"/>
                </a:solidFill>
                <a:latin typeface="+mj-ea"/>
                <a:ea typeface="+mj-ea"/>
              </a:rPr>
              <a:t>데이터 입력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CF72CD7-10A9-4B0C-BEA1-033AC1CD6813}"/>
              </a:ext>
            </a:extLst>
          </p:cNvPr>
          <p:cNvCxnSpPr>
            <a:stCxn id="16" idx="3"/>
          </p:cNvCxnSpPr>
          <p:nvPr/>
        </p:nvCxnSpPr>
        <p:spPr>
          <a:xfrm flipV="1">
            <a:off x="6184230" y="3410955"/>
            <a:ext cx="1900992" cy="173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D150773-594D-46BC-B7B4-145306E5776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184230" y="5143500"/>
            <a:ext cx="1900992" cy="1732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8479BDC0-E8D9-436A-9828-3A3773E5DCA2}"/>
              </a:ext>
            </a:extLst>
          </p:cNvPr>
          <p:cNvSpPr/>
          <p:nvPr/>
        </p:nvSpPr>
        <p:spPr>
          <a:xfrm>
            <a:off x="697831" y="4229100"/>
            <a:ext cx="4223084" cy="18288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972DD041-E3AD-47A2-99D0-28E165F9E5D4}"/>
              </a:ext>
            </a:extLst>
          </p:cNvPr>
          <p:cNvSpPr/>
          <p:nvPr/>
        </p:nvSpPr>
        <p:spPr>
          <a:xfrm>
            <a:off x="6364704" y="1592341"/>
            <a:ext cx="3043989" cy="122722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5C028610-8B16-4501-A627-BB373B596017}"/>
              </a:ext>
            </a:extLst>
          </p:cNvPr>
          <p:cNvSpPr/>
          <p:nvPr/>
        </p:nvSpPr>
        <p:spPr>
          <a:xfrm>
            <a:off x="6364704" y="3548867"/>
            <a:ext cx="3043989" cy="1227221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A41F1F5-5314-4E64-96CC-0B502F7F6C54}"/>
              </a:ext>
            </a:extLst>
          </p:cNvPr>
          <p:cNvSpPr/>
          <p:nvPr/>
        </p:nvSpPr>
        <p:spPr>
          <a:xfrm>
            <a:off x="6364704" y="7573210"/>
            <a:ext cx="3043989" cy="1227221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2C4AE-1537-4ED3-BE6A-2006F977FD6D}"/>
              </a:ext>
            </a:extLst>
          </p:cNvPr>
          <p:cNvSpPr txBox="1"/>
          <p:nvPr/>
        </p:nvSpPr>
        <p:spPr>
          <a:xfrm>
            <a:off x="1738436" y="4545301"/>
            <a:ext cx="209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프로그램</a:t>
            </a:r>
            <a:endParaRPr lang="en-US" altLang="ko-KR" sz="3600" dirty="0"/>
          </a:p>
          <a:p>
            <a:pPr algn="ctr"/>
            <a:r>
              <a:rPr lang="ko-KR" altLang="en-US" sz="3600" dirty="0"/>
              <a:t>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C825B-E887-4F5B-8D62-BA7FA984CD56}"/>
              </a:ext>
            </a:extLst>
          </p:cNvPr>
          <p:cNvSpPr txBox="1"/>
          <p:nvPr/>
        </p:nvSpPr>
        <p:spPr>
          <a:xfrm>
            <a:off x="7046093" y="1898717"/>
            <a:ext cx="22499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1. </a:t>
            </a:r>
            <a:r>
              <a:rPr lang="ko-KR" altLang="en-US" sz="3000" dirty="0"/>
              <a:t>입사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063B1-1FE2-4290-9E6B-55A376C4C968}"/>
              </a:ext>
            </a:extLst>
          </p:cNvPr>
          <p:cNvSpPr txBox="1"/>
          <p:nvPr/>
        </p:nvSpPr>
        <p:spPr>
          <a:xfrm>
            <a:off x="6955914" y="3862394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2. </a:t>
            </a:r>
            <a:r>
              <a:rPr lang="ko-KR" altLang="en-US" sz="3000" dirty="0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4EF54-B03A-49FB-9E83-A492C7B45819}"/>
              </a:ext>
            </a:extLst>
          </p:cNvPr>
          <p:cNvSpPr txBox="1"/>
          <p:nvPr/>
        </p:nvSpPr>
        <p:spPr>
          <a:xfrm>
            <a:off x="7148274" y="7886736"/>
            <a:ext cx="133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4. </a:t>
            </a:r>
            <a:r>
              <a:rPr lang="ko-KR" altLang="en-US" sz="3000" dirty="0"/>
              <a:t>종료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DCC23132-1E9B-45DA-8828-5F66117120A4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920914" y="2205951"/>
            <a:ext cx="1443791" cy="2937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BE441D-7139-4A0C-A106-98EE34F9C848}"/>
              </a:ext>
            </a:extLst>
          </p:cNvPr>
          <p:cNvCxnSpPr>
            <a:stCxn id="11" idx="3"/>
            <a:endCxn id="27" idx="1"/>
          </p:cNvCxnSpPr>
          <p:nvPr/>
        </p:nvCxnSpPr>
        <p:spPr>
          <a:xfrm>
            <a:off x="4920914" y="5143500"/>
            <a:ext cx="1443791" cy="3043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8D39B74-2669-4DE5-8D2E-C9B6ECA64D23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4920914" y="4162478"/>
            <a:ext cx="1443791" cy="981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6677EA14-193F-4A3A-9721-C2B53C2F8F5E}"/>
              </a:ext>
            </a:extLst>
          </p:cNvPr>
          <p:cNvSpPr/>
          <p:nvPr/>
        </p:nvSpPr>
        <p:spPr>
          <a:xfrm>
            <a:off x="6262562" y="5505393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25136-AAA1-4799-AA53-68902876B5B1}"/>
              </a:ext>
            </a:extLst>
          </p:cNvPr>
          <p:cNvSpPr txBox="1"/>
          <p:nvPr/>
        </p:nvSpPr>
        <p:spPr>
          <a:xfrm>
            <a:off x="6696229" y="5874566"/>
            <a:ext cx="2190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사원 목록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DF34E99-C66C-4694-8651-84381BFECC18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920914" y="5143500"/>
            <a:ext cx="1341648" cy="1031148"/>
          </a:xfrm>
          <a:prstGeom prst="bentConnector3">
            <a:avLst>
              <a:gd name="adj1" fmla="val 535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7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31C6B6C-1C3C-479F-BEF9-B7F25CAB72CA}"/>
              </a:ext>
            </a:extLst>
          </p:cNvPr>
          <p:cNvSpPr/>
          <p:nvPr/>
        </p:nvSpPr>
        <p:spPr>
          <a:xfrm>
            <a:off x="7115573" y="49970"/>
            <a:ext cx="4056852" cy="163930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093BC-9B4C-4F2E-90B5-587816B9138D}"/>
              </a:ext>
            </a:extLst>
          </p:cNvPr>
          <p:cNvSpPr txBox="1"/>
          <p:nvPr/>
        </p:nvSpPr>
        <p:spPr>
          <a:xfrm>
            <a:off x="7872458" y="477206"/>
            <a:ext cx="2543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/>
              <a:t>2. </a:t>
            </a:r>
            <a:r>
              <a:rPr lang="ko-KR" altLang="en-US" sz="4200" dirty="0"/>
              <a:t>로그인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5FFD0259-7C42-4CA5-A71E-E80BB8D7A3CE}"/>
              </a:ext>
            </a:extLst>
          </p:cNvPr>
          <p:cNvSpPr/>
          <p:nvPr/>
        </p:nvSpPr>
        <p:spPr>
          <a:xfrm>
            <a:off x="224990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D82CED54-3074-43F2-939A-F5B14F468A30}"/>
              </a:ext>
            </a:extLst>
          </p:cNvPr>
          <p:cNvSpPr/>
          <p:nvPr/>
        </p:nvSpPr>
        <p:spPr>
          <a:xfrm>
            <a:off x="2249905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사원 목록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C8AD0FBE-0F3E-467A-826A-CB27D534485F}"/>
              </a:ext>
            </a:extLst>
          </p:cNvPr>
          <p:cNvSpPr/>
          <p:nvPr/>
        </p:nvSpPr>
        <p:spPr>
          <a:xfrm>
            <a:off x="2249903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퇴사 사원 목록</a:t>
            </a: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23C9C573-06DE-4467-AE1C-0C593879D4F7}"/>
              </a:ext>
            </a:extLst>
          </p:cNvPr>
          <p:cNvSpPr/>
          <p:nvPr/>
        </p:nvSpPr>
        <p:spPr>
          <a:xfrm>
            <a:off x="2249902" y="613203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34B64BDF-C396-43B0-AA0B-F1C8E4338C7B}"/>
              </a:ext>
            </a:extLst>
          </p:cNvPr>
          <p:cNvSpPr/>
          <p:nvPr/>
        </p:nvSpPr>
        <p:spPr>
          <a:xfrm>
            <a:off x="2249900" y="747054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71A5936F-6B85-4F62-BD43-F97E49A318CE}"/>
              </a:ext>
            </a:extLst>
          </p:cNvPr>
          <p:cNvSpPr/>
          <p:nvPr/>
        </p:nvSpPr>
        <p:spPr>
          <a:xfrm>
            <a:off x="12849736" y="211650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출결 체크 및 휴가설정</a:t>
            </a:r>
          </a:p>
        </p:txBody>
      </p: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20FF9B18-41B9-4299-921D-222E9AB4CA9F}"/>
              </a:ext>
            </a:extLst>
          </p:cNvPr>
          <p:cNvSpPr/>
          <p:nvPr/>
        </p:nvSpPr>
        <p:spPr>
          <a:xfrm>
            <a:off x="12849734" y="345501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출퇴근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기록 조회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0682F4AF-26AA-4153-873F-57076EC251B0}"/>
              </a:ext>
            </a:extLst>
          </p:cNvPr>
          <p:cNvSpPr/>
          <p:nvPr/>
        </p:nvSpPr>
        <p:spPr>
          <a:xfrm>
            <a:off x="12849733" y="479352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퇴사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014A3C-CA79-4209-8962-018EA30B472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6280427" y="-747063"/>
            <a:ext cx="427236" cy="52999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FC4C1-8308-42D6-BC90-6FB74EFBCB34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16200000" flipH="1">
            <a:off x="11580341" y="-747070"/>
            <a:ext cx="427236" cy="52999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0BB47863-CA55-421D-A62F-F09DC7EA5D5A}"/>
              </a:ext>
            </a:extLst>
          </p:cNvPr>
          <p:cNvSpPr/>
          <p:nvPr/>
        </p:nvSpPr>
        <p:spPr>
          <a:xfrm>
            <a:off x="2249900" y="880905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38F31-828F-4825-84F3-D8A3917A6708}"/>
              </a:ext>
            </a:extLst>
          </p:cNvPr>
          <p:cNvSpPr txBox="1"/>
          <p:nvPr/>
        </p:nvSpPr>
        <p:spPr>
          <a:xfrm>
            <a:off x="3114075" y="927056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로그아웃</a:t>
            </a:r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E08A0086-BF8E-4891-82F3-B2B892FDE19C}"/>
              </a:ext>
            </a:extLst>
          </p:cNvPr>
          <p:cNvSpPr/>
          <p:nvPr/>
        </p:nvSpPr>
        <p:spPr>
          <a:xfrm>
            <a:off x="12849733" y="6132039"/>
            <a:ext cx="3188369" cy="13385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806888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687</Words>
  <Application>Microsoft Office PowerPoint</Application>
  <PresentationFormat>사용자 지정</PresentationFormat>
  <Paragraphs>213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Pretendard Regular</vt:lpstr>
      <vt:lpstr>Calibri</vt:lpstr>
      <vt:lpstr>YAFdJr4n5Rc 0</vt:lpstr>
      <vt:lpstr>Poppins Bold</vt:lpstr>
      <vt:lpstr>맑은 고딕</vt:lpstr>
      <vt:lpstr>Pristina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Hyunsik Chu</cp:lastModifiedBy>
  <cp:revision>9</cp:revision>
  <dcterms:created xsi:type="dcterms:W3CDTF">2006-08-16T00:00:00Z</dcterms:created>
  <dcterms:modified xsi:type="dcterms:W3CDTF">2024-08-05T05:41:52Z</dcterms:modified>
  <cp:version>1000.0000.01</cp:version>
</cp:coreProperties>
</file>