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2898100" cy="37404675"/>
  <p:notesSz cx="37404675" cy="22898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6" initials="5" lastIdx="1" clrIdx="0">
    <p:extLst>
      <p:ext uri="{19B8F6BF-5375-455C-9EA6-DF929625EA0E}">
        <p15:presenceInfo xmlns:p15="http://schemas.microsoft.com/office/powerpoint/2012/main" userId="50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79FB"/>
    <a:srgbClr val="6F59FA"/>
    <a:srgbClr val="828EEA"/>
    <a:srgbClr val="E2E5FA"/>
    <a:srgbClr val="4F64DF"/>
    <a:srgbClr val="D4F4FC"/>
    <a:srgbClr val="42D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9" autoAdjust="0"/>
  </p:normalViewPr>
  <p:slideViewPr>
    <p:cSldViewPr>
      <p:cViewPr>
        <p:scale>
          <a:sx n="33" d="100"/>
          <a:sy n="33" d="100"/>
        </p:scale>
        <p:origin x="955" y="-2366"/>
      </p:cViewPr>
      <p:guideLst>
        <p:guide orient="horz" pos="21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208375" cy="1147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21186775" y="0"/>
            <a:ext cx="16209963" cy="1147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D4B16-C3FB-4115-958F-0510BE7B37A0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336963" y="2862263"/>
            <a:ext cx="4730750" cy="7727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3740150" y="11020425"/>
            <a:ext cx="29924375" cy="9015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21750338"/>
            <a:ext cx="16208375" cy="1147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21186775" y="21750338"/>
            <a:ext cx="16209963" cy="1147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35667-AFC5-4583-B698-5D1950B6C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8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35667-AFC5-4583-B698-5D1950B6C8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9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924050" y="5214937"/>
            <a:ext cx="93086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소      속 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｜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   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선문대학교 </a:t>
            </a:r>
            <a:r>
              <a:rPr lang="en-US" altLang="ko-KR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AI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소프트웨어학과</a:t>
            </a:r>
            <a:endParaRPr lang="en-US" b="1" dirty="0">
              <a:ea typeface="문체부 제목 돋음체" panose="020B0609000101010101" pitchFamily="49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4050" y="6135575"/>
            <a:ext cx="952499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분      야 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｜ 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   AI 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홈 서비스 지원 모델 구축</a:t>
            </a:r>
            <a:endParaRPr lang="en-US" b="1" dirty="0">
              <a:ea typeface="문체부 제목 돋음체" panose="020B0609000101010101" pitchFamily="49" charset="-127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11663369" y="5214937"/>
            <a:ext cx="815139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팀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      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명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  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｜ 소이언니와 아이들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   </a:t>
            </a:r>
            <a:endParaRPr lang="en-US" b="1" dirty="0">
              <a:ea typeface="문체부 제목 돋음체" panose="020B0609000101010101" pitchFamily="49" charset="-127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11665370" y="6135575"/>
            <a:ext cx="1123273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팀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      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원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  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｜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 </a:t>
            </a:r>
            <a:r>
              <a:rPr lang="ko-KR" altLang="en-US" sz="36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신소이</a:t>
            </a:r>
            <a:r>
              <a:rPr lang="en-US" altLang="ko-KR" sz="36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, </a:t>
            </a:r>
            <a:r>
              <a:rPr lang="ko-KR" altLang="en-US" sz="36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김시현</a:t>
            </a:r>
            <a:r>
              <a:rPr lang="en-US" altLang="ko-KR" sz="36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, </a:t>
            </a:r>
            <a:r>
              <a:rPr lang="ko-KR" altLang="en-US" sz="36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서동주</a:t>
            </a:r>
            <a:r>
              <a:rPr lang="en-US" altLang="ko-KR" sz="36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, </a:t>
            </a:r>
            <a:r>
              <a:rPr lang="ko-KR" altLang="en-US" sz="36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서유정</a:t>
            </a:r>
            <a:r>
              <a:rPr lang="en-US" altLang="ko-KR" sz="36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, </a:t>
            </a:r>
            <a:r>
              <a:rPr lang="ko-KR" altLang="en-US" sz="36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이유나</a:t>
            </a:r>
            <a:endParaRPr lang="en-US" sz="3600" b="1" dirty="0">
              <a:ea typeface="문체부 제목 돋음체" panose="020B0609000101010101" pitchFamily="49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3225" y="419099"/>
            <a:ext cx="942197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Astro Space" pitchFamily="34" charset="0"/>
                <a:ea typeface="문체부 제목 돋음체" panose="020B0609000101010101" pitchFamily="49" charset="-127"/>
                <a:cs typeface="a Astro Space" pitchFamily="34" charset="0"/>
              </a:rPr>
              <a:t>2024 </a:t>
            </a:r>
            <a:r>
              <a:rPr lang="en-US" sz="50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Astro Space" pitchFamily="34" charset="0"/>
                <a:ea typeface="문체부 제목 돋음체" panose="020B0609000101010101" pitchFamily="49" charset="-127"/>
                <a:cs typeface="a Astro Space" pitchFamily="34" charset="0"/>
              </a:rPr>
              <a:t>AI</a:t>
            </a:r>
            <a:r>
              <a:rPr lang="ko-KR" altLang="en-US" sz="50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Astro Space" pitchFamily="34" charset="0"/>
                <a:ea typeface="문체부 제목 돋음체" panose="020B0609000101010101" pitchFamily="49" charset="-127"/>
                <a:cs typeface="a Astro Space" pitchFamily="34" charset="0"/>
              </a:rPr>
              <a:t>소프트웨어학과 </a:t>
            </a:r>
            <a:r>
              <a:rPr lang="ko-KR" altLang="en-US" sz="5000" kern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Astro Space" pitchFamily="34" charset="0"/>
                <a:ea typeface="문체부 제목 돋음체" panose="020B0609000101010101" pitchFamily="49" charset="-127"/>
                <a:cs typeface="a Astro Space" pitchFamily="34" charset="0"/>
              </a:rPr>
              <a:t>학술제</a:t>
            </a:r>
            <a:endParaRPr lang="en-US" altLang="ko-KR" sz="5000" kern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 Astro Space" pitchFamily="34" charset="0"/>
              <a:ea typeface="문체부 제목 돋음체" panose="020B0609000101010101" pitchFamily="49" charset="-127"/>
              <a:cs typeface="a Astro Space" pitchFamily="34" charset="0"/>
            </a:endParaRPr>
          </a:p>
          <a:p>
            <a:r>
              <a:rPr lang="en-US" sz="50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Astro Space" pitchFamily="34" charset="0"/>
                <a:ea typeface="문체부 제목 돋음체" panose="020B0609000101010101" pitchFamily="49" charset="-127"/>
              </a:rPr>
              <a:t>SW</a:t>
            </a:r>
            <a:r>
              <a:rPr lang="ko-KR" altLang="en-US" sz="50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Astro Space" pitchFamily="34" charset="0"/>
                <a:ea typeface="문체부 제목 돋음체" panose="020B0609000101010101" pitchFamily="49" charset="-127"/>
              </a:rPr>
              <a:t>프로젝트 경진대회</a:t>
            </a:r>
            <a:endParaRPr lang="en-US" sz="5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문체부 제목 돋음체" panose="020B0609000101010101" pitchFamily="49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700362" y="7043737"/>
            <a:ext cx="19404000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700361" y="8415337"/>
            <a:ext cx="9424927" cy="4876800"/>
          </a:xfrm>
          <a:prstGeom prst="rect">
            <a:avLst/>
          </a:prstGeom>
          <a:solidFill>
            <a:srgbClr val="E2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1680306" y="8415337"/>
            <a:ext cx="9424927" cy="4876800"/>
          </a:xfrm>
          <a:prstGeom prst="rect">
            <a:avLst/>
          </a:prstGeom>
          <a:solidFill>
            <a:srgbClr val="E2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19411" y="8516362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2060"/>
                </a:solidFill>
                <a:ea typeface="문체부 돋음체" panose="020B0609000101010101" pitchFamily="49" charset="-127"/>
              </a:rPr>
              <a:t>연구</a:t>
            </a:r>
            <a:r>
              <a:rPr lang="en-US" altLang="ko-KR" sz="3200" dirty="0">
                <a:solidFill>
                  <a:srgbClr val="002060"/>
                </a:solidFill>
                <a:ea typeface="문체부 돋음체" panose="020B0609000101010101" pitchFamily="49" charset="-127"/>
              </a:rPr>
              <a:t>/</a:t>
            </a:r>
            <a:r>
              <a:rPr lang="ko-KR" altLang="en-US" sz="3200" dirty="0">
                <a:solidFill>
                  <a:srgbClr val="002060"/>
                </a:solidFill>
                <a:ea typeface="문체부 돋음체" panose="020B0609000101010101" pitchFamily="49" charset="-127"/>
              </a:rPr>
              <a:t>개발 목적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80306" y="8516362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2060"/>
                </a:solidFill>
                <a:ea typeface="문체부 돋음체" panose="020B0609000101010101" pitchFamily="49" charset="-127"/>
              </a:rPr>
              <a:t>연구</a:t>
            </a:r>
            <a:r>
              <a:rPr lang="en-US" altLang="ko-KR" sz="3200" dirty="0">
                <a:solidFill>
                  <a:srgbClr val="002060"/>
                </a:solidFill>
                <a:ea typeface="문체부 돋음체" panose="020B0609000101010101" pitchFamily="49" charset="-127"/>
              </a:rPr>
              <a:t>/</a:t>
            </a:r>
            <a:r>
              <a:rPr lang="ko-KR" altLang="en-US" sz="3200" dirty="0">
                <a:solidFill>
                  <a:srgbClr val="002060"/>
                </a:solidFill>
                <a:ea typeface="문체부 돋음체" panose="020B0609000101010101" pitchFamily="49" charset="-127"/>
              </a:rPr>
              <a:t>개발 필요성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24050" y="9093219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</a:rPr>
              <a:t>▶ </a:t>
            </a:r>
            <a:r>
              <a:rPr lang="en-US" altLang="ko-KR" sz="2800" dirty="0">
                <a:solidFill>
                  <a:srgbClr val="002060"/>
                </a:solidFill>
              </a:rPr>
              <a:t>CNN </a:t>
            </a:r>
            <a:r>
              <a:rPr lang="ko-KR" altLang="en-US" sz="2800" dirty="0">
                <a:solidFill>
                  <a:srgbClr val="002060"/>
                </a:solidFill>
              </a:rPr>
              <a:t>이미지 처리 기술을 이용하여  채소나 과일 등 냉장고 속 재료의 신선도 및 소비기한을 소비자가 더욱 편리하게 확인하고</a:t>
            </a:r>
            <a:r>
              <a:rPr lang="en-US" altLang="ko-KR" sz="2800" dirty="0">
                <a:solidFill>
                  <a:srgbClr val="002060"/>
                </a:solidFill>
              </a:rPr>
              <a:t>,</a:t>
            </a:r>
            <a:r>
              <a:rPr lang="ko-KR" altLang="en-US" sz="2800" dirty="0">
                <a:solidFill>
                  <a:srgbClr val="002060"/>
                </a:solidFill>
              </a:rPr>
              <a:t> 관리할  수 있도록 도움</a:t>
            </a:r>
            <a:endParaRPr lang="en-US" altLang="ko-KR" sz="2800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 재료를 사용해 만들 수 있는 요리를 추천하여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건강한 식습관 형성과 음식물 쓰레기 배출 방지 </a:t>
            </a: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 확장되는 스마트 가전 시장에서 경쟁력을 확보하고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프리미엄 제품군으로 도약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54006" y="9524107"/>
            <a:ext cx="87152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</a:rPr>
              <a:t>▶ 효율적인 재고 관리를 통해 가정 내 재고 관리 비용 감소하고</a:t>
            </a:r>
            <a:r>
              <a:rPr lang="en-US" altLang="ko-KR" sz="2800" dirty="0">
                <a:solidFill>
                  <a:srgbClr val="002060"/>
                </a:solidFill>
              </a:rPr>
              <a:t>,</a:t>
            </a:r>
            <a:r>
              <a:rPr lang="ko-KR" altLang="en-US" sz="2800" dirty="0">
                <a:solidFill>
                  <a:srgbClr val="002060"/>
                </a:solidFill>
              </a:rPr>
              <a:t> 이를 통해</a:t>
            </a:r>
            <a:r>
              <a:rPr lang="en-US" altLang="ko-KR" sz="2800" dirty="0">
                <a:solidFill>
                  <a:srgbClr val="002060"/>
                </a:solidFill>
              </a:rPr>
              <a:t> </a:t>
            </a:r>
            <a:r>
              <a:rPr lang="ko-KR" altLang="en-US" sz="2800" dirty="0">
                <a:solidFill>
                  <a:srgbClr val="002060"/>
                </a:solidFill>
              </a:rPr>
              <a:t>소비자의 생활 수준 향상</a:t>
            </a:r>
            <a:endParaRPr lang="en-US" altLang="ko-KR" sz="2800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 음식물 쓰레기 배출을 방지하여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환경 오염 억제</a:t>
            </a:r>
            <a:endParaRPr lang="en-US" altLang="ko-KR" sz="2800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</a:t>
            </a:r>
            <a:r>
              <a:rPr lang="en-US" altLang="ko-KR" sz="2800" dirty="0">
                <a:solidFill>
                  <a:srgbClr val="002060"/>
                </a:solidFill>
              </a:rPr>
              <a:t> </a:t>
            </a:r>
            <a:r>
              <a:rPr lang="ko-KR" altLang="en-US" sz="2800" dirty="0">
                <a:solidFill>
                  <a:srgbClr val="002060"/>
                </a:solidFill>
              </a:rPr>
              <a:t>미래 산업의 키워드 </a:t>
            </a:r>
            <a:r>
              <a:rPr lang="en-US" altLang="ko-KR" sz="2800" dirty="0">
                <a:solidFill>
                  <a:srgbClr val="002060"/>
                </a:solidFill>
              </a:rPr>
              <a:t>‘ESG </a:t>
            </a:r>
            <a:r>
              <a:rPr lang="ko-KR" altLang="en-US" sz="2800" dirty="0">
                <a:solidFill>
                  <a:srgbClr val="002060"/>
                </a:solidFill>
              </a:rPr>
              <a:t>경영</a:t>
            </a:r>
            <a:r>
              <a:rPr lang="en-US" altLang="ko-KR" sz="2800" dirty="0">
                <a:solidFill>
                  <a:srgbClr val="002060"/>
                </a:solidFill>
              </a:rPr>
              <a:t>‘</a:t>
            </a:r>
            <a:r>
              <a:rPr lang="ko-KR" altLang="en-US" sz="2800" dirty="0">
                <a:solidFill>
                  <a:srgbClr val="002060"/>
                </a:solidFill>
              </a:rPr>
              <a:t>에 부합하는 기술로써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기업의 친환경 경쟁력 확보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0360" y="7196137"/>
            <a:ext cx="19404001" cy="107721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ea typeface="문체부 돋음체" panose="020B0609000101010101" pitchFamily="49" charset="-127"/>
              </a:rPr>
              <a:t>채소나 과일 등 냉장고 속 재료의 신선도 및 소비기한을 확인하고 관리하는 시스템 개발</a:t>
            </a: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ea typeface="문체부 돋음체" panose="020B0609000101010101" pitchFamily="49" charset="-127"/>
              </a:rPr>
              <a:t>, </a:t>
            </a:r>
            <a:r>
              <a: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ea typeface="문체부 돋음체" panose="020B0609000101010101" pitchFamily="49" charset="-127"/>
              </a:rPr>
              <a:t>효율적인 재고 관리로 음식 소비의 부담을 줄이고</a:t>
            </a: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ea typeface="문체부 돋음체" panose="020B0609000101010101" pitchFamily="49" charset="-127"/>
              </a:rPr>
              <a:t>, </a:t>
            </a:r>
            <a:r>
              <a: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ea typeface="문체부 돋음체" panose="020B0609000101010101" pitchFamily="49" charset="-127"/>
              </a:rPr>
              <a:t>음식물 쓰레기 배출 감소</a:t>
            </a:r>
            <a:endParaRPr lang="en-US" altLang="ko-KR" sz="3200" b="1" dirty="0">
              <a:solidFill>
                <a:schemeClr val="tx2">
                  <a:lumMod val="60000"/>
                  <a:lumOff val="40000"/>
                </a:schemeClr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99488" y="14133824"/>
            <a:ext cx="9424927" cy="1063168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662497" y="14133825"/>
            <a:ext cx="9441864" cy="1063168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19410" y="14179913"/>
            <a:ext cx="6547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ea typeface="문체부 돋음체" panose="020B0609000101010101" pitchFamily="49" charset="-127"/>
              </a:rPr>
              <a:t>추진전략 및 방법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681771" y="14237503"/>
            <a:ext cx="6547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ea typeface="문체부 돋음체" panose="020B0609000101010101" pitchFamily="49" charset="-127"/>
              </a:rPr>
              <a:t>환경 및 구현 내용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93739" y="25431927"/>
            <a:ext cx="6547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ea typeface="문체부 돋음체" panose="020B0609000101010101" pitchFamily="49" charset="-127"/>
              </a:rPr>
              <a:t>수행 결과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695238" y="25343345"/>
            <a:ext cx="6547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ea typeface="문체부 돋음체" panose="020B0609000101010101" pitchFamily="49" charset="-127"/>
              </a:rPr>
              <a:t>결론 및 향후 발전 계획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596098" y="2518983"/>
            <a:ext cx="21302002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문체부 제목 돋음체" panose="020B0609000101010101" pitchFamily="49" charset="-127"/>
              </a:rPr>
              <a:t>AI </a:t>
            </a:r>
            <a:r>
              <a:rPr lang="ko-KR" altLang="en-US" sz="1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문체부 제목 돋음체" panose="020B0609000101010101" pitchFamily="49" charset="-127"/>
              </a:rPr>
              <a:t>홈 서비스 </a:t>
            </a:r>
            <a:r>
              <a:rPr lang="en-US" altLang="ko-KR" sz="1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문체부 제목 돋음체" panose="020B0609000101010101" pitchFamily="49" charset="-127"/>
              </a:rPr>
              <a:t>-</a:t>
            </a:r>
            <a:r>
              <a:rPr lang="ko-KR" altLang="en-US" sz="13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문체부 제목 돋음체" panose="020B0609000101010101" pitchFamily="49" charset="-127"/>
              </a:rPr>
              <a:t>냉장고 편</a:t>
            </a:r>
            <a:endParaRPr lang="en-US" altLang="ko-KR" sz="13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67A5E4-D849-35AE-421D-9D23B52C890F}"/>
              </a:ext>
            </a:extLst>
          </p:cNvPr>
          <p:cNvSpPr/>
          <p:nvPr/>
        </p:nvSpPr>
        <p:spPr>
          <a:xfrm>
            <a:off x="11662497" y="25310135"/>
            <a:ext cx="9441864" cy="1063168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A4E454-3767-7747-92C5-622F8E498D4B}"/>
              </a:ext>
            </a:extLst>
          </p:cNvPr>
          <p:cNvSpPr/>
          <p:nvPr/>
        </p:nvSpPr>
        <p:spPr>
          <a:xfrm>
            <a:off x="1695396" y="25278712"/>
            <a:ext cx="9441864" cy="1063168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99CB2-C224-E73D-07A5-BC2F918E4B4B}"/>
              </a:ext>
            </a:extLst>
          </p:cNvPr>
          <p:cNvSpPr txBox="1"/>
          <p:nvPr/>
        </p:nvSpPr>
        <p:spPr>
          <a:xfrm>
            <a:off x="2076450" y="14968537"/>
            <a:ext cx="8715243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</a:rPr>
              <a:t>▶ 대표적인 과일인 </a:t>
            </a:r>
            <a:r>
              <a:rPr lang="en-US" altLang="ko-KR" sz="2800" dirty="0">
                <a:solidFill>
                  <a:srgbClr val="002060"/>
                </a:solidFill>
              </a:rPr>
              <a:t>‘</a:t>
            </a:r>
            <a:r>
              <a:rPr lang="ko-KR" altLang="en-US" sz="2800" dirty="0">
                <a:solidFill>
                  <a:srgbClr val="002060"/>
                </a:solidFill>
              </a:rPr>
              <a:t>사과</a:t>
            </a:r>
            <a:r>
              <a:rPr lang="en-US" altLang="ko-KR" sz="2800" dirty="0">
                <a:solidFill>
                  <a:srgbClr val="002060"/>
                </a:solidFill>
              </a:rPr>
              <a:t>’</a:t>
            </a:r>
            <a:r>
              <a:rPr lang="ko-KR" altLang="en-US" sz="2800" dirty="0">
                <a:solidFill>
                  <a:srgbClr val="002060"/>
                </a:solidFill>
              </a:rPr>
              <a:t>를 이용하여 모델 제작</a:t>
            </a:r>
            <a:endParaRPr lang="en-US" altLang="ko-KR" sz="2800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 가정 설정</a:t>
            </a:r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en-US" altLang="ko-KR" sz="2800" dirty="0">
                <a:solidFill>
                  <a:srgbClr val="002060"/>
                </a:solidFill>
              </a:rPr>
              <a:t>	Ⅰ. </a:t>
            </a:r>
            <a:r>
              <a:rPr lang="ko-KR" altLang="en-US" sz="2800" dirty="0">
                <a:solidFill>
                  <a:srgbClr val="002060"/>
                </a:solidFill>
              </a:rPr>
              <a:t>즉시 섭취 가능할 정도로 충분히 익었다</a:t>
            </a:r>
            <a:r>
              <a:rPr lang="en-US" altLang="ko-KR" sz="28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2800" dirty="0">
                <a:solidFill>
                  <a:srgbClr val="002060"/>
                </a:solidFill>
              </a:rPr>
              <a:t>	Ⅱ. ‘</a:t>
            </a:r>
            <a:r>
              <a:rPr lang="ko-KR" altLang="en-US" sz="2800" dirty="0">
                <a:solidFill>
                  <a:srgbClr val="002060"/>
                </a:solidFill>
              </a:rPr>
              <a:t>사과</a:t>
            </a:r>
            <a:r>
              <a:rPr lang="en-US" altLang="ko-KR" sz="2800" dirty="0">
                <a:solidFill>
                  <a:srgbClr val="002060"/>
                </a:solidFill>
              </a:rPr>
              <a:t>’</a:t>
            </a:r>
            <a:r>
              <a:rPr lang="ko-KR" altLang="en-US" sz="2800" dirty="0">
                <a:solidFill>
                  <a:srgbClr val="002060"/>
                </a:solidFill>
              </a:rPr>
              <a:t>의 신선도는 외피의 상태로 측정하며</a:t>
            </a:r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en-US" altLang="ko-KR" sz="2800" dirty="0">
                <a:solidFill>
                  <a:srgbClr val="002060"/>
                </a:solidFill>
              </a:rPr>
              <a:t>	       </a:t>
            </a:r>
            <a:r>
              <a:rPr lang="ko-KR" altLang="en-US" sz="2800" dirty="0">
                <a:solidFill>
                  <a:srgbClr val="002060"/>
                </a:solidFill>
              </a:rPr>
              <a:t>이때</a:t>
            </a:r>
            <a:r>
              <a:rPr lang="en-US" altLang="ko-KR" sz="2800" dirty="0">
                <a:solidFill>
                  <a:srgbClr val="002060"/>
                </a:solidFill>
              </a:rPr>
              <a:t>,</a:t>
            </a:r>
            <a:r>
              <a:rPr lang="ko-KR" altLang="en-US" sz="2800" dirty="0">
                <a:solidFill>
                  <a:srgbClr val="002060"/>
                </a:solidFill>
              </a:rPr>
              <a:t> 외피와 내부의 신선도는 유사하다</a:t>
            </a:r>
            <a:r>
              <a:rPr lang="en-US" altLang="ko-KR" sz="28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2800" dirty="0">
                <a:solidFill>
                  <a:srgbClr val="002060"/>
                </a:solidFill>
              </a:rPr>
              <a:t>	Ⅲ. </a:t>
            </a:r>
            <a:r>
              <a:rPr lang="ko-KR" altLang="en-US" sz="2800" dirty="0">
                <a:solidFill>
                  <a:srgbClr val="002060"/>
                </a:solidFill>
              </a:rPr>
              <a:t>냉장고의 보관 온도는 </a:t>
            </a:r>
            <a:r>
              <a:rPr lang="en-US" altLang="ko-KR" sz="2800" dirty="0">
                <a:solidFill>
                  <a:srgbClr val="002060"/>
                </a:solidFill>
              </a:rPr>
              <a:t>0</a:t>
            </a:r>
            <a:r>
              <a:rPr lang="ko-KR" altLang="en-US" sz="2800" dirty="0">
                <a:solidFill>
                  <a:srgbClr val="002060"/>
                </a:solidFill>
              </a:rPr>
              <a:t>℃</a:t>
            </a:r>
            <a:r>
              <a:rPr lang="en-US" altLang="ko-KR" sz="2800" dirty="0">
                <a:solidFill>
                  <a:srgbClr val="002060"/>
                </a:solidFill>
              </a:rPr>
              <a:t>~5</a:t>
            </a:r>
            <a:r>
              <a:rPr lang="ko-KR" altLang="en-US" sz="2800" dirty="0">
                <a:solidFill>
                  <a:srgbClr val="002060"/>
                </a:solidFill>
              </a:rPr>
              <a:t> ℃</a:t>
            </a:r>
            <a:r>
              <a:rPr lang="en-US" altLang="ko-KR" sz="2800" dirty="0">
                <a:solidFill>
                  <a:srgbClr val="002060"/>
                </a:solidFill>
              </a:rPr>
              <a:t>(</a:t>
            </a:r>
            <a:r>
              <a:rPr lang="ko-KR" altLang="en-US" sz="2800" dirty="0">
                <a:solidFill>
                  <a:srgbClr val="002060"/>
                </a:solidFill>
              </a:rPr>
              <a:t>적정온도</a:t>
            </a:r>
            <a:r>
              <a:rPr lang="en-US" altLang="ko-KR" sz="2800" dirty="0">
                <a:solidFill>
                  <a:srgbClr val="002060"/>
                </a:solidFill>
              </a:rPr>
              <a:t>)</a:t>
            </a:r>
            <a:r>
              <a:rPr lang="ko-KR" altLang="en-US" sz="2800" dirty="0">
                <a:solidFill>
                  <a:srgbClr val="002060"/>
                </a:solidFill>
              </a:rPr>
              <a:t>를</a:t>
            </a:r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en-US" altLang="ko-KR" sz="2800" dirty="0">
                <a:solidFill>
                  <a:srgbClr val="002060"/>
                </a:solidFill>
              </a:rPr>
              <a:t>	       </a:t>
            </a:r>
            <a:r>
              <a:rPr lang="ko-KR" altLang="en-US" sz="2800" dirty="0">
                <a:solidFill>
                  <a:srgbClr val="002060"/>
                </a:solidFill>
              </a:rPr>
              <a:t>유지한다</a:t>
            </a:r>
            <a:r>
              <a:rPr lang="en-US" altLang="ko-KR" sz="2800" dirty="0">
                <a:solidFill>
                  <a:srgbClr val="002060"/>
                </a:solidFill>
              </a:rPr>
              <a:t>.</a:t>
            </a: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 사과의 신선도</a:t>
            </a:r>
            <a:r>
              <a:rPr lang="en-US" altLang="ko-KR" sz="2800" dirty="0">
                <a:solidFill>
                  <a:srgbClr val="002060"/>
                </a:solidFill>
              </a:rPr>
              <a:t>(%)</a:t>
            </a:r>
            <a:r>
              <a:rPr lang="ko-KR" altLang="en-US" sz="2800" dirty="0">
                <a:solidFill>
                  <a:srgbClr val="002060"/>
                </a:solidFill>
              </a:rPr>
              <a:t> 분류를 위한 데이터 수집</a:t>
            </a:r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en-US" altLang="ko-KR" sz="2800" dirty="0">
                <a:solidFill>
                  <a:srgbClr val="002060"/>
                </a:solidFill>
              </a:rPr>
              <a:t>  ※ </a:t>
            </a:r>
            <a:r>
              <a:rPr lang="ko-KR" altLang="en-US" sz="2800" dirty="0">
                <a:solidFill>
                  <a:srgbClr val="002060"/>
                </a:solidFill>
              </a:rPr>
              <a:t>데이터 수집 단계에서 한계가 발생하여 신선도</a:t>
            </a:r>
            <a:r>
              <a:rPr lang="en-US" altLang="ko-KR" sz="2800" dirty="0">
                <a:solidFill>
                  <a:srgbClr val="002060"/>
                </a:solidFill>
              </a:rPr>
              <a:t>(%)</a:t>
            </a:r>
            <a:r>
              <a:rPr lang="ko-KR" altLang="en-US" sz="2800" dirty="0">
                <a:solidFill>
                  <a:srgbClr val="002060"/>
                </a:solidFill>
              </a:rPr>
              <a:t>의 대체로 </a:t>
            </a:r>
            <a:r>
              <a:rPr lang="ko-KR" altLang="en-US" sz="2800" b="1" dirty="0">
                <a:solidFill>
                  <a:srgbClr val="002060"/>
                </a:solidFill>
              </a:rPr>
              <a:t>상급</a:t>
            </a:r>
            <a:r>
              <a:rPr lang="en-US" altLang="ko-KR" sz="2800" b="1" dirty="0">
                <a:solidFill>
                  <a:srgbClr val="002060"/>
                </a:solidFill>
              </a:rPr>
              <a:t>/</a:t>
            </a:r>
            <a:r>
              <a:rPr lang="ko-KR" altLang="en-US" sz="2800" b="1" dirty="0">
                <a:solidFill>
                  <a:srgbClr val="002060"/>
                </a:solidFill>
              </a:rPr>
              <a:t>중급</a:t>
            </a:r>
            <a:r>
              <a:rPr lang="en-US" altLang="ko-KR" sz="2800" b="1" dirty="0">
                <a:solidFill>
                  <a:srgbClr val="002060"/>
                </a:solidFill>
              </a:rPr>
              <a:t>/</a:t>
            </a:r>
            <a:r>
              <a:rPr lang="ko-KR" altLang="en-US" sz="2800" b="1" dirty="0">
                <a:solidFill>
                  <a:srgbClr val="002060"/>
                </a:solidFill>
              </a:rPr>
              <a:t>하급</a:t>
            </a:r>
            <a:r>
              <a:rPr lang="en-US" altLang="ko-KR" sz="2800" b="1" dirty="0">
                <a:solidFill>
                  <a:srgbClr val="002060"/>
                </a:solidFill>
              </a:rPr>
              <a:t>/</a:t>
            </a:r>
            <a:r>
              <a:rPr lang="ko-KR" altLang="en-US" sz="2800" b="1" dirty="0">
                <a:solidFill>
                  <a:srgbClr val="002060"/>
                </a:solidFill>
              </a:rPr>
              <a:t>폐기</a:t>
            </a:r>
            <a:r>
              <a:rPr lang="ko-KR" altLang="en-US" sz="2800" dirty="0">
                <a:solidFill>
                  <a:srgbClr val="002060"/>
                </a:solidFill>
              </a:rPr>
              <a:t> 분류 모델로 변경</a:t>
            </a:r>
            <a:endParaRPr lang="en-US" altLang="ko-KR" sz="2800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</a:t>
            </a:r>
            <a:r>
              <a:rPr lang="en-US" altLang="ko-KR" sz="2800" dirty="0">
                <a:solidFill>
                  <a:srgbClr val="002060"/>
                </a:solidFill>
              </a:rPr>
              <a:t> </a:t>
            </a:r>
            <a:r>
              <a:rPr lang="ko-KR" altLang="en-US" sz="2800" dirty="0">
                <a:solidFill>
                  <a:srgbClr val="002060"/>
                </a:solidFill>
              </a:rPr>
              <a:t>품질별 분류 기준</a:t>
            </a:r>
            <a:r>
              <a:rPr lang="en-US" altLang="ko-KR" sz="2800" dirty="0">
                <a:solidFill>
                  <a:srgbClr val="002060"/>
                </a:solidFill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</a:rPr>
              <a:t>색상 균일도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모양의 균일도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상처 및 흠집 유무</a:t>
            </a:r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en-US" altLang="ko-KR" sz="2800" dirty="0">
                <a:solidFill>
                  <a:srgbClr val="002060"/>
                </a:solidFill>
              </a:rPr>
              <a:t>	- </a:t>
            </a:r>
            <a:r>
              <a:rPr lang="ko-KR" altLang="en-US" sz="2800" dirty="0">
                <a:solidFill>
                  <a:srgbClr val="002060"/>
                </a:solidFill>
              </a:rPr>
              <a:t>상급</a:t>
            </a:r>
            <a:r>
              <a:rPr lang="en-US" altLang="ko-KR" sz="2800" dirty="0">
                <a:solidFill>
                  <a:srgbClr val="002060"/>
                </a:solidFill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</a:rPr>
              <a:t>분류 기준에 모두 적합할 경우</a:t>
            </a:r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en-US" altLang="ko-KR" sz="2800" dirty="0">
                <a:solidFill>
                  <a:srgbClr val="002060"/>
                </a:solidFill>
              </a:rPr>
              <a:t>	- </a:t>
            </a:r>
            <a:r>
              <a:rPr lang="ko-KR" altLang="en-US" sz="2800" dirty="0">
                <a:solidFill>
                  <a:srgbClr val="002060"/>
                </a:solidFill>
              </a:rPr>
              <a:t>중급</a:t>
            </a:r>
            <a:r>
              <a:rPr lang="en-US" altLang="ko-KR" sz="2800" dirty="0">
                <a:solidFill>
                  <a:srgbClr val="002060"/>
                </a:solidFill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</a:rPr>
              <a:t>분류 기준 중 </a:t>
            </a:r>
            <a:r>
              <a:rPr lang="en-US" altLang="ko-KR" sz="2800" dirty="0">
                <a:solidFill>
                  <a:srgbClr val="002060"/>
                </a:solidFill>
              </a:rPr>
              <a:t>2</a:t>
            </a:r>
            <a:r>
              <a:rPr lang="ko-KR" altLang="en-US" sz="2800" dirty="0">
                <a:solidFill>
                  <a:srgbClr val="002060"/>
                </a:solidFill>
              </a:rPr>
              <a:t>개가 적합할 경우</a:t>
            </a:r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en-US" altLang="ko-KR" sz="2800" dirty="0">
                <a:solidFill>
                  <a:srgbClr val="002060"/>
                </a:solidFill>
              </a:rPr>
              <a:t>	- </a:t>
            </a:r>
            <a:r>
              <a:rPr lang="ko-KR" altLang="en-US" sz="2800" dirty="0">
                <a:solidFill>
                  <a:srgbClr val="002060"/>
                </a:solidFill>
              </a:rPr>
              <a:t>하급</a:t>
            </a:r>
            <a:r>
              <a:rPr lang="en-US" altLang="ko-KR" sz="2800" dirty="0">
                <a:solidFill>
                  <a:srgbClr val="002060"/>
                </a:solidFill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</a:rPr>
              <a:t>분류 기준 중 </a:t>
            </a:r>
            <a:r>
              <a:rPr lang="en-US" altLang="ko-KR" sz="2800" dirty="0">
                <a:solidFill>
                  <a:srgbClr val="002060"/>
                </a:solidFill>
              </a:rPr>
              <a:t>1</a:t>
            </a:r>
            <a:r>
              <a:rPr lang="ko-KR" altLang="en-US" sz="2800" dirty="0">
                <a:solidFill>
                  <a:srgbClr val="002060"/>
                </a:solidFill>
              </a:rPr>
              <a:t>개가 적합할 경우</a:t>
            </a:r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en-US" altLang="ko-KR" sz="2800" dirty="0">
                <a:solidFill>
                  <a:srgbClr val="002060"/>
                </a:solidFill>
              </a:rPr>
              <a:t>	- </a:t>
            </a:r>
            <a:r>
              <a:rPr lang="ko-KR" altLang="en-US" sz="2800" dirty="0">
                <a:solidFill>
                  <a:srgbClr val="002060"/>
                </a:solidFill>
              </a:rPr>
              <a:t>폐기</a:t>
            </a:r>
            <a:r>
              <a:rPr lang="en-US" altLang="ko-KR" sz="2800" dirty="0">
                <a:solidFill>
                  <a:srgbClr val="002060"/>
                </a:solidFill>
              </a:rPr>
              <a:t>: </a:t>
            </a:r>
            <a:r>
              <a:rPr lang="ko-KR" altLang="en-US" sz="2800" dirty="0">
                <a:solidFill>
                  <a:srgbClr val="002060"/>
                </a:solidFill>
              </a:rPr>
              <a:t>표면 변형 정도의 썩음 발생</a:t>
            </a:r>
            <a:endParaRPr lang="en-US" altLang="ko-KR" sz="2800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 변경된 분류 체계로 사과의 소비기한 일반화</a:t>
            </a:r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en-US" altLang="ko-KR" sz="2800" dirty="0">
                <a:solidFill>
                  <a:srgbClr val="002060"/>
                </a:solidFill>
              </a:rPr>
              <a:t> ※ </a:t>
            </a:r>
            <a:r>
              <a:rPr lang="ko-KR" altLang="en-US" sz="2800" dirty="0">
                <a:solidFill>
                  <a:srgbClr val="002060"/>
                </a:solidFill>
              </a:rPr>
              <a:t>국립 농업 과학원 기준 참조</a:t>
            </a:r>
            <a:endParaRPr lang="en-US" altLang="ko-KR" sz="2800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D187B-3705-6377-25F0-298DDE8E8BD6}"/>
              </a:ext>
            </a:extLst>
          </p:cNvPr>
          <p:cNvSpPr txBox="1"/>
          <p:nvPr/>
        </p:nvSpPr>
        <p:spPr>
          <a:xfrm>
            <a:off x="12030207" y="14946097"/>
            <a:ext cx="871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</a:rPr>
              <a:t>▶ </a:t>
            </a:r>
            <a:r>
              <a:rPr lang="en-US" altLang="ko-KR" sz="2800" dirty="0">
                <a:solidFill>
                  <a:srgbClr val="002060"/>
                </a:solidFill>
              </a:rPr>
              <a:t>Google Drive </a:t>
            </a:r>
            <a:r>
              <a:rPr lang="ko-KR" altLang="en-US" sz="2800" dirty="0">
                <a:solidFill>
                  <a:srgbClr val="002060"/>
                </a:solidFill>
              </a:rPr>
              <a:t>이용하여 자체 데이터셋 제작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79386-70A8-449A-4722-AF71B1F8BB25}"/>
              </a:ext>
            </a:extLst>
          </p:cNvPr>
          <p:cNvSpPr txBox="1"/>
          <p:nvPr/>
        </p:nvSpPr>
        <p:spPr>
          <a:xfrm>
            <a:off x="12030207" y="19845337"/>
            <a:ext cx="87152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</a:rPr>
              <a:t>▶</a:t>
            </a:r>
            <a:r>
              <a:rPr lang="en-US" altLang="ko-KR" sz="2800" dirty="0">
                <a:solidFill>
                  <a:srgbClr val="002060"/>
                </a:solidFill>
              </a:rPr>
              <a:t> SMOTE  </a:t>
            </a:r>
            <a:r>
              <a:rPr lang="ko-KR" altLang="en-US" sz="2800" dirty="0">
                <a:solidFill>
                  <a:srgbClr val="002060"/>
                </a:solidFill>
              </a:rPr>
              <a:t>기법을 활용해 훈련 데이터 불균형으로 인한 </a:t>
            </a:r>
            <a:r>
              <a:rPr lang="ko-KR" altLang="en-US" sz="2800" dirty="0" err="1">
                <a:solidFill>
                  <a:srgbClr val="002060"/>
                </a:solidFill>
              </a:rPr>
              <a:t>과적합</a:t>
            </a:r>
            <a:r>
              <a:rPr lang="ko-KR" altLang="en-US" sz="2800" dirty="0">
                <a:solidFill>
                  <a:srgbClr val="002060"/>
                </a:solidFill>
              </a:rPr>
              <a:t> 방지</a:t>
            </a:r>
            <a:endParaRPr lang="en-US" altLang="ko-KR" sz="2800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 이미지 데이터를 불러와 </a:t>
            </a:r>
            <a:r>
              <a:rPr lang="en-US" altLang="ko-KR" sz="2800" dirty="0">
                <a:solidFill>
                  <a:srgbClr val="002060"/>
                </a:solidFill>
              </a:rPr>
              <a:t>HSV</a:t>
            </a:r>
            <a:r>
              <a:rPr lang="ko-KR" altLang="en-US" sz="2800" dirty="0">
                <a:solidFill>
                  <a:srgbClr val="002060"/>
                </a:solidFill>
              </a:rPr>
              <a:t>로 변환 및 저장</a:t>
            </a:r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* 조명이 일정하지 않는 이미지에서도 사과의 흠집을 효과적으로 감지</a:t>
            </a:r>
            <a:endParaRPr lang="en-US" altLang="ko-KR" sz="2800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 이미지에 존재하는 작은 노이즈를 제거하고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경계선 부분을 보존하는 </a:t>
            </a:r>
            <a:r>
              <a:rPr lang="ko-KR" altLang="en-US" sz="2800" dirty="0" err="1">
                <a:solidFill>
                  <a:srgbClr val="002060"/>
                </a:solidFill>
              </a:rPr>
              <a:t>바이레터럴</a:t>
            </a:r>
            <a:r>
              <a:rPr lang="ko-KR" altLang="en-US" sz="2800" dirty="0">
                <a:solidFill>
                  <a:srgbClr val="002060"/>
                </a:solidFill>
              </a:rPr>
              <a:t> 기법을 사용하여 데이터 </a:t>
            </a:r>
            <a:r>
              <a:rPr lang="ko-KR" altLang="en-US" sz="2800" dirty="0" err="1">
                <a:solidFill>
                  <a:srgbClr val="002060"/>
                </a:solidFill>
              </a:rPr>
              <a:t>전처리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61FED2-DD78-97C8-3366-BF2CF2EE7839}"/>
              </a:ext>
            </a:extLst>
          </p:cNvPr>
          <p:cNvSpPr txBox="1"/>
          <p:nvPr/>
        </p:nvSpPr>
        <p:spPr>
          <a:xfrm>
            <a:off x="12032677" y="25941337"/>
            <a:ext cx="87152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결론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 냉장고 속 재료의 신선도와 소비기한을 편리하게 관리할 수 있는 시스템 개발</a:t>
            </a:r>
            <a:endParaRPr lang="en-US" altLang="ko-KR" sz="2800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 효과적인 이미지 처리 모델을 구축하기 위해서는 전통적인 </a:t>
            </a:r>
            <a:r>
              <a:rPr lang="ko-KR" altLang="en-US" sz="2800" dirty="0" err="1">
                <a:solidFill>
                  <a:srgbClr val="002060"/>
                </a:solidFill>
              </a:rPr>
              <a:t>머신러닝</a:t>
            </a:r>
            <a:r>
              <a:rPr lang="ko-KR" altLang="en-US" sz="2800" dirty="0">
                <a:solidFill>
                  <a:srgbClr val="002060"/>
                </a:solidFill>
              </a:rPr>
              <a:t> 기법보다  </a:t>
            </a:r>
            <a:r>
              <a:rPr lang="en-US" altLang="ko-KR" sz="2800" dirty="0">
                <a:solidFill>
                  <a:srgbClr val="002060"/>
                </a:solidFill>
              </a:rPr>
              <a:t>CNN </a:t>
            </a:r>
            <a:r>
              <a:rPr lang="ko-KR" altLang="en-US" sz="2800" dirty="0">
                <a:solidFill>
                  <a:srgbClr val="002060"/>
                </a:solidFill>
              </a:rPr>
              <a:t>구조가 더욱 적합 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6B690-D0D1-666A-0FD3-F3345F9097BA}"/>
              </a:ext>
            </a:extLst>
          </p:cNvPr>
          <p:cNvSpPr txBox="1"/>
          <p:nvPr/>
        </p:nvSpPr>
        <p:spPr>
          <a:xfrm>
            <a:off x="12058650" y="29367896"/>
            <a:ext cx="871524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</a:rPr>
              <a:t>향후 발전 계획</a:t>
            </a:r>
            <a:endParaRPr lang="en-US" altLang="ko-KR" sz="2800" b="1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 보완점</a:t>
            </a:r>
            <a:endParaRPr lang="en-US" altLang="ko-KR" sz="2800" dirty="0">
              <a:solidFill>
                <a:srgbClr val="00206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rgbClr val="002060"/>
                </a:solidFill>
              </a:rPr>
              <a:t>신선도</a:t>
            </a:r>
            <a:r>
              <a:rPr lang="en-US" altLang="ko-KR" sz="2800" dirty="0">
                <a:solidFill>
                  <a:srgbClr val="002060"/>
                </a:solidFill>
              </a:rPr>
              <a:t>(%) </a:t>
            </a:r>
            <a:r>
              <a:rPr lang="ko-KR" altLang="en-US" sz="2800" dirty="0">
                <a:solidFill>
                  <a:srgbClr val="002060"/>
                </a:solidFill>
              </a:rPr>
              <a:t>및 신선도에 따른 소비 가능 기한</a:t>
            </a:r>
            <a:r>
              <a:rPr lang="en-US" altLang="ko-KR" sz="2800" dirty="0">
                <a:solidFill>
                  <a:srgbClr val="002060"/>
                </a:solidFill>
              </a:rPr>
              <a:t>(</a:t>
            </a:r>
            <a:r>
              <a:rPr lang="ko-KR" altLang="en-US" sz="2800" dirty="0">
                <a:solidFill>
                  <a:srgbClr val="002060"/>
                </a:solidFill>
              </a:rPr>
              <a:t>일</a:t>
            </a:r>
            <a:r>
              <a:rPr lang="en-US" altLang="ko-KR" sz="2800" dirty="0">
                <a:solidFill>
                  <a:srgbClr val="002060"/>
                </a:solidFill>
              </a:rPr>
              <a:t>)</a:t>
            </a:r>
            <a:r>
              <a:rPr lang="ko-KR" altLang="en-US" sz="2800" dirty="0">
                <a:solidFill>
                  <a:srgbClr val="002060"/>
                </a:solidFill>
              </a:rPr>
              <a:t>의 데이터셋을 구축하고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보다 섬세한 상위 호환 모델 개발</a:t>
            </a:r>
            <a:endParaRPr lang="en-US" altLang="ko-KR" sz="2800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 요리 추천 기술 개발</a:t>
            </a:r>
            <a:endParaRPr lang="en-US" altLang="ko-KR" sz="2800" dirty="0">
              <a:solidFill>
                <a:srgbClr val="00206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rgbClr val="002060"/>
                </a:solidFill>
              </a:rPr>
              <a:t>스마트 가전과 연동된 애플리케이션 통해 냉장고 속 재료를 기반으로 제작할 수 있는 요리 및 레시피 추천 시스템 개발</a:t>
            </a:r>
            <a:endParaRPr lang="en-US" altLang="ko-KR" sz="2800" dirty="0">
              <a:solidFill>
                <a:srgbClr val="00206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rgbClr val="002060"/>
                </a:solidFill>
              </a:rPr>
              <a:t>컴퓨터 비전 모델</a:t>
            </a:r>
            <a:r>
              <a:rPr lang="en-US" altLang="ko-KR" sz="2800" dirty="0">
                <a:solidFill>
                  <a:srgbClr val="002060"/>
                </a:solidFill>
              </a:rPr>
              <a:t>(YOLOv5)</a:t>
            </a:r>
            <a:r>
              <a:rPr lang="ko-KR" altLang="en-US" sz="2800" dirty="0">
                <a:solidFill>
                  <a:srgbClr val="002060"/>
                </a:solidFill>
              </a:rPr>
              <a:t>과</a:t>
            </a:r>
            <a:r>
              <a:rPr lang="en-US" altLang="ko-KR" sz="2800" dirty="0">
                <a:solidFill>
                  <a:srgbClr val="002060"/>
                </a:solidFill>
              </a:rPr>
              <a:t> NLP </a:t>
            </a:r>
            <a:r>
              <a:rPr lang="ko-KR" altLang="en-US" sz="2800" dirty="0">
                <a:solidFill>
                  <a:srgbClr val="002060"/>
                </a:solidFill>
              </a:rPr>
              <a:t>모델을 이용하여 사진 속 재료를 탐지하고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이를 기반으로 요리 추천</a:t>
            </a:r>
            <a:endParaRPr lang="en-US" altLang="ko-KR" sz="2800" dirty="0">
              <a:solidFill>
                <a:srgbClr val="00206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002060"/>
                </a:solidFill>
              </a:rPr>
              <a:t>AI</a:t>
            </a:r>
            <a:r>
              <a:rPr lang="ko-KR" altLang="en-US" sz="2800" dirty="0">
                <a:solidFill>
                  <a:srgbClr val="002060"/>
                </a:solidFill>
              </a:rPr>
              <a:t>를 활용하여 일상 속 재료의 활용도를 높이고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사용자 맞춤형 요리 아이디어 제공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CDE758-6A71-C363-4729-008D9A62FE71}"/>
              </a:ext>
            </a:extLst>
          </p:cNvPr>
          <p:cNvSpPr txBox="1"/>
          <p:nvPr/>
        </p:nvSpPr>
        <p:spPr>
          <a:xfrm>
            <a:off x="2076450" y="26017537"/>
            <a:ext cx="871524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</a:rPr>
              <a:t>▶ </a:t>
            </a:r>
            <a:r>
              <a:rPr lang="en-US" altLang="ko-KR" sz="2800" dirty="0">
                <a:solidFill>
                  <a:srgbClr val="002060"/>
                </a:solidFill>
              </a:rPr>
              <a:t>5</a:t>
            </a:r>
            <a:r>
              <a:rPr lang="ko-KR" altLang="en-US" sz="2800" dirty="0">
                <a:solidFill>
                  <a:srgbClr val="002060"/>
                </a:solidFill>
              </a:rPr>
              <a:t>번의 교차검증으로 각 모델의 정확도와 평균을 구하고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그 중 가장 정확도가 높은 모델의 혼동행렬과 손실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정확도 그래프를 시각화</a:t>
            </a:r>
            <a:endParaRPr lang="en-US" altLang="ko-KR" sz="2800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 학습손실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검증손실 </a:t>
            </a:r>
            <a:r>
              <a:rPr lang="en-US" altLang="ko-KR" sz="2800" dirty="0">
                <a:solidFill>
                  <a:srgbClr val="002060"/>
                </a:solidFill>
              </a:rPr>
              <a:t>/ </a:t>
            </a:r>
            <a:r>
              <a:rPr lang="ko-KR" altLang="en-US" sz="2800" dirty="0" err="1">
                <a:solidFill>
                  <a:srgbClr val="002060"/>
                </a:solidFill>
              </a:rPr>
              <a:t>학습정확도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 err="1">
                <a:solidFill>
                  <a:srgbClr val="002060"/>
                </a:solidFill>
              </a:rPr>
              <a:t>검증정확도가</a:t>
            </a:r>
            <a:r>
              <a:rPr lang="ko-KR" altLang="en-US" sz="2800" dirty="0">
                <a:solidFill>
                  <a:srgbClr val="002060"/>
                </a:solidFill>
              </a:rPr>
              <a:t> 비슷하게 변화하는 모습이 긍정적인 신호이며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모델이 잘 학습되고 있다는 것을 확인</a:t>
            </a:r>
            <a:endParaRPr lang="en-US" altLang="ko-KR" sz="2800" dirty="0">
              <a:solidFill>
                <a:srgbClr val="002060"/>
              </a:solidFill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 </a:t>
            </a:r>
            <a:r>
              <a:rPr lang="en-US" altLang="ko-KR" sz="2800" dirty="0">
                <a:solidFill>
                  <a:srgbClr val="002060"/>
                </a:solidFill>
              </a:rPr>
              <a:t>CNN</a:t>
            </a:r>
            <a:r>
              <a:rPr lang="ko-KR" altLang="en-US" sz="2800" dirty="0">
                <a:solidFill>
                  <a:srgbClr val="002060"/>
                </a:solidFill>
              </a:rPr>
              <a:t>과 전통적인 </a:t>
            </a:r>
            <a:r>
              <a:rPr lang="ko-KR" altLang="en-US" sz="2800" dirty="0" err="1">
                <a:solidFill>
                  <a:srgbClr val="002060"/>
                </a:solidFill>
              </a:rPr>
              <a:t>머신러닝</a:t>
            </a:r>
            <a:r>
              <a:rPr lang="ko-KR" altLang="en-US" sz="2800" dirty="0">
                <a:solidFill>
                  <a:srgbClr val="002060"/>
                </a:solidFill>
              </a:rPr>
              <a:t> 기법</a:t>
            </a:r>
            <a:r>
              <a:rPr lang="en-US" altLang="ko-KR" sz="2800" dirty="0">
                <a:solidFill>
                  <a:srgbClr val="002060"/>
                </a:solidFill>
              </a:rPr>
              <a:t>(</a:t>
            </a:r>
            <a:r>
              <a:rPr lang="ko-KR" altLang="en-US" sz="2800" dirty="0">
                <a:solidFill>
                  <a:srgbClr val="002060"/>
                </a:solidFill>
              </a:rPr>
              <a:t>다중 회귀분석</a:t>
            </a:r>
            <a:r>
              <a:rPr lang="en-US" altLang="ko-KR" sz="2800" dirty="0">
                <a:solidFill>
                  <a:srgbClr val="002060"/>
                </a:solidFill>
              </a:rPr>
              <a:t> </a:t>
            </a:r>
            <a:r>
              <a:rPr lang="ko-KR" altLang="en-US" sz="2800" dirty="0">
                <a:solidFill>
                  <a:srgbClr val="002060"/>
                </a:solidFill>
              </a:rPr>
              <a:t>등</a:t>
            </a:r>
            <a:r>
              <a:rPr lang="en-US" altLang="ko-KR" sz="2800" dirty="0">
                <a:solidFill>
                  <a:srgbClr val="002060"/>
                </a:solidFill>
              </a:rPr>
              <a:t>)</a:t>
            </a:r>
            <a:r>
              <a:rPr lang="ko-KR" altLang="en-US" sz="2800" dirty="0">
                <a:solidFill>
                  <a:srgbClr val="002060"/>
                </a:solidFill>
              </a:rPr>
              <a:t>의 성능을 비교</a:t>
            </a:r>
            <a:endParaRPr lang="en-US" altLang="ko-KR" sz="2800" dirty="0">
              <a:solidFill>
                <a:srgbClr val="00206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rgbClr val="002060"/>
                </a:solidFill>
              </a:rPr>
              <a:t>이미지에는 지역적 특징</a:t>
            </a:r>
            <a:r>
              <a:rPr lang="en-US" altLang="ko-KR" sz="2800" dirty="0">
                <a:solidFill>
                  <a:srgbClr val="002060"/>
                </a:solidFill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</a:rPr>
              <a:t>공간적 정보가 존재하는데 </a:t>
            </a:r>
            <a:r>
              <a:rPr lang="en-US" altLang="ko-KR" sz="2800" dirty="0">
                <a:solidFill>
                  <a:srgbClr val="002060"/>
                </a:solidFill>
              </a:rPr>
              <a:t>1</a:t>
            </a:r>
            <a:r>
              <a:rPr lang="ko-KR" altLang="en-US" sz="2800" dirty="0">
                <a:solidFill>
                  <a:srgbClr val="002060"/>
                </a:solidFill>
              </a:rPr>
              <a:t>차원 벡터로 변환 시</a:t>
            </a:r>
            <a:r>
              <a:rPr lang="en-US" altLang="ko-KR" sz="2800" dirty="0">
                <a:solidFill>
                  <a:srgbClr val="002060"/>
                </a:solidFill>
              </a:rPr>
              <a:t>,</a:t>
            </a:r>
            <a:r>
              <a:rPr lang="ko-KR" altLang="en-US" sz="2800" dirty="0">
                <a:solidFill>
                  <a:srgbClr val="002060"/>
                </a:solidFill>
              </a:rPr>
              <a:t> 이러한 정보를 잃어 이미지 정보 손상</a:t>
            </a:r>
            <a:endParaRPr lang="en-US" altLang="ko-KR" sz="2800" dirty="0">
              <a:solidFill>
                <a:srgbClr val="00206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002060"/>
                </a:solidFill>
              </a:rPr>
              <a:t>CNN</a:t>
            </a:r>
            <a:r>
              <a:rPr lang="ko-KR" altLang="en-US" sz="2800" dirty="0">
                <a:solidFill>
                  <a:srgbClr val="002060"/>
                </a:solidFill>
              </a:rPr>
              <a:t>은</a:t>
            </a:r>
            <a:r>
              <a:rPr lang="en-US" altLang="ko-KR" sz="2800" dirty="0">
                <a:solidFill>
                  <a:srgbClr val="002060"/>
                </a:solidFill>
              </a:rPr>
              <a:t> </a:t>
            </a:r>
            <a:r>
              <a:rPr lang="ko-KR" altLang="en-US" sz="2800" dirty="0">
                <a:solidFill>
                  <a:srgbClr val="002060"/>
                </a:solidFill>
              </a:rPr>
              <a:t>중요한 패턴까지 인식하는 </a:t>
            </a:r>
            <a:r>
              <a:rPr lang="ko-KR" altLang="en-US" sz="2800" dirty="0" err="1">
                <a:solidFill>
                  <a:srgbClr val="002060"/>
                </a:solidFill>
              </a:rPr>
              <a:t>합성곱</a:t>
            </a:r>
            <a:r>
              <a:rPr lang="ko-KR" altLang="en-US" sz="2800" dirty="0">
                <a:solidFill>
                  <a:srgbClr val="002060"/>
                </a:solidFill>
              </a:rPr>
              <a:t> 계층을 사용하므로 이미지 처리에 가장 적합한 모델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B07E10A-3DDC-1664-939C-80312A09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2450" y="15598778"/>
            <a:ext cx="8675369" cy="48721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472E458-93BF-9866-5F2F-16A4BD84B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2050" y="16230221"/>
            <a:ext cx="2076459" cy="315333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C4899D2-AB9E-91A4-7EF8-904B5265F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96497" y="16230221"/>
            <a:ext cx="2061322" cy="31533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C4781F5-1889-2697-3033-4827DD39D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8818" y="16230221"/>
            <a:ext cx="2132809" cy="323635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BA9024FB-C3F2-56EA-5830-9DDC7102A5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82450" y="16230221"/>
            <a:ext cx="2132809" cy="32563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60E4D6-BC34-4F01-6BCA-8DC50E4CFE6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51417"/>
          <a:stretch/>
        </p:blipFill>
        <p:spPr>
          <a:xfrm>
            <a:off x="4635581" y="32723138"/>
            <a:ext cx="3496680" cy="2771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094429-1FB8-BAB1-614B-6CD7E83CF0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6850" y="32723137"/>
            <a:ext cx="3246314" cy="27714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A07CF8-C1B7-A458-034A-68161273432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33" t="51558" r="-533" b="102"/>
          <a:stretch/>
        </p:blipFill>
        <p:spPr>
          <a:xfrm>
            <a:off x="7980714" y="32723138"/>
            <a:ext cx="3514250" cy="277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595</Words>
  <Application>Microsoft Office PowerPoint</Application>
  <PresentationFormat>사용자 지정</PresentationFormat>
  <Paragraphs>73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 Astro Space</vt:lpstr>
      <vt:lpstr>NanumSquareRoundOTF ExtraBold</vt:lpstr>
      <vt:lpstr>맑은 고딕</vt:lpstr>
      <vt:lpstr>문체부 돋음체</vt:lpstr>
      <vt:lpstr>문체부 제목 돋음체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소이 신</cp:lastModifiedBy>
  <cp:revision>25</cp:revision>
  <dcterms:created xsi:type="dcterms:W3CDTF">2023-02-03T11:41:11Z</dcterms:created>
  <dcterms:modified xsi:type="dcterms:W3CDTF">2024-11-22T01:11:18Z</dcterms:modified>
</cp:coreProperties>
</file>