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65" r:id="rId5"/>
    <p:sldId id="310" r:id="rId6"/>
    <p:sldId id="320" r:id="rId7"/>
    <p:sldId id="322" r:id="rId8"/>
    <p:sldId id="323" r:id="rId9"/>
    <p:sldId id="321" r:id="rId10"/>
    <p:sldId id="324" r:id="rId11"/>
    <p:sldId id="331" r:id="rId12"/>
    <p:sldId id="330" r:id="rId13"/>
    <p:sldId id="315" r:id="rId14"/>
    <p:sldId id="314" r:id="rId15"/>
    <p:sldId id="325" r:id="rId16"/>
    <p:sldId id="327" r:id="rId17"/>
    <p:sldId id="328" r:id="rId18"/>
    <p:sldId id="329" r:id="rId19"/>
    <p:sldId id="326" r:id="rId20"/>
  </p:sldIdLst>
  <p:sldSz cx="12188825"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1" d="100"/>
          <a:sy n="71" d="100"/>
        </p:scale>
        <p:origin x="78" y="21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Black Owned Businesses by Industry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32474061180308672"/>
          <c:y val="8.2608492431596708E-2"/>
          <c:w val="0.62059264489749011"/>
          <c:h val="0.82046381188652784"/>
        </c:manualLayout>
      </c:layout>
      <c:barChart>
        <c:barDir val="bar"/>
        <c:grouping val="clustered"/>
        <c:varyColors val="0"/>
        <c:ser>
          <c:idx val="0"/>
          <c:order val="0"/>
          <c:tx>
            <c:strRef>
              <c:f>Sheet1!$B$1</c:f>
              <c:strCache>
                <c:ptCount val="1"/>
                <c:pt idx="0">
                  <c:v>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Sheet1!$A$2:$A$11</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Sheet1!$B$2:$B$11</c:f>
              <c:numCache>
                <c:formatCode>General</c:formatCode>
                <c:ptCount val="10"/>
                <c:pt idx="0">
                  <c:v>40959</c:v>
                </c:pt>
                <c:pt idx="1">
                  <c:v>47727</c:v>
                </c:pt>
                <c:pt idx="2">
                  <c:v>92655</c:v>
                </c:pt>
                <c:pt idx="3">
                  <c:v>86357</c:v>
                </c:pt>
                <c:pt idx="4">
                  <c:v>128818</c:v>
                </c:pt>
                <c:pt idx="5">
                  <c:v>148181</c:v>
                </c:pt>
                <c:pt idx="6">
                  <c:v>168386</c:v>
                </c:pt>
                <c:pt idx="7">
                  <c:v>163761</c:v>
                </c:pt>
                <c:pt idx="8">
                  <c:v>216763</c:v>
                </c:pt>
                <c:pt idx="9">
                  <c:v>365140</c:v>
                </c:pt>
              </c:numCache>
            </c:numRef>
          </c:val>
          <c:extLst>
            <c:ext xmlns:c16="http://schemas.microsoft.com/office/drawing/2014/chart" uri="{C3380CC4-5D6E-409C-BE32-E72D297353CC}">
              <c16:uniqueId val="{00000000-0A3A-4F3B-BC31-8B809BD0EA3F}"/>
            </c:ext>
          </c:extLst>
        </c:ser>
        <c:ser>
          <c:idx val="1"/>
          <c:order val="1"/>
          <c:tx>
            <c:strRef>
              <c:f>Sheet1!$C$1</c:f>
              <c:strCache>
                <c:ptCount val="1"/>
                <c:pt idx="0">
                  <c:v>2012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Sheet1!$A$2:$A$11</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Sheet1!$C$2:$C$11</c:f>
              <c:numCache>
                <c:formatCode>General</c:formatCode>
                <c:ptCount val="10"/>
                <c:pt idx="0">
                  <c:v>60329</c:v>
                </c:pt>
                <c:pt idx="1">
                  <c:v>67399</c:v>
                </c:pt>
                <c:pt idx="2">
                  <c:v>78011</c:v>
                </c:pt>
                <c:pt idx="3">
                  <c:v>124286</c:v>
                </c:pt>
                <c:pt idx="4">
                  <c:v>136729</c:v>
                </c:pt>
                <c:pt idx="5">
                  <c:v>160276</c:v>
                </c:pt>
                <c:pt idx="6">
                  <c:v>184777</c:v>
                </c:pt>
                <c:pt idx="7">
                  <c:v>206942</c:v>
                </c:pt>
                <c:pt idx="8">
                  <c:v>294977</c:v>
                </c:pt>
                <c:pt idx="9">
                  <c:v>492983</c:v>
                </c:pt>
              </c:numCache>
            </c:numRef>
          </c:val>
          <c:extLst>
            <c:ext xmlns:c16="http://schemas.microsoft.com/office/drawing/2014/chart" uri="{C3380CC4-5D6E-409C-BE32-E72D297353CC}">
              <c16:uniqueId val="{00000001-0A3A-4F3B-BC31-8B809BD0EA3F}"/>
            </c:ext>
          </c:extLst>
        </c:ser>
        <c:dLbls>
          <c:dLblPos val="inEnd"/>
          <c:showLegendKey val="0"/>
          <c:showVal val="1"/>
          <c:showCatName val="0"/>
          <c:showSerName val="0"/>
          <c:showPercent val="0"/>
          <c:showBubbleSize val="0"/>
        </c:dLbls>
        <c:gapWidth val="100"/>
        <c:axId val="348305464"/>
        <c:axId val="348305792"/>
      </c:barChart>
      <c:catAx>
        <c:axId val="348305464"/>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48305792"/>
        <c:crosses val="autoZero"/>
        <c:auto val="1"/>
        <c:lblAlgn val="ctr"/>
        <c:lblOffset val="100"/>
        <c:noMultiLvlLbl val="0"/>
      </c:catAx>
      <c:valAx>
        <c:axId val="34830579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48305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(in Billions)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Sheet1!$B$16</c:f>
              <c:strCache>
                <c:ptCount val="1"/>
                <c:pt idx="0">
                  <c:v>2007</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Sheet1!$A$17:$A$26</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Sheet1!$B$17:$B$26</c:f>
              <c:numCache>
                <c:formatCode>General</c:formatCode>
                <c:ptCount val="10"/>
                <c:pt idx="0">
                  <c:v>11.2</c:v>
                </c:pt>
                <c:pt idx="1">
                  <c:v>3.1</c:v>
                </c:pt>
                <c:pt idx="2">
                  <c:v>12.6</c:v>
                </c:pt>
                <c:pt idx="3">
                  <c:v>3.9</c:v>
                </c:pt>
                <c:pt idx="4">
                  <c:v>0.3</c:v>
                </c:pt>
                <c:pt idx="5">
                  <c:v>9.9</c:v>
                </c:pt>
                <c:pt idx="6">
                  <c:v>16.8</c:v>
                </c:pt>
                <c:pt idx="7">
                  <c:v>1.1000000000000001</c:v>
                </c:pt>
                <c:pt idx="8">
                  <c:v>3.4</c:v>
                </c:pt>
                <c:pt idx="9">
                  <c:v>7.6</c:v>
                </c:pt>
              </c:numCache>
            </c:numRef>
          </c:val>
          <c:extLst>
            <c:ext xmlns:c16="http://schemas.microsoft.com/office/drawing/2014/chart" uri="{C3380CC4-5D6E-409C-BE32-E72D297353CC}">
              <c16:uniqueId val="{00000000-0C92-4FF9-82D6-43E37FB6DDC8}"/>
            </c:ext>
          </c:extLst>
        </c:ser>
        <c:ser>
          <c:idx val="1"/>
          <c:order val="1"/>
          <c:tx>
            <c:strRef>
              <c:f>Sheet1!$C$16</c:f>
              <c:strCache>
                <c:ptCount val="1"/>
                <c:pt idx="0">
                  <c:v>2012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Sheet1!$A$17:$A$26</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Sheet1!$C$17:$C$26</c:f>
              <c:numCache>
                <c:formatCode>General</c:formatCode>
                <c:ptCount val="10"/>
                <c:pt idx="0">
                  <c:v>8.5</c:v>
                </c:pt>
                <c:pt idx="1">
                  <c:v>1.6</c:v>
                </c:pt>
                <c:pt idx="2">
                  <c:v>4.5</c:v>
                </c:pt>
                <c:pt idx="3">
                  <c:v>3.7</c:v>
                </c:pt>
                <c:pt idx="4">
                  <c:v>11.1</c:v>
                </c:pt>
                <c:pt idx="5">
                  <c:v>17.2</c:v>
                </c:pt>
                <c:pt idx="6">
                  <c:v>12.2</c:v>
                </c:pt>
                <c:pt idx="7">
                  <c:v>15.7</c:v>
                </c:pt>
                <c:pt idx="8">
                  <c:v>12.3</c:v>
                </c:pt>
                <c:pt idx="9">
                  <c:v>24.4</c:v>
                </c:pt>
              </c:numCache>
            </c:numRef>
          </c:val>
          <c:extLst>
            <c:ext xmlns:c16="http://schemas.microsoft.com/office/drawing/2014/chart" uri="{C3380CC4-5D6E-409C-BE32-E72D297353CC}">
              <c16:uniqueId val="{00000001-0C92-4FF9-82D6-43E37FB6DDC8}"/>
            </c:ext>
          </c:extLst>
        </c:ser>
        <c:dLbls>
          <c:dLblPos val="outEnd"/>
          <c:showLegendKey val="0"/>
          <c:showVal val="1"/>
          <c:showCatName val="0"/>
          <c:showSerName val="0"/>
          <c:showPercent val="0"/>
          <c:showBubbleSize val="0"/>
        </c:dLbls>
        <c:gapWidth val="444"/>
        <c:overlap val="-90"/>
        <c:axId val="380815760"/>
        <c:axId val="380812480"/>
      </c:barChart>
      <c:catAx>
        <c:axId val="380815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80812480"/>
        <c:crosses val="autoZero"/>
        <c:auto val="1"/>
        <c:lblAlgn val="ctr"/>
        <c:lblOffset val="100"/>
        <c:noMultiLvlLbl val="0"/>
      </c:catAx>
      <c:valAx>
        <c:axId val="380812480"/>
        <c:scaling>
          <c:orientation val="minMax"/>
        </c:scaling>
        <c:delete val="1"/>
        <c:axPos val="l"/>
        <c:numFmt formatCode="General" sourceLinked="1"/>
        <c:majorTickMark val="none"/>
        <c:minorTickMark val="none"/>
        <c:tickLblPos val="nextTo"/>
        <c:crossAx val="380815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7AA95-28D7-4926-82B9-D8B370EB968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EF9CF83-D8F2-427E-BFE1-C29F705FBD40}">
      <dgm:prSet phldrT="[Text]"/>
      <dgm:spPr>
        <a:solidFill>
          <a:schemeClr val="tx2">
            <a:lumMod val="10000"/>
          </a:schemeClr>
        </a:solidFill>
      </dgm:spPr>
      <dgm:t>
        <a:bodyPr/>
        <a:lstStyle/>
        <a:p>
          <a:r>
            <a:rPr lang="en-US" dirty="0"/>
            <a:t>Black Owned Businesses</a:t>
          </a:r>
        </a:p>
      </dgm:t>
    </dgm:pt>
    <dgm:pt modelId="{F97BEB60-FCC4-4A86-A961-C6FF79BD60A5}" type="parTrans" cxnId="{EE0469BD-EF79-429A-A333-B876ADCB1925}">
      <dgm:prSet/>
      <dgm:spPr/>
      <dgm:t>
        <a:bodyPr/>
        <a:lstStyle/>
        <a:p>
          <a:endParaRPr lang="en-US"/>
        </a:p>
      </dgm:t>
    </dgm:pt>
    <dgm:pt modelId="{F24C16AA-24B1-4871-8CD7-5937EF2DB2E1}" type="sibTrans" cxnId="{EE0469BD-EF79-429A-A333-B876ADCB1925}">
      <dgm:prSet/>
      <dgm:spPr/>
      <dgm:t>
        <a:bodyPr/>
        <a:lstStyle/>
        <a:p>
          <a:endParaRPr lang="en-US"/>
        </a:p>
      </dgm:t>
    </dgm:pt>
    <dgm:pt modelId="{4BA7290E-815F-4285-8735-7BA085C6792E}">
      <dgm:prSet phldrT="[Text]"/>
      <dgm:spPr>
        <a:solidFill>
          <a:schemeClr val="tx2">
            <a:lumMod val="10000"/>
          </a:schemeClr>
        </a:solidFill>
        <a:ln>
          <a:solidFill>
            <a:srgbClr val="609CD6"/>
          </a:solidFill>
        </a:ln>
      </dgm:spPr>
      <dgm:t>
        <a:bodyPr/>
        <a:lstStyle/>
        <a:p>
          <a:r>
            <a:rPr lang="en-US" dirty="0"/>
            <a:t>Create 1 million jobs</a:t>
          </a:r>
        </a:p>
      </dgm:t>
    </dgm:pt>
    <dgm:pt modelId="{6FDADCD7-AA90-4ACD-970B-149B1702F849}" type="parTrans" cxnId="{D193AFAC-7155-443B-B446-E89AA8D741CA}">
      <dgm:prSet/>
      <dgm:spPr/>
      <dgm:t>
        <a:bodyPr/>
        <a:lstStyle/>
        <a:p>
          <a:endParaRPr lang="en-US"/>
        </a:p>
      </dgm:t>
    </dgm:pt>
    <dgm:pt modelId="{046094F5-F48F-45A3-8503-00906903F0AD}" type="sibTrans" cxnId="{D193AFAC-7155-443B-B446-E89AA8D741CA}">
      <dgm:prSet/>
      <dgm:spPr/>
      <dgm:t>
        <a:bodyPr/>
        <a:lstStyle/>
        <a:p>
          <a:endParaRPr lang="en-US"/>
        </a:p>
      </dgm:t>
    </dgm:pt>
    <dgm:pt modelId="{EC928E5A-18E5-469E-9C92-944AD2952C39}">
      <dgm:prSet phldrT="[Text]"/>
      <dgm:spPr>
        <a:solidFill>
          <a:schemeClr val="tx2">
            <a:lumMod val="10000"/>
          </a:schemeClr>
        </a:solidFill>
      </dgm:spPr>
      <dgm:t>
        <a:bodyPr/>
        <a:lstStyle/>
        <a:p>
          <a:r>
            <a:rPr lang="en-US" dirty="0"/>
            <a:t>Employ 4% of the working –age black population</a:t>
          </a:r>
        </a:p>
      </dgm:t>
    </dgm:pt>
    <dgm:pt modelId="{7D963F62-C9CA-4702-A4CE-CDB575466464}" type="parTrans" cxnId="{A05BFB05-70E4-4047-9922-68A24DECA30D}">
      <dgm:prSet/>
      <dgm:spPr/>
      <dgm:t>
        <a:bodyPr/>
        <a:lstStyle/>
        <a:p>
          <a:endParaRPr lang="en-US"/>
        </a:p>
      </dgm:t>
    </dgm:pt>
    <dgm:pt modelId="{2672CD3E-4ABD-43E6-842A-C6FEF6DE99F2}" type="sibTrans" cxnId="{A05BFB05-70E4-4047-9922-68A24DECA30D}">
      <dgm:prSet/>
      <dgm:spPr/>
      <dgm:t>
        <a:bodyPr/>
        <a:lstStyle/>
        <a:p>
          <a:endParaRPr lang="en-US"/>
        </a:p>
      </dgm:t>
    </dgm:pt>
    <dgm:pt modelId="{713AD7EA-1525-45A2-B1A6-A42EAB4748AD}">
      <dgm:prSet phldrT="[Text]"/>
      <dgm:spPr>
        <a:solidFill>
          <a:schemeClr val="tx2">
            <a:lumMod val="10000"/>
          </a:schemeClr>
        </a:solidFill>
      </dgm:spPr>
      <dgm:t>
        <a:bodyPr/>
        <a:lstStyle/>
        <a:p>
          <a:r>
            <a:rPr lang="en-US" dirty="0"/>
            <a:t>Generate annual revenues of $187.6 billion</a:t>
          </a:r>
        </a:p>
      </dgm:t>
    </dgm:pt>
    <dgm:pt modelId="{45CB06E5-5602-4B99-ADAB-AEE48EFE6EC7}" type="parTrans" cxnId="{8862E659-29ED-406A-A696-EA564C4A661F}">
      <dgm:prSet/>
      <dgm:spPr/>
      <dgm:t>
        <a:bodyPr/>
        <a:lstStyle/>
        <a:p>
          <a:endParaRPr lang="en-US"/>
        </a:p>
      </dgm:t>
    </dgm:pt>
    <dgm:pt modelId="{02263CEB-D515-433A-A0B6-117D9F98FF79}" type="sibTrans" cxnId="{8862E659-29ED-406A-A696-EA564C4A661F}">
      <dgm:prSet/>
      <dgm:spPr/>
      <dgm:t>
        <a:bodyPr/>
        <a:lstStyle/>
        <a:p>
          <a:endParaRPr lang="en-US"/>
        </a:p>
      </dgm:t>
    </dgm:pt>
    <dgm:pt modelId="{A329D8D0-8D48-4CA1-B0CE-94547D4A3868}" type="pres">
      <dgm:prSet presAssocID="{A397AA95-28D7-4926-82B9-D8B370EB968B}" presName="cycle" presStyleCnt="0">
        <dgm:presLayoutVars>
          <dgm:chMax val="1"/>
          <dgm:dir/>
          <dgm:animLvl val="ctr"/>
          <dgm:resizeHandles val="exact"/>
        </dgm:presLayoutVars>
      </dgm:prSet>
      <dgm:spPr/>
    </dgm:pt>
    <dgm:pt modelId="{D9327C51-CCB4-42CA-8588-5BE33BE5C1CA}" type="pres">
      <dgm:prSet presAssocID="{0EF9CF83-D8F2-427E-BFE1-C29F705FBD40}" presName="centerShape" presStyleLbl="node0" presStyleIdx="0" presStyleCnt="1"/>
      <dgm:spPr/>
    </dgm:pt>
    <dgm:pt modelId="{E4EEA159-E601-45A9-9172-B2C2032EB523}" type="pres">
      <dgm:prSet presAssocID="{6FDADCD7-AA90-4ACD-970B-149B1702F849}" presName="parTrans" presStyleLbl="bgSibTrans2D1" presStyleIdx="0" presStyleCnt="3"/>
      <dgm:spPr/>
    </dgm:pt>
    <dgm:pt modelId="{4A7F5564-CFE8-4DA7-ADE3-7F0A7E20CBC8}" type="pres">
      <dgm:prSet presAssocID="{4BA7290E-815F-4285-8735-7BA085C6792E}" presName="node" presStyleLbl="node1" presStyleIdx="0" presStyleCnt="3">
        <dgm:presLayoutVars>
          <dgm:bulletEnabled val="1"/>
        </dgm:presLayoutVars>
      </dgm:prSet>
      <dgm:spPr/>
    </dgm:pt>
    <dgm:pt modelId="{D8E171C9-E517-489F-8CBC-A2AB0C958CE3}" type="pres">
      <dgm:prSet presAssocID="{7D963F62-C9CA-4702-A4CE-CDB575466464}" presName="parTrans" presStyleLbl="bgSibTrans2D1" presStyleIdx="1" presStyleCnt="3"/>
      <dgm:spPr/>
    </dgm:pt>
    <dgm:pt modelId="{A962E535-4369-4525-A1D3-E3793FC56B1A}" type="pres">
      <dgm:prSet presAssocID="{EC928E5A-18E5-469E-9C92-944AD2952C39}" presName="node" presStyleLbl="node1" presStyleIdx="1" presStyleCnt="3" custScaleY="100048">
        <dgm:presLayoutVars>
          <dgm:bulletEnabled val="1"/>
        </dgm:presLayoutVars>
      </dgm:prSet>
      <dgm:spPr/>
    </dgm:pt>
    <dgm:pt modelId="{17B65727-A913-4F22-9D31-0711E7AC4C32}" type="pres">
      <dgm:prSet presAssocID="{45CB06E5-5602-4B99-ADAB-AEE48EFE6EC7}" presName="parTrans" presStyleLbl="bgSibTrans2D1" presStyleIdx="2" presStyleCnt="3"/>
      <dgm:spPr/>
    </dgm:pt>
    <dgm:pt modelId="{9C2420D4-6657-4816-BBC6-B2B72E200E7E}" type="pres">
      <dgm:prSet presAssocID="{713AD7EA-1525-45A2-B1A6-A42EAB4748AD}" presName="node" presStyleLbl="node1" presStyleIdx="2" presStyleCnt="3">
        <dgm:presLayoutVars>
          <dgm:bulletEnabled val="1"/>
        </dgm:presLayoutVars>
      </dgm:prSet>
      <dgm:spPr/>
    </dgm:pt>
  </dgm:ptLst>
  <dgm:cxnLst>
    <dgm:cxn modelId="{6999AE05-3853-4274-916B-D37D695F2B3E}" type="presOf" srcId="{7D963F62-C9CA-4702-A4CE-CDB575466464}" destId="{D8E171C9-E517-489F-8CBC-A2AB0C958CE3}" srcOrd="0" destOrd="0" presId="urn:microsoft.com/office/officeart/2005/8/layout/radial4"/>
    <dgm:cxn modelId="{A05BFB05-70E4-4047-9922-68A24DECA30D}" srcId="{0EF9CF83-D8F2-427E-BFE1-C29F705FBD40}" destId="{EC928E5A-18E5-469E-9C92-944AD2952C39}" srcOrd="1" destOrd="0" parTransId="{7D963F62-C9CA-4702-A4CE-CDB575466464}" sibTransId="{2672CD3E-4ABD-43E6-842A-C6FEF6DE99F2}"/>
    <dgm:cxn modelId="{209B6847-29DA-4BB3-B68D-286B9991600B}" type="presOf" srcId="{4BA7290E-815F-4285-8735-7BA085C6792E}" destId="{4A7F5564-CFE8-4DA7-ADE3-7F0A7E20CBC8}" srcOrd="0" destOrd="0" presId="urn:microsoft.com/office/officeart/2005/8/layout/radial4"/>
    <dgm:cxn modelId="{46DEDC79-45E2-4A92-A6C6-72F383C0B7F2}" type="presOf" srcId="{0EF9CF83-D8F2-427E-BFE1-C29F705FBD40}" destId="{D9327C51-CCB4-42CA-8588-5BE33BE5C1CA}" srcOrd="0" destOrd="0" presId="urn:microsoft.com/office/officeart/2005/8/layout/radial4"/>
    <dgm:cxn modelId="{8862E659-29ED-406A-A696-EA564C4A661F}" srcId="{0EF9CF83-D8F2-427E-BFE1-C29F705FBD40}" destId="{713AD7EA-1525-45A2-B1A6-A42EAB4748AD}" srcOrd="2" destOrd="0" parTransId="{45CB06E5-5602-4B99-ADAB-AEE48EFE6EC7}" sibTransId="{02263CEB-D515-433A-A0B6-117D9F98FF79}"/>
    <dgm:cxn modelId="{D193AFAC-7155-443B-B446-E89AA8D741CA}" srcId="{0EF9CF83-D8F2-427E-BFE1-C29F705FBD40}" destId="{4BA7290E-815F-4285-8735-7BA085C6792E}" srcOrd="0" destOrd="0" parTransId="{6FDADCD7-AA90-4ACD-970B-149B1702F849}" sibTransId="{046094F5-F48F-45A3-8503-00906903F0AD}"/>
    <dgm:cxn modelId="{C3284AB1-E93A-4257-8255-51EACA63668B}" type="presOf" srcId="{45CB06E5-5602-4B99-ADAB-AEE48EFE6EC7}" destId="{17B65727-A913-4F22-9D31-0711E7AC4C32}" srcOrd="0" destOrd="0" presId="urn:microsoft.com/office/officeart/2005/8/layout/radial4"/>
    <dgm:cxn modelId="{9EE594B2-B674-4502-8EBA-878DF4268D44}" type="presOf" srcId="{EC928E5A-18E5-469E-9C92-944AD2952C39}" destId="{A962E535-4369-4525-A1D3-E3793FC56B1A}" srcOrd="0" destOrd="0" presId="urn:microsoft.com/office/officeart/2005/8/layout/radial4"/>
    <dgm:cxn modelId="{EE0469BD-EF79-429A-A333-B876ADCB1925}" srcId="{A397AA95-28D7-4926-82B9-D8B370EB968B}" destId="{0EF9CF83-D8F2-427E-BFE1-C29F705FBD40}" srcOrd="0" destOrd="0" parTransId="{F97BEB60-FCC4-4A86-A961-C6FF79BD60A5}" sibTransId="{F24C16AA-24B1-4871-8CD7-5937EF2DB2E1}"/>
    <dgm:cxn modelId="{EAD764BE-7C61-4962-BE0D-2431F54A652E}" type="presOf" srcId="{6FDADCD7-AA90-4ACD-970B-149B1702F849}" destId="{E4EEA159-E601-45A9-9172-B2C2032EB523}" srcOrd="0" destOrd="0" presId="urn:microsoft.com/office/officeart/2005/8/layout/radial4"/>
    <dgm:cxn modelId="{46872EC8-400A-49EB-8FBC-BE6C9E490718}" type="presOf" srcId="{713AD7EA-1525-45A2-B1A6-A42EAB4748AD}" destId="{9C2420D4-6657-4816-BBC6-B2B72E200E7E}" srcOrd="0" destOrd="0" presId="urn:microsoft.com/office/officeart/2005/8/layout/radial4"/>
    <dgm:cxn modelId="{6DAFEDD9-395D-4AEF-9AE1-8B3EA8BB0261}" type="presOf" srcId="{A397AA95-28D7-4926-82B9-D8B370EB968B}" destId="{A329D8D0-8D48-4CA1-B0CE-94547D4A3868}" srcOrd="0" destOrd="0" presId="urn:microsoft.com/office/officeart/2005/8/layout/radial4"/>
    <dgm:cxn modelId="{346DA419-0DB8-4314-B513-BAA5698B5F48}" type="presParOf" srcId="{A329D8D0-8D48-4CA1-B0CE-94547D4A3868}" destId="{D9327C51-CCB4-42CA-8588-5BE33BE5C1CA}" srcOrd="0" destOrd="0" presId="urn:microsoft.com/office/officeart/2005/8/layout/radial4"/>
    <dgm:cxn modelId="{498BC17F-97F6-4A61-96FE-53C804AEA2E4}" type="presParOf" srcId="{A329D8D0-8D48-4CA1-B0CE-94547D4A3868}" destId="{E4EEA159-E601-45A9-9172-B2C2032EB523}" srcOrd="1" destOrd="0" presId="urn:microsoft.com/office/officeart/2005/8/layout/radial4"/>
    <dgm:cxn modelId="{90CC4343-C124-4500-923B-512301B5F729}" type="presParOf" srcId="{A329D8D0-8D48-4CA1-B0CE-94547D4A3868}" destId="{4A7F5564-CFE8-4DA7-ADE3-7F0A7E20CBC8}" srcOrd="2" destOrd="0" presId="urn:microsoft.com/office/officeart/2005/8/layout/radial4"/>
    <dgm:cxn modelId="{F2D89990-6D16-42C7-855A-C3F95139605B}" type="presParOf" srcId="{A329D8D0-8D48-4CA1-B0CE-94547D4A3868}" destId="{D8E171C9-E517-489F-8CBC-A2AB0C958CE3}" srcOrd="3" destOrd="0" presId="urn:microsoft.com/office/officeart/2005/8/layout/radial4"/>
    <dgm:cxn modelId="{611B8CF1-03AC-45C0-8752-BB7A86ED5F15}" type="presParOf" srcId="{A329D8D0-8D48-4CA1-B0CE-94547D4A3868}" destId="{A962E535-4369-4525-A1D3-E3793FC56B1A}" srcOrd="4" destOrd="0" presId="urn:microsoft.com/office/officeart/2005/8/layout/radial4"/>
    <dgm:cxn modelId="{7D2A5B4E-29F7-4F3A-8E8E-1A60C00664E5}" type="presParOf" srcId="{A329D8D0-8D48-4CA1-B0CE-94547D4A3868}" destId="{17B65727-A913-4F22-9D31-0711E7AC4C32}" srcOrd="5" destOrd="0" presId="urn:microsoft.com/office/officeart/2005/8/layout/radial4"/>
    <dgm:cxn modelId="{DB6EBF6D-D3AB-4DCC-8011-2E7D8223F115}" type="presParOf" srcId="{A329D8D0-8D48-4CA1-B0CE-94547D4A3868}" destId="{9C2420D4-6657-4816-BBC6-B2B72E200E7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3BDCC-71EF-4DEB-AFFF-A634CB40684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656BA58-BEB9-4C9A-91F0-4760FDEA720B}">
      <dgm:prSet phldrT="[Text]"/>
      <dgm:spPr/>
      <dgm:t>
        <a:bodyPr/>
        <a:lstStyle/>
        <a:p>
          <a:r>
            <a:rPr lang="en-US" dirty="0"/>
            <a:t>White-owned Businesses</a:t>
          </a:r>
        </a:p>
      </dgm:t>
    </dgm:pt>
    <dgm:pt modelId="{5E693C52-685E-4A08-8318-64A3EB9EF9BF}" type="parTrans" cxnId="{4845B7F5-54F3-4C2C-9C34-38CEA36F49F7}">
      <dgm:prSet/>
      <dgm:spPr/>
      <dgm:t>
        <a:bodyPr/>
        <a:lstStyle/>
        <a:p>
          <a:endParaRPr lang="en-US"/>
        </a:p>
      </dgm:t>
    </dgm:pt>
    <dgm:pt modelId="{0C75DEBA-CB97-49F1-89FE-A1580AEB00E8}" type="sibTrans" cxnId="{4845B7F5-54F3-4C2C-9C34-38CEA36F49F7}">
      <dgm:prSet/>
      <dgm:spPr/>
      <dgm:t>
        <a:bodyPr/>
        <a:lstStyle/>
        <a:p>
          <a:endParaRPr lang="en-US"/>
        </a:p>
      </dgm:t>
    </dgm:pt>
    <dgm:pt modelId="{FE34673B-E546-4F3F-9432-A02112198986}">
      <dgm:prSet phldrT="[Text]"/>
      <dgm:spPr/>
      <dgm:t>
        <a:bodyPr/>
        <a:lstStyle/>
        <a:p>
          <a:r>
            <a:rPr lang="en-US" dirty="0"/>
            <a:t>Create 55.9 million jobs</a:t>
          </a:r>
        </a:p>
      </dgm:t>
    </dgm:pt>
    <dgm:pt modelId="{1771EEE0-34FD-4710-A0E3-533A37213D7A}" type="parTrans" cxnId="{5E0FF80B-3561-454F-813F-85D9B9410F9C}">
      <dgm:prSet/>
      <dgm:spPr/>
      <dgm:t>
        <a:bodyPr/>
        <a:lstStyle/>
        <a:p>
          <a:endParaRPr lang="en-US"/>
        </a:p>
      </dgm:t>
    </dgm:pt>
    <dgm:pt modelId="{80F8C907-5731-4C46-85EE-D3573B9EF6D1}" type="sibTrans" cxnId="{5E0FF80B-3561-454F-813F-85D9B9410F9C}">
      <dgm:prSet/>
      <dgm:spPr/>
      <dgm:t>
        <a:bodyPr/>
        <a:lstStyle/>
        <a:p>
          <a:endParaRPr lang="en-US"/>
        </a:p>
      </dgm:t>
    </dgm:pt>
    <dgm:pt modelId="{B50A129C-838F-42DD-8DEF-C694CC1C6C9B}">
      <dgm:prSet phldrT="[Text]"/>
      <dgm:spPr/>
      <dgm:t>
        <a:bodyPr/>
        <a:lstStyle/>
        <a:p>
          <a:r>
            <a:rPr lang="en-US" dirty="0"/>
            <a:t>Generate $212.9 Trillion in annual revenue</a:t>
          </a:r>
        </a:p>
      </dgm:t>
    </dgm:pt>
    <dgm:pt modelId="{656D4D3A-A9F8-4C75-B87E-4A6AA2078756}" type="parTrans" cxnId="{4B6B8C48-9299-4085-9969-EF16CA4092A7}">
      <dgm:prSet/>
      <dgm:spPr/>
      <dgm:t>
        <a:bodyPr/>
        <a:lstStyle/>
        <a:p>
          <a:endParaRPr lang="en-US"/>
        </a:p>
      </dgm:t>
    </dgm:pt>
    <dgm:pt modelId="{E4B3143B-B155-4E4D-A75F-BACC92CBA108}" type="sibTrans" cxnId="{4B6B8C48-9299-4085-9969-EF16CA4092A7}">
      <dgm:prSet/>
      <dgm:spPr/>
      <dgm:t>
        <a:bodyPr/>
        <a:lstStyle/>
        <a:p>
          <a:endParaRPr lang="en-US"/>
        </a:p>
      </dgm:t>
    </dgm:pt>
    <dgm:pt modelId="{5FB50C3D-5D93-4F9B-A60E-3F31E9832F51}">
      <dgm:prSet phldrT="[Text]"/>
      <dgm:spPr/>
      <dgm:t>
        <a:bodyPr/>
        <a:lstStyle/>
        <a:p>
          <a:r>
            <a:rPr lang="en-US" dirty="0"/>
            <a:t>Asian-owned Businesses</a:t>
          </a:r>
        </a:p>
      </dgm:t>
    </dgm:pt>
    <dgm:pt modelId="{8CF7E8CA-1850-467F-A054-5818580782E4}" type="parTrans" cxnId="{5FCA4E31-1234-4371-9275-6AF373B6FF3E}">
      <dgm:prSet/>
      <dgm:spPr/>
      <dgm:t>
        <a:bodyPr/>
        <a:lstStyle/>
        <a:p>
          <a:endParaRPr lang="en-US"/>
        </a:p>
      </dgm:t>
    </dgm:pt>
    <dgm:pt modelId="{CAA000BB-8A1B-422E-97ED-377A36613AFF}" type="sibTrans" cxnId="{5FCA4E31-1234-4371-9275-6AF373B6FF3E}">
      <dgm:prSet/>
      <dgm:spPr/>
      <dgm:t>
        <a:bodyPr/>
        <a:lstStyle/>
        <a:p>
          <a:endParaRPr lang="en-US"/>
        </a:p>
      </dgm:t>
    </dgm:pt>
    <dgm:pt modelId="{009F2060-8F54-46E3-989F-16C12EA005BD}">
      <dgm:prSet phldrT="[Text]"/>
      <dgm:spPr/>
      <dgm:t>
        <a:bodyPr/>
        <a:lstStyle/>
        <a:p>
          <a:r>
            <a:rPr lang="en-US" dirty="0"/>
            <a:t>Create 3.8 million jobs</a:t>
          </a:r>
        </a:p>
      </dgm:t>
    </dgm:pt>
    <dgm:pt modelId="{6D34EFB5-2A1F-4DAB-9860-0B90B79BF3C6}" type="parTrans" cxnId="{D5967443-6395-46CF-8BDD-3B05F1F597BD}">
      <dgm:prSet/>
      <dgm:spPr/>
      <dgm:t>
        <a:bodyPr/>
        <a:lstStyle/>
        <a:p>
          <a:endParaRPr lang="en-US"/>
        </a:p>
      </dgm:t>
    </dgm:pt>
    <dgm:pt modelId="{18D769C1-0E9F-469E-A380-398389F9E45E}" type="sibTrans" cxnId="{D5967443-6395-46CF-8BDD-3B05F1F597BD}">
      <dgm:prSet/>
      <dgm:spPr/>
      <dgm:t>
        <a:bodyPr/>
        <a:lstStyle/>
        <a:p>
          <a:endParaRPr lang="en-US"/>
        </a:p>
      </dgm:t>
    </dgm:pt>
    <dgm:pt modelId="{3CA2E9C3-F52B-44FE-9D0D-93239EDC649C}">
      <dgm:prSet phldrT="[Text]"/>
      <dgm:spPr/>
      <dgm:t>
        <a:bodyPr/>
        <a:lstStyle/>
        <a:p>
          <a:r>
            <a:rPr lang="en-US" dirty="0"/>
            <a:t>Generate $793.5 billion in annual revenue</a:t>
          </a:r>
        </a:p>
      </dgm:t>
    </dgm:pt>
    <dgm:pt modelId="{118B1963-E4F2-47A9-A70B-8FD04D3D7BFE}" type="parTrans" cxnId="{FDF4A85A-C1E7-42C4-ADEC-9690B308AE90}">
      <dgm:prSet/>
      <dgm:spPr/>
      <dgm:t>
        <a:bodyPr/>
        <a:lstStyle/>
        <a:p>
          <a:endParaRPr lang="en-US"/>
        </a:p>
      </dgm:t>
    </dgm:pt>
    <dgm:pt modelId="{AED65E59-2257-492E-8C00-31F50964138C}" type="sibTrans" cxnId="{FDF4A85A-C1E7-42C4-ADEC-9690B308AE90}">
      <dgm:prSet/>
      <dgm:spPr/>
      <dgm:t>
        <a:bodyPr/>
        <a:lstStyle/>
        <a:p>
          <a:endParaRPr lang="en-US"/>
        </a:p>
      </dgm:t>
    </dgm:pt>
    <dgm:pt modelId="{2489FFFE-24E5-4797-A1FF-C2A3805B2A34}">
      <dgm:prSet phldrT="[Text]"/>
      <dgm:spPr/>
      <dgm:t>
        <a:bodyPr/>
        <a:lstStyle/>
        <a:p>
          <a:r>
            <a:rPr lang="en-US" dirty="0"/>
            <a:t>Hispanic-owned Businesses</a:t>
          </a:r>
        </a:p>
      </dgm:t>
    </dgm:pt>
    <dgm:pt modelId="{357C68EA-388C-47E6-A6C9-E0400771F979}" type="parTrans" cxnId="{FBCB1405-3B81-4AD6-BCA9-0889441663AF}">
      <dgm:prSet/>
      <dgm:spPr/>
      <dgm:t>
        <a:bodyPr/>
        <a:lstStyle/>
        <a:p>
          <a:endParaRPr lang="en-US"/>
        </a:p>
      </dgm:t>
    </dgm:pt>
    <dgm:pt modelId="{6B87AFA7-038C-4F2D-80ED-28C58CF56B4D}" type="sibTrans" cxnId="{FBCB1405-3B81-4AD6-BCA9-0889441663AF}">
      <dgm:prSet/>
      <dgm:spPr/>
      <dgm:t>
        <a:bodyPr/>
        <a:lstStyle/>
        <a:p>
          <a:endParaRPr lang="en-US"/>
        </a:p>
      </dgm:t>
    </dgm:pt>
    <dgm:pt modelId="{BC6B93F8-AEC7-48F3-8A60-245EF7A4BADB}">
      <dgm:prSet phldrT="[Text]"/>
      <dgm:spPr/>
      <dgm:t>
        <a:bodyPr/>
        <a:lstStyle/>
        <a:p>
          <a:r>
            <a:rPr lang="en-US" dirty="0"/>
            <a:t>Create 2.5 million jobs</a:t>
          </a:r>
        </a:p>
      </dgm:t>
    </dgm:pt>
    <dgm:pt modelId="{4FDF02FD-704C-4A27-BCD7-045B1E162471}" type="parTrans" cxnId="{6F58210E-4FBC-4619-BB05-B7B787234DAC}">
      <dgm:prSet/>
      <dgm:spPr/>
      <dgm:t>
        <a:bodyPr/>
        <a:lstStyle/>
        <a:p>
          <a:endParaRPr lang="en-US"/>
        </a:p>
      </dgm:t>
    </dgm:pt>
    <dgm:pt modelId="{A5D254FF-225D-45BF-883C-31B6A06F0A82}" type="sibTrans" cxnId="{6F58210E-4FBC-4619-BB05-B7B787234DAC}">
      <dgm:prSet/>
      <dgm:spPr/>
      <dgm:t>
        <a:bodyPr/>
        <a:lstStyle/>
        <a:p>
          <a:endParaRPr lang="en-US"/>
        </a:p>
      </dgm:t>
    </dgm:pt>
    <dgm:pt modelId="{DA8B11F8-AC0C-40EA-A030-C2A5CC6DE363}">
      <dgm:prSet phldrT="[Text]"/>
      <dgm:spPr/>
      <dgm:t>
        <a:bodyPr/>
        <a:lstStyle/>
        <a:p>
          <a:r>
            <a:rPr lang="en-US" dirty="0"/>
            <a:t>Generate $473.6 billion in annual revenue</a:t>
          </a:r>
        </a:p>
      </dgm:t>
    </dgm:pt>
    <dgm:pt modelId="{D172C0CC-4709-4E8A-A7B9-01DB91C52DA4}" type="parTrans" cxnId="{AD9F2D2F-A133-4E5C-AE97-E6BABD0FFE28}">
      <dgm:prSet/>
      <dgm:spPr/>
      <dgm:t>
        <a:bodyPr/>
        <a:lstStyle/>
        <a:p>
          <a:endParaRPr lang="en-US"/>
        </a:p>
      </dgm:t>
    </dgm:pt>
    <dgm:pt modelId="{2A3ABF05-E09A-461B-8880-66FBD917D35E}" type="sibTrans" cxnId="{AD9F2D2F-A133-4E5C-AE97-E6BABD0FFE28}">
      <dgm:prSet/>
      <dgm:spPr/>
      <dgm:t>
        <a:bodyPr/>
        <a:lstStyle/>
        <a:p>
          <a:endParaRPr lang="en-US"/>
        </a:p>
      </dgm:t>
    </dgm:pt>
    <dgm:pt modelId="{9E23ACE5-5713-4CE3-B8F2-3C16BB4281ED}" type="pres">
      <dgm:prSet presAssocID="{1D73BDCC-71EF-4DEB-AFFF-A634CB40684B}" presName="Name0" presStyleCnt="0">
        <dgm:presLayoutVars>
          <dgm:dir/>
          <dgm:animLvl val="lvl"/>
          <dgm:resizeHandles val="exact"/>
        </dgm:presLayoutVars>
      </dgm:prSet>
      <dgm:spPr/>
    </dgm:pt>
    <dgm:pt modelId="{7ABE44C0-37CA-495A-9254-CBC6B35E68DE}" type="pres">
      <dgm:prSet presAssocID="{8656BA58-BEB9-4C9A-91F0-4760FDEA720B}" presName="composite" presStyleCnt="0"/>
      <dgm:spPr/>
    </dgm:pt>
    <dgm:pt modelId="{73C3BEF7-AB82-4AE0-9E17-5A3E7E9BB03D}" type="pres">
      <dgm:prSet presAssocID="{8656BA58-BEB9-4C9A-91F0-4760FDEA720B}" presName="parTx" presStyleLbl="alignNode1" presStyleIdx="0" presStyleCnt="3">
        <dgm:presLayoutVars>
          <dgm:chMax val="0"/>
          <dgm:chPref val="0"/>
          <dgm:bulletEnabled val="1"/>
        </dgm:presLayoutVars>
      </dgm:prSet>
      <dgm:spPr/>
    </dgm:pt>
    <dgm:pt modelId="{DFBE9DD1-CF5C-494A-8D10-1E9C6D5EF768}" type="pres">
      <dgm:prSet presAssocID="{8656BA58-BEB9-4C9A-91F0-4760FDEA720B}" presName="desTx" presStyleLbl="alignAccFollowNode1" presStyleIdx="0" presStyleCnt="3">
        <dgm:presLayoutVars>
          <dgm:bulletEnabled val="1"/>
        </dgm:presLayoutVars>
      </dgm:prSet>
      <dgm:spPr/>
    </dgm:pt>
    <dgm:pt modelId="{29D10761-C3A8-4537-B7B0-1F769F053670}" type="pres">
      <dgm:prSet presAssocID="{0C75DEBA-CB97-49F1-89FE-A1580AEB00E8}" presName="space" presStyleCnt="0"/>
      <dgm:spPr/>
    </dgm:pt>
    <dgm:pt modelId="{A1B717E2-2775-4B60-8098-89A9B83103C4}" type="pres">
      <dgm:prSet presAssocID="{5FB50C3D-5D93-4F9B-A60E-3F31E9832F51}" presName="composite" presStyleCnt="0"/>
      <dgm:spPr/>
    </dgm:pt>
    <dgm:pt modelId="{E544D0E0-70F3-4EA5-9A79-CCED47014928}" type="pres">
      <dgm:prSet presAssocID="{5FB50C3D-5D93-4F9B-A60E-3F31E9832F51}" presName="parTx" presStyleLbl="alignNode1" presStyleIdx="1" presStyleCnt="3">
        <dgm:presLayoutVars>
          <dgm:chMax val="0"/>
          <dgm:chPref val="0"/>
          <dgm:bulletEnabled val="1"/>
        </dgm:presLayoutVars>
      </dgm:prSet>
      <dgm:spPr/>
    </dgm:pt>
    <dgm:pt modelId="{D2F85D6C-CEE9-4A66-942C-CCB8357E7A38}" type="pres">
      <dgm:prSet presAssocID="{5FB50C3D-5D93-4F9B-A60E-3F31E9832F51}" presName="desTx" presStyleLbl="alignAccFollowNode1" presStyleIdx="1" presStyleCnt="3">
        <dgm:presLayoutVars>
          <dgm:bulletEnabled val="1"/>
        </dgm:presLayoutVars>
      </dgm:prSet>
      <dgm:spPr/>
    </dgm:pt>
    <dgm:pt modelId="{20AC5D52-EF83-4D0C-A201-A4369CE481D4}" type="pres">
      <dgm:prSet presAssocID="{CAA000BB-8A1B-422E-97ED-377A36613AFF}" presName="space" presStyleCnt="0"/>
      <dgm:spPr/>
    </dgm:pt>
    <dgm:pt modelId="{0B566577-ABD9-4D2F-B831-8FC4800A26EF}" type="pres">
      <dgm:prSet presAssocID="{2489FFFE-24E5-4797-A1FF-C2A3805B2A34}" presName="composite" presStyleCnt="0"/>
      <dgm:spPr/>
    </dgm:pt>
    <dgm:pt modelId="{369A78C8-5060-48B2-85BF-CA33E09169AB}" type="pres">
      <dgm:prSet presAssocID="{2489FFFE-24E5-4797-A1FF-C2A3805B2A34}" presName="parTx" presStyleLbl="alignNode1" presStyleIdx="2" presStyleCnt="3">
        <dgm:presLayoutVars>
          <dgm:chMax val="0"/>
          <dgm:chPref val="0"/>
          <dgm:bulletEnabled val="1"/>
        </dgm:presLayoutVars>
      </dgm:prSet>
      <dgm:spPr/>
    </dgm:pt>
    <dgm:pt modelId="{74D124A8-FFF2-41AF-BA41-26BA3A2E2E8A}" type="pres">
      <dgm:prSet presAssocID="{2489FFFE-24E5-4797-A1FF-C2A3805B2A34}" presName="desTx" presStyleLbl="alignAccFollowNode1" presStyleIdx="2" presStyleCnt="3">
        <dgm:presLayoutVars>
          <dgm:bulletEnabled val="1"/>
        </dgm:presLayoutVars>
      </dgm:prSet>
      <dgm:spPr/>
    </dgm:pt>
  </dgm:ptLst>
  <dgm:cxnLst>
    <dgm:cxn modelId="{32646502-99AD-4618-AFBB-EC0E1D813B51}" type="presOf" srcId="{B50A129C-838F-42DD-8DEF-C694CC1C6C9B}" destId="{DFBE9DD1-CF5C-494A-8D10-1E9C6D5EF768}" srcOrd="0" destOrd="1" presId="urn:microsoft.com/office/officeart/2005/8/layout/hList1"/>
    <dgm:cxn modelId="{FBCB1405-3B81-4AD6-BCA9-0889441663AF}" srcId="{1D73BDCC-71EF-4DEB-AFFF-A634CB40684B}" destId="{2489FFFE-24E5-4797-A1FF-C2A3805B2A34}" srcOrd="2" destOrd="0" parTransId="{357C68EA-388C-47E6-A6C9-E0400771F979}" sibTransId="{6B87AFA7-038C-4F2D-80ED-28C58CF56B4D}"/>
    <dgm:cxn modelId="{5E0FF80B-3561-454F-813F-85D9B9410F9C}" srcId="{8656BA58-BEB9-4C9A-91F0-4760FDEA720B}" destId="{FE34673B-E546-4F3F-9432-A02112198986}" srcOrd="0" destOrd="0" parTransId="{1771EEE0-34FD-4710-A0E3-533A37213D7A}" sibTransId="{80F8C907-5731-4C46-85EE-D3573B9EF6D1}"/>
    <dgm:cxn modelId="{6F58210E-4FBC-4619-BB05-B7B787234DAC}" srcId="{2489FFFE-24E5-4797-A1FF-C2A3805B2A34}" destId="{BC6B93F8-AEC7-48F3-8A60-245EF7A4BADB}" srcOrd="0" destOrd="0" parTransId="{4FDF02FD-704C-4A27-BCD7-045B1E162471}" sibTransId="{A5D254FF-225D-45BF-883C-31B6A06F0A82}"/>
    <dgm:cxn modelId="{83EBBA0E-0CBB-42B5-A3DF-CE7B1987FBAF}" type="presOf" srcId="{009F2060-8F54-46E3-989F-16C12EA005BD}" destId="{D2F85D6C-CEE9-4A66-942C-CCB8357E7A38}" srcOrd="0" destOrd="0" presId="urn:microsoft.com/office/officeart/2005/8/layout/hList1"/>
    <dgm:cxn modelId="{C8CD990F-0EE1-4C9C-AF1B-24BE1E37FEBE}" type="presOf" srcId="{5FB50C3D-5D93-4F9B-A60E-3F31E9832F51}" destId="{E544D0E0-70F3-4EA5-9A79-CCED47014928}" srcOrd="0" destOrd="0" presId="urn:microsoft.com/office/officeart/2005/8/layout/hList1"/>
    <dgm:cxn modelId="{40498A1D-C296-4755-B9DE-1716DC962592}" type="presOf" srcId="{FE34673B-E546-4F3F-9432-A02112198986}" destId="{DFBE9DD1-CF5C-494A-8D10-1E9C6D5EF768}" srcOrd="0" destOrd="0" presId="urn:microsoft.com/office/officeart/2005/8/layout/hList1"/>
    <dgm:cxn modelId="{C5FD092D-76E8-49FE-8FFE-21A1F9EFC09D}" type="presOf" srcId="{DA8B11F8-AC0C-40EA-A030-C2A5CC6DE363}" destId="{74D124A8-FFF2-41AF-BA41-26BA3A2E2E8A}" srcOrd="0" destOrd="1" presId="urn:microsoft.com/office/officeart/2005/8/layout/hList1"/>
    <dgm:cxn modelId="{AD9F2D2F-A133-4E5C-AE97-E6BABD0FFE28}" srcId="{2489FFFE-24E5-4797-A1FF-C2A3805B2A34}" destId="{DA8B11F8-AC0C-40EA-A030-C2A5CC6DE363}" srcOrd="1" destOrd="0" parTransId="{D172C0CC-4709-4E8A-A7B9-01DB91C52DA4}" sibTransId="{2A3ABF05-E09A-461B-8880-66FBD917D35E}"/>
    <dgm:cxn modelId="{5FCA4E31-1234-4371-9275-6AF373B6FF3E}" srcId="{1D73BDCC-71EF-4DEB-AFFF-A634CB40684B}" destId="{5FB50C3D-5D93-4F9B-A60E-3F31E9832F51}" srcOrd="1" destOrd="0" parTransId="{8CF7E8CA-1850-467F-A054-5818580782E4}" sibTransId="{CAA000BB-8A1B-422E-97ED-377A36613AFF}"/>
    <dgm:cxn modelId="{68151D35-0BF2-4D29-8020-10E1101F1BA8}" type="presOf" srcId="{3CA2E9C3-F52B-44FE-9D0D-93239EDC649C}" destId="{D2F85D6C-CEE9-4A66-942C-CCB8357E7A38}" srcOrd="0" destOrd="1" presId="urn:microsoft.com/office/officeart/2005/8/layout/hList1"/>
    <dgm:cxn modelId="{D5967443-6395-46CF-8BDD-3B05F1F597BD}" srcId="{5FB50C3D-5D93-4F9B-A60E-3F31E9832F51}" destId="{009F2060-8F54-46E3-989F-16C12EA005BD}" srcOrd="0" destOrd="0" parTransId="{6D34EFB5-2A1F-4DAB-9860-0B90B79BF3C6}" sibTransId="{18D769C1-0E9F-469E-A380-398389F9E45E}"/>
    <dgm:cxn modelId="{4B6B8C48-9299-4085-9969-EF16CA4092A7}" srcId="{8656BA58-BEB9-4C9A-91F0-4760FDEA720B}" destId="{B50A129C-838F-42DD-8DEF-C694CC1C6C9B}" srcOrd="1" destOrd="0" parTransId="{656D4D3A-A9F8-4C75-B87E-4A6AA2078756}" sibTransId="{E4B3143B-B155-4E4D-A75F-BACC92CBA108}"/>
    <dgm:cxn modelId="{E2418E78-04FE-46E3-8337-7E404EB62DAC}" type="presOf" srcId="{1D73BDCC-71EF-4DEB-AFFF-A634CB40684B}" destId="{9E23ACE5-5713-4CE3-B8F2-3C16BB4281ED}" srcOrd="0" destOrd="0" presId="urn:microsoft.com/office/officeart/2005/8/layout/hList1"/>
    <dgm:cxn modelId="{FDF4A85A-C1E7-42C4-ADEC-9690B308AE90}" srcId="{5FB50C3D-5D93-4F9B-A60E-3F31E9832F51}" destId="{3CA2E9C3-F52B-44FE-9D0D-93239EDC649C}" srcOrd="1" destOrd="0" parTransId="{118B1963-E4F2-47A9-A70B-8FD04D3D7BFE}" sibTransId="{AED65E59-2257-492E-8C00-31F50964138C}"/>
    <dgm:cxn modelId="{A817A6A3-3B9E-47F2-BA5C-2337CCADDFF9}" type="presOf" srcId="{BC6B93F8-AEC7-48F3-8A60-245EF7A4BADB}" destId="{74D124A8-FFF2-41AF-BA41-26BA3A2E2E8A}" srcOrd="0" destOrd="0" presId="urn:microsoft.com/office/officeart/2005/8/layout/hList1"/>
    <dgm:cxn modelId="{C9410BB8-EE26-47FB-8181-CEE996394396}" type="presOf" srcId="{2489FFFE-24E5-4797-A1FF-C2A3805B2A34}" destId="{369A78C8-5060-48B2-85BF-CA33E09169AB}" srcOrd="0" destOrd="0" presId="urn:microsoft.com/office/officeart/2005/8/layout/hList1"/>
    <dgm:cxn modelId="{159016D0-C7DA-47EE-B947-0BCAAE7C27B2}" type="presOf" srcId="{8656BA58-BEB9-4C9A-91F0-4760FDEA720B}" destId="{73C3BEF7-AB82-4AE0-9E17-5A3E7E9BB03D}" srcOrd="0" destOrd="0" presId="urn:microsoft.com/office/officeart/2005/8/layout/hList1"/>
    <dgm:cxn modelId="{4845B7F5-54F3-4C2C-9C34-38CEA36F49F7}" srcId="{1D73BDCC-71EF-4DEB-AFFF-A634CB40684B}" destId="{8656BA58-BEB9-4C9A-91F0-4760FDEA720B}" srcOrd="0" destOrd="0" parTransId="{5E693C52-685E-4A08-8318-64A3EB9EF9BF}" sibTransId="{0C75DEBA-CB97-49F1-89FE-A1580AEB00E8}"/>
    <dgm:cxn modelId="{5DA0C675-E9A7-4E53-B1BE-CFDC10FB28DF}" type="presParOf" srcId="{9E23ACE5-5713-4CE3-B8F2-3C16BB4281ED}" destId="{7ABE44C0-37CA-495A-9254-CBC6B35E68DE}" srcOrd="0" destOrd="0" presId="urn:microsoft.com/office/officeart/2005/8/layout/hList1"/>
    <dgm:cxn modelId="{D4A470CF-71D7-4124-BA73-59DBE6E5CD81}" type="presParOf" srcId="{7ABE44C0-37CA-495A-9254-CBC6B35E68DE}" destId="{73C3BEF7-AB82-4AE0-9E17-5A3E7E9BB03D}" srcOrd="0" destOrd="0" presId="urn:microsoft.com/office/officeart/2005/8/layout/hList1"/>
    <dgm:cxn modelId="{E9D296BC-A210-47DD-8AF4-7CE32AD39733}" type="presParOf" srcId="{7ABE44C0-37CA-495A-9254-CBC6B35E68DE}" destId="{DFBE9DD1-CF5C-494A-8D10-1E9C6D5EF768}" srcOrd="1" destOrd="0" presId="urn:microsoft.com/office/officeart/2005/8/layout/hList1"/>
    <dgm:cxn modelId="{381999DF-0058-49DB-817E-21D5B3931344}" type="presParOf" srcId="{9E23ACE5-5713-4CE3-B8F2-3C16BB4281ED}" destId="{29D10761-C3A8-4537-B7B0-1F769F053670}" srcOrd="1" destOrd="0" presId="urn:microsoft.com/office/officeart/2005/8/layout/hList1"/>
    <dgm:cxn modelId="{08A548D5-03A0-4604-9E5E-AD0F43330F20}" type="presParOf" srcId="{9E23ACE5-5713-4CE3-B8F2-3C16BB4281ED}" destId="{A1B717E2-2775-4B60-8098-89A9B83103C4}" srcOrd="2" destOrd="0" presId="urn:microsoft.com/office/officeart/2005/8/layout/hList1"/>
    <dgm:cxn modelId="{286484FF-C6C5-450E-9F08-EB9EA70F8156}" type="presParOf" srcId="{A1B717E2-2775-4B60-8098-89A9B83103C4}" destId="{E544D0E0-70F3-4EA5-9A79-CCED47014928}" srcOrd="0" destOrd="0" presId="urn:microsoft.com/office/officeart/2005/8/layout/hList1"/>
    <dgm:cxn modelId="{9E6A40FC-67FD-478E-9D07-2C5B5F9406EE}" type="presParOf" srcId="{A1B717E2-2775-4B60-8098-89A9B83103C4}" destId="{D2F85D6C-CEE9-4A66-942C-CCB8357E7A38}" srcOrd="1" destOrd="0" presId="urn:microsoft.com/office/officeart/2005/8/layout/hList1"/>
    <dgm:cxn modelId="{B7C3397C-F92E-4097-81EB-6EA40A9A3EB5}" type="presParOf" srcId="{9E23ACE5-5713-4CE3-B8F2-3C16BB4281ED}" destId="{20AC5D52-EF83-4D0C-A201-A4369CE481D4}" srcOrd="3" destOrd="0" presId="urn:microsoft.com/office/officeart/2005/8/layout/hList1"/>
    <dgm:cxn modelId="{F03DFF47-53D8-4A4C-9985-86D5DD2DEEE8}" type="presParOf" srcId="{9E23ACE5-5713-4CE3-B8F2-3C16BB4281ED}" destId="{0B566577-ABD9-4D2F-B831-8FC4800A26EF}" srcOrd="4" destOrd="0" presId="urn:microsoft.com/office/officeart/2005/8/layout/hList1"/>
    <dgm:cxn modelId="{D12A1D66-3699-4AEE-9862-C18A48781B27}" type="presParOf" srcId="{0B566577-ABD9-4D2F-B831-8FC4800A26EF}" destId="{369A78C8-5060-48B2-85BF-CA33E09169AB}" srcOrd="0" destOrd="0" presId="urn:microsoft.com/office/officeart/2005/8/layout/hList1"/>
    <dgm:cxn modelId="{47A215BD-648A-4001-BC14-DE8433A2F7DA}" type="presParOf" srcId="{0B566577-ABD9-4D2F-B831-8FC4800A26EF}" destId="{74D124A8-FFF2-41AF-BA41-26BA3A2E2E8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976722-1BC6-4EBD-9345-F01710DF7528}" type="doc">
      <dgm:prSet loTypeId="urn:microsoft.com/office/officeart/2005/8/layout/architecture" loCatId="list" qsTypeId="urn:microsoft.com/office/officeart/2005/8/quickstyle/simple1" qsCatId="simple" csTypeId="urn:microsoft.com/office/officeart/2005/8/colors/accent1_2" csCatId="accent1" phldr="1"/>
      <dgm:spPr/>
    </dgm:pt>
    <dgm:pt modelId="{147474AB-A494-41AE-A970-7D5C6AA08B50}">
      <dgm:prSet phldrT="[Text]"/>
      <dgm:spPr/>
      <dgm:t>
        <a:bodyPr/>
        <a:lstStyle/>
        <a:p>
          <a:r>
            <a:rPr lang="en-US" dirty="0"/>
            <a:t>Home Health Care Agency $77705.00</a:t>
          </a:r>
        </a:p>
      </dgm:t>
    </dgm:pt>
    <dgm:pt modelId="{E0715591-9014-4994-BABE-ABC27CE95996}" type="parTrans" cxnId="{4877E5C0-95C5-4DC5-897F-491ACEDBE977}">
      <dgm:prSet/>
      <dgm:spPr/>
      <dgm:t>
        <a:bodyPr/>
        <a:lstStyle/>
        <a:p>
          <a:endParaRPr lang="en-US"/>
        </a:p>
      </dgm:t>
    </dgm:pt>
    <dgm:pt modelId="{66EE4D11-FA00-440E-8984-ADFC9D0A4819}" type="sibTrans" cxnId="{4877E5C0-95C5-4DC5-897F-491ACEDBE977}">
      <dgm:prSet/>
      <dgm:spPr/>
      <dgm:t>
        <a:bodyPr/>
        <a:lstStyle/>
        <a:p>
          <a:endParaRPr lang="en-US"/>
        </a:p>
      </dgm:t>
    </dgm:pt>
    <dgm:pt modelId="{4CB1CFFD-A1C9-4986-8104-DFE8282B7A3A}">
      <dgm:prSet phldrT="[Text]"/>
      <dgm:spPr/>
      <dgm:t>
        <a:bodyPr/>
        <a:lstStyle/>
        <a:p>
          <a:r>
            <a:rPr lang="en-US" dirty="0"/>
            <a:t>Massage Therapy/ Spa Location $1.21 million</a:t>
          </a:r>
        </a:p>
      </dgm:t>
    </dgm:pt>
    <dgm:pt modelId="{2A768072-23F3-46DE-AF38-61ED9AC2415B}" type="parTrans" cxnId="{3B1A907D-7C40-47CD-B9B7-358DDBE728A3}">
      <dgm:prSet/>
      <dgm:spPr/>
      <dgm:t>
        <a:bodyPr/>
        <a:lstStyle/>
        <a:p>
          <a:endParaRPr lang="en-US"/>
        </a:p>
      </dgm:t>
    </dgm:pt>
    <dgm:pt modelId="{C4C6C65F-3569-4579-9BBC-2696E4295C81}" type="sibTrans" cxnId="{3B1A907D-7C40-47CD-B9B7-358DDBE728A3}">
      <dgm:prSet/>
      <dgm:spPr/>
      <dgm:t>
        <a:bodyPr/>
        <a:lstStyle/>
        <a:p>
          <a:endParaRPr lang="en-US"/>
        </a:p>
      </dgm:t>
    </dgm:pt>
    <dgm:pt modelId="{E19261D4-413A-4D24-A67C-7131E37950D9}">
      <dgm:prSet phldrT="[Text]"/>
      <dgm:spPr/>
      <dgm:t>
        <a:bodyPr/>
        <a:lstStyle/>
        <a:p>
          <a:r>
            <a:rPr lang="en-US" dirty="0"/>
            <a:t>Janitorial Services</a:t>
          </a:r>
        </a:p>
        <a:p>
          <a:r>
            <a:rPr lang="en-US" dirty="0"/>
            <a:t>$85600.00</a:t>
          </a:r>
        </a:p>
      </dgm:t>
    </dgm:pt>
    <dgm:pt modelId="{F3232E23-D347-41C7-99C1-0259274878C2}" type="parTrans" cxnId="{AAA79D78-63EE-46C5-8EC5-8CCBF0EE0119}">
      <dgm:prSet/>
      <dgm:spPr/>
      <dgm:t>
        <a:bodyPr/>
        <a:lstStyle/>
        <a:p>
          <a:endParaRPr lang="en-US"/>
        </a:p>
      </dgm:t>
    </dgm:pt>
    <dgm:pt modelId="{059F993C-5E64-4BFA-9364-CD6D85179AE5}" type="sibTrans" cxnId="{AAA79D78-63EE-46C5-8EC5-8CCBF0EE0119}">
      <dgm:prSet/>
      <dgm:spPr/>
      <dgm:t>
        <a:bodyPr/>
        <a:lstStyle/>
        <a:p>
          <a:endParaRPr lang="en-US"/>
        </a:p>
      </dgm:t>
    </dgm:pt>
    <dgm:pt modelId="{628737EC-BF5D-44B4-832E-6DC83D41E323}">
      <dgm:prSet phldrT="[Text]"/>
      <dgm:spPr/>
      <dgm:t>
        <a:bodyPr/>
        <a:lstStyle/>
        <a:p>
          <a:r>
            <a:rPr lang="en-US" dirty="0"/>
            <a:t>Medical Marijuana Related Industries more than $1 million</a:t>
          </a:r>
        </a:p>
      </dgm:t>
    </dgm:pt>
    <dgm:pt modelId="{55C863A8-C600-4BF6-BD2B-A635A6F0D7EC}" type="parTrans" cxnId="{81E851B4-68B7-4038-BC1D-AF2A92FD7281}">
      <dgm:prSet/>
      <dgm:spPr/>
      <dgm:t>
        <a:bodyPr/>
        <a:lstStyle/>
        <a:p>
          <a:endParaRPr lang="en-US"/>
        </a:p>
      </dgm:t>
    </dgm:pt>
    <dgm:pt modelId="{FAFB067C-FF49-44A9-ADC4-5F06739EB826}" type="sibTrans" cxnId="{81E851B4-68B7-4038-BC1D-AF2A92FD7281}">
      <dgm:prSet/>
      <dgm:spPr/>
      <dgm:t>
        <a:bodyPr/>
        <a:lstStyle/>
        <a:p>
          <a:endParaRPr lang="en-US"/>
        </a:p>
      </dgm:t>
    </dgm:pt>
    <dgm:pt modelId="{7EC773AB-BC05-40C5-A353-DB32A2E49690}" type="pres">
      <dgm:prSet presAssocID="{D1976722-1BC6-4EBD-9345-F01710DF7528}" presName="Name0" presStyleCnt="0">
        <dgm:presLayoutVars>
          <dgm:chPref val="1"/>
          <dgm:dir/>
          <dgm:animOne val="branch"/>
          <dgm:animLvl val="lvl"/>
          <dgm:resizeHandles/>
        </dgm:presLayoutVars>
      </dgm:prSet>
      <dgm:spPr/>
    </dgm:pt>
    <dgm:pt modelId="{A5FD49C7-A279-4A3E-A151-47BC3F45196E}" type="pres">
      <dgm:prSet presAssocID="{147474AB-A494-41AE-A970-7D5C6AA08B50}" presName="vertOne" presStyleCnt="0"/>
      <dgm:spPr/>
    </dgm:pt>
    <dgm:pt modelId="{CD6D7667-27A2-4DEA-B77B-F3C892B04CB8}" type="pres">
      <dgm:prSet presAssocID="{147474AB-A494-41AE-A970-7D5C6AA08B50}" presName="txOne" presStyleLbl="node0" presStyleIdx="0" presStyleCnt="4">
        <dgm:presLayoutVars>
          <dgm:chPref val="3"/>
        </dgm:presLayoutVars>
      </dgm:prSet>
      <dgm:spPr/>
    </dgm:pt>
    <dgm:pt modelId="{C1C52311-9BA8-4FA9-A228-FF782EE6A46C}" type="pres">
      <dgm:prSet presAssocID="{147474AB-A494-41AE-A970-7D5C6AA08B50}" presName="horzOne" presStyleCnt="0"/>
      <dgm:spPr/>
    </dgm:pt>
    <dgm:pt modelId="{58104411-4009-4413-B5C7-4ACF0BA780B7}" type="pres">
      <dgm:prSet presAssocID="{66EE4D11-FA00-440E-8984-ADFC9D0A4819}" presName="sibSpaceOne" presStyleCnt="0"/>
      <dgm:spPr/>
    </dgm:pt>
    <dgm:pt modelId="{5B3AD1D5-E505-49B0-8420-4493CF947B0A}" type="pres">
      <dgm:prSet presAssocID="{4CB1CFFD-A1C9-4986-8104-DFE8282B7A3A}" presName="vertOne" presStyleCnt="0"/>
      <dgm:spPr/>
    </dgm:pt>
    <dgm:pt modelId="{C42B02DB-06A7-4FDF-9F14-6B3ABB21917E}" type="pres">
      <dgm:prSet presAssocID="{4CB1CFFD-A1C9-4986-8104-DFE8282B7A3A}" presName="txOne" presStyleLbl="node0" presStyleIdx="1" presStyleCnt="4">
        <dgm:presLayoutVars>
          <dgm:chPref val="3"/>
        </dgm:presLayoutVars>
      </dgm:prSet>
      <dgm:spPr/>
    </dgm:pt>
    <dgm:pt modelId="{D48DDE50-D926-4A52-9AD4-FD047EE6017E}" type="pres">
      <dgm:prSet presAssocID="{4CB1CFFD-A1C9-4986-8104-DFE8282B7A3A}" presName="horzOne" presStyleCnt="0"/>
      <dgm:spPr/>
    </dgm:pt>
    <dgm:pt modelId="{F0FC83A6-7248-4223-A577-7119F0195D15}" type="pres">
      <dgm:prSet presAssocID="{C4C6C65F-3569-4579-9BBC-2696E4295C81}" presName="sibSpaceOne" presStyleCnt="0"/>
      <dgm:spPr/>
    </dgm:pt>
    <dgm:pt modelId="{D67917B2-E871-4973-BA7C-7FD7E26A9253}" type="pres">
      <dgm:prSet presAssocID="{E19261D4-413A-4D24-A67C-7131E37950D9}" presName="vertOne" presStyleCnt="0"/>
      <dgm:spPr/>
    </dgm:pt>
    <dgm:pt modelId="{7848B7F2-DCDC-49F6-A22F-166B63006C8F}" type="pres">
      <dgm:prSet presAssocID="{E19261D4-413A-4D24-A67C-7131E37950D9}" presName="txOne" presStyleLbl="node0" presStyleIdx="2" presStyleCnt="4">
        <dgm:presLayoutVars>
          <dgm:chPref val="3"/>
        </dgm:presLayoutVars>
      </dgm:prSet>
      <dgm:spPr/>
    </dgm:pt>
    <dgm:pt modelId="{FC207AB4-CE96-4B23-B7E0-9B5C90C24685}" type="pres">
      <dgm:prSet presAssocID="{E19261D4-413A-4D24-A67C-7131E37950D9}" presName="horzOne" presStyleCnt="0"/>
      <dgm:spPr/>
    </dgm:pt>
    <dgm:pt modelId="{7DEBE27C-13CA-412B-8CDF-4F86D474A3C8}" type="pres">
      <dgm:prSet presAssocID="{059F993C-5E64-4BFA-9364-CD6D85179AE5}" presName="sibSpaceOne" presStyleCnt="0"/>
      <dgm:spPr/>
    </dgm:pt>
    <dgm:pt modelId="{D43CC6BA-DA35-4215-9DB1-5467076245A2}" type="pres">
      <dgm:prSet presAssocID="{628737EC-BF5D-44B4-832E-6DC83D41E323}" presName="vertOne" presStyleCnt="0"/>
      <dgm:spPr/>
    </dgm:pt>
    <dgm:pt modelId="{6FD231A8-AF7B-4A24-B6F6-A3A042BDD170}" type="pres">
      <dgm:prSet presAssocID="{628737EC-BF5D-44B4-832E-6DC83D41E323}" presName="txOne" presStyleLbl="node0" presStyleIdx="3" presStyleCnt="4">
        <dgm:presLayoutVars>
          <dgm:chPref val="3"/>
        </dgm:presLayoutVars>
      </dgm:prSet>
      <dgm:spPr/>
    </dgm:pt>
    <dgm:pt modelId="{94AEDADA-D5BF-48FA-9E94-3727AA4A45AF}" type="pres">
      <dgm:prSet presAssocID="{628737EC-BF5D-44B4-832E-6DC83D41E323}" presName="horzOne" presStyleCnt="0"/>
      <dgm:spPr/>
    </dgm:pt>
  </dgm:ptLst>
  <dgm:cxnLst>
    <dgm:cxn modelId="{FF42381C-B446-43C2-AC5C-16B9FED7F0D7}" type="presOf" srcId="{4CB1CFFD-A1C9-4986-8104-DFE8282B7A3A}" destId="{C42B02DB-06A7-4FDF-9F14-6B3ABB21917E}" srcOrd="0" destOrd="0" presId="urn:microsoft.com/office/officeart/2005/8/layout/architecture"/>
    <dgm:cxn modelId="{D57EFA24-FB70-4293-9237-12076CD576C9}" type="presOf" srcId="{D1976722-1BC6-4EBD-9345-F01710DF7528}" destId="{7EC773AB-BC05-40C5-A353-DB32A2E49690}" srcOrd="0" destOrd="0" presId="urn:microsoft.com/office/officeart/2005/8/layout/architecture"/>
    <dgm:cxn modelId="{A0259E67-2367-4120-A795-2F4EFDF615C7}" type="presOf" srcId="{147474AB-A494-41AE-A970-7D5C6AA08B50}" destId="{CD6D7667-27A2-4DEA-B77B-F3C892B04CB8}" srcOrd="0" destOrd="0" presId="urn:microsoft.com/office/officeart/2005/8/layout/architecture"/>
    <dgm:cxn modelId="{AAA79D78-63EE-46C5-8EC5-8CCBF0EE0119}" srcId="{D1976722-1BC6-4EBD-9345-F01710DF7528}" destId="{E19261D4-413A-4D24-A67C-7131E37950D9}" srcOrd="2" destOrd="0" parTransId="{F3232E23-D347-41C7-99C1-0259274878C2}" sibTransId="{059F993C-5E64-4BFA-9364-CD6D85179AE5}"/>
    <dgm:cxn modelId="{3B1A907D-7C40-47CD-B9B7-358DDBE728A3}" srcId="{D1976722-1BC6-4EBD-9345-F01710DF7528}" destId="{4CB1CFFD-A1C9-4986-8104-DFE8282B7A3A}" srcOrd="1" destOrd="0" parTransId="{2A768072-23F3-46DE-AF38-61ED9AC2415B}" sibTransId="{C4C6C65F-3569-4579-9BBC-2696E4295C81}"/>
    <dgm:cxn modelId="{DA31469E-06E8-43BD-990E-502F1621E241}" type="presOf" srcId="{E19261D4-413A-4D24-A67C-7131E37950D9}" destId="{7848B7F2-DCDC-49F6-A22F-166B63006C8F}" srcOrd="0" destOrd="0" presId="urn:microsoft.com/office/officeart/2005/8/layout/architecture"/>
    <dgm:cxn modelId="{81E851B4-68B7-4038-BC1D-AF2A92FD7281}" srcId="{D1976722-1BC6-4EBD-9345-F01710DF7528}" destId="{628737EC-BF5D-44B4-832E-6DC83D41E323}" srcOrd="3" destOrd="0" parTransId="{55C863A8-C600-4BF6-BD2B-A635A6F0D7EC}" sibTransId="{FAFB067C-FF49-44A9-ADC4-5F06739EB826}"/>
    <dgm:cxn modelId="{FA3B7ABF-2E23-45B9-9679-362A8EA97BC1}" type="presOf" srcId="{628737EC-BF5D-44B4-832E-6DC83D41E323}" destId="{6FD231A8-AF7B-4A24-B6F6-A3A042BDD170}" srcOrd="0" destOrd="0" presId="urn:microsoft.com/office/officeart/2005/8/layout/architecture"/>
    <dgm:cxn modelId="{4877E5C0-95C5-4DC5-897F-491ACEDBE977}" srcId="{D1976722-1BC6-4EBD-9345-F01710DF7528}" destId="{147474AB-A494-41AE-A970-7D5C6AA08B50}" srcOrd="0" destOrd="0" parTransId="{E0715591-9014-4994-BABE-ABC27CE95996}" sibTransId="{66EE4D11-FA00-440E-8984-ADFC9D0A4819}"/>
    <dgm:cxn modelId="{E636F797-4CA8-4104-AEE4-EB1D76A2B032}" type="presParOf" srcId="{7EC773AB-BC05-40C5-A353-DB32A2E49690}" destId="{A5FD49C7-A279-4A3E-A151-47BC3F45196E}" srcOrd="0" destOrd="0" presId="urn:microsoft.com/office/officeart/2005/8/layout/architecture"/>
    <dgm:cxn modelId="{E1E917A3-B3EB-4F23-AE06-B0189920C5A9}" type="presParOf" srcId="{A5FD49C7-A279-4A3E-A151-47BC3F45196E}" destId="{CD6D7667-27A2-4DEA-B77B-F3C892B04CB8}" srcOrd="0" destOrd="0" presId="urn:microsoft.com/office/officeart/2005/8/layout/architecture"/>
    <dgm:cxn modelId="{F45E6CB9-BBB4-4CD6-8760-F6355D15B2C9}" type="presParOf" srcId="{A5FD49C7-A279-4A3E-A151-47BC3F45196E}" destId="{C1C52311-9BA8-4FA9-A228-FF782EE6A46C}" srcOrd="1" destOrd="0" presId="urn:microsoft.com/office/officeart/2005/8/layout/architecture"/>
    <dgm:cxn modelId="{FC0E546C-CF04-4E63-BC62-C0317E1CAFA9}" type="presParOf" srcId="{7EC773AB-BC05-40C5-A353-DB32A2E49690}" destId="{58104411-4009-4413-B5C7-4ACF0BA780B7}" srcOrd="1" destOrd="0" presId="urn:microsoft.com/office/officeart/2005/8/layout/architecture"/>
    <dgm:cxn modelId="{2EBFFB34-7D5F-4DB9-BC42-51204EA69167}" type="presParOf" srcId="{7EC773AB-BC05-40C5-A353-DB32A2E49690}" destId="{5B3AD1D5-E505-49B0-8420-4493CF947B0A}" srcOrd="2" destOrd="0" presId="urn:microsoft.com/office/officeart/2005/8/layout/architecture"/>
    <dgm:cxn modelId="{26BB0444-D443-4E76-9FA7-914E0FB48035}" type="presParOf" srcId="{5B3AD1D5-E505-49B0-8420-4493CF947B0A}" destId="{C42B02DB-06A7-4FDF-9F14-6B3ABB21917E}" srcOrd="0" destOrd="0" presId="urn:microsoft.com/office/officeart/2005/8/layout/architecture"/>
    <dgm:cxn modelId="{89D71BFC-5DD1-46BB-963F-E4463987A166}" type="presParOf" srcId="{5B3AD1D5-E505-49B0-8420-4493CF947B0A}" destId="{D48DDE50-D926-4A52-9AD4-FD047EE6017E}" srcOrd="1" destOrd="0" presId="urn:microsoft.com/office/officeart/2005/8/layout/architecture"/>
    <dgm:cxn modelId="{431A79C6-C3A1-48FD-99E0-2163572D701F}" type="presParOf" srcId="{7EC773AB-BC05-40C5-A353-DB32A2E49690}" destId="{F0FC83A6-7248-4223-A577-7119F0195D15}" srcOrd="3" destOrd="0" presId="urn:microsoft.com/office/officeart/2005/8/layout/architecture"/>
    <dgm:cxn modelId="{59EFD31D-BC42-47F9-91D8-F45D2465FE6E}" type="presParOf" srcId="{7EC773AB-BC05-40C5-A353-DB32A2E49690}" destId="{D67917B2-E871-4973-BA7C-7FD7E26A9253}" srcOrd="4" destOrd="0" presId="urn:microsoft.com/office/officeart/2005/8/layout/architecture"/>
    <dgm:cxn modelId="{A0C70D7F-648E-4907-B467-4A2745D8EB6B}" type="presParOf" srcId="{D67917B2-E871-4973-BA7C-7FD7E26A9253}" destId="{7848B7F2-DCDC-49F6-A22F-166B63006C8F}" srcOrd="0" destOrd="0" presId="urn:microsoft.com/office/officeart/2005/8/layout/architecture"/>
    <dgm:cxn modelId="{E0E64308-54F7-4C0C-B8F5-CF65A7CEA75A}" type="presParOf" srcId="{D67917B2-E871-4973-BA7C-7FD7E26A9253}" destId="{FC207AB4-CE96-4B23-B7E0-9B5C90C24685}" srcOrd="1" destOrd="0" presId="urn:microsoft.com/office/officeart/2005/8/layout/architecture"/>
    <dgm:cxn modelId="{E7B84FDB-E544-4F39-9C58-7629F2F1CB1E}" type="presParOf" srcId="{7EC773AB-BC05-40C5-A353-DB32A2E49690}" destId="{7DEBE27C-13CA-412B-8CDF-4F86D474A3C8}" srcOrd="5" destOrd="0" presId="urn:microsoft.com/office/officeart/2005/8/layout/architecture"/>
    <dgm:cxn modelId="{CEC4F08C-4575-4D53-AB0F-334B17DAF38E}" type="presParOf" srcId="{7EC773AB-BC05-40C5-A353-DB32A2E49690}" destId="{D43CC6BA-DA35-4215-9DB1-5467076245A2}" srcOrd="6" destOrd="0" presId="urn:microsoft.com/office/officeart/2005/8/layout/architecture"/>
    <dgm:cxn modelId="{B8428DC0-89BD-4763-8AA8-7A4613AE8D92}" type="presParOf" srcId="{D43CC6BA-DA35-4215-9DB1-5467076245A2}" destId="{6FD231A8-AF7B-4A24-B6F6-A3A042BDD170}" srcOrd="0" destOrd="0" presId="urn:microsoft.com/office/officeart/2005/8/layout/architecture"/>
    <dgm:cxn modelId="{994D0D0C-DBC7-436C-A638-C47E7277D2E7}" type="presParOf" srcId="{D43CC6BA-DA35-4215-9DB1-5467076245A2}" destId="{94AEDADA-D5BF-48FA-9E94-3727AA4A45AF}"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27C51-CCB4-42CA-8588-5BE33BE5C1CA}">
      <dsp:nvSpPr>
        <dsp:cNvPr id="0" name=""/>
        <dsp:cNvSpPr/>
      </dsp:nvSpPr>
      <dsp:spPr>
        <a:xfrm>
          <a:off x="3420758" y="2735413"/>
          <a:ext cx="2292874" cy="2292874"/>
        </a:xfrm>
        <a:prstGeom prst="ellipse">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Black Owned Businesses</a:t>
          </a:r>
        </a:p>
      </dsp:txBody>
      <dsp:txXfrm>
        <a:off x="3756542" y="3071197"/>
        <a:ext cx="1621306" cy="1621306"/>
      </dsp:txXfrm>
    </dsp:sp>
    <dsp:sp modelId="{E4EEA159-E601-45A9-9172-B2C2032EB523}">
      <dsp:nvSpPr>
        <dsp:cNvPr id="0" name=""/>
        <dsp:cNvSpPr/>
      </dsp:nvSpPr>
      <dsp:spPr>
        <a:xfrm rot="12900000">
          <a:off x="1943003" y="2333937"/>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7F5564-CFE8-4DA7-ADE3-7F0A7E20CBC8}">
      <dsp:nvSpPr>
        <dsp:cNvPr id="0" name=""/>
        <dsp:cNvSpPr/>
      </dsp:nvSpPr>
      <dsp:spPr>
        <a:xfrm>
          <a:off x="1013064" y="1284535"/>
          <a:ext cx="2178231" cy="1742584"/>
        </a:xfrm>
        <a:prstGeom prst="roundRect">
          <a:avLst>
            <a:gd name="adj" fmla="val 10000"/>
          </a:avLst>
        </a:prstGeom>
        <a:solidFill>
          <a:schemeClr val="tx2">
            <a:lumMod val="10000"/>
          </a:schemeClr>
        </a:solidFill>
        <a:ln w="12700" cap="flat" cmpd="sng" algn="ctr">
          <a:solidFill>
            <a:srgbClr val="609CD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1 million jobs</a:t>
          </a:r>
        </a:p>
      </dsp:txBody>
      <dsp:txXfrm>
        <a:off x="1064103" y="1335574"/>
        <a:ext cx="2076153" cy="1640506"/>
      </dsp:txXfrm>
    </dsp:sp>
    <dsp:sp modelId="{D8E171C9-E517-489F-8CBC-A2AB0C958CE3}">
      <dsp:nvSpPr>
        <dsp:cNvPr id="0" name=""/>
        <dsp:cNvSpPr/>
      </dsp:nvSpPr>
      <dsp:spPr>
        <a:xfrm rot="16200000">
          <a:off x="3687027" y="1426056"/>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62E535-4369-4525-A1D3-E3793FC56B1A}">
      <dsp:nvSpPr>
        <dsp:cNvPr id="0" name=""/>
        <dsp:cNvSpPr/>
      </dsp:nvSpPr>
      <dsp:spPr>
        <a:xfrm>
          <a:off x="3478079" y="912"/>
          <a:ext cx="2178231" cy="1743421"/>
        </a:xfrm>
        <a:prstGeom prst="roundRect">
          <a:avLst>
            <a:gd name="adj" fmla="val 10000"/>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Employ 4% of the working –age black population</a:t>
          </a:r>
        </a:p>
      </dsp:txBody>
      <dsp:txXfrm>
        <a:off x="3529142" y="51975"/>
        <a:ext cx="2076105" cy="1641295"/>
      </dsp:txXfrm>
    </dsp:sp>
    <dsp:sp modelId="{17B65727-A913-4F22-9D31-0711E7AC4C32}">
      <dsp:nvSpPr>
        <dsp:cNvPr id="0" name=""/>
        <dsp:cNvSpPr/>
      </dsp:nvSpPr>
      <dsp:spPr>
        <a:xfrm rot="19500000">
          <a:off x="5431050" y="2333937"/>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2420D4-6657-4816-BBC6-B2B72E200E7E}">
      <dsp:nvSpPr>
        <dsp:cNvPr id="0" name=""/>
        <dsp:cNvSpPr/>
      </dsp:nvSpPr>
      <dsp:spPr>
        <a:xfrm>
          <a:off x="5943094" y="1284535"/>
          <a:ext cx="2178231" cy="1742584"/>
        </a:xfrm>
        <a:prstGeom prst="roundRect">
          <a:avLst>
            <a:gd name="adj" fmla="val 10000"/>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Generate annual revenues of $187.6 billion</a:t>
          </a:r>
        </a:p>
      </dsp:txBody>
      <dsp:txXfrm>
        <a:off x="5994133" y="1335574"/>
        <a:ext cx="2076153" cy="1640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3BEF7-AB82-4AE0-9E17-5A3E7E9BB03D}">
      <dsp:nvSpPr>
        <dsp:cNvPr id="0" name=""/>
        <dsp:cNvSpPr/>
      </dsp:nvSpPr>
      <dsp:spPr>
        <a:xfrm>
          <a:off x="2854" y="126809"/>
          <a:ext cx="2783134" cy="10173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White-owned Businesses</a:t>
          </a:r>
        </a:p>
      </dsp:txBody>
      <dsp:txXfrm>
        <a:off x="2854" y="126809"/>
        <a:ext cx="2783134" cy="1017362"/>
      </dsp:txXfrm>
    </dsp:sp>
    <dsp:sp modelId="{DFBE9DD1-CF5C-494A-8D10-1E9C6D5EF768}">
      <dsp:nvSpPr>
        <dsp:cNvPr id="0" name=""/>
        <dsp:cNvSpPr/>
      </dsp:nvSpPr>
      <dsp:spPr>
        <a:xfrm>
          <a:off x="2854" y="1144171"/>
          <a:ext cx="2783134" cy="28438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Create 55.9 million jobs</a:t>
          </a:r>
        </a:p>
        <a:p>
          <a:pPr marL="285750" lvl="1" indent="-285750" algn="l" defTabSz="1244600">
            <a:lnSpc>
              <a:spcPct val="90000"/>
            </a:lnSpc>
            <a:spcBef>
              <a:spcPct val="0"/>
            </a:spcBef>
            <a:spcAft>
              <a:spcPct val="15000"/>
            </a:spcAft>
            <a:buChar char="•"/>
          </a:pPr>
          <a:r>
            <a:rPr lang="en-US" sz="2800" kern="1200" dirty="0"/>
            <a:t>Generate $212.9 Trillion in annual revenue</a:t>
          </a:r>
        </a:p>
      </dsp:txBody>
      <dsp:txXfrm>
        <a:off x="2854" y="1144171"/>
        <a:ext cx="2783134" cy="2843819"/>
      </dsp:txXfrm>
    </dsp:sp>
    <dsp:sp modelId="{E544D0E0-70F3-4EA5-9A79-CCED47014928}">
      <dsp:nvSpPr>
        <dsp:cNvPr id="0" name=""/>
        <dsp:cNvSpPr/>
      </dsp:nvSpPr>
      <dsp:spPr>
        <a:xfrm>
          <a:off x="3175628" y="126809"/>
          <a:ext cx="2783134" cy="10173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Asian-owned Businesses</a:t>
          </a:r>
        </a:p>
      </dsp:txBody>
      <dsp:txXfrm>
        <a:off x="3175628" y="126809"/>
        <a:ext cx="2783134" cy="1017362"/>
      </dsp:txXfrm>
    </dsp:sp>
    <dsp:sp modelId="{D2F85D6C-CEE9-4A66-942C-CCB8357E7A38}">
      <dsp:nvSpPr>
        <dsp:cNvPr id="0" name=""/>
        <dsp:cNvSpPr/>
      </dsp:nvSpPr>
      <dsp:spPr>
        <a:xfrm>
          <a:off x="3175628" y="1144171"/>
          <a:ext cx="2783134" cy="28438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Create 3.8 million jobs</a:t>
          </a:r>
        </a:p>
        <a:p>
          <a:pPr marL="285750" lvl="1" indent="-285750" algn="l" defTabSz="1244600">
            <a:lnSpc>
              <a:spcPct val="90000"/>
            </a:lnSpc>
            <a:spcBef>
              <a:spcPct val="0"/>
            </a:spcBef>
            <a:spcAft>
              <a:spcPct val="15000"/>
            </a:spcAft>
            <a:buChar char="•"/>
          </a:pPr>
          <a:r>
            <a:rPr lang="en-US" sz="2800" kern="1200" dirty="0"/>
            <a:t>Generate $793.5 billion in annual revenue</a:t>
          </a:r>
        </a:p>
      </dsp:txBody>
      <dsp:txXfrm>
        <a:off x="3175628" y="1144171"/>
        <a:ext cx="2783134" cy="2843819"/>
      </dsp:txXfrm>
    </dsp:sp>
    <dsp:sp modelId="{369A78C8-5060-48B2-85BF-CA33E09169AB}">
      <dsp:nvSpPr>
        <dsp:cNvPr id="0" name=""/>
        <dsp:cNvSpPr/>
      </dsp:nvSpPr>
      <dsp:spPr>
        <a:xfrm>
          <a:off x="6348401" y="126809"/>
          <a:ext cx="2783134" cy="10173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Hispanic-owned Businesses</a:t>
          </a:r>
        </a:p>
      </dsp:txBody>
      <dsp:txXfrm>
        <a:off x="6348401" y="126809"/>
        <a:ext cx="2783134" cy="1017362"/>
      </dsp:txXfrm>
    </dsp:sp>
    <dsp:sp modelId="{74D124A8-FFF2-41AF-BA41-26BA3A2E2E8A}">
      <dsp:nvSpPr>
        <dsp:cNvPr id="0" name=""/>
        <dsp:cNvSpPr/>
      </dsp:nvSpPr>
      <dsp:spPr>
        <a:xfrm>
          <a:off x="6348401" y="1144171"/>
          <a:ext cx="2783134" cy="28438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Create 2.5 million jobs</a:t>
          </a:r>
        </a:p>
        <a:p>
          <a:pPr marL="285750" lvl="1" indent="-285750" algn="l" defTabSz="1244600">
            <a:lnSpc>
              <a:spcPct val="90000"/>
            </a:lnSpc>
            <a:spcBef>
              <a:spcPct val="0"/>
            </a:spcBef>
            <a:spcAft>
              <a:spcPct val="15000"/>
            </a:spcAft>
            <a:buChar char="•"/>
          </a:pPr>
          <a:r>
            <a:rPr lang="en-US" sz="2800" kern="1200" dirty="0"/>
            <a:t>Generate $473.6 billion in annual revenue</a:t>
          </a:r>
        </a:p>
      </dsp:txBody>
      <dsp:txXfrm>
        <a:off x="6348401" y="1144171"/>
        <a:ext cx="2783134" cy="284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D7667-27A2-4DEA-B77B-F3C892B04CB8}">
      <dsp:nvSpPr>
        <dsp:cNvPr id="0" name=""/>
        <dsp:cNvSpPr/>
      </dsp:nvSpPr>
      <dsp:spPr>
        <a:xfrm>
          <a:off x="2078"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Home Health Care Agency $77705.00</a:t>
          </a:r>
        </a:p>
      </dsp:txBody>
      <dsp:txXfrm>
        <a:off x="61451" y="59373"/>
        <a:ext cx="1908393" cy="5139052"/>
      </dsp:txXfrm>
    </dsp:sp>
    <dsp:sp modelId="{C42B02DB-06A7-4FDF-9F14-6B3ABB21917E}">
      <dsp:nvSpPr>
        <dsp:cNvPr id="0" name=""/>
        <dsp:cNvSpPr/>
      </dsp:nvSpPr>
      <dsp:spPr>
        <a:xfrm>
          <a:off x="2369776"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Massage Therapy/ Spa Location $1.21 million</a:t>
          </a:r>
        </a:p>
      </dsp:txBody>
      <dsp:txXfrm>
        <a:off x="2429149" y="59373"/>
        <a:ext cx="1908393" cy="5139052"/>
      </dsp:txXfrm>
    </dsp:sp>
    <dsp:sp modelId="{7848B7F2-DCDC-49F6-A22F-166B63006C8F}">
      <dsp:nvSpPr>
        <dsp:cNvPr id="0" name=""/>
        <dsp:cNvSpPr/>
      </dsp:nvSpPr>
      <dsp:spPr>
        <a:xfrm>
          <a:off x="4737475"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Janitorial Services</a:t>
          </a:r>
        </a:p>
        <a:p>
          <a:pPr marL="0" lvl="0" indent="0" algn="ctr" defTabSz="1333500">
            <a:lnSpc>
              <a:spcPct val="90000"/>
            </a:lnSpc>
            <a:spcBef>
              <a:spcPct val="0"/>
            </a:spcBef>
            <a:spcAft>
              <a:spcPct val="35000"/>
            </a:spcAft>
            <a:buNone/>
          </a:pPr>
          <a:r>
            <a:rPr lang="en-US" sz="3000" kern="1200" dirty="0"/>
            <a:t>$85600.00</a:t>
          </a:r>
        </a:p>
      </dsp:txBody>
      <dsp:txXfrm>
        <a:off x="4796848" y="59373"/>
        <a:ext cx="1908393" cy="5139052"/>
      </dsp:txXfrm>
    </dsp:sp>
    <dsp:sp modelId="{6FD231A8-AF7B-4A24-B6F6-A3A042BDD170}">
      <dsp:nvSpPr>
        <dsp:cNvPr id="0" name=""/>
        <dsp:cNvSpPr/>
      </dsp:nvSpPr>
      <dsp:spPr>
        <a:xfrm>
          <a:off x="7105173"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Medical Marijuana Related Industries more than $1 million</a:t>
          </a:r>
        </a:p>
      </dsp:txBody>
      <dsp:txXfrm>
        <a:off x="7164546" y="59373"/>
        <a:ext cx="1908393" cy="513905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9/11/2017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9/11/2017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9/11/2017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9/11/2017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9/11/2017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9/11/2017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9/11/2017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9/11/2017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9/11/2017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Number One Entrepreneur Training &amp; Career Development Center</a:t>
            </a:r>
          </a:p>
        </p:txBody>
      </p:sp>
      <p:sp>
        <p:nvSpPr>
          <p:cNvPr id="4" name="Subtitle 3"/>
          <p:cNvSpPr>
            <a:spLocks noGrp="1"/>
          </p:cNvSpPr>
          <p:nvPr>
            <p:ph type="subTitle" idx="1"/>
          </p:nvPr>
        </p:nvSpPr>
        <p:spPr/>
        <p:txBody>
          <a:bodyPr/>
          <a:lstStyle/>
          <a:p>
            <a:r>
              <a:rPr lang="it-IT" dirty="0"/>
              <a:t>Increasing the number of black owned businesses in the Metro Detroit community through business ownership, mentoring, and career training</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Simple Approach to Creating A Business</a:t>
            </a:r>
          </a:p>
        </p:txBody>
      </p:sp>
      <p:sp>
        <p:nvSpPr>
          <p:cNvPr id="3" name="Text Placeholder 2"/>
          <p:cNvSpPr>
            <a:spLocks noGrp="1"/>
          </p:cNvSpPr>
          <p:nvPr>
            <p:ph type="body" idx="1"/>
          </p:nvPr>
        </p:nvSpPr>
        <p:spPr>
          <a:xfrm>
            <a:off x="1522411" y="1905000"/>
            <a:ext cx="4416552" cy="762000"/>
          </a:xfrm>
        </p:spPr>
        <p:txBody>
          <a:bodyPr/>
          <a:lstStyle/>
          <a:p>
            <a:pPr algn="ctr"/>
            <a:r>
              <a:rPr lang="en-US" dirty="0"/>
              <a:t>Skill barriers</a:t>
            </a:r>
          </a:p>
        </p:txBody>
      </p:sp>
      <p:sp>
        <p:nvSpPr>
          <p:cNvPr id="4" name="Content Placeholder 3"/>
          <p:cNvSpPr>
            <a:spLocks noGrp="1"/>
          </p:cNvSpPr>
          <p:nvPr>
            <p:ph sz="half" idx="2"/>
          </p:nvPr>
        </p:nvSpPr>
        <p:spPr>
          <a:xfrm>
            <a:off x="1522411" y="2743201"/>
            <a:ext cx="4416552" cy="3276600"/>
          </a:xfrm>
        </p:spPr>
        <p:txBody>
          <a:bodyPr/>
          <a:lstStyle/>
          <a:p>
            <a:r>
              <a:rPr lang="en-US" dirty="0"/>
              <a:t>Technical Skills</a:t>
            </a:r>
          </a:p>
          <a:p>
            <a:r>
              <a:rPr lang="en-US" dirty="0"/>
              <a:t>Soft Skills</a:t>
            </a:r>
          </a:p>
          <a:p>
            <a:r>
              <a:rPr lang="en-US" dirty="0"/>
              <a:t>Business Process Skills</a:t>
            </a:r>
          </a:p>
          <a:p>
            <a:r>
              <a:rPr lang="en-US" dirty="0"/>
              <a:t>Supportive Data Collection</a:t>
            </a:r>
          </a:p>
          <a:p>
            <a:pPr marL="0" indent="0">
              <a:buNone/>
            </a:pPr>
            <a:endParaRPr lang="en-US" dirty="0"/>
          </a:p>
        </p:txBody>
      </p:sp>
      <p:sp>
        <p:nvSpPr>
          <p:cNvPr id="5" name="Text Placeholder 4"/>
          <p:cNvSpPr>
            <a:spLocks noGrp="1"/>
          </p:cNvSpPr>
          <p:nvPr>
            <p:ph type="body" sz="quarter" idx="3"/>
          </p:nvPr>
        </p:nvSpPr>
        <p:spPr>
          <a:xfrm>
            <a:off x="6249861" y="1905000"/>
            <a:ext cx="4416552" cy="762000"/>
          </a:xfrm>
        </p:spPr>
        <p:txBody>
          <a:bodyPr/>
          <a:lstStyle/>
          <a:p>
            <a:pPr algn="ctr"/>
            <a:r>
              <a:rPr lang="en-US" dirty="0"/>
              <a:t>Financial barriers</a:t>
            </a:r>
          </a:p>
        </p:txBody>
      </p:sp>
      <p:sp>
        <p:nvSpPr>
          <p:cNvPr id="6" name="Content Placeholder 5"/>
          <p:cNvSpPr>
            <a:spLocks noGrp="1"/>
          </p:cNvSpPr>
          <p:nvPr>
            <p:ph sz="quarter" idx="4"/>
          </p:nvPr>
        </p:nvSpPr>
        <p:spPr>
          <a:xfrm>
            <a:off x="6249861" y="2743201"/>
            <a:ext cx="4416552" cy="3276600"/>
          </a:xfrm>
        </p:spPr>
        <p:txBody>
          <a:bodyPr/>
          <a:lstStyle/>
          <a:p>
            <a:r>
              <a:rPr lang="en-US" dirty="0"/>
              <a:t>Poor/Damaged Personal Credit</a:t>
            </a:r>
          </a:p>
          <a:p>
            <a:r>
              <a:rPr lang="en-US" dirty="0"/>
              <a:t>Poor/Damaged Business Credit</a:t>
            </a:r>
          </a:p>
          <a:p>
            <a:r>
              <a:rPr lang="en-US" dirty="0"/>
              <a:t>Business Plan Development</a:t>
            </a:r>
          </a:p>
          <a:p>
            <a:r>
              <a:rPr lang="en-US" dirty="0"/>
              <a:t>Securing Business Funding</a:t>
            </a:r>
          </a:p>
          <a:p>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Business Leaders</a:t>
            </a:r>
          </a:p>
        </p:txBody>
      </p:sp>
      <p:sp>
        <p:nvSpPr>
          <p:cNvPr id="3" name="Text Placeholder 2"/>
          <p:cNvSpPr>
            <a:spLocks noGrp="1"/>
          </p:cNvSpPr>
          <p:nvPr>
            <p:ph type="body" idx="1"/>
          </p:nvPr>
        </p:nvSpPr>
        <p:spPr>
          <a:xfrm>
            <a:off x="1065213" y="5410200"/>
            <a:ext cx="9905999" cy="609601"/>
          </a:xfrm>
        </p:spPr>
        <p:txBody>
          <a:bodyPr>
            <a:normAutofit/>
          </a:bodyPr>
          <a:lstStyle/>
          <a:p>
            <a:r>
              <a:rPr lang="en-US" dirty="0"/>
              <a:t>Through Entrepreneur training and career development</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1F87-758A-4CFC-8A4C-4E3D7E569FF6}"/>
              </a:ext>
            </a:extLst>
          </p:cNvPr>
          <p:cNvSpPr>
            <a:spLocks noGrp="1"/>
          </p:cNvSpPr>
          <p:nvPr>
            <p:ph type="title"/>
          </p:nvPr>
        </p:nvSpPr>
        <p:spPr/>
        <p:txBody>
          <a:bodyPr/>
          <a:lstStyle/>
          <a:p>
            <a:pPr algn="ctr"/>
            <a:r>
              <a:rPr lang="en-US" dirty="0"/>
              <a:t>Number One Entrepreneur Training and Career Development Center </a:t>
            </a:r>
          </a:p>
        </p:txBody>
      </p:sp>
      <p:sp>
        <p:nvSpPr>
          <p:cNvPr id="3" name="Content Placeholder 2">
            <a:extLst>
              <a:ext uri="{FF2B5EF4-FFF2-40B4-BE49-F238E27FC236}">
                <a16:creationId xmlns:a16="http://schemas.microsoft.com/office/drawing/2014/main" id="{4C3D37D3-BF7D-4C8E-A516-DCEF1DE7B725}"/>
              </a:ext>
            </a:extLst>
          </p:cNvPr>
          <p:cNvSpPr>
            <a:spLocks noGrp="1"/>
          </p:cNvSpPr>
          <p:nvPr>
            <p:ph idx="1"/>
          </p:nvPr>
        </p:nvSpPr>
        <p:spPr/>
        <p:txBody>
          <a:bodyPr/>
          <a:lstStyle/>
          <a:p>
            <a:pPr marL="0" indent="0">
              <a:buNone/>
            </a:pPr>
            <a:r>
              <a:rPr lang="en-US" dirty="0"/>
              <a:t>We have partnered with current Detroit business leaders to create a program aimed at increasing the number of black entrepreneurs in the City of Detroit and surrounding communities.  Our leadership network encompasses a range of diverse skillsets with a proven track record in their respective industries.  While many of our leaders are known in the community, our collective goal is to see the Detroit black business community become a financial powerhouse which elected officials recognize as the backbone of the area of Detroit which extends beyond downtown.  Our network has collaborated with our team to create a dynamic curriculum offering guidance in the nation’s most in-demand business fields.  </a:t>
            </a:r>
          </a:p>
        </p:txBody>
      </p:sp>
    </p:spTree>
    <p:extLst>
      <p:ext uri="{BB962C8B-B14F-4D97-AF65-F5344CB8AC3E}">
        <p14:creationId xmlns:p14="http://schemas.microsoft.com/office/powerpoint/2010/main" val="239079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38D5-0E63-4DF4-853C-12684D840EC9}"/>
              </a:ext>
            </a:extLst>
          </p:cNvPr>
          <p:cNvSpPr>
            <a:spLocks noGrp="1"/>
          </p:cNvSpPr>
          <p:nvPr>
            <p:ph type="title"/>
          </p:nvPr>
        </p:nvSpPr>
        <p:spPr>
          <a:xfrm>
            <a:off x="1522413" y="381000"/>
            <a:ext cx="9144001" cy="762000"/>
          </a:xfrm>
        </p:spPr>
        <p:txBody>
          <a:bodyPr/>
          <a:lstStyle/>
          <a:p>
            <a:pPr algn="ctr"/>
            <a:r>
              <a:rPr lang="en-US" dirty="0"/>
              <a:t>Areas of Study </a:t>
            </a:r>
          </a:p>
        </p:txBody>
      </p:sp>
      <p:sp>
        <p:nvSpPr>
          <p:cNvPr id="3" name="Content Placeholder 2">
            <a:extLst>
              <a:ext uri="{FF2B5EF4-FFF2-40B4-BE49-F238E27FC236}">
                <a16:creationId xmlns:a16="http://schemas.microsoft.com/office/drawing/2014/main" id="{E0D2481B-A688-4915-917B-BC83679EB7C4}"/>
              </a:ext>
            </a:extLst>
          </p:cNvPr>
          <p:cNvSpPr>
            <a:spLocks noGrp="1"/>
          </p:cNvSpPr>
          <p:nvPr>
            <p:ph idx="1"/>
          </p:nvPr>
        </p:nvSpPr>
        <p:spPr>
          <a:xfrm>
            <a:off x="1522413" y="1143000"/>
            <a:ext cx="9134391" cy="5410199"/>
          </a:xfrm>
        </p:spPr>
        <p:txBody>
          <a:bodyPr>
            <a:normAutofit fontScale="85000" lnSpcReduction="20000"/>
          </a:bodyPr>
          <a:lstStyle/>
          <a:p>
            <a:r>
              <a:rPr lang="en-US" dirty="0"/>
              <a:t>Home Health Care Agency</a:t>
            </a:r>
          </a:p>
          <a:p>
            <a:r>
              <a:rPr lang="en-US" dirty="0"/>
              <a:t>Direct Care Worker</a:t>
            </a:r>
          </a:p>
          <a:p>
            <a:r>
              <a:rPr lang="en-US" dirty="0"/>
              <a:t>Certified Nurse Assistant</a:t>
            </a:r>
          </a:p>
          <a:p>
            <a:r>
              <a:rPr lang="en-US" dirty="0"/>
              <a:t>Medical Massage Therapist Entrepreneur Program</a:t>
            </a:r>
          </a:p>
          <a:p>
            <a:r>
              <a:rPr lang="en-US" dirty="0"/>
              <a:t>Group Home / Apartment Program</a:t>
            </a:r>
          </a:p>
          <a:p>
            <a:r>
              <a:rPr lang="en-US" dirty="0"/>
              <a:t>General Repair Technician Entrepreneur Program</a:t>
            </a:r>
          </a:p>
          <a:p>
            <a:r>
              <a:rPr lang="en-US" dirty="0"/>
              <a:t>Transportation Company Entrepreneur Program</a:t>
            </a:r>
          </a:p>
          <a:p>
            <a:r>
              <a:rPr lang="en-US" dirty="0"/>
              <a:t>Janitorial Entrepreneur Program</a:t>
            </a:r>
          </a:p>
          <a:p>
            <a:r>
              <a:rPr lang="en-US" dirty="0"/>
              <a:t>Florist Entrepreneur Program</a:t>
            </a:r>
          </a:p>
          <a:p>
            <a:r>
              <a:rPr lang="en-US" dirty="0"/>
              <a:t>Security Monitoring Service Entrepreneur Program</a:t>
            </a:r>
          </a:p>
          <a:p>
            <a:r>
              <a:rPr lang="en-US" dirty="0"/>
              <a:t>Executive Administrative Assistant Entrepreneur Program</a:t>
            </a:r>
          </a:p>
          <a:p>
            <a:r>
              <a:rPr lang="en-US" dirty="0"/>
              <a:t>Medical Marijuana Related Entrepreneur Programs</a:t>
            </a:r>
          </a:p>
        </p:txBody>
      </p:sp>
    </p:spTree>
    <p:extLst>
      <p:ext uri="{BB962C8B-B14F-4D97-AF65-F5344CB8AC3E}">
        <p14:creationId xmlns:p14="http://schemas.microsoft.com/office/powerpoint/2010/main" val="119183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5410-A79B-4A3D-989C-2ED0F64D5EFC}"/>
              </a:ext>
            </a:extLst>
          </p:cNvPr>
          <p:cNvSpPr>
            <a:spLocks noGrp="1"/>
          </p:cNvSpPr>
          <p:nvPr>
            <p:ph type="title"/>
          </p:nvPr>
        </p:nvSpPr>
        <p:spPr/>
        <p:txBody>
          <a:bodyPr/>
          <a:lstStyle/>
          <a:p>
            <a:pPr algn="ctr"/>
            <a:r>
              <a:rPr lang="en-US" dirty="0"/>
              <a:t>Additional Services</a:t>
            </a:r>
          </a:p>
        </p:txBody>
      </p:sp>
      <p:sp>
        <p:nvSpPr>
          <p:cNvPr id="3" name="Content Placeholder 2">
            <a:extLst>
              <a:ext uri="{FF2B5EF4-FFF2-40B4-BE49-F238E27FC236}">
                <a16:creationId xmlns:a16="http://schemas.microsoft.com/office/drawing/2014/main" id="{CA6ACBBA-074E-4069-AB77-61D05B618F31}"/>
              </a:ext>
            </a:extLst>
          </p:cNvPr>
          <p:cNvSpPr>
            <a:spLocks noGrp="1"/>
          </p:cNvSpPr>
          <p:nvPr>
            <p:ph idx="1"/>
          </p:nvPr>
        </p:nvSpPr>
        <p:spPr/>
        <p:txBody>
          <a:bodyPr>
            <a:normAutofit lnSpcReduction="10000"/>
          </a:bodyPr>
          <a:lstStyle/>
          <a:p>
            <a:r>
              <a:rPr lang="en-US" dirty="0"/>
              <a:t>Clothing / Uniform Assistance through our  Dress For Success Vault</a:t>
            </a:r>
          </a:p>
          <a:p>
            <a:r>
              <a:rPr lang="en-US" dirty="0"/>
              <a:t>We pair our students with a mentor in their field</a:t>
            </a:r>
          </a:p>
          <a:p>
            <a:r>
              <a:rPr lang="en-US" dirty="0"/>
              <a:t>Career Services </a:t>
            </a:r>
          </a:p>
          <a:p>
            <a:r>
              <a:rPr lang="en-US" dirty="0"/>
              <a:t>Laptops for CNA / Direct Care Students </a:t>
            </a:r>
          </a:p>
          <a:p>
            <a:r>
              <a:rPr lang="en-US" dirty="0"/>
              <a:t>Business Funding</a:t>
            </a:r>
          </a:p>
          <a:p>
            <a:r>
              <a:rPr lang="en-US" dirty="0"/>
              <a:t>Business Licensing Assistance</a:t>
            </a:r>
          </a:p>
          <a:p>
            <a:r>
              <a:rPr lang="en-US" dirty="0"/>
              <a:t>Business Attorney Referrals</a:t>
            </a:r>
          </a:p>
          <a:p>
            <a:r>
              <a:rPr lang="en-US" dirty="0"/>
              <a:t>Business Insurance Referrals</a:t>
            </a:r>
          </a:p>
          <a:p>
            <a:endParaRPr lang="en-US" dirty="0"/>
          </a:p>
          <a:p>
            <a:endParaRPr lang="en-US" dirty="0"/>
          </a:p>
        </p:txBody>
      </p:sp>
    </p:spTree>
    <p:extLst>
      <p:ext uri="{BB962C8B-B14F-4D97-AF65-F5344CB8AC3E}">
        <p14:creationId xmlns:p14="http://schemas.microsoft.com/office/powerpoint/2010/main" val="415601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4098-BEF0-44B6-B7F4-DA7C0DD5FA2D}"/>
              </a:ext>
            </a:extLst>
          </p:cNvPr>
          <p:cNvSpPr>
            <a:spLocks noGrp="1"/>
          </p:cNvSpPr>
          <p:nvPr>
            <p:ph type="title"/>
          </p:nvPr>
        </p:nvSpPr>
        <p:spPr>
          <a:xfrm>
            <a:off x="1522413" y="381000"/>
            <a:ext cx="9144001" cy="685800"/>
          </a:xfrm>
        </p:spPr>
        <p:txBody>
          <a:bodyPr/>
          <a:lstStyle/>
          <a:p>
            <a:pPr algn="ctr"/>
            <a:r>
              <a:rPr lang="en-US" dirty="0"/>
              <a:t>Success Measure of Areas of Study</a:t>
            </a:r>
          </a:p>
        </p:txBody>
      </p:sp>
      <p:graphicFrame>
        <p:nvGraphicFramePr>
          <p:cNvPr id="4" name="Content Placeholder 3">
            <a:extLst>
              <a:ext uri="{FF2B5EF4-FFF2-40B4-BE49-F238E27FC236}">
                <a16:creationId xmlns:a16="http://schemas.microsoft.com/office/drawing/2014/main" id="{7D52736A-A119-4316-8963-A4BE09475A41}"/>
              </a:ext>
            </a:extLst>
          </p:cNvPr>
          <p:cNvGraphicFramePr>
            <a:graphicFrameLocks noGrp="1"/>
          </p:cNvGraphicFramePr>
          <p:nvPr>
            <p:ph idx="1"/>
            <p:extLst>
              <p:ext uri="{D42A27DB-BD31-4B8C-83A1-F6EECF244321}">
                <p14:modId xmlns:p14="http://schemas.microsoft.com/office/powerpoint/2010/main" val="2041148890"/>
              </p:ext>
            </p:extLst>
          </p:nvPr>
        </p:nvGraphicFramePr>
        <p:xfrm>
          <a:off x="1522413" y="1295400"/>
          <a:ext cx="9134391" cy="525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6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A8AB48-E7D2-4CA1-93CC-06FCACB24813}"/>
              </a:ext>
            </a:extLst>
          </p:cNvPr>
          <p:cNvSpPr>
            <a:spLocks noGrp="1"/>
          </p:cNvSpPr>
          <p:nvPr>
            <p:ph type="title"/>
          </p:nvPr>
        </p:nvSpPr>
        <p:spPr/>
        <p:txBody>
          <a:bodyPr/>
          <a:lstStyle/>
          <a:p>
            <a:pPr algn="ctr"/>
            <a:r>
              <a:rPr lang="en-US" dirty="0"/>
              <a:t>Entrepreneurial Growth Comparison</a:t>
            </a:r>
          </a:p>
        </p:txBody>
      </p:sp>
      <p:sp>
        <p:nvSpPr>
          <p:cNvPr id="6" name="Text Placeholder 5">
            <a:extLst>
              <a:ext uri="{FF2B5EF4-FFF2-40B4-BE49-F238E27FC236}">
                <a16:creationId xmlns:a16="http://schemas.microsoft.com/office/drawing/2014/main" id="{C25B46BB-2197-4D33-A4D8-7C98B8AD5D71}"/>
              </a:ext>
            </a:extLst>
          </p:cNvPr>
          <p:cNvSpPr>
            <a:spLocks noGrp="1"/>
          </p:cNvSpPr>
          <p:nvPr>
            <p:ph type="body" idx="1"/>
          </p:nvPr>
        </p:nvSpPr>
        <p:spPr/>
        <p:txBody>
          <a:bodyPr/>
          <a:lstStyle/>
          <a:p>
            <a:pPr algn="ctr"/>
            <a:r>
              <a:rPr lang="en-US" dirty="0"/>
              <a:t>Lashawn Davis</a:t>
            </a:r>
          </a:p>
        </p:txBody>
      </p:sp>
      <p:sp>
        <p:nvSpPr>
          <p:cNvPr id="7" name="Content Placeholder 6">
            <a:extLst>
              <a:ext uri="{FF2B5EF4-FFF2-40B4-BE49-F238E27FC236}">
                <a16:creationId xmlns:a16="http://schemas.microsoft.com/office/drawing/2014/main" id="{F975B758-4EAB-4ABB-B1A9-A14DB411D701}"/>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42BDFB99-0592-4967-A73F-F43219AF9653}"/>
              </a:ext>
            </a:extLst>
          </p:cNvPr>
          <p:cNvSpPr>
            <a:spLocks noGrp="1"/>
          </p:cNvSpPr>
          <p:nvPr>
            <p:ph type="body" sz="quarter" idx="3"/>
          </p:nvPr>
        </p:nvSpPr>
        <p:spPr/>
        <p:txBody>
          <a:bodyPr/>
          <a:lstStyle/>
          <a:p>
            <a:endParaRPr lang="en-US" dirty="0"/>
          </a:p>
        </p:txBody>
      </p:sp>
      <p:sp>
        <p:nvSpPr>
          <p:cNvPr id="9" name="Content Placeholder 8">
            <a:extLst>
              <a:ext uri="{FF2B5EF4-FFF2-40B4-BE49-F238E27FC236}">
                <a16:creationId xmlns:a16="http://schemas.microsoft.com/office/drawing/2014/main" id="{756B205A-FA7F-44AC-9DB5-2056B130B77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24073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dirty="0"/>
              <a:t>OUR MISSION</a:t>
            </a:r>
          </a:p>
        </p:txBody>
      </p:sp>
      <p:sp>
        <p:nvSpPr>
          <p:cNvPr id="14" name="Content Placeholder 13"/>
          <p:cNvSpPr>
            <a:spLocks noGrp="1"/>
          </p:cNvSpPr>
          <p:nvPr>
            <p:ph idx="1"/>
          </p:nvPr>
        </p:nvSpPr>
        <p:spPr/>
        <p:txBody>
          <a:bodyPr/>
          <a:lstStyle/>
          <a:p>
            <a:pPr marL="0" indent="0">
              <a:buNone/>
            </a:pPr>
            <a:r>
              <a:rPr lang="en-US" dirty="0"/>
              <a:t> Our mission is to empower black communities throughout Detroit by increasing the number of black owned businesses.  Our efforts will assist in reducing the number of unemployed Detroit residents, improve economic growth in Detroit communities, and create a network of black business owners as leaders who serve as the voice of the City of Detroit.  It is our hope that as our communities strengthen, those business leaders become mentors, create employment opportunities for others, challenge elected leaders to improve services in our city, and encourage global retailers to invest in the City of Detroit.</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164D-E60F-45B3-94A2-D967FC7437E3}"/>
              </a:ext>
            </a:extLst>
          </p:cNvPr>
          <p:cNvSpPr>
            <a:spLocks noGrp="1"/>
          </p:cNvSpPr>
          <p:nvPr>
            <p:ph type="title"/>
          </p:nvPr>
        </p:nvSpPr>
        <p:spPr/>
        <p:txBody>
          <a:bodyPr>
            <a:normAutofit/>
          </a:bodyPr>
          <a:lstStyle/>
          <a:p>
            <a:pPr algn="ctr"/>
            <a:r>
              <a:rPr lang="en-US" dirty="0"/>
              <a:t>OUR GOALS</a:t>
            </a:r>
          </a:p>
        </p:txBody>
      </p:sp>
      <p:sp>
        <p:nvSpPr>
          <p:cNvPr id="3" name="Content Placeholder 2">
            <a:extLst>
              <a:ext uri="{FF2B5EF4-FFF2-40B4-BE49-F238E27FC236}">
                <a16:creationId xmlns:a16="http://schemas.microsoft.com/office/drawing/2014/main" id="{5B025535-9F38-47A5-BB3E-BAE0D3860BFA}"/>
              </a:ext>
            </a:extLst>
          </p:cNvPr>
          <p:cNvSpPr>
            <a:spLocks noGrp="1"/>
          </p:cNvSpPr>
          <p:nvPr>
            <p:ph idx="1"/>
          </p:nvPr>
        </p:nvSpPr>
        <p:spPr/>
        <p:txBody>
          <a:bodyPr/>
          <a:lstStyle/>
          <a:p>
            <a:r>
              <a:rPr lang="en-US" dirty="0"/>
              <a:t>Increase number of black owned businesses</a:t>
            </a:r>
          </a:p>
          <a:p>
            <a:r>
              <a:rPr lang="en-US" dirty="0"/>
              <a:t>Create a stronger black economy in Detroit</a:t>
            </a:r>
          </a:p>
          <a:p>
            <a:r>
              <a:rPr lang="en-US" dirty="0"/>
              <a:t>Reduce unemployment in Detroit</a:t>
            </a:r>
          </a:p>
          <a:p>
            <a:r>
              <a:rPr lang="en-US" dirty="0"/>
              <a:t>Empower community through business ownership</a:t>
            </a:r>
          </a:p>
          <a:p>
            <a:r>
              <a:rPr lang="en-US" dirty="0"/>
              <a:t>Re-introduce jobs into Detroit communities</a:t>
            </a:r>
          </a:p>
          <a:p>
            <a:r>
              <a:rPr lang="en-US" dirty="0"/>
              <a:t>Create a network of business leaders</a:t>
            </a:r>
          </a:p>
          <a:p>
            <a:endParaRPr lang="en-US" dirty="0"/>
          </a:p>
        </p:txBody>
      </p:sp>
    </p:spTree>
    <p:extLst>
      <p:ext uri="{BB962C8B-B14F-4D97-AF65-F5344CB8AC3E}">
        <p14:creationId xmlns:p14="http://schemas.microsoft.com/office/powerpoint/2010/main" val="1208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6A0-17A1-4089-A17D-0367C819A314}"/>
              </a:ext>
            </a:extLst>
          </p:cNvPr>
          <p:cNvSpPr>
            <a:spLocks noGrp="1"/>
          </p:cNvSpPr>
          <p:nvPr>
            <p:ph type="title"/>
          </p:nvPr>
        </p:nvSpPr>
        <p:spPr>
          <a:xfrm>
            <a:off x="1522413" y="381000"/>
            <a:ext cx="9144001" cy="685800"/>
          </a:xfrm>
        </p:spPr>
        <p:txBody>
          <a:bodyPr/>
          <a:lstStyle/>
          <a:p>
            <a:pPr algn="ctr"/>
            <a:r>
              <a:rPr lang="en-US" dirty="0"/>
              <a:t>Black Business Ownership Nationally</a:t>
            </a:r>
          </a:p>
        </p:txBody>
      </p:sp>
      <p:graphicFrame>
        <p:nvGraphicFramePr>
          <p:cNvPr id="8" name="Content Placeholder 7">
            <a:extLst>
              <a:ext uri="{FF2B5EF4-FFF2-40B4-BE49-F238E27FC236}">
                <a16:creationId xmlns:a16="http://schemas.microsoft.com/office/drawing/2014/main" id="{BF3D6AC1-6643-4D23-950D-D5134E9680C6}"/>
              </a:ext>
            </a:extLst>
          </p:cNvPr>
          <p:cNvGraphicFramePr>
            <a:graphicFrameLocks noGrp="1"/>
          </p:cNvGraphicFramePr>
          <p:nvPr>
            <p:ph idx="1"/>
            <p:extLst>
              <p:ext uri="{D42A27DB-BD31-4B8C-83A1-F6EECF244321}">
                <p14:modId xmlns:p14="http://schemas.microsoft.com/office/powerpoint/2010/main" val="3750735746"/>
              </p:ext>
            </p:extLst>
          </p:nvPr>
        </p:nvGraphicFramePr>
        <p:xfrm>
          <a:off x="1522413" y="1066800"/>
          <a:ext cx="9134475" cy="5562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007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6A9F-7286-43A3-89F0-5405E69017E5}"/>
              </a:ext>
            </a:extLst>
          </p:cNvPr>
          <p:cNvSpPr>
            <a:spLocks noGrp="1"/>
          </p:cNvSpPr>
          <p:nvPr>
            <p:ph type="title"/>
          </p:nvPr>
        </p:nvSpPr>
        <p:spPr/>
        <p:txBody>
          <a:bodyPr/>
          <a:lstStyle/>
          <a:p>
            <a:pPr algn="ctr"/>
            <a:r>
              <a:rPr lang="en-US" dirty="0"/>
              <a:t>Black Owned Business Earnings </a:t>
            </a:r>
          </a:p>
        </p:txBody>
      </p:sp>
      <p:graphicFrame>
        <p:nvGraphicFramePr>
          <p:cNvPr id="4" name="Content Placeholder 3">
            <a:extLst>
              <a:ext uri="{FF2B5EF4-FFF2-40B4-BE49-F238E27FC236}">
                <a16:creationId xmlns:a16="http://schemas.microsoft.com/office/drawing/2014/main" id="{57BDEBB2-9428-4F61-A31F-82619AB532D6}"/>
              </a:ext>
            </a:extLst>
          </p:cNvPr>
          <p:cNvGraphicFramePr>
            <a:graphicFrameLocks noGrp="1"/>
          </p:cNvGraphicFramePr>
          <p:nvPr>
            <p:ph idx="1"/>
            <p:extLst>
              <p:ext uri="{D42A27DB-BD31-4B8C-83A1-F6EECF244321}">
                <p14:modId xmlns:p14="http://schemas.microsoft.com/office/powerpoint/2010/main" val="3260429328"/>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396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1EBF-4D99-4B97-8848-6195E0376261}"/>
              </a:ext>
            </a:extLst>
          </p:cNvPr>
          <p:cNvSpPr>
            <a:spLocks noGrp="1"/>
          </p:cNvSpPr>
          <p:nvPr>
            <p:ph type="title"/>
          </p:nvPr>
        </p:nvSpPr>
        <p:spPr/>
        <p:txBody>
          <a:bodyPr/>
          <a:lstStyle/>
          <a:p>
            <a:pPr algn="ctr"/>
            <a:r>
              <a:rPr lang="en-US" dirty="0"/>
              <a:t>Black Business Overview</a:t>
            </a:r>
          </a:p>
        </p:txBody>
      </p:sp>
      <p:sp>
        <p:nvSpPr>
          <p:cNvPr id="3" name="Content Placeholder 2">
            <a:extLst>
              <a:ext uri="{FF2B5EF4-FFF2-40B4-BE49-F238E27FC236}">
                <a16:creationId xmlns:a16="http://schemas.microsoft.com/office/drawing/2014/main" id="{5BFC82A0-0FD6-4A5A-A313-E725E8896D30}"/>
              </a:ext>
            </a:extLst>
          </p:cNvPr>
          <p:cNvSpPr>
            <a:spLocks noGrp="1"/>
          </p:cNvSpPr>
          <p:nvPr>
            <p:ph idx="1"/>
          </p:nvPr>
        </p:nvSpPr>
        <p:spPr/>
        <p:txBody>
          <a:bodyPr>
            <a:normAutofit lnSpcReduction="10000"/>
          </a:bodyPr>
          <a:lstStyle/>
          <a:p>
            <a:r>
              <a:rPr lang="en-US" dirty="0"/>
              <a:t>Cornered the market in</a:t>
            </a:r>
          </a:p>
          <a:p>
            <a:pPr lvl="1"/>
            <a:r>
              <a:rPr lang="en-US" dirty="0"/>
              <a:t>Barber Shops</a:t>
            </a:r>
          </a:p>
          <a:p>
            <a:pPr lvl="1"/>
            <a:r>
              <a:rPr lang="en-US" dirty="0"/>
              <a:t>Beauty Salons</a:t>
            </a:r>
          </a:p>
          <a:p>
            <a:pPr lvl="1"/>
            <a:r>
              <a:rPr lang="en-US" dirty="0"/>
              <a:t>Carry Out Restaurants</a:t>
            </a:r>
          </a:p>
          <a:p>
            <a:r>
              <a:rPr lang="en-US" dirty="0"/>
              <a:t>Need to see an increase in</a:t>
            </a:r>
          </a:p>
          <a:p>
            <a:pPr lvl="1"/>
            <a:r>
              <a:rPr lang="en-US" dirty="0"/>
              <a:t>Healthcare</a:t>
            </a:r>
          </a:p>
          <a:p>
            <a:pPr lvl="1"/>
            <a:r>
              <a:rPr lang="en-US" dirty="0"/>
              <a:t>Dry Cleaners</a:t>
            </a:r>
          </a:p>
          <a:p>
            <a:pPr lvl="1"/>
            <a:r>
              <a:rPr lang="en-US" dirty="0"/>
              <a:t>Gas Stations</a:t>
            </a:r>
          </a:p>
          <a:p>
            <a:pPr lvl="1"/>
            <a:r>
              <a:rPr lang="en-US" dirty="0"/>
              <a:t>Grocery Stores</a:t>
            </a:r>
          </a:p>
          <a:p>
            <a:pPr lvl="1"/>
            <a:r>
              <a:rPr lang="en-US" dirty="0"/>
              <a:t>Upscale Dining Establishments</a:t>
            </a:r>
          </a:p>
        </p:txBody>
      </p:sp>
    </p:spTree>
    <p:extLst>
      <p:ext uri="{BB962C8B-B14F-4D97-AF65-F5344CB8AC3E}">
        <p14:creationId xmlns:p14="http://schemas.microsoft.com/office/powerpoint/2010/main" val="20547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0CEC-696C-4A5F-B9ED-34333FC2E734}"/>
              </a:ext>
            </a:extLst>
          </p:cNvPr>
          <p:cNvSpPr>
            <a:spLocks noGrp="1"/>
          </p:cNvSpPr>
          <p:nvPr>
            <p:ph type="title"/>
          </p:nvPr>
        </p:nvSpPr>
        <p:spPr>
          <a:xfrm>
            <a:off x="1522413" y="381000"/>
            <a:ext cx="9144001" cy="838200"/>
          </a:xfrm>
        </p:spPr>
        <p:txBody>
          <a:bodyPr>
            <a:normAutofit fontScale="90000"/>
          </a:bodyPr>
          <a:lstStyle/>
          <a:p>
            <a:pPr algn="ctr"/>
            <a:r>
              <a:rPr lang="en-US" dirty="0"/>
              <a:t>Economic Benefits of Black Business to Communities</a:t>
            </a:r>
          </a:p>
        </p:txBody>
      </p:sp>
      <p:graphicFrame>
        <p:nvGraphicFramePr>
          <p:cNvPr id="4" name="Content Placeholder 3">
            <a:extLst>
              <a:ext uri="{FF2B5EF4-FFF2-40B4-BE49-F238E27FC236}">
                <a16:creationId xmlns:a16="http://schemas.microsoft.com/office/drawing/2014/main" id="{13D84CD3-962F-4542-A999-A09F38FCEA4D}"/>
              </a:ext>
            </a:extLst>
          </p:cNvPr>
          <p:cNvGraphicFramePr>
            <a:graphicFrameLocks noGrp="1"/>
          </p:cNvGraphicFramePr>
          <p:nvPr>
            <p:ph idx="1"/>
            <p:extLst>
              <p:ext uri="{D42A27DB-BD31-4B8C-83A1-F6EECF244321}">
                <p14:modId xmlns:p14="http://schemas.microsoft.com/office/powerpoint/2010/main" val="4043031519"/>
              </p:ext>
            </p:extLst>
          </p:nvPr>
        </p:nvGraphicFramePr>
        <p:xfrm>
          <a:off x="1522413" y="1447801"/>
          <a:ext cx="9134391"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97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FC16-22AC-4AD7-A406-3AB857F557E3}"/>
              </a:ext>
            </a:extLst>
          </p:cNvPr>
          <p:cNvSpPr>
            <a:spLocks noGrp="1"/>
          </p:cNvSpPr>
          <p:nvPr>
            <p:ph type="title"/>
          </p:nvPr>
        </p:nvSpPr>
        <p:spPr/>
        <p:txBody>
          <a:bodyPr/>
          <a:lstStyle/>
          <a:p>
            <a:pPr algn="ctr"/>
            <a:r>
              <a:rPr lang="en-US" dirty="0"/>
              <a:t>The Power of Business Ownership</a:t>
            </a:r>
          </a:p>
        </p:txBody>
      </p:sp>
      <p:graphicFrame>
        <p:nvGraphicFramePr>
          <p:cNvPr id="5" name="Content Placeholder 4">
            <a:extLst>
              <a:ext uri="{FF2B5EF4-FFF2-40B4-BE49-F238E27FC236}">
                <a16:creationId xmlns:a16="http://schemas.microsoft.com/office/drawing/2014/main" id="{454B43BB-B390-4F48-8F45-3D4AABCABA32}"/>
              </a:ext>
            </a:extLst>
          </p:cNvPr>
          <p:cNvGraphicFramePr>
            <a:graphicFrameLocks noGrp="1"/>
          </p:cNvGraphicFramePr>
          <p:nvPr>
            <p:ph idx="1"/>
            <p:extLst>
              <p:ext uri="{D42A27DB-BD31-4B8C-83A1-F6EECF244321}">
                <p14:modId xmlns:p14="http://schemas.microsoft.com/office/powerpoint/2010/main" val="753020056"/>
              </p:ext>
            </p:extLst>
          </p:nvPr>
        </p:nvGraphicFramePr>
        <p:xfrm>
          <a:off x="1522413" y="1904999"/>
          <a:ext cx="9134391"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83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31AE-9D4A-4DE8-A073-CB79C144BB0A}"/>
              </a:ext>
            </a:extLst>
          </p:cNvPr>
          <p:cNvSpPr>
            <a:spLocks noGrp="1"/>
          </p:cNvSpPr>
          <p:nvPr>
            <p:ph type="title"/>
          </p:nvPr>
        </p:nvSpPr>
        <p:spPr>
          <a:xfrm>
            <a:off x="1522413" y="381000"/>
            <a:ext cx="9144001" cy="1143000"/>
          </a:xfrm>
        </p:spPr>
        <p:txBody>
          <a:bodyPr/>
          <a:lstStyle/>
          <a:p>
            <a:pPr algn="ctr"/>
            <a:r>
              <a:rPr lang="en-US" dirty="0"/>
              <a:t>Social Benefits of Black Businesses to Communities</a:t>
            </a:r>
          </a:p>
        </p:txBody>
      </p:sp>
      <p:sp>
        <p:nvSpPr>
          <p:cNvPr id="3" name="Content Placeholder 2">
            <a:extLst>
              <a:ext uri="{FF2B5EF4-FFF2-40B4-BE49-F238E27FC236}">
                <a16:creationId xmlns:a16="http://schemas.microsoft.com/office/drawing/2014/main" id="{C9837FE2-D804-4775-A903-6C3BDF1E3473}"/>
              </a:ext>
            </a:extLst>
          </p:cNvPr>
          <p:cNvSpPr>
            <a:spLocks noGrp="1"/>
          </p:cNvSpPr>
          <p:nvPr>
            <p:ph idx="1"/>
          </p:nvPr>
        </p:nvSpPr>
        <p:spPr>
          <a:xfrm>
            <a:off x="1522413" y="2438400"/>
            <a:ext cx="9134391" cy="3962400"/>
          </a:xfrm>
        </p:spPr>
        <p:txBody>
          <a:bodyPr/>
          <a:lstStyle/>
          <a:p>
            <a:pPr marL="0" indent="0">
              <a:buNone/>
            </a:pPr>
            <a:r>
              <a:rPr lang="en-US" dirty="0"/>
              <a:t>With the exception of Mexican owned Honeybee Market, most of Detroit’s 80 non big-box retailer grocery stores are owned by Chaldeans. Black owned grocery stores should be viewed as necessary to the survival of the people they service.  Black consumers are in a situation where we are dependent on others for survival, and while inner city stores lack the cleanliness and product quality of their suburban counterparts, Detroiters now spend and estimated $200 million on food in the suburbs.  Ownership of neighborhood institutions like grocery stores is one of the things African Americans communities can do to protect themselves from institutional racism and improve their communities.</a:t>
            </a:r>
          </a:p>
        </p:txBody>
      </p:sp>
      <p:sp>
        <p:nvSpPr>
          <p:cNvPr id="4" name="TextBox 3">
            <a:extLst>
              <a:ext uri="{FF2B5EF4-FFF2-40B4-BE49-F238E27FC236}">
                <a16:creationId xmlns:a16="http://schemas.microsoft.com/office/drawing/2014/main" id="{1BFF1F06-67AB-4693-8FA9-F056A1791A1B}"/>
              </a:ext>
            </a:extLst>
          </p:cNvPr>
          <p:cNvSpPr txBox="1"/>
          <p:nvPr/>
        </p:nvSpPr>
        <p:spPr>
          <a:xfrm>
            <a:off x="2772506" y="1611868"/>
            <a:ext cx="6634204" cy="369332"/>
          </a:xfrm>
          <a:prstGeom prst="rect">
            <a:avLst/>
          </a:prstGeom>
          <a:noFill/>
        </p:spPr>
        <p:txBody>
          <a:bodyPr wrap="square" rtlCol="0">
            <a:spAutoFit/>
          </a:bodyPr>
          <a:lstStyle/>
          <a:p>
            <a:pPr algn="ctr"/>
            <a:r>
              <a:rPr lang="en-US" dirty="0"/>
              <a:t>Why Are There No Black Owned Grocery Stores in Detroit</a:t>
            </a:r>
          </a:p>
        </p:txBody>
      </p:sp>
    </p:spTree>
    <p:extLst>
      <p:ext uri="{BB962C8B-B14F-4D97-AF65-F5344CB8AC3E}">
        <p14:creationId xmlns:p14="http://schemas.microsoft.com/office/powerpoint/2010/main" val="358386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4873beb7-5857-4685-be1f-d57550cc96c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1941</TotalTime>
  <Words>723</Words>
  <Application>Microsoft Office PowerPoint</Application>
  <PresentationFormat>Custom</PresentationFormat>
  <Paragraphs>89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Digital Blue Tunnel 16x9</vt:lpstr>
      <vt:lpstr>Number One Entrepreneur Training &amp; Career Development Center</vt:lpstr>
      <vt:lpstr>OUR MISSION</vt:lpstr>
      <vt:lpstr>OUR GOALS</vt:lpstr>
      <vt:lpstr>Black Business Ownership Nationally</vt:lpstr>
      <vt:lpstr>Black Owned Business Earnings </vt:lpstr>
      <vt:lpstr>Black Business Overview</vt:lpstr>
      <vt:lpstr>Economic Benefits of Black Business to Communities</vt:lpstr>
      <vt:lpstr>The Power of Business Ownership</vt:lpstr>
      <vt:lpstr>Social Benefits of Black Businesses to Communities</vt:lpstr>
      <vt:lpstr>A Simple Approach to Creating A Business</vt:lpstr>
      <vt:lpstr>Creating Business Leaders</vt:lpstr>
      <vt:lpstr>Number One Entrepreneur Training and Career Development Center </vt:lpstr>
      <vt:lpstr>Areas of Study </vt:lpstr>
      <vt:lpstr>Additional Services</vt:lpstr>
      <vt:lpstr>Success Measure of Areas of Study</vt:lpstr>
      <vt:lpstr>Entrepreneurial Growth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Kimberli Smith</dc:creator>
  <cp:lastModifiedBy>Kimberli Smith</cp:lastModifiedBy>
  <cp:revision>25</cp:revision>
  <dcterms:created xsi:type="dcterms:W3CDTF">2017-08-06T23:37:48Z</dcterms:created>
  <dcterms:modified xsi:type="dcterms:W3CDTF">2017-09-11T21:21:40Z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