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0" r:id="rId3"/>
    <p:sldId id="324" r:id="rId4"/>
    <p:sldId id="304" r:id="rId5"/>
    <p:sldId id="305" r:id="rId6"/>
    <p:sldId id="316" r:id="rId7"/>
    <p:sldId id="313" r:id="rId8"/>
    <p:sldId id="314" r:id="rId9"/>
    <p:sldId id="309" r:id="rId10"/>
    <p:sldId id="327" r:id="rId11"/>
    <p:sldId id="315" r:id="rId12"/>
    <p:sldId id="306" r:id="rId13"/>
    <p:sldId id="330" r:id="rId14"/>
    <p:sldId id="329" r:id="rId15"/>
    <p:sldId id="323" r:id="rId16"/>
    <p:sldId id="320" r:id="rId17"/>
    <p:sldId id="326" r:id="rId18"/>
    <p:sldId id="322" r:id="rId19"/>
  </p:sldIdLst>
  <p:sldSz cx="12192000" cy="6858000"/>
  <p:notesSz cx="9926638" cy="6797675"/>
  <p:embeddedFontLst>
    <p:embeddedFont>
      <p:font typeface="맑은 고딕" panose="020B0503020000020004" pitchFamily="50" charset="-127"/>
      <p:regular r:id="rId22"/>
      <p:bold r:id="rId23"/>
    </p:embeddedFont>
    <p:embeddedFont>
      <p:font typeface="나눔바른고딕" panose="020B0600000101010101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E18"/>
    <a:srgbClr val="21294E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79838" autoAdjust="0"/>
  </p:normalViewPr>
  <p:slideViewPr>
    <p:cSldViewPr>
      <p:cViewPr varScale="1">
        <p:scale>
          <a:sx n="83" d="100"/>
          <a:sy n="83" d="100"/>
        </p:scale>
        <p:origin x="146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7" d="100"/>
          <a:sy n="117" d="100"/>
        </p:scale>
        <p:origin x="11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29B2-546F-4780-9A2E-D42F030C40F1}" type="datetimeFigureOut">
              <a:rPr lang="ko-KR" altLang="en-US" smtClean="0"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59611-29A4-4085-A3B3-C1A3350E40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6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인턴 수행과제 결과 발표하게 된 </a:t>
            </a:r>
            <a:r>
              <a:rPr lang="en-US" altLang="ko-KR" dirty="0" smtClean="0"/>
              <a:t>ONM1</a:t>
            </a:r>
            <a:r>
              <a:rPr lang="ko-KR" altLang="en-US" dirty="0" smtClean="0"/>
              <a:t>팀 김솔이입니다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발표를 시작하겠습니다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43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지금까지 과제를 수행하면서 배운 점에 대해 말씀 드렸습니다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업무를 할 때 필요할 것 같다고 생각한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말씀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61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먼저 고객지향적인 </a:t>
            </a:r>
            <a:r>
              <a:rPr lang="ko-KR" altLang="en-US" dirty="0" smtClean="0"/>
              <a:t>마인드입니다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좋은 프로그램이란 사용자가 사용하기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편리해야 좋은 프로그램이라고 생각했습니다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좋은 프로그램을 만들기 위해서는 먼저 사용하는 사람이 어떻게 해야 편할 수</a:t>
            </a:r>
            <a:r>
              <a:rPr lang="ko-KR" altLang="en-US" baseline="0" dirty="0" smtClean="0"/>
              <a:t> 있을지 생각해보려 하는 것이 필요하다고 생각했습니다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고객은 편리함을 위해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프로세스를 간소화 할 수는 없을까</a:t>
            </a:r>
            <a:r>
              <a:rPr lang="en-US" altLang="ko-KR" dirty="0" smtClean="0"/>
              <a:t>?’,</a:t>
            </a:r>
            <a:r>
              <a:rPr lang="en-US" altLang="ko-KR" baseline="0" dirty="0" smtClean="0"/>
              <a:t> ‘</a:t>
            </a:r>
            <a:r>
              <a:rPr lang="ko-KR" altLang="en-US" baseline="0" dirty="0" smtClean="0"/>
              <a:t>클릭횟수를 줄일 수는 없을까</a:t>
            </a:r>
            <a:r>
              <a:rPr lang="en-US" altLang="ko-KR" baseline="0" dirty="0" smtClean="0"/>
              <a:t>?’ </a:t>
            </a:r>
            <a:r>
              <a:rPr lang="ko-KR" altLang="en-US" baseline="0" dirty="0" smtClean="0"/>
              <a:t>같은</a:t>
            </a:r>
            <a:r>
              <a:rPr lang="ko-KR" altLang="en-US" dirty="0" smtClean="0"/>
              <a:t> 다양한 요구를 할 것입니다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사용자의 입장에서 어떻게 하면 편리 할 수 있는지 생각하고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요구하기 전에 그들에게 제공을 하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게 된다면 결국 고객의 만족을 불러올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신뢰를 줄 수 있는 방법이 될 것입니다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과제의 시스템 테스트를 하면서 간단한 이벤트 처리들만 추가해도 사용자에게 편리한 프로그램이 될 수 있다는 것을 느끼게 되었습니다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따라서 앞으로 저도 업무를 할 때 고객지향성이라는 것을 생각을 하는 습관을 갖고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업무에 임해야겠다는 것을 느끼게 되었습니다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하면서 다양한 오류가 있을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여러 번의 시스템 테스트를 통해 여러 번 체크하고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없는 정확한 프로그램을 만드는</a:t>
            </a:r>
            <a:r>
              <a:rPr lang="ko-KR" altLang="en-US" baseline="0" dirty="0" smtClean="0"/>
              <a:t> 것에 목표를 두면 해결 할 수 있다고 생각합니다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저도 </a:t>
            </a:r>
            <a:r>
              <a:rPr lang="ko-KR" altLang="en-US" dirty="0" smtClean="0"/>
              <a:t>과제를 수행</a:t>
            </a:r>
            <a:r>
              <a:rPr lang="ko-KR" altLang="en-US" baseline="0" dirty="0" smtClean="0"/>
              <a:t>하면서 데이터 소스 바인딩 오류라던가 </a:t>
            </a:r>
            <a:r>
              <a:rPr lang="en-US" altLang="ko-KR" baseline="0" dirty="0" smtClean="0"/>
              <a:t>form </a:t>
            </a:r>
            <a:r>
              <a:rPr lang="en-US" altLang="ko-KR" baseline="0" dirty="0" err="1" smtClean="0"/>
              <a:t>uid</a:t>
            </a:r>
            <a:r>
              <a:rPr lang="ko-KR" altLang="en-US" baseline="0" dirty="0" smtClean="0"/>
              <a:t>를 잘못 적어 오류를 마주치곤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이름을 잘못 쓰지는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잘못 처리한 건 아닌지 꼼꼼하게 보면서 과제를 진행했고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정확한 결과로 도출시키려 노력했습니다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과제의 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주어진 과제 안에서 여러 번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시스템 테스트를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계속해서 진행하며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정확성이 업무를 할</a:t>
            </a:r>
            <a:r>
              <a:rPr lang="ko-KR" altLang="en-US" baseline="0" dirty="0" smtClean="0"/>
              <a:t> 때 필요한 것이라 느꼈고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앞으로 저도 업무를 할 때 정확성을 지키기 위해 시스템 테스트를 여러 번 해야겠다는</a:t>
            </a:r>
            <a:r>
              <a:rPr lang="ko-KR" altLang="en-US" baseline="0" dirty="0" smtClean="0"/>
              <a:t> 것을 느꼈습니다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5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정확성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업무를 하면서 다양한 오류가 있을 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이는 여러 번의 시스템 테스트를 통해 여러 번 체크하고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없는 정확한 프로그램을 만드는</a:t>
            </a:r>
            <a:r>
              <a:rPr lang="ko-KR" altLang="en-US" baseline="0" dirty="0" smtClean="0"/>
              <a:t> 것에 목표를 두면 해결 할 수 있다고 생각합니다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저도 </a:t>
            </a:r>
            <a:r>
              <a:rPr lang="ko-KR" altLang="en-US" dirty="0" smtClean="0"/>
              <a:t>과제를 수행</a:t>
            </a:r>
            <a:r>
              <a:rPr lang="ko-KR" altLang="en-US" baseline="0" dirty="0" smtClean="0"/>
              <a:t>하면서 데이터 소스 바인딩 오류라던가 </a:t>
            </a:r>
            <a:r>
              <a:rPr lang="en-US" altLang="ko-KR" baseline="0" dirty="0" smtClean="0"/>
              <a:t>form </a:t>
            </a:r>
            <a:r>
              <a:rPr lang="en-US" altLang="ko-KR" baseline="0" dirty="0" err="1" smtClean="0"/>
              <a:t>uid</a:t>
            </a:r>
            <a:r>
              <a:rPr lang="ko-KR" altLang="en-US" baseline="0" dirty="0" smtClean="0"/>
              <a:t>를 잘못 적어 오류를 마주치곤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이름을 잘못 쓰지는 않았는지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조건을 잘못 처리한 건 아닌지 꼼꼼하게 보면서 과제를 진행했고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정확한 결과로 도출시키려 노력했습니다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과제의 많은 양을 </a:t>
            </a:r>
            <a:r>
              <a:rPr lang="ko-KR" altLang="en-US" dirty="0" err="1" smtClean="0"/>
              <a:t>끝내려기</a:t>
            </a:r>
            <a:r>
              <a:rPr lang="ko-KR" altLang="en-US" dirty="0" smtClean="0"/>
              <a:t> 보다 마지막 제출 전까지 주어진 과제 안에서 여러 번 오류를 검사하고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조건은 없는지 시스템 테스트를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계속해서 진행하며 체크했습니다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결과 설계서에서 요구하는 부분들을 오류 없이 실현시킬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설계서에서 원하는 정확한 프로젝트를 완성시킬 수 있었습니다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정확성이 업무를 할</a:t>
            </a:r>
            <a:r>
              <a:rPr lang="ko-KR" altLang="en-US" baseline="0" dirty="0" smtClean="0"/>
              <a:t> 때 필요한 것이라 느꼈고</a:t>
            </a:r>
            <a:r>
              <a:rPr lang="en-US" altLang="ko-KR" baseline="0" dirty="0" smtClean="0"/>
              <a:t>, </a:t>
            </a:r>
            <a:r>
              <a:rPr lang="ko-KR" altLang="en-US" dirty="0" smtClean="0"/>
              <a:t>앞으로 저도 업무를 할 때 정확성을 지키기 위해 시스템 테스트를 여러 번 해야겠다는</a:t>
            </a:r>
            <a:r>
              <a:rPr lang="ko-KR" altLang="en-US" baseline="0" dirty="0" smtClean="0"/>
              <a:t> 것을 느꼈습니다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8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과제를 하다 막히는 부분들이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UDO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 때 오브젝트 유형을 전표로 처리하지 않아 저장이 되지 않는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도있었고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행 추가가 되지 않는 문제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있었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해결을 위해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구글링을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해보기도 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SDK-HELP center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참조해보기도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오류의 문제점이 무엇인지 깨닫지 못해 혼자 해결할 수가 없는 문제라 판단했습니다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도움으로 오브젝트 유형이 전표가 아님을 알게 되어 쉽게 풀린 경우도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행 추가가 되지 않는 문제의 경우 동기들과 해결방법을 위해 여러 의견을 내놓는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기법으로 문제를 해결하려 노력했습니다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해결하기 위해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의견을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둘씩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내놓다가 한 친구가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추가모드 인 것 아니냐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의견을 내놓아 해결을 할 수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별것 아닌 일이었지만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혼자 해결할 수 없는 일에 대해 조직은 집단으로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활동해 문제에 대해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집단지성으로 해결할 수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업무를 할 때에도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멘토님의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도움처럼 선배님의 도움도 있을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동기들의 도움도 있을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이것이 팀워크라고 생각했습니다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팀워크를 통해 집단 지성의 힘을 빌려 일을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해결할 수 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팀워크를 통해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건강한 조직문화에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융합할 수 있다고 생각하게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팀워크가 업무를 할 때 필요한 것이라고 느끼게 되었고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잘 융화되도록 노력해야겠다고 생각했습니다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7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 지금까지 업무를 할 때 필요할 것 같다고 생각한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가지에 대해 말씀 드렸습니다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향후 계획에 대해 말씀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2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단기적인 목표로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DB, C#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프로그래밍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경험을 늘려 개발자로서 역량을 키우려 노력하겠습니다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이론과 지식을 바탕으로 실무를 수행하고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이해도를 높여 개발자로서의 역량을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ERP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프로세스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외국어 회화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역량도 늘릴 것입니다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시스템만 봐도 무엇이 문제인지 바로 알아차릴 수 있도록 내공을 길러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 B1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전문가가 되어있는 저를 발견하고 싶습니다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6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이제 질의응답시간을 갖도록 하겠습니다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8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이상으로 끊임없이 발전하는 웅진인</a:t>
            </a:r>
            <a:r>
              <a:rPr lang="ko-KR" altLang="en-US" baseline="0" dirty="0" smtClean="0"/>
              <a:t> 인턴 김솔이가</a:t>
            </a:r>
            <a:r>
              <a:rPr lang="ko-KR" altLang="en-US" dirty="0" smtClean="0"/>
              <a:t> 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9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발표순서는 다음과 같습니다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수행과제를 소개하고 과제수행을 통해 배운 점에 대해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그리고 업무를 할 때 필요한 점이라고 생각되었던 점에 대해서도 말씀 드리겠습니다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마지막으로 향후 계획에 대해 말씀 드리고 질의응답시간을 갖겠습니다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14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수행한 과제를 소개해보겠습니다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과제 중 저는 실물증빙 비용등록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결재문서 생성 두 화면을 구성했습니다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99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실물증빙 비용등록 화면은 사용자가 직접 자신이 사용한 경비를 등록하는 화면입니다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사용자는 해당 화면에서 분개를 통해 비용등록을 할 수 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사용자는 추가한 경비내역을 조회하고 변경사항이나 수정을 할 수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띄운 이 화면은 비용을 등록하는 상황을 보여주고 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김소연 책임님이 </a:t>
            </a:r>
            <a:r>
              <a:rPr lang="ko-KR" altLang="en-US" dirty="0" err="1" smtClean="0"/>
              <a:t>법카로</a:t>
            </a:r>
            <a:r>
              <a:rPr lang="ko-KR" altLang="en-US" dirty="0" smtClean="0"/>
              <a:t> 인턴 밥을 사주시고 비용을 등록하는 때에 사용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결재문서생성 화면은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등록된 전표를 조회해서</a:t>
            </a:r>
            <a:r>
              <a:rPr lang="ko-KR" altLang="en-US" baseline="0" dirty="0" smtClean="0"/>
              <a:t> 결재문서를 요청하는 화면입니다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사용자가 등록한 비용의 전표를 조회하고 선택한 후 결재를 요청을 할 수도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회수할 수도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제가 띄운 이 화면은 </a:t>
            </a:r>
            <a:r>
              <a:rPr lang="ko-KR" altLang="en-US" baseline="0" dirty="0" smtClean="0"/>
              <a:t>문서상태가 </a:t>
            </a:r>
            <a:r>
              <a:rPr lang="ko-KR" altLang="en-US" baseline="0" dirty="0" err="1" smtClean="0"/>
              <a:t>미상신</a:t>
            </a:r>
            <a:r>
              <a:rPr lang="ko-KR" altLang="en-US" baseline="0" dirty="0" smtClean="0"/>
              <a:t> 상태의 비용전표를 선택해 결재 요청한 후 상태의 화면입니다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김소연 책임님께서 올리신 안건을 팀장님이 승인하거나 회수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재무부서에 요청하는 화면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다음으로 과제 수행을 통해 배운 점에 대해 말씀 드리겠습니다</a:t>
            </a:r>
            <a:r>
              <a:rPr lang="en-US" altLang="ko-KR" dirty="0" smtClean="0"/>
              <a:t>. SBO</a:t>
            </a:r>
            <a:r>
              <a:rPr lang="ko-KR" altLang="en-US" baseline="0" dirty="0" smtClean="0"/>
              <a:t> 사용법을 처음 배우기도 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애드온을</a:t>
            </a:r>
            <a:r>
              <a:rPr lang="ko-KR" altLang="en-US" baseline="0" dirty="0" smtClean="0"/>
              <a:t> 만드는 법을 배우기도 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외의 것들도 배웠는데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동기들 모두가 </a:t>
            </a:r>
            <a:r>
              <a:rPr lang="en-US" altLang="ko-KR" baseline="0" dirty="0" smtClean="0"/>
              <a:t>SBO</a:t>
            </a:r>
            <a:r>
              <a:rPr lang="ko-KR" altLang="en-US" baseline="0" dirty="0" smtClean="0"/>
              <a:t> 사용법은 처음 배웠으므로 이는 넘어가고 제가 특별히 배웠다고 느낀 다른 외의 것들에 대해 말씀 드리려 합니다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5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먼저 디버깅 법입니다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평상시 오류를 검출 할 때</a:t>
            </a:r>
            <a:r>
              <a:rPr lang="en-US" altLang="ko-KR" dirty="0" smtClean="0"/>
              <a:t>, break point</a:t>
            </a:r>
            <a:r>
              <a:rPr lang="ko-KR" altLang="en-US" dirty="0" smtClean="0"/>
              <a:t>를 잡고 디버그를 하는 습관을 가지지 않았습니다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어디서 오류가 났는지 잡기가 어려웠었고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갑자기 결과가 나와도 이유를 모른 채 넘어가곤 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이번 과제를 진행하면서 계속 디버깅 하는 습관을 가졌더니 어떤 오류 때문에 프로그램이 돌아가지 않는지 알 수 있었고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오류를 고치는 속도도 빨라졌습니다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업무를 할 때 디버깅하는 습관이 굉장히 중요하다는 것을 배우게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습관입니다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주석이 없으면 다시 코드를 수정하거나 봐야 할 때마다 다시 분석해야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탭으로 간격을 조절하고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기능에서 어떻게 처리했는지 주석으로 적었더니 나중에 수정하고 코드를 분석할 때 시간이 절약될 수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코드를 정리 해 유지보수에도 용이할 </a:t>
            </a:r>
            <a:r>
              <a:rPr lang="ko-KR" altLang="en-US" dirty="0" err="1" smtClean="0"/>
              <a:t>것같다는</a:t>
            </a:r>
            <a:r>
              <a:rPr lang="ko-KR" altLang="en-US" dirty="0" smtClean="0"/>
              <a:t> 생각이 들었습니다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가독성</a:t>
            </a:r>
            <a:r>
              <a:rPr lang="ko-KR" altLang="en-US" dirty="0" smtClean="0"/>
              <a:t> 떨어지는 코드와 주석을 분석하고 정리하는 작업을 또다시 하게 되는 것보다 처음부터 자세한 코드와 주석을 적어야겠다는 생각을 하게 되었습니다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있는 코드와 주석을 다는 습관이 중요하다는 것을 배우게 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4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프로젝트에 대한 이해 입니다 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프로젝트를 정확하게 구현하기 위해서는 프로젝트에 대한 이해를 하는 습관이 필요하다고 생각했습니다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한 기능이 다른 기능에 영향을 주기도하고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경우들이 많아 질수록 처리 해줘야 할 이벤트들도 많아지기 때문입니다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이를 위해 각 기능을 구현할 때마다 각 기능이 갖고 있는 특성을 이해해야 했습니다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요청사항도 정확히 이해해 구조를 깨닫고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수행해야 정확한 프로그램을 만들</a:t>
            </a:r>
            <a:r>
              <a:rPr lang="ko-KR" altLang="en-US" baseline="0" dirty="0" smtClean="0"/>
              <a:t> 수 있다는 것을 배우게 </a:t>
            </a:r>
            <a:r>
              <a:rPr lang="ko-KR" altLang="en-US" dirty="0" smtClean="0"/>
              <a:t>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프로젝트를 맡게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프로젝트에 대한 이해를 먼저 진행해야 한다는 것을 느끼게 되었습니다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6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04312" y="6356350"/>
            <a:ext cx="28448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7572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6287514"/>
            <a:ext cx="914788" cy="4831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568" y="18448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인턴 수행과제 결과 발표  </a:t>
            </a:r>
            <a:endParaRPr lang="ko-KR" altLang="en-US" sz="54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9816" y="592242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2020.11.18</a:t>
            </a:r>
            <a:endParaRPr lang="en-US" altLang="ko-KR" sz="1400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9C805EB-FE9D-46D6-BFBE-C6FF3DC126E2}"/>
              </a:ext>
            </a:extLst>
          </p:cNvPr>
          <p:cNvSpPr txBox="1"/>
          <p:nvPr/>
        </p:nvSpPr>
        <p:spPr>
          <a:xfrm>
            <a:off x="4436514" y="453798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SBM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본부 </a:t>
            </a:r>
            <a:r>
              <a:rPr lang="en-US" altLang="ko-K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ONM1</a:t>
            </a:r>
            <a:r>
              <a:rPr lang="ko-KR" altLang="en-US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ea"/>
              </a:rPr>
              <a:t>팀 김솔이 인턴</a:t>
            </a:r>
            <a:endParaRPr lang="en-US" altLang="ko-KR" b="1" dirty="0">
              <a:solidFill>
                <a:schemeClr val="accent5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29744" y="2492896"/>
            <a:ext cx="7276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0351" y="1315095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고객지향성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7448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494" y="3799482"/>
            <a:ext cx="2726127" cy="2726127"/>
          </a:xfrm>
          <a:prstGeom prst="rect">
            <a:avLst/>
          </a:prstGeom>
        </p:spPr>
      </p:pic>
      <p:sp>
        <p:nvSpPr>
          <p:cNvPr id="13" name="구름 모양 설명선 12"/>
          <p:cNvSpPr/>
          <p:nvPr/>
        </p:nvSpPr>
        <p:spPr>
          <a:xfrm>
            <a:off x="8688288" y="1412776"/>
            <a:ext cx="2277737" cy="1371919"/>
          </a:xfrm>
          <a:prstGeom prst="cloudCallout">
            <a:avLst>
              <a:gd name="adj1" fmla="val -3313"/>
              <a:gd name="adj2" fmla="val 137695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클릭 횟수를 줄일 수는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없을까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1" name="구름 모양 설명선 20"/>
          <p:cNvSpPr/>
          <p:nvPr/>
        </p:nvSpPr>
        <p:spPr>
          <a:xfrm>
            <a:off x="6240016" y="2330759"/>
            <a:ext cx="2350015" cy="1284058"/>
          </a:xfrm>
          <a:prstGeom prst="cloudCallout">
            <a:avLst>
              <a:gd name="adj1" fmla="val 85885"/>
              <a:gd name="adj2" fmla="val 68798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프로세스를 더 간소화 할 수는 없을까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5188950" y="4711374"/>
            <a:ext cx="3096344" cy="491251"/>
          </a:xfrm>
          <a:prstGeom prst="lef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요구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82" y="3629345"/>
            <a:ext cx="3198276" cy="2791781"/>
          </a:xfrm>
          <a:prstGeom prst="rect">
            <a:avLst/>
          </a:prstGeom>
        </p:spPr>
      </p:pic>
      <p:sp>
        <p:nvSpPr>
          <p:cNvPr id="16" name="구름 모양 설명선 15"/>
          <p:cNvSpPr/>
          <p:nvPr/>
        </p:nvSpPr>
        <p:spPr>
          <a:xfrm>
            <a:off x="1413130" y="1486777"/>
            <a:ext cx="1829281" cy="1281379"/>
          </a:xfrm>
          <a:prstGeom prst="cloudCallout">
            <a:avLst>
              <a:gd name="adj1" fmla="val -4881"/>
              <a:gd name="adj2" fmla="val 146956"/>
            </a:avLst>
          </a:prstGeom>
          <a:solidFill>
            <a:srgbClr val="FFC000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좋은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프로그램이란</a:t>
            </a:r>
            <a:r>
              <a:rPr lang="en-US" altLang="ko-KR" b="1" dirty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3562774" y="2348477"/>
            <a:ext cx="2268072" cy="1416929"/>
          </a:xfrm>
          <a:prstGeom prst="cloudCallout">
            <a:avLst>
              <a:gd name="adj1" fmla="val -52432"/>
              <a:gd name="adj2" fmla="val 87845"/>
            </a:avLst>
          </a:prstGeom>
          <a:solidFill>
            <a:srgbClr val="FBBE18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어떻게 해야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21294E"/>
                </a:solidFill>
              </a:rPr>
              <a:t>더 편리할 수 있을까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" name="순서도: 데이터 1"/>
          <p:cNvSpPr/>
          <p:nvPr/>
        </p:nvSpPr>
        <p:spPr>
          <a:xfrm rot="764483">
            <a:off x="4927012" y="4214424"/>
            <a:ext cx="288032" cy="1397520"/>
          </a:xfrm>
          <a:prstGeom prst="flowChartInputOutput">
            <a:avLst/>
          </a:prstGeom>
          <a:solidFill>
            <a:srgbClr val="21294E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619647" y="5788418"/>
            <a:ext cx="3646999" cy="454796"/>
          </a:xfrm>
          <a:prstGeom prst="rightArrow">
            <a:avLst/>
          </a:prstGeom>
          <a:solidFill>
            <a:srgbClr val="21294E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26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1967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정확성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9295" y="212008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21294E"/>
                </a:solidFill>
              </a:rPr>
              <a:t>Data Source Binding </a:t>
            </a:r>
            <a:r>
              <a:rPr lang="ko-KR" altLang="en-US" b="1" dirty="0" smtClean="0">
                <a:solidFill>
                  <a:srgbClr val="21294E"/>
                </a:solidFill>
              </a:rPr>
              <a:t>오류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21294E"/>
                </a:solidFill>
              </a:rPr>
              <a:t>Query </a:t>
            </a:r>
            <a:r>
              <a:rPr lang="ko-KR" altLang="en-US" b="1" dirty="0" smtClean="0">
                <a:solidFill>
                  <a:srgbClr val="21294E"/>
                </a:solidFill>
              </a:rPr>
              <a:t>실행결과 데이터 누락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7232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43" y="4296562"/>
            <a:ext cx="2055348" cy="205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8530" y="5002498"/>
            <a:ext cx="375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rgbClr val="C00000"/>
                </a:solidFill>
              </a:rPr>
              <a:t>ACCURACY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26" name="위쪽 화살표 25"/>
          <p:cNvSpPr/>
          <p:nvPr/>
        </p:nvSpPr>
        <p:spPr>
          <a:xfrm>
            <a:off x="9303753" y="3629345"/>
            <a:ext cx="785294" cy="2510103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형 설명선 3"/>
          <p:cNvSpPr/>
          <p:nvPr/>
        </p:nvSpPr>
        <p:spPr>
          <a:xfrm>
            <a:off x="1465675" y="3999141"/>
            <a:ext cx="926913" cy="369332"/>
          </a:xfrm>
          <a:prstGeom prst="wedgeEllipseCallout">
            <a:avLst>
              <a:gd name="adj1" fmla="val 55948"/>
              <a:gd name="adj2" fmla="val 135031"/>
            </a:avLst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이름</a:t>
            </a:r>
            <a:endParaRPr lang="ko-KR" altLang="en-US" b="1" dirty="0"/>
          </a:p>
        </p:txBody>
      </p:sp>
      <p:sp>
        <p:nvSpPr>
          <p:cNvPr id="17" name="타원형 설명선 16"/>
          <p:cNvSpPr/>
          <p:nvPr/>
        </p:nvSpPr>
        <p:spPr>
          <a:xfrm>
            <a:off x="4196258" y="4077072"/>
            <a:ext cx="1018695" cy="440111"/>
          </a:xfrm>
          <a:prstGeom prst="wedgeEllipseCallout">
            <a:avLst>
              <a:gd name="adj1" fmla="val -55182"/>
              <a:gd name="adj2" fmla="val 93585"/>
            </a:avLst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조건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51377" y="3254703"/>
            <a:ext cx="264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시스템 테스트 多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19316" y="1976578"/>
            <a:ext cx="2376264" cy="911648"/>
            <a:chOff x="2417857" y="1997667"/>
            <a:chExt cx="2376264" cy="9116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7857" y="1997667"/>
              <a:ext cx="2376264" cy="9116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27561" y="2239040"/>
              <a:ext cx="1647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C00000"/>
                  </a:solidFill>
                </a:rPr>
                <a:t>ERROR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오른쪽 화살표 20"/>
          <p:cNvSpPr/>
          <p:nvPr/>
        </p:nvSpPr>
        <p:spPr>
          <a:xfrm rot="5400000">
            <a:off x="2857078" y="3147978"/>
            <a:ext cx="852878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4915212" y="4924393"/>
            <a:ext cx="852878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44625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196752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정확성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27232" y="271681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80008" y="2232061"/>
            <a:ext cx="55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과제진행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59" y="2911862"/>
            <a:ext cx="2704397" cy="22042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735961" y="3645024"/>
            <a:ext cx="504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solidFill>
                  <a:srgbClr val="21294E"/>
                </a:solidFill>
              </a:rPr>
              <a:t>&lt;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248128" y="3068960"/>
            <a:ext cx="2376264" cy="159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5" y="2693726"/>
            <a:ext cx="2942151" cy="2942151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2806831" y="5750103"/>
            <a:ext cx="654099" cy="557709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09888" y="5768240"/>
            <a:ext cx="552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요구사항 정확히 충족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,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완성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191320" y="644445"/>
            <a:ext cx="995439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0024" y="108763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</a:t>
            </a:r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5760" y="1124744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팀워크 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3807" y="4621906"/>
            <a:ext cx="689711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21294E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1294E"/>
                </a:solidFill>
              </a:rPr>
              <a:t>조직 </a:t>
            </a:r>
            <a:r>
              <a:rPr lang="en-US" altLang="ko-KR" b="1" dirty="0" smtClean="0">
                <a:solidFill>
                  <a:srgbClr val="21294E"/>
                </a:solidFill>
              </a:rPr>
              <a:t>= </a:t>
            </a:r>
            <a:r>
              <a:rPr lang="ko-KR" altLang="en-US" b="1" dirty="0" smtClean="0">
                <a:solidFill>
                  <a:srgbClr val="21294E"/>
                </a:solidFill>
              </a:rPr>
              <a:t>집단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혼자 해결 할 수 없는 일에 대해 집단 지성으로 해결</a:t>
            </a:r>
            <a:r>
              <a:rPr lang="en-US" altLang="ko-KR" b="1" dirty="0" smtClean="0">
                <a:solidFill>
                  <a:srgbClr val="21294E"/>
                </a:solidFill>
              </a:rPr>
              <a:t>. =</a:t>
            </a:r>
            <a:r>
              <a:rPr lang="ko-KR" altLang="en-US" b="1" dirty="0" smtClean="0">
                <a:solidFill>
                  <a:srgbClr val="21294E"/>
                </a:solidFill>
              </a:rPr>
              <a:t> 팀워크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11333" y="3889872"/>
            <a:ext cx="2240079" cy="1875538"/>
          </a:xfrm>
          <a:prstGeom prst="rect">
            <a:avLst/>
          </a:prstGeom>
          <a:ln>
            <a:noFill/>
          </a:ln>
        </p:spPr>
      </p:pic>
      <p:sp>
        <p:nvSpPr>
          <p:cNvPr id="5" name="모서리가 둥근 사각형 설명선 4"/>
          <p:cNvSpPr/>
          <p:nvPr/>
        </p:nvSpPr>
        <p:spPr>
          <a:xfrm>
            <a:off x="3215680" y="2103295"/>
            <a:ext cx="2710745" cy="985733"/>
          </a:xfrm>
          <a:prstGeom prst="wedgeRoundRectCallout">
            <a:avLst>
              <a:gd name="adj1" fmla="val -77838"/>
              <a:gd name="adj2" fmla="val 14236"/>
              <a:gd name="adj3" fmla="val 16667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8196" y="2165698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1294E"/>
                </a:solidFill>
              </a:rPr>
              <a:t>UDO</a:t>
            </a:r>
            <a:r>
              <a:rPr lang="ko-KR" altLang="en-US" b="1" dirty="0" smtClean="0">
                <a:solidFill>
                  <a:srgbClr val="21294E"/>
                </a:solidFill>
              </a:rPr>
              <a:t>를 만들 때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오브젝트 유형을 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r>
              <a:rPr lang="ko-KR" altLang="en-US" b="1" dirty="0" smtClean="0">
                <a:solidFill>
                  <a:srgbClr val="21294E"/>
                </a:solidFill>
              </a:rPr>
              <a:t>마스터로 만들었네요</a:t>
            </a:r>
            <a:r>
              <a:rPr lang="en-US" altLang="ko-KR" b="1" dirty="0" smtClean="0">
                <a:solidFill>
                  <a:srgbClr val="21294E"/>
                </a:solidFill>
              </a:rPr>
              <a:t>.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3576472" y="3356992"/>
            <a:ext cx="4679768" cy="518760"/>
          </a:xfrm>
          <a:prstGeom prst="wedgeRoundRectCallout">
            <a:avLst>
              <a:gd name="adj1" fmla="val 55855"/>
              <a:gd name="adj2" fmla="val -40428"/>
              <a:gd name="adj3" fmla="val 16667"/>
            </a:avLst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698571" y="3429000"/>
            <a:ext cx="4435570" cy="3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21294E"/>
                </a:solidFill>
              </a:rPr>
              <a:t>혹시 추가모드일 때 안 되는 게 아닐까요</a:t>
            </a:r>
            <a:r>
              <a:rPr lang="en-US" altLang="ko-KR" b="1" dirty="0" smtClean="0">
                <a:solidFill>
                  <a:srgbClr val="21294E"/>
                </a:solidFill>
              </a:rPr>
              <a:t>?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99456" y="230162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업무를 할 때 필요한 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가지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7111" t="2633" r="1896" b="20760"/>
          <a:stretch/>
        </p:blipFill>
        <p:spPr>
          <a:xfrm>
            <a:off x="1432682" y="1787052"/>
            <a:ext cx="973569" cy="1579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6198" t="3821" r="3359" b="1242"/>
          <a:stretch/>
        </p:blipFill>
        <p:spPr>
          <a:xfrm>
            <a:off x="8760296" y="2722697"/>
            <a:ext cx="1676292" cy="1289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347" y="1809176"/>
            <a:ext cx="743094" cy="743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704" y="1370609"/>
            <a:ext cx="1472379" cy="1419794"/>
          </a:xfrm>
          <a:prstGeom prst="rect">
            <a:avLst/>
          </a:prstGeom>
        </p:spPr>
      </p:pic>
      <p:sp>
        <p:nvSpPr>
          <p:cNvPr id="21" name="포인트가 5개인 별 20"/>
          <p:cNvSpPr/>
          <p:nvPr/>
        </p:nvSpPr>
        <p:spPr>
          <a:xfrm>
            <a:off x="9432412" y="1199423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5개인 별 22"/>
          <p:cNvSpPr/>
          <p:nvPr/>
        </p:nvSpPr>
        <p:spPr>
          <a:xfrm>
            <a:off x="9983441" y="1502680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8803664" y="1455276"/>
            <a:ext cx="360040" cy="378646"/>
          </a:xfrm>
          <a:prstGeom prst="star5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1784" y="2636912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5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ECEFD84-D4C4-4A29-AD2A-73ED1BD19975}"/>
              </a:ext>
            </a:extLst>
          </p:cNvPr>
          <p:cNvSpPr/>
          <p:nvPr/>
        </p:nvSpPr>
        <p:spPr>
          <a:xfrm>
            <a:off x="1091444" y="620688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BB2E994-31F9-4A6D-B40A-76DF330AC642}"/>
              </a:ext>
            </a:extLst>
          </p:cNvPr>
          <p:cNvSpPr/>
          <p:nvPr/>
        </p:nvSpPr>
        <p:spPr>
          <a:xfrm>
            <a:off x="1113999" y="251356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88704" y="1471895"/>
            <a:ext cx="8483760" cy="1291589"/>
          </a:xfrm>
          <a:prstGeom prst="roundRect">
            <a:avLst/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91730" y="4339652"/>
            <a:ext cx="8480734" cy="1336404"/>
          </a:xfrm>
          <a:prstGeom prst="roundRect">
            <a:avLst/>
          </a:prstGeom>
          <a:solidFill>
            <a:schemeClr val="bg1"/>
          </a:solidFill>
          <a:ln>
            <a:solidFill>
              <a:srgbClr val="212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38737" y="1293212"/>
            <a:ext cx="5760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단기적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개발자로서 역량 키우기</a:t>
            </a:r>
            <a:endParaRPr lang="en-US" altLang="ko-KR" b="1" spc="-150" dirty="0" smtClean="0">
              <a:solidFill>
                <a:srgbClr val="21294E"/>
              </a:solidFill>
              <a:latin typeface="+mn-ea"/>
            </a:endParaRPr>
          </a:p>
          <a:p>
            <a:pPr fontAlgn="base"/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지식 쌓기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+ 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실무수행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=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 이해도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UP / </a:t>
            </a:r>
            <a:r>
              <a:rPr lang="ko-KR" altLang="en-US" b="1" spc="-150" dirty="0" smtClean="0">
                <a:solidFill>
                  <a:srgbClr val="21294E"/>
                </a:solidFill>
                <a:latin typeface="+mn-ea"/>
              </a:rPr>
              <a:t>개발자 역량 </a:t>
            </a:r>
            <a:r>
              <a:rPr lang="en-US" altLang="ko-KR" b="1" spc="-150" dirty="0" smtClean="0">
                <a:solidFill>
                  <a:srgbClr val="21294E"/>
                </a:solidFill>
                <a:latin typeface="+mn-ea"/>
              </a:rPr>
              <a:t>UP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063552" y="4149469"/>
            <a:ext cx="8928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b="1" spc="-15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최종 목표</a:t>
            </a:r>
            <a:endParaRPr lang="en-US" altLang="ko-KR" sz="2400" b="1" spc="-15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fontAlgn="base"/>
            <a:r>
              <a:rPr lang="en-US" altLang="ko-KR" b="1" dirty="0" smtClean="0">
                <a:solidFill>
                  <a:srgbClr val="21294E"/>
                </a:solidFill>
              </a:rPr>
              <a:t>SAP B1 </a:t>
            </a:r>
            <a:r>
              <a:rPr lang="ko-KR" altLang="en-US" b="1" dirty="0" smtClean="0">
                <a:solidFill>
                  <a:srgbClr val="21294E"/>
                </a:solidFill>
              </a:rPr>
              <a:t>전문가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fontAlgn="base"/>
            <a:r>
              <a:rPr lang="ko-KR" altLang="en-US" b="1" dirty="0" smtClean="0">
                <a:solidFill>
                  <a:srgbClr val="21294E"/>
                </a:solidFill>
              </a:rPr>
              <a:t>시스템만 </a:t>
            </a:r>
            <a:r>
              <a:rPr lang="ko-KR" altLang="en-US" b="1" dirty="0">
                <a:solidFill>
                  <a:srgbClr val="21294E"/>
                </a:solidFill>
              </a:rPr>
              <a:t>봐도 무엇이 문제인지 바로 알아 차릴 수 있도록 </a:t>
            </a:r>
            <a:r>
              <a:rPr lang="ko-KR" altLang="en-US" b="1" dirty="0" smtClean="0">
                <a:solidFill>
                  <a:srgbClr val="21294E"/>
                </a:solidFill>
              </a:rPr>
              <a:t>내공 기르기</a:t>
            </a:r>
            <a:endParaRPr lang="ko-KR" altLang="en-US" b="1" dirty="0">
              <a:solidFill>
                <a:srgbClr val="21294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9736" y="2889375"/>
                <a:ext cx="4248472" cy="378912"/>
              </a:xfrm>
              <a:prstGeom prst="rect">
                <a:avLst/>
              </a:prstGeom>
              <a:solidFill>
                <a:srgbClr val="C6D9F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21294E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21294E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b="1" i="1" smtClean="0">
                        <a:solidFill>
                          <a:srgbClr val="21294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 smtClean="0">
                    <a:solidFill>
                      <a:srgbClr val="21294E"/>
                    </a:solidFill>
                  </a:rPr>
                  <a:t>: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회계</a:t>
                </a:r>
                <a:r>
                  <a:rPr lang="en-US" altLang="ko-KR" b="1" dirty="0" smtClean="0">
                    <a:solidFill>
                      <a:srgbClr val="21294E"/>
                    </a:solidFill>
                  </a:rPr>
                  <a:t>, ERP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프로세스</a:t>
                </a:r>
                <a:r>
                  <a:rPr lang="en-US" altLang="ko-KR" b="1" dirty="0" smtClean="0">
                    <a:solidFill>
                      <a:srgbClr val="21294E"/>
                    </a:solidFill>
                  </a:rPr>
                  <a:t>, </a:t>
                </a:r>
                <a:r>
                  <a:rPr lang="ko-KR" altLang="en-US" b="1" dirty="0" smtClean="0">
                    <a:solidFill>
                      <a:srgbClr val="21294E"/>
                    </a:solidFill>
                  </a:rPr>
                  <a:t>외국어 회화  </a:t>
                </a:r>
                <a:endParaRPr lang="ko-KR" altLang="en-US" b="1" dirty="0">
                  <a:solidFill>
                    <a:srgbClr val="21294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889375"/>
                <a:ext cx="4248472" cy="378912"/>
              </a:xfrm>
              <a:prstGeom prst="rect">
                <a:avLst/>
              </a:prstGeom>
              <a:blipFill rotWithShape="0">
                <a:blip r:embed="rId3"/>
                <a:stretch>
                  <a:fillRect l="-1148" t="-9677" b="-22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줄무늬가 있는 오른쪽 화살표 18"/>
          <p:cNvSpPr/>
          <p:nvPr/>
        </p:nvSpPr>
        <p:spPr>
          <a:xfrm rot="5400000">
            <a:off x="5823733" y="3347626"/>
            <a:ext cx="739590" cy="864096"/>
          </a:xfrm>
          <a:prstGeom prst="striped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23792" y="1412776"/>
            <a:ext cx="32223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질의 응답</a:t>
            </a:r>
            <a:endParaRPr lang="en-US" altLang="ko-KR" sz="4400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2368765"/>
            <a:ext cx="3942438" cy="39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4005064"/>
            <a:ext cx="12192000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39616" y="2721694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784" y="4382665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발 표 자 </a:t>
            </a:r>
            <a:r>
              <a:rPr lang="en-US" altLang="ko-KR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: SMB</a:t>
            </a:r>
            <a:r>
              <a:rPr lang="ko-KR" altLang="en-US" sz="1600" b="1" dirty="0" smtClean="0">
                <a:solidFill>
                  <a:srgbClr val="21294E"/>
                </a:solidFill>
                <a:ea typeface="나눔바른고딕" panose="020B0603020101020101" pitchFamily="50" charset="-127"/>
              </a:rPr>
              <a:t>본부 </a:t>
            </a:r>
            <a:r>
              <a:rPr lang="en-US" altLang="ko-KR" sz="1600" b="1" dirty="0">
                <a:solidFill>
                  <a:srgbClr val="21294E"/>
                </a:solidFill>
                <a:ea typeface="나눔바른고딕" panose="020B0603020101020101" pitchFamily="50" charset="-127"/>
              </a:rPr>
              <a:t>ONM1</a:t>
            </a:r>
            <a:r>
              <a:rPr lang="ko-KR" altLang="en-US" sz="1600" b="1" dirty="0">
                <a:solidFill>
                  <a:srgbClr val="21294E"/>
                </a:solidFill>
                <a:ea typeface="나눔바른고딕" panose="020B0603020101020101" pitchFamily="50" charset="-127"/>
              </a:rPr>
              <a:t>팀 </a:t>
            </a:r>
            <a:r>
              <a:rPr lang="ko-KR" altLang="en-US" sz="1600" b="1" dirty="0" smtClean="0">
                <a:solidFill>
                  <a:srgbClr val="21294E"/>
                </a:solidFill>
              </a:rPr>
              <a:t>김 솔 이 인턴</a:t>
            </a:r>
            <a:endParaRPr lang="ko-KR" altLang="en-US" sz="1600" b="1" dirty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0192" y="32500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CONTENTS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159" y="1170169"/>
            <a:ext cx="1072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01       02       03       04       05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58959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71664" y="21872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447928" y="2204864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33129" y="236187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 과제 소개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6028" y="23531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배운 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92771" y="23395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향후 계획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순서도: 다른 페이지 연결선 17"/>
          <p:cNvSpPr/>
          <p:nvPr/>
        </p:nvSpPr>
        <p:spPr>
          <a:xfrm>
            <a:off x="191344" y="2809630"/>
            <a:ext cx="2017856" cy="1390342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실물증빙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비용등록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marL="285750" indent="-285750" algn="ctr">
              <a:buFontTx/>
              <a:buChar char="-"/>
            </a:pP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결재문서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생성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844799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20436" y="22668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질의응답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순서도: 다른 페이지 연결선 17"/>
          <p:cNvSpPr/>
          <p:nvPr/>
        </p:nvSpPr>
        <p:spPr>
          <a:xfrm>
            <a:off x="2638800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디버깅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err="1" smtClean="0">
                <a:solidFill>
                  <a:schemeClr val="tx1"/>
                </a:solidFill>
                <a:latin typeface="+mn-ea"/>
              </a:rPr>
              <a:t>가독성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이해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0272464" y="2182328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25632" y="2339588"/>
            <a:ext cx="233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업무를 할 때 필요한 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다른 페이지 연결선 17"/>
          <p:cNvSpPr/>
          <p:nvPr/>
        </p:nvSpPr>
        <p:spPr>
          <a:xfrm>
            <a:off x="5086256" y="2807774"/>
            <a:ext cx="2017856" cy="1917370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고객지향성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정확성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팀워크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순서도: 다른 페이지 연결선 17"/>
          <p:cNvSpPr/>
          <p:nvPr/>
        </p:nvSpPr>
        <p:spPr>
          <a:xfrm>
            <a:off x="7592771" y="2809630"/>
            <a:ext cx="2017856" cy="1195434"/>
          </a:xfrm>
          <a:prstGeom prst="flowChartOffpageConnector">
            <a:avLst/>
          </a:prstGeom>
          <a:solidFill>
            <a:srgbClr val="FBB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단기 목표</a:t>
            </a:r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b="1" spc="-150" dirty="0" smtClean="0">
                <a:solidFill>
                  <a:schemeClr val="tx1"/>
                </a:solidFill>
                <a:latin typeface="+mn-ea"/>
              </a:rPr>
              <a:t>최종 </a:t>
            </a:r>
            <a:r>
              <a:rPr lang="ko-KR" altLang="en-US" b="1" spc="-150" dirty="0">
                <a:solidFill>
                  <a:schemeClr val="tx1"/>
                </a:solidFill>
                <a:latin typeface="+mn-ea"/>
              </a:rPr>
              <a:t>목표</a:t>
            </a:r>
            <a:endParaRPr lang="en-US" altLang="ko-KR" b="1" spc="-15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1724" y="2276872"/>
            <a:ext cx="51485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수행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소개</a:t>
            </a:r>
            <a:endParaRPr lang="en-US" altLang="ko-KR" sz="4400" b="1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400" b="1" spc="-150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n-ea"/>
              </a:rPr>
              <a:t>실물증빙 비용등록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+mn-ea"/>
              </a:rPr>
              <a:t>결재문서 생성</a:t>
            </a:r>
            <a:endParaRPr lang="ko-KR" altLang="en-US" sz="2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7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8098" y="646109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실물증빙 </a:t>
            </a:r>
            <a:r>
              <a:rPr lang="ko-KR" altLang="en-US" b="1" spc="-150" dirty="0" smtClean="0">
                <a:latin typeface="+mn-ea"/>
              </a:rPr>
              <a:t>비용등록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6321" r="-140"/>
          <a:stretch/>
        </p:blipFill>
        <p:spPr>
          <a:xfrm>
            <a:off x="2207568" y="1202780"/>
            <a:ext cx="7992887" cy="4080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207567" y="5475681"/>
            <a:ext cx="79928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비용 사용 후</a:t>
            </a:r>
            <a:r>
              <a:rPr lang="en-US" altLang="ko-KR" b="1" dirty="0" smtClean="0">
                <a:solidFill>
                  <a:srgbClr val="21294E"/>
                </a:solidFill>
              </a:rPr>
              <a:t>,</a:t>
            </a:r>
            <a:r>
              <a:rPr lang="ko-KR" altLang="en-US" b="1" dirty="0" smtClean="0">
                <a:solidFill>
                  <a:srgbClr val="21294E"/>
                </a:solidFill>
              </a:rPr>
              <a:t> 사용자가 사용한 경비를 등록하는 화면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분개를 통해 비용을 등록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8690" y="756095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150" dirty="0">
                <a:latin typeface="+mn-ea"/>
              </a:rPr>
              <a:t>결재문서 생성</a:t>
            </a:r>
            <a:endParaRPr lang="en-US" altLang="ko-KR" b="1" spc="-15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1532161"/>
            <a:ext cx="9545364" cy="37690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8297"/>
          <a:stretch/>
        </p:blipFill>
        <p:spPr>
          <a:xfrm>
            <a:off x="1331076" y="1519183"/>
            <a:ext cx="9557762" cy="376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1127448" y="27168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수행 과제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7" y="5475681"/>
            <a:ext cx="835292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등록된 </a:t>
            </a:r>
            <a:r>
              <a:rPr lang="ko-KR" altLang="en-US" b="1" dirty="0">
                <a:solidFill>
                  <a:srgbClr val="21294E"/>
                </a:solidFill>
              </a:rPr>
              <a:t>경비내역을 </a:t>
            </a:r>
            <a:r>
              <a:rPr lang="ko-KR" altLang="en-US" b="1" dirty="0" smtClean="0">
                <a:solidFill>
                  <a:srgbClr val="21294E"/>
                </a:solidFill>
              </a:rPr>
              <a:t>조회 후 결재문서 생성</a:t>
            </a:r>
            <a:r>
              <a:rPr lang="en-US" altLang="ko-KR" b="1" dirty="0" smtClean="0">
                <a:solidFill>
                  <a:srgbClr val="21294E"/>
                </a:solidFill>
              </a:rPr>
              <a:t>, </a:t>
            </a:r>
            <a:r>
              <a:rPr lang="ko-KR" altLang="en-US" b="1" dirty="0" smtClean="0">
                <a:solidFill>
                  <a:srgbClr val="21294E"/>
                </a:solidFill>
              </a:rPr>
              <a:t>요청 처리</a:t>
            </a:r>
            <a:endParaRPr lang="en-US" altLang="ko-KR" b="1" dirty="0" smtClean="0">
              <a:solidFill>
                <a:srgbClr val="21294E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21294E"/>
                </a:solidFill>
              </a:rPr>
              <a:t>요청처리 한 경비내역을 회수</a:t>
            </a:r>
            <a:endParaRPr lang="en-US" altLang="ko-KR" b="1" dirty="0" smtClean="0">
              <a:solidFill>
                <a:srgbClr val="2129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783632" y="2492896"/>
            <a:ext cx="69685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50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과제 수행을 통해</a:t>
            </a:r>
            <a:r>
              <a:rPr lang="en-US" altLang="ko-KR" sz="44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150" dirty="0">
                <a:solidFill>
                  <a:schemeClr val="bg1"/>
                </a:solidFill>
                <a:latin typeface="+mn-ea"/>
              </a:rPr>
              <a:t>배운 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sz="4400" b="1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4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디버깅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328" t="5518" r="54390" b="2613"/>
          <a:stretch/>
        </p:blipFill>
        <p:spPr>
          <a:xfrm>
            <a:off x="4830580" y="2296640"/>
            <a:ext cx="1828987" cy="1524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442359" y="2818343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 시작 전 습관 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774">
            <a:off x="4899467" y="4845394"/>
            <a:ext cx="1587260" cy="158726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51786" t="4953" r="1443" b="3178"/>
          <a:stretch/>
        </p:blipFill>
        <p:spPr>
          <a:xfrm>
            <a:off x="6820595" y="2284424"/>
            <a:ext cx="1983371" cy="1529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179205" y="5085839"/>
            <a:ext cx="136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rgbClr val="C00000"/>
                </a:solidFill>
              </a:rPr>
              <a:t>속도</a:t>
            </a:r>
            <a:endParaRPr lang="ko-KR" altLang="en-US" sz="4000" b="1" dirty="0">
              <a:solidFill>
                <a:srgbClr val="C00000"/>
              </a:solidFill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8391384" y="4994804"/>
            <a:ext cx="507454" cy="764092"/>
          </a:xfrm>
          <a:prstGeom prst="up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470685" y="5226505"/>
            <a:ext cx="27363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과제 시작 후 습관 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5400000">
            <a:off x="6346557" y="4093796"/>
            <a:ext cx="798116" cy="72316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5064" y="111719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5224" y="126133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가독성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85" y="2956901"/>
            <a:ext cx="2413686" cy="2413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672" y="5602973"/>
            <a:ext cx="2657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21294E"/>
                </a:solidFill>
              </a:rPr>
              <a:t>Good!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5064" y="221525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코드 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&amp;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주석</a:t>
            </a:r>
            <a:endParaRPr lang="ko-KR" altLang="en-US" sz="2400" b="1" dirty="0">
              <a:solidFill>
                <a:srgbClr val="21294E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411924" y="3810464"/>
            <a:ext cx="1116124" cy="864096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23365" y="2781386"/>
            <a:ext cx="485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분석 시간 절약</a:t>
            </a:r>
            <a:r>
              <a:rPr lang="en-US" altLang="ko-KR" sz="2400" b="1" dirty="0">
                <a:solidFill>
                  <a:srgbClr val="21294E"/>
                </a:solidFill>
              </a:rPr>
              <a:t> 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&amp; 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유지보수 용이 </a:t>
            </a:r>
            <a:endParaRPr lang="en-US" altLang="ko-KR" sz="2400" b="1" dirty="0" smtClean="0">
              <a:solidFill>
                <a:srgbClr val="21294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75159" y="465739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21294E"/>
                </a:solidFill>
              </a:rPr>
              <a:t>처음부터 </a:t>
            </a:r>
            <a:r>
              <a:rPr lang="ko-KR" altLang="en-US" sz="2400" b="1" dirty="0" err="1" smtClean="0">
                <a:solidFill>
                  <a:srgbClr val="21294E"/>
                </a:solidFill>
              </a:rPr>
              <a:t>가독성</a:t>
            </a:r>
            <a:r>
              <a:rPr lang="ko-KR" altLang="en-US" sz="2400" b="1" dirty="0" smtClean="0">
                <a:solidFill>
                  <a:srgbClr val="21294E"/>
                </a:solidFill>
              </a:rPr>
              <a:t> 있게</a:t>
            </a:r>
            <a:r>
              <a:rPr lang="en-US" altLang="ko-KR" sz="2400" b="1" dirty="0" smtClean="0">
                <a:solidFill>
                  <a:srgbClr val="21294E"/>
                </a:solidFill>
              </a:rPr>
              <a:t>!</a:t>
            </a:r>
          </a:p>
        </p:txBody>
      </p:sp>
      <p:sp>
        <p:nvSpPr>
          <p:cNvPr id="34" name="오른쪽 화살표 33"/>
          <p:cNvSpPr/>
          <p:nvPr/>
        </p:nvSpPr>
        <p:spPr>
          <a:xfrm rot="5400000">
            <a:off x="8549734" y="3776594"/>
            <a:ext cx="600097" cy="331739"/>
          </a:xfrm>
          <a:prstGeom prst="rightArrow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16814" y="641013"/>
            <a:ext cx="10009112" cy="5976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rgbClr val="212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27448" y="271681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과제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수행을 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통해 배운 </a:t>
            </a:r>
            <a:r>
              <a:rPr lang="ko-KR" altLang="en-US" b="1" spc="-150" dirty="0" smtClean="0">
                <a:solidFill>
                  <a:schemeClr val="bg1"/>
                </a:solidFill>
                <a:latin typeface="+mn-ea"/>
              </a:rPr>
              <a:t>점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119675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5760" y="1268761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b="1" spc="-15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이해</a:t>
            </a:r>
            <a:endParaRPr lang="ko-KR" altLang="en-US" sz="4200" b="1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6" y="2443264"/>
            <a:ext cx="3021473" cy="3021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75" y="2913659"/>
            <a:ext cx="2080681" cy="208068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092103" y="4233976"/>
            <a:ext cx="2592288" cy="1897111"/>
            <a:chOff x="7634074" y="2371692"/>
            <a:chExt cx="2592288" cy="1897111"/>
          </a:xfrm>
        </p:grpSpPr>
        <p:sp>
          <p:nvSpPr>
            <p:cNvPr id="4" name="TextBox 3"/>
            <p:cNvSpPr txBox="1"/>
            <p:nvPr/>
          </p:nvSpPr>
          <p:spPr>
            <a:xfrm>
              <a:off x="7634074" y="237169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기능의 특성 이해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49274" y="3807138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정확한 프로그램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1" name="오른쪽 화살표 20"/>
            <p:cNvSpPr/>
            <p:nvPr/>
          </p:nvSpPr>
          <p:spPr>
            <a:xfrm rot="5400000">
              <a:off x="8547432" y="3178277"/>
              <a:ext cx="600097" cy="331739"/>
            </a:xfrm>
            <a:prstGeom prst="rightArrow">
              <a:avLst/>
            </a:prstGeom>
            <a:solidFill>
              <a:srgbClr val="212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179890" y="1985860"/>
            <a:ext cx="2232248" cy="1847261"/>
            <a:chOff x="7464152" y="2443265"/>
            <a:chExt cx="2232248" cy="1847261"/>
          </a:xfrm>
        </p:grpSpPr>
        <p:sp>
          <p:nvSpPr>
            <p:cNvPr id="19" name="TextBox 18"/>
            <p:cNvSpPr txBox="1"/>
            <p:nvPr/>
          </p:nvSpPr>
          <p:spPr>
            <a:xfrm>
              <a:off x="7464152" y="2443265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다른 기능 영향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6425" y="3828861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21294E"/>
                  </a:solidFill>
                </a:rPr>
                <a:t>이벤트 多</a:t>
              </a:r>
              <a:endParaRPr lang="en-US" altLang="ko-KR" sz="2400" b="1" dirty="0">
                <a:solidFill>
                  <a:srgbClr val="21294E"/>
                </a:solidFill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5400000">
              <a:off x="8289329" y="3201026"/>
              <a:ext cx="600097" cy="331739"/>
            </a:xfrm>
            <a:prstGeom prst="rightArrow">
              <a:avLst/>
            </a:prstGeom>
            <a:solidFill>
              <a:srgbClr val="212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7536160" y="3953999"/>
            <a:ext cx="3456384" cy="0"/>
          </a:xfrm>
          <a:prstGeom prst="line">
            <a:avLst/>
          </a:prstGeom>
          <a:ln>
            <a:solidFill>
              <a:srgbClr val="2129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1548</Words>
  <Application>Microsoft Office PowerPoint</Application>
  <PresentationFormat>와이드스크린</PresentationFormat>
  <Paragraphs>219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나눔바른고딕</vt:lpstr>
      <vt:lpstr>HY헤드라인M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1323</cp:revision>
  <cp:lastPrinted>2020-11-16T09:04:14Z</cp:lastPrinted>
  <dcterms:created xsi:type="dcterms:W3CDTF">2016-11-03T20:47:04Z</dcterms:created>
  <dcterms:modified xsi:type="dcterms:W3CDTF">2020-11-20T08:33:25Z</dcterms:modified>
</cp:coreProperties>
</file>