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324" r:id="rId4"/>
    <p:sldId id="304" r:id="rId5"/>
    <p:sldId id="305" r:id="rId6"/>
    <p:sldId id="316" r:id="rId7"/>
    <p:sldId id="313" r:id="rId8"/>
    <p:sldId id="314" r:id="rId9"/>
    <p:sldId id="309" r:id="rId10"/>
    <p:sldId id="327" r:id="rId11"/>
    <p:sldId id="315" r:id="rId12"/>
    <p:sldId id="306" r:id="rId13"/>
    <p:sldId id="319" r:id="rId14"/>
    <p:sldId id="323" r:id="rId15"/>
    <p:sldId id="320" r:id="rId16"/>
    <p:sldId id="326" r:id="rId17"/>
    <p:sldId id="322" r:id="rId18"/>
  </p:sldIdLst>
  <p:sldSz cx="12192000" cy="6858000"/>
  <p:notesSz cx="9926638" cy="6797675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바른고딕" panose="020B0600000101010101" charset="-127"/>
      <p:regular r:id="rId23"/>
      <p:bold r:id="rId24"/>
    </p:embeddedFont>
    <p:embeddedFont>
      <p:font typeface="HY헤드라인M" panose="02030600000101010101" pitchFamily="18" charset="-127"/>
      <p:regular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E18"/>
    <a:srgbClr val="C6D9F1"/>
    <a:srgbClr val="212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72350" autoAdjust="0"/>
  </p:normalViewPr>
  <p:slideViewPr>
    <p:cSldViewPr>
      <p:cViewPr varScale="1">
        <p:scale>
          <a:sx n="75" d="100"/>
          <a:sy n="75" d="100"/>
        </p:scale>
        <p:origin x="1602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1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29B2-546F-4780-9A2E-D42F030C40F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9611-29A4-4085-A3B3-C1A3350E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인턴 수행과제 결과 </a:t>
            </a:r>
            <a:r>
              <a:rPr lang="ko-KR" altLang="en-US" dirty="0" err="1" smtClean="0"/>
              <a:t>발표하게된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ONM1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김솔이입니다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과제 수행을 통해 배운 점 느낀 점입니다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과제를 수행하면서 업무를 할 때 지금부터 소개해 드릴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가지가 필요하다고 생각되었습니다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고객지향성</a:t>
            </a:r>
            <a:r>
              <a:rPr lang="en-US" altLang="ko-KR" dirty="0" smtClean="0"/>
              <a:t>.. -&gt; </a:t>
            </a:r>
            <a:r>
              <a:rPr lang="ko-KR" altLang="en-US" dirty="0" smtClean="0"/>
              <a:t>필요한 것 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느낀점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앞으로 어떻게 나아갈지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고객지향성입니다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유저가 사용하기에 편리해야 좋은 프로그램이라고 생각했습니다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프로그램을 만들 때 사용 시 어떤 점이 불편할 지 생각해 보는 것이 필요하다고 생각했습니다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예를 들어 사용할 때 편리하도록 사용하지 않는 부분을 </a:t>
            </a:r>
            <a:r>
              <a:rPr lang="en-US" altLang="ko-KR" dirty="0" smtClean="0"/>
              <a:t>'ENABLED-FALSE'</a:t>
            </a:r>
            <a:r>
              <a:rPr lang="ko-KR" altLang="en-US" dirty="0" smtClean="0"/>
              <a:t>로 만들어 헷갈리지 않도록 한다던가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같은 내용을 두 번 입력하지 않도록 이벤트 처리를 통해 자동 생성해둔다던가 하는 등의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프로그램을 사용하기 편하게 하기 위한 이벤트들을 시스템 테스트를 하면서 추가하게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할 때도 유저의 입장에서 어떻게 하면 편리 할 수 있는지 생각하는 점들은 고객의 만족을 불러올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신뢰를 줄 수 있는 방법이 될 것입니다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고객지향성이라는 생각을 하는 습관이 업무를 할 때 필요하다고 생각되었습니다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어떻게 하면 좀더 편리하게 사용할 수 있을까 </a:t>
            </a:r>
            <a:r>
              <a:rPr lang="en-US" altLang="ko-KR" dirty="0" smtClean="0"/>
              <a:t>?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고객이 질문 클릭횟수를 </a:t>
            </a:r>
            <a:r>
              <a:rPr lang="ko-KR" altLang="en-US" dirty="0" err="1" smtClean="0"/>
              <a:t>줄일수있는방벙ㅂ은없을까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프로세스를 </a:t>
            </a:r>
            <a:r>
              <a:rPr lang="ko-KR" altLang="en-US" dirty="0" err="1" smtClean="0"/>
              <a:t>간소화할수있는방법은</a:t>
            </a:r>
            <a:r>
              <a:rPr lang="ko-KR" altLang="en-US" dirty="0" smtClean="0"/>
              <a:t> 없을까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2~3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좀더 편리한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사용하지 않는 부분 입력 되지 않도록 처리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중복 입력 발생하지 않도록 이벤트 자동생성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VB</a:t>
            </a:r>
            <a:r>
              <a:rPr lang="ko-KR" altLang="en-US" dirty="0" smtClean="0"/>
              <a:t>파일이름을 잘못 봤을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필드를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바인딩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헤더테이블 이름 대신 디테일 테이블 이름을 사용했을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필드명을</a:t>
            </a:r>
            <a:r>
              <a:rPr lang="ko-KR" altLang="en-US" dirty="0" smtClean="0"/>
              <a:t> 잘못 썼을 때 오류들이 발생했습니다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여러 번의 실수를 하면서 이름을 잘못 쓰지는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잘못 처리한 건 아닌지 꼼꼼하게 보려는 습관을 가지고 정확한 결과를 도출하려 노력했습니다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과제를 수행함에 있어서도 많은 양을 </a:t>
            </a:r>
            <a:r>
              <a:rPr lang="ko-KR" altLang="en-US" dirty="0" err="1" smtClean="0"/>
              <a:t>끝내려기</a:t>
            </a:r>
            <a:r>
              <a:rPr lang="ko-KR" altLang="en-US" dirty="0" smtClean="0"/>
              <a:t> 보다 마지막 제출 전까지 주어진 과제 안에서 오류를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조건은 없는지 시스템 테스트를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진행하며 계속해서 체크했습니다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설계서에서 요구하는 부분들을 오류 없이 실현시킬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설계서에서 원하는 정확한 프로젝트를 완성시킬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정확성은 업무를 할 때 필요한 것이라고 생각하게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FORM</a:t>
            </a:r>
            <a:r>
              <a:rPr lang="en-US" altLang="ko-KR" baseline="0" dirty="0" smtClean="0"/>
              <a:t> ID UID.. </a:t>
            </a:r>
            <a:r>
              <a:rPr lang="ko-KR" altLang="en-US" baseline="0" dirty="0" smtClean="0"/>
              <a:t>잘못했을 때 </a:t>
            </a:r>
            <a:r>
              <a:rPr lang="ko-KR" altLang="en-US" baseline="0" dirty="0" err="1" smtClean="0"/>
              <a:t>중복될때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내용을 </a:t>
            </a:r>
            <a:r>
              <a:rPr lang="en-US" altLang="ko-KR" dirty="0" smtClean="0"/>
              <a:t>DATA</a:t>
            </a:r>
            <a:r>
              <a:rPr lang="en-US" altLang="ko-KR" baseline="0" dirty="0" smtClean="0"/>
              <a:t> SOURCE BINDING </a:t>
            </a:r>
            <a:r>
              <a:rPr lang="ko-KR" altLang="en-US" baseline="0" dirty="0" err="1" smtClean="0"/>
              <a:t>잘못썼을</a:t>
            </a:r>
            <a:r>
              <a:rPr lang="ko-KR" altLang="en-US" baseline="0" dirty="0" smtClean="0"/>
              <a:t> 때 </a:t>
            </a:r>
            <a:r>
              <a:rPr lang="en-US" altLang="ko-KR" baseline="0" dirty="0" smtClean="0"/>
              <a:t>…. =&gt;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UP,, </a:t>
            </a:r>
            <a:r>
              <a:rPr lang="ko-KR" altLang="en-US" baseline="0" dirty="0" smtClean="0"/>
              <a:t>아이템에 </a:t>
            </a:r>
            <a:r>
              <a:rPr lang="en-US" altLang="ko-KR" baseline="0" dirty="0" smtClean="0"/>
              <a:t>DBINDING</a:t>
            </a:r>
            <a:r>
              <a:rPr lang="ko-KR" altLang="en-US" baseline="0" dirty="0" err="1" smtClean="0"/>
              <a:t>잘못했을때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5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과제를 하다 보니 막히는 부분들이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UDO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 오브젝트 유형을 전표로 처리하지 않아 저장이 되지 않는 문제와 행 추가가 되지 않는 문제였습니다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해결을 위해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해보기도 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SDK-HELP center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참조해보기도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오류의 문제점이 무엇인지 깨닫지 못해 혼자 해결할 수가 없는 문제라 판단했습니다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도움으로 오브젝트 유형이 전표가 아님을 알게 되어 쉽게 풀린 경우도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행 추가가 되지 않는 문제의 경우 동기들과 해결방법을 위해 여러 의견을 내놓는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기법으로 문제를 해결하려 노력했습니다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해결하기 위해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의견을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둘씩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내놓다가 한 친구가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추가모드 인 것 아니냐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의견을 내놓아 해결을 할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별것 아닌 일이었지만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 해결할 수 없는 일에 대해 조직은 집단으로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활동해 문제에 대해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집단지성으로 해결할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할 때에도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도움처럼 선배님의 도움도 있을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동기들의 도움도 있을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이것이 팀워크라고 생각했습니다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팀워크를 통해 집단 지성의 힘을 빌려 일을 해결하면서 팀워크를 중요시 하는 것이 중요하고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건강한 조직문화에 융합하는 방법이라고 생각하게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팀워크가 업무를 할 때 필요한 것이라고 생각하게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9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단기적으로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C#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공부를 하고 지식을 쌓기 위해 노력할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이론과 지식을 바탕으로 실무를 수행하고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이해도를 높여 개발자로서의 역량을 키워나가겠습니다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개인시간을 활용해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틈틈히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공부하면서 회계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심층있는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외국어 회화 공부를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최종적으로 시스템만 봐도 무엇이 문제인지 바로 알아차릴 수 있도록 내공을 길러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 B1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전문가가 되어있는 저를 발견하고 싶습니다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 이미지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6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9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9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임직원이 직접 자신이 사용한 경비를 등록하는 화면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사용자가 어떻게 사용하는지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소연과장님이 인턴 밥을 사주시고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등록된 전표를 조회해서</a:t>
            </a:r>
            <a:r>
              <a:rPr lang="ko-KR" altLang="en-US" baseline="0" dirty="0" smtClean="0"/>
              <a:t> 결재문서를 요청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팀장님이 재무부서에 </a:t>
            </a:r>
            <a:r>
              <a:rPr lang="ko-KR" altLang="en-US" baseline="0" dirty="0" smtClean="0"/>
              <a:t>요청하는 화면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8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과제 수행을 통해 배운 점 느낀 점입니다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과제를 수행하면서 업무를 할 때 지금부터 소개해 드릴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가지가 필요하다고 생각되었습니다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디버깅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ㅇ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+SBO(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….)- &gt; </a:t>
            </a:r>
            <a:r>
              <a:rPr lang="ko-KR" altLang="en-US" dirty="0" err="1" smtClean="0"/>
              <a:t>배운점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5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디버깅입니다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평상시 오류를 검출 할 때</a:t>
            </a:r>
            <a:r>
              <a:rPr lang="en-US" altLang="ko-KR" dirty="0" smtClean="0"/>
              <a:t>, break point</a:t>
            </a:r>
            <a:r>
              <a:rPr lang="ko-KR" altLang="en-US" dirty="0" smtClean="0"/>
              <a:t>를 잡고 디버그를 하는 습관을 가지지 않았습니다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어디서 오류가 났는지 잡기가 어려웠었습니다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 과제를 진행하면서 계속 디버깅 하는 습관을 가졌더니 오류를 고치는 속도도 빨라졌습니다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업무를 할 때 디버깅하는 습관이 굉장히 중요하다는 것을 배우게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습관입니다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제공받은 소스 코드를 보니 많은 주석이 달려있지는 않았습니다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많은 선배님들께서는 해당 소스 코드의 내용이 어느 부분의 코드인지 보시면 바로 아시기 때문에 주석이 없어도 잘 보셨을 수도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하지만 저는 아직 모르는 것들이 많아서 주석이 없으면 다시 코드를 수정하거나 봐야 할 때마다 다시 분석해야 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탭으로 간격을 조절하고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기능에서 어떻게 처리했는지 주석으로 적었더니 나중에 수정할 때 코드를 분석할 때 시간이 절약될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코드를 정리 할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떨어지는 코드와 주석을 분석하고 정리하는 작업을 또다시 하게 되는 것보다 처음부터 자세한 코드와 주석을 적어야겠다는 생각을 하게 되었습니다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다는 습관이 업무를 할 때 필요하다고 생각되었습니다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프로젝트를 정확하게 구현하기 위해서는 프로젝트를 분석하는 습관이 필요하다 생각했습니다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한 필드 값이나 함수가 다른 필드 값이나 함수에 영향을 주기도하고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경우들이 많아 질수록 처리 해줘야 할 이벤트들도 많아지기 때문입니다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이를 위해 각 기능을 구현할 때마다 각 기능이 갖고 있는 특성을 이해해야 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프로젝트의 구조를 제대로 이해하지 않고 기능을 구현하려다 보니 실물증빙 비용등록화면에서 계정과목을 </a:t>
            </a:r>
            <a:r>
              <a:rPr lang="en-US" altLang="ko-KR" dirty="0" smtClean="0"/>
              <a:t>CFL</a:t>
            </a:r>
            <a:r>
              <a:rPr lang="ko-KR" altLang="en-US" dirty="0" smtClean="0"/>
              <a:t>로 구현할 때 </a:t>
            </a:r>
            <a:r>
              <a:rPr lang="en-US" altLang="ko-KR" dirty="0" smtClean="0"/>
              <a:t>condition</a:t>
            </a:r>
            <a:r>
              <a:rPr lang="ko-KR" altLang="en-US" dirty="0" smtClean="0"/>
              <a:t>을 주는 부분에 대해 이해가 가지 않아 어려움을 겪었습니다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샘플코드들의 </a:t>
            </a:r>
            <a:r>
              <a:rPr lang="en-US" altLang="ko-KR" dirty="0" smtClean="0"/>
              <a:t>CFL</a:t>
            </a:r>
            <a:r>
              <a:rPr lang="ko-KR" altLang="en-US" dirty="0" smtClean="0"/>
              <a:t>사례들을 계속 분석해</a:t>
            </a:r>
            <a:r>
              <a:rPr lang="ko-KR" altLang="en-US" baseline="0" dirty="0" smtClean="0"/>
              <a:t> 보면서 구조를</a:t>
            </a:r>
            <a:r>
              <a:rPr lang="ko-KR" altLang="en-US" dirty="0" smtClean="0"/>
              <a:t> 깨닫게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조건에 해당하는 계정들을 팝업 창에 뜰 수 있도록 할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하나의 기능과 연관되어 있는 기능들이 많기 때문에 구조에 대한 이해가 꼭 필요하다고 생각되었습니다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요청사항을 정확히 캐치해서 </a:t>
            </a:r>
            <a:r>
              <a:rPr lang="en-US" altLang="ko-KR" dirty="0" smtClean="0"/>
              <a:t>PG</a:t>
            </a:r>
            <a:r>
              <a:rPr lang="ko-KR" altLang="en-US" dirty="0" smtClean="0"/>
              <a:t>에 정확히 어떻게 </a:t>
            </a:r>
            <a:r>
              <a:rPr lang="ko-KR" altLang="en-US" dirty="0" err="1" smtClean="0"/>
              <a:t>만들었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04312" y="6356350"/>
            <a:ext cx="28448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757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6287514"/>
            <a:ext cx="914788" cy="4831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568" y="184482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인턴 수행과제 결과 발표  </a:t>
            </a:r>
            <a:endParaRPr lang="ko-KR" altLang="en-US" sz="5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C805EB-FE9D-46D6-BFBE-C6FF3DC126E2}"/>
              </a:ext>
            </a:extLst>
          </p:cNvPr>
          <p:cNvSpPr txBox="1"/>
          <p:nvPr/>
        </p:nvSpPr>
        <p:spPr>
          <a:xfrm>
            <a:off x="4439816" y="59224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2020.11.18</a:t>
            </a:r>
            <a:endParaRPr lang="en-US" altLang="ko-KR" sz="1400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9C805EB-FE9D-46D6-BFBE-C6FF3DC126E2}"/>
              </a:ext>
            </a:extLst>
          </p:cNvPr>
          <p:cNvSpPr txBox="1"/>
          <p:nvPr/>
        </p:nvSpPr>
        <p:spPr>
          <a:xfrm>
            <a:off x="4436514" y="453798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SBM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본부 </a:t>
            </a:r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ONM1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팀 김솔이 인턴</a:t>
            </a:r>
            <a:endParaRPr lang="en-US" altLang="ko-KR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29744" y="2492896"/>
            <a:ext cx="7276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가지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4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0351" y="1315095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고객지향성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7448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0" y="2369125"/>
            <a:ext cx="3600400" cy="2711694"/>
          </a:xfrm>
          <a:prstGeom prst="rect">
            <a:avLst/>
          </a:prstGeom>
          <a:ln>
            <a:solidFill>
              <a:srgbClr val="21294E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94" y="3799482"/>
            <a:ext cx="2726127" cy="2726127"/>
          </a:xfrm>
          <a:prstGeom prst="rect">
            <a:avLst/>
          </a:prstGeom>
        </p:spPr>
      </p:pic>
      <p:sp>
        <p:nvSpPr>
          <p:cNvPr id="13" name="구름 모양 설명선 12"/>
          <p:cNvSpPr/>
          <p:nvPr/>
        </p:nvSpPr>
        <p:spPr>
          <a:xfrm>
            <a:off x="8502494" y="1700808"/>
            <a:ext cx="2346034" cy="1216567"/>
          </a:xfrm>
          <a:prstGeom prst="cloudCallout">
            <a:avLst>
              <a:gd name="adj1" fmla="val 12051"/>
              <a:gd name="adj2" fmla="val 1137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 횟수를 줄일 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없을까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구름 모양 설명선 20"/>
          <p:cNvSpPr/>
          <p:nvPr/>
        </p:nvSpPr>
        <p:spPr>
          <a:xfrm>
            <a:off x="5600426" y="2330758"/>
            <a:ext cx="2685920" cy="1354217"/>
          </a:xfrm>
          <a:prstGeom prst="cloudCallout">
            <a:avLst>
              <a:gd name="adj1" fmla="val 85132"/>
              <a:gd name="adj2" fmla="val 74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프로세스를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간소화 할 수는 없을까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구름 모양 설명선 21"/>
          <p:cNvSpPr/>
          <p:nvPr/>
        </p:nvSpPr>
        <p:spPr>
          <a:xfrm>
            <a:off x="5456453" y="4293096"/>
            <a:ext cx="2685920" cy="1354217"/>
          </a:xfrm>
          <a:prstGeom prst="cloudCallout">
            <a:avLst>
              <a:gd name="adj1" fmla="val 78512"/>
              <a:gd name="adj2" fmla="val -20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어떻게 해야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더 편리할 수 있을까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19675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정확성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827918"/>
            <a:ext cx="2376264" cy="911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8475" y="184037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Source Binding </a:t>
            </a:r>
            <a:r>
              <a:rPr lang="ko-KR" altLang="en-US" dirty="0" smtClean="0"/>
              <a:t>오류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Item</a:t>
            </a:r>
            <a:r>
              <a:rPr lang="ko-KR" altLang="en-US" dirty="0" smtClean="0"/>
              <a:t>에 데이터 바인딩을 잘못 했을 경우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 </a:t>
            </a:r>
            <a:r>
              <a:rPr lang="en-US" altLang="ko-KR" dirty="0" err="1" smtClean="0"/>
              <a:t>Uid</a:t>
            </a:r>
            <a:r>
              <a:rPr lang="ko-KR" altLang="en-US" dirty="0" smtClean="0"/>
              <a:t>를 잘못 적는 오류</a:t>
            </a:r>
            <a:r>
              <a:rPr lang="en-US" altLang="ko-KR" dirty="0" smtClean="0"/>
              <a:t> </a:t>
            </a:r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2913722" y="3197297"/>
            <a:ext cx="739590" cy="864096"/>
          </a:xfrm>
          <a:prstGeom prst="striped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7232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43" y="4296562"/>
            <a:ext cx="2055348" cy="205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7930" y="4763681"/>
            <a:ext cx="375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C00000"/>
                </a:solidFill>
              </a:rPr>
              <a:t>ACCURACY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  <p:sp>
        <p:nvSpPr>
          <p:cNvPr id="26" name="위쪽 화살표 25"/>
          <p:cNvSpPr/>
          <p:nvPr/>
        </p:nvSpPr>
        <p:spPr>
          <a:xfrm>
            <a:off x="8760296" y="3658231"/>
            <a:ext cx="785294" cy="2510103"/>
          </a:xfrm>
          <a:prstGeom prst="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171534" y="633860"/>
            <a:ext cx="995439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90024" y="108763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760" y="1124744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팀워크 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3807" y="4621906"/>
            <a:ext cx="6897115" cy="646331"/>
          </a:xfrm>
          <a:prstGeom prst="rect">
            <a:avLst/>
          </a:prstGeom>
          <a:noFill/>
          <a:ln>
            <a:solidFill>
              <a:srgbClr val="2129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조직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집단</a:t>
            </a:r>
            <a:endParaRPr lang="en-US" altLang="ko-KR" dirty="0" smtClean="0"/>
          </a:p>
          <a:p>
            <a:r>
              <a:rPr lang="ko-KR" altLang="en-US" dirty="0" smtClean="0"/>
              <a:t>혼자 해결 할 수 없는 일에 대해 집단 지성으로 해결</a:t>
            </a:r>
            <a:r>
              <a:rPr lang="en-US" altLang="ko-KR" dirty="0" smtClean="0"/>
              <a:t>. =</a:t>
            </a:r>
            <a:r>
              <a:rPr lang="ko-KR" altLang="en-US" dirty="0" smtClean="0"/>
              <a:t> 팀워크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33" y="3889872"/>
            <a:ext cx="2240079" cy="1875538"/>
          </a:xfrm>
          <a:prstGeom prst="rect">
            <a:avLst/>
          </a:prstGeom>
          <a:ln>
            <a:noFill/>
          </a:ln>
        </p:spPr>
      </p:pic>
      <p:sp>
        <p:nvSpPr>
          <p:cNvPr id="5" name="모서리가 둥근 사각형 설명선 4"/>
          <p:cNvSpPr/>
          <p:nvPr/>
        </p:nvSpPr>
        <p:spPr>
          <a:xfrm>
            <a:off x="3215680" y="2103295"/>
            <a:ext cx="2710745" cy="985733"/>
          </a:xfrm>
          <a:prstGeom prst="wedgeRoundRectCallout">
            <a:avLst>
              <a:gd name="adj1" fmla="val -77838"/>
              <a:gd name="adj2" fmla="val 14236"/>
              <a:gd name="adj3" fmla="val 16667"/>
            </a:avLst>
          </a:prstGeom>
          <a:noFill/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119" y="2211389"/>
            <a:ext cx="971868" cy="1066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688" y="216569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UDO</a:t>
            </a:r>
            <a:r>
              <a:rPr lang="ko-KR" altLang="en-US" dirty="0" smtClean="0"/>
              <a:t>를 만들 때 </a:t>
            </a:r>
            <a:endParaRPr lang="en-US" altLang="ko-KR" dirty="0" smtClean="0"/>
          </a:p>
          <a:p>
            <a:r>
              <a:rPr lang="ko-KR" altLang="en-US" dirty="0" smtClean="0"/>
              <a:t>오브젝트 유형을 </a:t>
            </a:r>
            <a:endParaRPr lang="en-US" altLang="ko-KR" dirty="0" smtClean="0"/>
          </a:p>
          <a:p>
            <a:r>
              <a:rPr lang="ko-KR" altLang="en-US" dirty="0" smtClean="0"/>
              <a:t>마스터로 만들었네요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64" y="2036228"/>
            <a:ext cx="2297970" cy="1792534"/>
          </a:xfrm>
          <a:prstGeom prst="rect">
            <a:avLst/>
          </a:prstGeom>
        </p:spPr>
      </p:pic>
      <p:sp>
        <p:nvSpPr>
          <p:cNvPr id="26" name="모서리가 둥근 사각형 설명선 25"/>
          <p:cNvSpPr/>
          <p:nvPr/>
        </p:nvSpPr>
        <p:spPr>
          <a:xfrm>
            <a:off x="3503713" y="3275491"/>
            <a:ext cx="4679768" cy="518760"/>
          </a:xfrm>
          <a:prstGeom prst="wedgeRoundRectCallout">
            <a:avLst>
              <a:gd name="adj1" fmla="val 55855"/>
              <a:gd name="adj2" fmla="val -40428"/>
              <a:gd name="adj3" fmla="val 16667"/>
            </a:avLst>
          </a:prstGeom>
          <a:noFill/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169" y="3337899"/>
            <a:ext cx="4435570" cy="3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혹시 추가모드일 때 안 되는 게 아닐까요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9456" y="230162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8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1784" y="2636912"/>
            <a:ext cx="32223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5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091444" y="620688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B2E994-31F9-4A6D-B40A-76DF330AC642}"/>
              </a:ext>
            </a:extLst>
          </p:cNvPr>
          <p:cNvSpPr/>
          <p:nvPr/>
        </p:nvSpPr>
        <p:spPr>
          <a:xfrm>
            <a:off x="1113999" y="25135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8704" y="1471896"/>
            <a:ext cx="9145016" cy="1217518"/>
          </a:xfrm>
          <a:prstGeom prst="roundRect">
            <a:avLst/>
          </a:prstGeom>
          <a:noFill/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91730" y="4339652"/>
            <a:ext cx="9112596" cy="1249588"/>
          </a:xfrm>
          <a:prstGeom prst="roundRect">
            <a:avLst/>
          </a:prstGeom>
          <a:noFill/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38737" y="1293212"/>
            <a:ext cx="5760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단기적 목표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ko-KR" altLang="en-US" spc="-150" dirty="0" smtClean="0">
                <a:latin typeface="+mn-ea"/>
              </a:rPr>
              <a:t>개발자로서 역량 키우기</a:t>
            </a:r>
            <a:endParaRPr lang="en-US" altLang="ko-KR" spc="-150" dirty="0" smtClean="0">
              <a:latin typeface="+mn-ea"/>
            </a:endParaRPr>
          </a:p>
          <a:p>
            <a:pPr fontAlgn="base"/>
            <a:r>
              <a:rPr lang="ko-KR" altLang="en-US" spc="-150" dirty="0" smtClean="0">
                <a:latin typeface="+mn-ea"/>
              </a:rPr>
              <a:t>지식 쌓기 </a:t>
            </a:r>
            <a:r>
              <a:rPr lang="en-US" altLang="ko-KR" spc="-150" dirty="0" smtClean="0">
                <a:latin typeface="+mn-ea"/>
              </a:rPr>
              <a:t>+ </a:t>
            </a:r>
            <a:r>
              <a:rPr lang="ko-KR" altLang="en-US" spc="-150" dirty="0" smtClean="0">
                <a:latin typeface="+mn-ea"/>
              </a:rPr>
              <a:t>실무수행 </a:t>
            </a:r>
            <a:r>
              <a:rPr lang="en-US" altLang="ko-KR" spc="-150" dirty="0" smtClean="0">
                <a:latin typeface="+mn-ea"/>
              </a:rPr>
              <a:t>=</a:t>
            </a:r>
            <a:r>
              <a:rPr lang="ko-KR" altLang="en-US" spc="-150" dirty="0" smtClean="0">
                <a:latin typeface="+mn-ea"/>
              </a:rPr>
              <a:t> 이해도 </a:t>
            </a:r>
            <a:r>
              <a:rPr lang="en-US" altLang="ko-KR" spc="-150" dirty="0" smtClean="0">
                <a:latin typeface="+mn-ea"/>
              </a:rPr>
              <a:t>UP / </a:t>
            </a:r>
            <a:r>
              <a:rPr lang="ko-KR" altLang="en-US" spc="-150" dirty="0" smtClean="0">
                <a:latin typeface="+mn-ea"/>
              </a:rPr>
              <a:t>개발자 역량 </a:t>
            </a:r>
            <a:r>
              <a:rPr lang="en-US" altLang="ko-KR" spc="-150" dirty="0" smtClean="0">
                <a:latin typeface="+mn-ea"/>
              </a:rPr>
              <a:t>UP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063552" y="4149469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최종 목표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en-US" altLang="ko-KR" dirty="0" smtClean="0"/>
              <a:t>SAP B1 </a:t>
            </a:r>
            <a:r>
              <a:rPr lang="ko-KR" altLang="en-US" dirty="0" smtClean="0"/>
              <a:t>전문가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시스템만 </a:t>
            </a:r>
            <a:r>
              <a:rPr lang="ko-KR" altLang="en-US" dirty="0"/>
              <a:t>봐도 무엇이 문제인지 바로 알아 차릴 수 있도록 </a:t>
            </a:r>
            <a:r>
              <a:rPr lang="ko-KR" altLang="en-US" dirty="0" smtClean="0"/>
              <a:t>내공 기르기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18262" y="2818261"/>
                <a:ext cx="5470026" cy="369332"/>
              </a:xfrm>
              <a:prstGeom prst="rect">
                <a:avLst/>
              </a:prstGeom>
              <a:noFill/>
              <a:ln>
                <a:solidFill>
                  <a:srgbClr val="21294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회계</a:t>
                </a:r>
                <a:r>
                  <a:rPr lang="en-US" altLang="ko-KR" dirty="0" smtClean="0"/>
                  <a:t>, ERP </a:t>
                </a:r>
                <a:r>
                  <a:rPr lang="ko-KR" altLang="en-US" dirty="0" smtClean="0"/>
                  <a:t>프로세스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외국어 회화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62" y="2818261"/>
                <a:ext cx="54700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90" t="-6349" b="-22222"/>
                </a:stretch>
              </a:blipFill>
              <a:ln>
                <a:solidFill>
                  <a:srgbClr val="21294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줄무늬가 있는 오른쪽 화살표 18"/>
          <p:cNvSpPr/>
          <p:nvPr/>
        </p:nvSpPr>
        <p:spPr>
          <a:xfrm rot="5400000">
            <a:off x="5294157" y="3334454"/>
            <a:ext cx="739590" cy="864096"/>
          </a:xfrm>
          <a:prstGeom prst="striped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23792" y="1412776"/>
            <a:ext cx="32223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질의 응답</a:t>
            </a:r>
            <a:endParaRPr lang="en-US" altLang="ko-KR" sz="4400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368765"/>
            <a:ext cx="3942438" cy="39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12192000" cy="3096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539077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ea typeface="나눔바른고딕" panose="020B0603020101020101" pitchFamily="50" charset="-127"/>
              </a:rPr>
              <a:t>발 표 자 </a:t>
            </a:r>
            <a:r>
              <a:rPr lang="en-US" altLang="ko-KR" sz="1600" b="1" dirty="0" smtClean="0">
                <a:ea typeface="나눔바른고딕" panose="020B0603020101020101" pitchFamily="50" charset="-127"/>
              </a:rPr>
              <a:t>: SMB</a:t>
            </a:r>
            <a:r>
              <a:rPr lang="ko-KR" altLang="en-US" sz="1600" b="1" dirty="0" smtClean="0">
                <a:ea typeface="나눔바른고딕" panose="020B0603020101020101" pitchFamily="50" charset="-127"/>
              </a:rPr>
              <a:t>본부 </a:t>
            </a:r>
            <a:r>
              <a:rPr lang="en-US" altLang="ko-KR" sz="1600" b="1" dirty="0">
                <a:ea typeface="나눔바른고딕" panose="020B0603020101020101" pitchFamily="50" charset="-127"/>
              </a:rPr>
              <a:t>ONM1</a:t>
            </a:r>
            <a:r>
              <a:rPr lang="ko-KR" altLang="en-US" sz="1600" b="1" dirty="0">
                <a:ea typeface="나눔바른고딕" panose="020B0603020101020101" pitchFamily="50" charset="-127"/>
              </a:rPr>
              <a:t>팀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김 솔 이 인턴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6688" y="1715363"/>
            <a:ext cx="1261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끊임없이 발전하는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웅진人이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 되겠습니다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.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0192" y="3250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" y="1170169"/>
            <a:ext cx="1072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01       02       03       04       05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8959" y="2187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71664" y="2187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2048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33129" y="236187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 과제 소개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028" y="23531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배운 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92771" y="2339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순서도: 다른 페이지 연결선 17"/>
          <p:cNvSpPr/>
          <p:nvPr/>
        </p:nvSpPr>
        <p:spPr>
          <a:xfrm>
            <a:off x="191344" y="2809630"/>
            <a:ext cx="2017856" cy="1390342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실물증빙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비용등록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결재문서 생성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844799" y="21823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20436" y="22668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질의응답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순서도: 다른 페이지 연결선 17"/>
          <p:cNvSpPr/>
          <p:nvPr/>
        </p:nvSpPr>
        <p:spPr>
          <a:xfrm>
            <a:off x="2638800" y="2807774"/>
            <a:ext cx="2017856" cy="1917370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디버깅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err="1" smtClean="0">
                <a:solidFill>
                  <a:schemeClr val="tx1"/>
                </a:solidFill>
                <a:latin typeface="+mn-ea"/>
              </a:rPr>
              <a:t>가독성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이해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72464" y="21823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925632" y="2339588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업무를 할 때 필요한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다른 페이지 연결선 17"/>
          <p:cNvSpPr/>
          <p:nvPr/>
        </p:nvSpPr>
        <p:spPr>
          <a:xfrm>
            <a:off x="5086256" y="2807774"/>
            <a:ext cx="2017856" cy="1917370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고객지향성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정확성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팀워크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순서도: 다른 페이지 연결선 17"/>
          <p:cNvSpPr/>
          <p:nvPr/>
        </p:nvSpPr>
        <p:spPr>
          <a:xfrm>
            <a:off x="7592771" y="2809630"/>
            <a:ext cx="2017856" cy="1390342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단기 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최종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19736" y="2564904"/>
            <a:ext cx="51485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수행 과제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소개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7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8098" y="646109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수행 과제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실물증빙 </a:t>
            </a:r>
            <a:r>
              <a:rPr lang="ko-KR" altLang="en-US" b="1" spc="-150" dirty="0" smtClean="0">
                <a:latin typeface="+mn-ea"/>
              </a:rPr>
              <a:t>비용등록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6321" r="-140"/>
          <a:stretch/>
        </p:blipFill>
        <p:spPr>
          <a:xfrm>
            <a:off x="1415481" y="1207541"/>
            <a:ext cx="9433048" cy="4815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3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결재문서 생성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1532161"/>
            <a:ext cx="9545364" cy="37690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t="8297"/>
          <a:stretch/>
        </p:blipFill>
        <p:spPr>
          <a:xfrm>
            <a:off x="1331076" y="1519183"/>
            <a:ext cx="9557762" cy="376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1127448" y="2716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수행 과제 소개</a:t>
            </a:r>
          </a:p>
        </p:txBody>
      </p:sp>
    </p:spTree>
    <p:extLst>
      <p:ext uri="{BB962C8B-B14F-4D97-AF65-F5344CB8AC3E}">
        <p14:creationId xmlns:p14="http://schemas.microsoft.com/office/powerpoint/2010/main" val="2707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3632" y="2492896"/>
            <a:ext cx="6968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배운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4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디버깅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28" t="5518" r="54390" b="2613"/>
          <a:stretch/>
        </p:blipFill>
        <p:spPr>
          <a:xfrm>
            <a:off x="4486121" y="2013728"/>
            <a:ext cx="2160240" cy="1800200"/>
          </a:xfrm>
          <a:prstGeom prst="rect">
            <a:avLst/>
          </a:prstGeom>
          <a:ln>
            <a:solidFill>
              <a:srgbClr val="21294E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89634" y="2526496"/>
            <a:ext cx="2088232" cy="369332"/>
          </a:xfrm>
          <a:prstGeom prst="rect">
            <a:avLst/>
          </a:prstGeom>
          <a:noFill/>
          <a:ln>
            <a:solidFill>
              <a:srgbClr val="2129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시작 전 습관 </a:t>
            </a:r>
            <a:endParaRPr lang="ko-KR" altLang="en-US" dirty="0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6377361" y="4123230"/>
            <a:ext cx="739590" cy="864096"/>
          </a:xfrm>
          <a:prstGeom prst="striped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0393" y="4941168"/>
            <a:ext cx="2088232" cy="369332"/>
          </a:xfrm>
          <a:prstGeom prst="rect">
            <a:avLst/>
          </a:prstGeom>
          <a:noFill/>
          <a:ln>
            <a:solidFill>
              <a:srgbClr val="2129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시작 후 습관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774">
            <a:off x="5521478" y="4881288"/>
            <a:ext cx="1587260" cy="158726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51786" t="4953" r="1443" b="3178"/>
          <a:stretch/>
        </p:blipFill>
        <p:spPr>
          <a:xfrm>
            <a:off x="6857950" y="2013728"/>
            <a:ext cx="2334394" cy="1800200"/>
          </a:xfrm>
          <a:prstGeom prst="rect">
            <a:avLst/>
          </a:prstGeom>
          <a:ln>
            <a:solidFill>
              <a:srgbClr val="21294E"/>
            </a:solidFill>
          </a:ln>
        </p:spPr>
      </p:pic>
    </p:spTree>
    <p:extLst>
      <p:ext uri="{BB962C8B-B14F-4D97-AF65-F5344CB8AC3E}">
        <p14:creationId xmlns:p14="http://schemas.microsoft.com/office/powerpoint/2010/main" val="36392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5064" y="111719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5224" y="126133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가독성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355587"/>
            <a:ext cx="2413686" cy="2413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6180" y="5055395"/>
            <a:ext cx="265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Good!</a:t>
            </a:r>
            <a:endParaRPr lang="ko-KR" altLang="en-US" sz="4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2769221"/>
            <a:ext cx="3583743" cy="19977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12746" y="4928908"/>
            <a:ext cx="265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Bad!</a:t>
            </a:r>
            <a:endParaRPr lang="ko-KR" altLang="en-US" sz="4800" dirty="0"/>
          </a:p>
        </p:txBody>
      </p:sp>
      <p:sp>
        <p:nvSpPr>
          <p:cNvPr id="14" name="곱셈 기호 13"/>
          <p:cNvSpPr/>
          <p:nvPr/>
        </p:nvSpPr>
        <p:spPr>
          <a:xfrm>
            <a:off x="898612" y="1699012"/>
            <a:ext cx="5040560" cy="4114634"/>
          </a:xfrm>
          <a:prstGeom prst="mathMultiply">
            <a:avLst>
              <a:gd name="adj1" fmla="val 2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도넛 19"/>
          <p:cNvSpPr/>
          <p:nvPr/>
        </p:nvSpPr>
        <p:spPr>
          <a:xfrm>
            <a:off x="6134199" y="1890295"/>
            <a:ext cx="3767026" cy="3317205"/>
          </a:xfrm>
          <a:prstGeom prst="donut">
            <a:avLst>
              <a:gd name="adj" fmla="val 21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이해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2468408"/>
            <a:ext cx="3021473" cy="3021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85" y="2938803"/>
            <a:ext cx="2080681" cy="20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1239</Words>
  <Application>Microsoft Office PowerPoint</Application>
  <PresentationFormat>와이드스크린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나눔바른고딕</vt:lpstr>
      <vt:lpstr>HY헤드라인M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1042</cp:revision>
  <cp:lastPrinted>2020-11-16T09:04:14Z</cp:lastPrinted>
  <dcterms:created xsi:type="dcterms:W3CDTF">2016-11-03T20:47:04Z</dcterms:created>
  <dcterms:modified xsi:type="dcterms:W3CDTF">2020-11-17T09:24:09Z</dcterms:modified>
</cp:coreProperties>
</file>