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0" r:id="rId3"/>
    <p:sldId id="318" r:id="rId4"/>
    <p:sldId id="304" r:id="rId5"/>
    <p:sldId id="305" r:id="rId6"/>
    <p:sldId id="316" r:id="rId7"/>
    <p:sldId id="309" r:id="rId8"/>
    <p:sldId id="313" r:id="rId9"/>
    <p:sldId id="306" r:id="rId10"/>
    <p:sldId id="319" r:id="rId11"/>
    <p:sldId id="314" r:id="rId12"/>
    <p:sldId id="315" r:id="rId13"/>
    <p:sldId id="323" r:id="rId14"/>
    <p:sldId id="320" r:id="rId15"/>
    <p:sldId id="321" r:id="rId16"/>
    <p:sldId id="322" r:id="rId17"/>
  </p:sldIdLst>
  <p:sldSz cx="12192000" cy="6858000"/>
  <p:notesSz cx="9926638" cy="6797675"/>
  <p:embeddedFontLst>
    <p:embeddedFont>
      <p:font typeface="맑은 고딕" panose="020B0503020000020004" pitchFamily="50" charset="-127"/>
      <p:regular r:id="rId20"/>
      <p:bold r:id="rId21"/>
    </p:embeddedFont>
    <p:embeddedFont>
      <p:font typeface="HY헤드라인M" panose="02030600000101010101" pitchFamily="18" charset="-127"/>
      <p:regular r:id="rId22"/>
    </p:embeddedFont>
    <p:embeddedFont>
      <p:font typeface="나눔바른고딕" panose="020B0600000101010101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85863" autoAdjust="0"/>
  </p:normalViewPr>
  <p:slideViewPr>
    <p:cSldViewPr>
      <p:cViewPr varScale="1">
        <p:scale>
          <a:sx n="63" d="100"/>
          <a:sy n="63" d="100"/>
        </p:scale>
        <p:origin x="102" y="8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-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729B2-546F-4780-9A2E-D42F030C40F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59611-29A4-4085-A3B3-C1A3350E4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6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6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43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소통에 기반한 팀워크 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과제를 하다 보니 막히는 부분들이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UDO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 때 오브젝트 유형을 전표로 처리하지 않아 저장이 되지 않는 문제와 행 추가가 되지 않는 문제였습니다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해결을 위해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구글링을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해보기도 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SDK-HELP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참조해보기도 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처음 보는 오류의 문제점이 무엇인지 깨닫지 못해 혼자 해결할 수가 없는 문제라 판단했습니다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멘토님의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도움으로 오브젝트 유형이 전표가 아님을 알게 되어 쉽게 풀린 경우도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행 추가가 되지 않는 문제의 경우 동기들과 해결방법을 위해 여러 의견을 내놓는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기법으로 문제를 해결하려 노력했습니다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의견을 타고 타고 내놓다가 한 친구가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추가모드 인 것 아니냐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의견을 내놓아 해결을 할 수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조직은 집단으로 활동하고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혼자 해결할 수 없는 일에 대해 집단지성으로 해결할 수 있다는 장점을 가졌습니다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업무를 할 때에도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멘토님의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도움처럼 선배님의 도움도 있을 수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동기들의 도움도 있을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소통을 기반으로 한 팀워크를 통해 집단 지성의 힘을 빌려 일을 해결하면서 팀워크를 중요시 하는 것이 중요하고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건강한 조직문화에 융합하는 방법이라고 생각하게 되었습니다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소통에 기반한 팀워크가 업무를 할 때 필요한 것이라 생각합니다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595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있는 코드와 주석 짜기 습관입니다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주석에 대한 내용을 자세하게 적지 않아서 제가 적은 주석에 대한 내용을 못 알아 볼 때가 있었습니다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가독성</a:t>
            </a:r>
            <a:r>
              <a:rPr lang="ko-KR" altLang="en-US" dirty="0" smtClean="0"/>
              <a:t> 좋도록 애초에 설명을 잘 달아두면 나중에 수정할 때 코드를 분석하는데 시간이 절약되고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쉽게 코드를 정리 할 </a:t>
            </a:r>
            <a:r>
              <a:rPr lang="ko-KR" altLang="en-US" dirty="0" err="1" smtClean="0"/>
              <a:t>수있었을</a:t>
            </a:r>
            <a:r>
              <a:rPr lang="ko-KR" altLang="en-US" dirty="0" smtClean="0"/>
              <a:t> 텐데 라는 생각을 하게 되었습니다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좋은 프로그램이 좋은 프로그램이 될 것이라는 생각도 하게 되었습니다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몇몇 코드와 주석이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떨어져서 코드를 다시 분석하고 자세한 주석으로 정리하는 작업을 또다시 하게 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처음부터 자세한 주석을 적어야 한다는 것을 배우게 되었습니다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있는 코드와 주석을 다는 습관이 업무를 할 때 필요하다고 생각되었습니다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43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편리성 있는 </a:t>
            </a:r>
            <a:r>
              <a:rPr lang="ko-KR" altLang="en-US" dirty="0" err="1" smtClean="0"/>
              <a:t>코드짜는</a:t>
            </a:r>
            <a:r>
              <a:rPr lang="ko-KR" altLang="en-US" dirty="0" smtClean="0"/>
              <a:t> 습관 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유저가 이 프로그램을 사용한다고 할 때 </a:t>
            </a:r>
            <a:r>
              <a:rPr lang="ko-KR" altLang="en-US" dirty="0" err="1" smtClean="0"/>
              <a:t>어떤점이</a:t>
            </a:r>
            <a:r>
              <a:rPr lang="ko-KR" altLang="en-US" dirty="0" smtClean="0"/>
              <a:t> 불편할 지 생각해 보는 것입니다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사용하기에 편리해야 좋은 프로그램이라고 생각했습니다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사용할 때 편리하도록 사용하지 않는 부분을 </a:t>
            </a:r>
            <a:r>
              <a:rPr lang="en-US" altLang="ko-KR" dirty="0" smtClean="0"/>
              <a:t>'ENABLED-FALSE'</a:t>
            </a:r>
            <a:r>
              <a:rPr lang="ko-KR" altLang="en-US" dirty="0" smtClean="0"/>
              <a:t>로 만들어 헷갈리지 않도록 한다던가</a:t>
            </a:r>
            <a:r>
              <a:rPr lang="en-US" altLang="ko-KR" dirty="0" smtClean="0"/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같은 내용을 </a:t>
            </a:r>
            <a:r>
              <a:rPr lang="ko-KR" altLang="en-US" dirty="0" err="1" smtClean="0"/>
              <a:t>두번</a:t>
            </a:r>
            <a:r>
              <a:rPr lang="ko-KR" altLang="en-US" dirty="0" smtClean="0"/>
              <a:t> 입력하지 않도록 이벤트 처리를 통해 자동 생성해둔다던가 하는 등의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프로그램을 사용하기 편하게 하기 위한 이벤트들을 시스템 테스트를 하면서 추가하게 되었습니다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업무를 할 때도 유저의 입장에서 어떻게 하면 편리 할 </a:t>
            </a:r>
            <a:r>
              <a:rPr lang="ko-KR" altLang="en-US" dirty="0" err="1" smtClean="0"/>
              <a:t>수있는지</a:t>
            </a:r>
            <a:r>
              <a:rPr lang="ko-KR" altLang="en-US" dirty="0" smtClean="0"/>
              <a:t> 생각하는 점들은 고객의 만족을 불러올 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신뢰를 줄 </a:t>
            </a:r>
            <a:r>
              <a:rPr lang="ko-KR" altLang="en-US" dirty="0" err="1" smtClean="0"/>
              <a:t>수있는</a:t>
            </a:r>
            <a:r>
              <a:rPr lang="ko-KR" altLang="en-US" dirty="0" smtClean="0"/>
              <a:t> 방법이 될 것입니다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따라서 </a:t>
            </a:r>
            <a:r>
              <a:rPr lang="ko-KR" altLang="en-US" dirty="0" err="1" smtClean="0"/>
              <a:t>편리성있는</a:t>
            </a:r>
            <a:r>
              <a:rPr lang="ko-KR" altLang="en-US" dirty="0" smtClean="0"/>
              <a:t> 코드를 짜는 습관이 업무를 할 때 필요하다고 생각되었습니다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20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컨설턴트라는 최종 목표를 이루기 위해서 회계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ERP, DB, C#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외국어회화능력 이라는 역량들을 갖추고 싶습니다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매니저 직위 아래에서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C#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 공부를 하고 지식을 쌓기 위해 노력할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이론과 지식을 바탕으로 실무를 수행하고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이해도를 높여 개발자로서의 역량을 키워나가겠습니다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장기적으로 회계공부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ERP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외국어회화 능력을 갖추기 위해 개인시간을 활용해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틈틈히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공부하면서 회계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ERP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심층있는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외국어 회화 공부를 할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책임 매니저라는 직위아래에서 프로젝트를 맡김 받거나 관리자가 되었을 때 큰 어려움이 없도록 미리 준비 해 컨설턴트라는 꿈을 위한 공부들을 계속해 나갈 예정입니다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62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컨설턴트가 되어서는 프로젝트를 책임지고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팀원들을 이끌어 줄 수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관리자가 되는 것이 목표입니다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25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9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1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122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0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82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과제 수행을 통해 배운 점 느낀 점입니다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과제를 수행하면서 업무를 할 때 지금부터 소개해 드릴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가지가 필요하다고 생각되었습니다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5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첫 번째로 </a:t>
            </a:r>
            <a:r>
              <a:rPr lang="ko-KR" altLang="en-US" dirty="0" smtClean="0"/>
              <a:t>구조의 이해가 필요하다고 생각했습니다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프로젝트를 정확하게 구현하기 위해서는 프로젝트구조의 이해가 필요하다 생각했습니다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한 필드 값이나 함수가 하나의 기능에서 사용함으로써 끝나는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필드 값이나 함수에 영향을 주는 것을 보면서 처리 해줘야 할 이벤트들도 많았습니다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기능 안에 들어있는 세세한 기능들을 꼼꼼히 살펴보고 수행해야 정확한 처리를 할 수 있었습니다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이를 위해 각 기능을 구현할 때마다 각 기능이 갖고 있는 특성을 이해해야 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실물증빙 비용등록화면에서 계정과목을 </a:t>
            </a:r>
            <a:r>
              <a:rPr lang="en-US" altLang="ko-KR" dirty="0" smtClean="0"/>
              <a:t>CFL</a:t>
            </a:r>
            <a:r>
              <a:rPr lang="ko-KR" altLang="en-US" dirty="0" smtClean="0"/>
              <a:t>로 구현할 때 </a:t>
            </a:r>
            <a:r>
              <a:rPr lang="en-US" altLang="ko-KR" dirty="0" smtClean="0"/>
              <a:t>condition</a:t>
            </a:r>
            <a:r>
              <a:rPr lang="ko-KR" altLang="en-US" dirty="0" smtClean="0"/>
              <a:t>을 주는 부분에 대해 이해를 처음에 잘 못했습니다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다른 샘플코드들의 사례들을 계속 분석해서 깨닫게 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조건에 해당하는 계정들을 팝업 창에 뜰 수 있도록 할 수 있었습니다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하나의 기능과 연관되어 있는 기능들이 많기 때문에 구조에 대한 이해가 꼭 필요하다고 생각되었습니다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60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디버깅입니다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평상시 오류를 검출 할 때</a:t>
            </a:r>
            <a:r>
              <a:rPr lang="en-US" altLang="ko-KR" dirty="0" smtClean="0"/>
              <a:t>, break point</a:t>
            </a:r>
            <a:r>
              <a:rPr lang="ko-KR" altLang="en-US" dirty="0" smtClean="0"/>
              <a:t>를 잡고 디버그를 하는 습관을 가지지 않았습니다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어디서 오류가 났는지 잡기가 어려웠었습니다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이번 과제를 진행하면서 계속 디버깅 하는 습관을 가졌더니 오류를 고치는 속도도 빨라졌습니다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업무를 할 때 디버깅하는 습관이 굉장히 중요하다는 것을 배우게 되었습니다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46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</a:t>
            </a:r>
            <a:r>
              <a:rPr lang="en-US" altLang="ko-KR" dirty="0" smtClean="0"/>
              <a:t>'</a:t>
            </a:r>
            <a:r>
              <a:rPr lang="ko-KR" altLang="en-US" dirty="0" smtClean="0"/>
              <a:t>꼼꼼함</a:t>
            </a:r>
            <a:r>
              <a:rPr lang="en-US" altLang="ko-KR" dirty="0" smtClean="0"/>
              <a:t>'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업무를 할 때 꼼꼼함이라는 성격이 업무를 도와줄 것이라 생각했습니다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VB</a:t>
            </a:r>
            <a:r>
              <a:rPr lang="ko-KR" altLang="en-US" dirty="0" smtClean="0"/>
              <a:t>파일이름을 잘못 봤을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필드를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바인딩 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헤더테이블 이름 대신 디테일 테이블 이름을 사용했을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필드명을</a:t>
            </a:r>
            <a:r>
              <a:rPr lang="ko-KR" altLang="en-US" dirty="0" smtClean="0"/>
              <a:t> 잘못 썼을 때 오류들이 발생했습니다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여러 번의 실수 끝에 오류가 있을 때마다 이름오류를 체크하고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이름을 잘못 쓰지는 않았는지 꼼꼼하게 보려는 습관을 가지게 되었습니다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조건을 볼 때도 프로젝트 설계서 내용을 꼼꼼하게 보고 조건에 맞는 정확한 결과가 나올 수 있도록 노력했습니다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많은 양을 </a:t>
            </a:r>
            <a:r>
              <a:rPr lang="ko-KR" altLang="en-US" dirty="0" err="1" smtClean="0"/>
              <a:t>끝내려기</a:t>
            </a:r>
            <a:r>
              <a:rPr lang="ko-KR" altLang="en-US" dirty="0" smtClean="0"/>
              <a:t> 보다 마지막 제출 전까지 오류를 검사하고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빠진 조건은 없는지 주어진 과제 안에서 시스템 테스트를 진행하며 계속해서 체크했습니다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 결과 설계서에서 요구하는 부분들을 오류 없이 실현시킬 수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설계서에서 원하는 정확한 프로젝트를 완성시킬 수 있었습니다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따라서 정확한 프로젝트를 완성시키기 위해 꼼꼼함이 꼭 필요한 것 같다고 생각되었습니다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5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04312" y="6356350"/>
            <a:ext cx="28448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47572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5640" y="1772816"/>
            <a:ext cx="63007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인턴 수행과제 결과보고 본부 내부발표  </a:t>
            </a:r>
            <a:endParaRPr lang="ko-KR" altLang="en-US" sz="5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9C805EB-FE9D-46D6-BFBE-C6FF3DC126E2}"/>
              </a:ext>
            </a:extLst>
          </p:cNvPr>
          <p:cNvSpPr txBox="1"/>
          <p:nvPr/>
        </p:nvSpPr>
        <p:spPr>
          <a:xfrm>
            <a:off x="4439816" y="592242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2020.11.18</a:t>
            </a:r>
            <a:endParaRPr lang="en-US" altLang="ko-KR" sz="1400" b="1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9C805EB-FE9D-46D6-BFBE-C6FF3DC126E2}"/>
              </a:ext>
            </a:extLst>
          </p:cNvPr>
          <p:cNvSpPr txBox="1"/>
          <p:nvPr/>
        </p:nvSpPr>
        <p:spPr>
          <a:xfrm>
            <a:off x="4436514" y="4537987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SBM</a:t>
            </a:r>
            <a:r>
              <a:rPr lang="ko-KR" alt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본부 </a:t>
            </a:r>
            <a:r>
              <a:rPr lang="en-US" altLang="ko-KR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ONM1</a:t>
            </a:r>
            <a:r>
              <a:rPr lang="ko-KR" alt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팀 김솔이 인턴</a:t>
            </a:r>
            <a:endParaRPr lang="en-US" altLang="ko-KR" b="1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ECEFD84-D4C4-4A29-AD2A-73ED1BD19975}"/>
              </a:ext>
            </a:extLst>
          </p:cNvPr>
          <p:cNvSpPr/>
          <p:nvPr/>
        </p:nvSpPr>
        <p:spPr>
          <a:xfrm>
            <a:off x="1091444" y="620688"/>
            <a:ext cx="100091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63552" y="2137024"/>
            <a:ext cx="8640960" cy="79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0024" y="108763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            </a:t>
            </a:r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760" y="126876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소통에 기반한 팀워크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7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BB2E994-31F9-4A6D-B40A-76DF330AC642}"/>
              </a:ext>
            </a:extLst>
          </p:cNvPr>
          <p:cNvSpPr/>
          <p:nvPr/>
        </p:nvSpPr>
        <p:spPr>
          <a:xfrm>
            <a:off x="1127448" y="25135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과제 수행을 통해 배운 점 및 느낀 점 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2829DBA-506B-48B4-BBD5-1E157EA94D9E}"/>
              </a:ext>
            </a:extLst>
          </p:cNvPr>
          <p:cNvSpPr txBox="1"/>
          <p:nvPr/>
        </p:nvSpPr>
        <p:spPr>
          <a:xfrm>
            <a:off x="6600056" y="251357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인턴 수행과제 결과보고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본부 발표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63552" y="2195572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UDO</a:t>
            </a:r>
            <a:r>
              <a:rPr lang="ko-KR" altLang="ko-KR" dirty="0"/>
              <a:t>를 만들 때 오브젝트 유형을 전표로 처리하지 않아 저장이 되지 않는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r>
              <a:rPr lang="en-US" altLang="ko-KR" dirty="0" smtClean="0"/>
              <a:t>=&gt; </a:t>
            </a:r>
            <a:r>
              <a:rPr lang="ko-KR" altLang="en-US" dirty="0" err="1" smtClean="0"/>
              <a:t>멘토님의</a:t>
            </a:r>
            <a:r>
              <a:rPr lang="ko-KR" altLang="en-US" dirty="0" smtClean="0"/>
              <a:t> 도움으로 해결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035019" y="3254692"/>
            <a:ext cx="8669493" cy="810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68333" y="3317162"/>
            <a:ext cx="713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행 추가가 되지 않는 문제</a:t>
            </a:r>
            <a:endParaRPr lang="en-US" altLang="ko-KR" dirty="0" smtClean="0"/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동기들과 </a:t>
            </a:r>
            <a:r>
              <a:rPr lang="ko-KR" altLang="en-US" dirty="0" err="1" smtClean="0"/>
              <a:t>브레인스토밍</a:t>
            </a:r>
            <a:r>
              <a:rPr lang="ko-KR" altLang="en-US" dirty="0" smtClean="0"/>
              <a:t> 기법으로 토의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068333" y="4353791"/>
            <a:ext cx="8636179" cy="803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01425" y="4420141"/>
            <a:ext cx="832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조직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집단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혼자 해결 할 수 없는 일에 대해 집단 지성으로 해결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소통에 기반한 팀워크  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218690" y="756095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atin typeface="+mn-ea"/>
              </a:rPr>
              <a:t>[4] </a:t>
            </a:r>
            <a:r>
              <a:rPr lang="ko-KR" altLang="en-US" b="1" spc="-150" dirty="0" smtClean="0">
                <a:latin typeface="+mn-ea"/>
              </a:rPr>
              <a:t>업무를 할 때 필요한 </a:t>
            </a:r>
            <a:r>
              <a:rPr lang="en-US" altLang="ko-KR" b="1" spc="-150" dirty="0" smtClean="0">
                <a:latin typeface="+mn-ea"/>
              </a:rPr>
              <a:t>6</a:t>
            </a:r>
            <a:r>
              <a:rPr lang="ko-KR" altLang="en-US" b="1" spc="-150" dirty="0" smtClean="0">
                <a:latin typeface="+mn-ea"/>
              </a:rPr>
              <a:t>가지 </a:t>
            </a:r>
            <a:r>
              <a:rPr lang="en-US" altLang="ko-KR" b="1" spc="-150" dirty="0" smtClean="0">
                <a:latin typeface="+mn-ea"/>
              </a:rPr>
              <a:t>– (4)</a:t>
            </a:r>
            <a:endParaRPr lang="en-US" altLang="ko-KR" b="1" spc="-150" dirty="0">
              <a:latin typeface="+mn-ea"/>
            </a:endParaRPr>
          </a:p>
        </p:txBody>
      </p:sp>
      <p:pic>
        <p:nvPicPr>
          <p:cNvPr id="18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xmlns="" id="{0AA0AEA9-13C7-4A76-89BC-8FD86453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646" y="609329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8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3212" y="271681"/>
            <a:ext cx="3584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과제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수행을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통해 배운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점 및 느낀 점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8690" y="756095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atin typeface="+mn-ea"/>
              </a:rPr>
              <a:t>[5] </a:t>
            </a:r>
            <a:r>
              <a:rPr lang="ko-KR" altLang="en-US" b="1" spc="-150" dirty="0" smtClean="0">
                <a:latin typeface="+mn-ea"/>
              </a:rPr>
              <a:t>업무를 할 때 필요한 </a:t>
            </a:r>
            <a:r>
              <a:rPr lang="en-US" altLang="ko-KR" b="1" spc="-150" dirty="0" smtClean="0">
                <a:latin typeface="+mn-ea"/>
              </a:rPr>
              <a:t>6</a:t>
            </a:r>
            <a:r>
              <a:rPr lang="ko-KR" altLang="en-US" b="1" spc="-150" dirty="0" smtClean="0">
                <a:latin typeface="+mn-ea"/>
              </a:rPr>
              <a:t>가지 </a:t>
            </a:r>
            <a:r>
              <a:rPr lang="en-US" altLang="ko-KR" b="1" spc="-150" dirty="0" smtClean="0">
                <a:latin typeface="+mn-ea"/>
              </a:rPr>
              <a:t>– (5)</a:t>
            </a:r>
            <a:endParaRPr lang="en-US" altLang="ko-KR" b="1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2829DBA-506B-48B4-BBD5-1E157EA94D9E}"/>
              </a:ext>
            </a:extLst>
          </p:cNvPr>
          <p:cNvSpPr txBox="1"/>
          <p:nvPr/>
        </p:nvSpPr>
        <p:spPr>
          <a:xfrm>
            <a:off x="7061720" y="271681"/>
            <a:ext cx="400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인턴 수행과제 결과보고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본부 발표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3647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495600" y="2262160"/>
            <a:ext cx="7200800" cy="58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95600" y="3247460"/>
            <a:ext cx="7200800" cy="613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2308" y="2374333"/>
            <a:ext cx="734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ko-KR" altLang="en-US" dirty="0" smtClean="0">
                <a:latin typeface="+mn-ea"/>
              </a:rPr>
              <a:t>누구나 알아 볼 수 있는 코드와 주석</a:t>
            </a:r>
            <a:endParaRPr lang="en-US" altLang="ko-KR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8982" y="3358588"/>
            <a:ext cx="69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atin typeface="+mn-ea"/>
              </a:rPr>
              <a:t>2) </a:t>
            </a:r>
            <a:r>
              <a:rPr lang="ko-KR" altLang="en-US" dirty="0" smtClean="0">
                <a:latin typeface="+mn-ea"/>
              </a:rPr>
              <a:t>수정 할 때 코드 분석 시간 절약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쉽게 코드 정리 </a:t>
            </a:r>
            <a:endParaRPr lang="en-US" altLang="ko-KR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5064" y="1043087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75224" y="126133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가독성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7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xmlns="" id="{0AA0AEA9-13C7-4A76-89BC-8FD86453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646" y="609329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1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3212" y="271681"/>
            <a:ext cx="3584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과제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수행을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통해 배운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점 및 느낀 점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8690" y="756095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atin typeface="+mn-ea"/>
              </a:rPr>
              <a:t>[6] </a:t>
            </a:r>
            <a:r>
              <a:rPr lang="ko-KR" altLang="en-US" b="1" spc="-150" dirty="0" smtClean="0">
                <a:latin typeface="+mn-ea"/>
              </a:rPr>
              <a:t>업무를 할 때 필요한 </a:t>
            </a:r>
            <a:r>
              <a:rPr lang="en-US" altLang="ko-KR" b="1" spc="-150" dirty="0" smtClean="0">
                <a:latin typeface="+mn-ea"/>
              </a:rPr>
              <a:t>6</a:t>
            </a:r>
            <a:r>
              <a:rPr lang="ko-KR" altLang="en-US" b="1" spc="-150" dirty="0" smtClean="0">
                <a:latin typeface="+mn-ea"/>
              </a:rPr>
              <a:t>가지 </a:t>
            </a:r>
            <a:r>
              <a:rPr lang="en-US" altLang="ko-KR" b="1" spc="-150" dirty="0" smtClean="0">
                <a:latin typeface="+mn-ea"/>
              </a:rPr>
              <a:t>– (6)</a:t>
            </a:r>
            <a:endParaRPr lang="en-US" altLang="ko-KR" b="1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2829DBA-506B-48B4-BBD5-1E157EA94D9E}"/>
              </a:ext>
            </a:extLst>
          </p:cNvPr>
          <p:cNvSpPr txBox="1"/>
          <p:nvPr/>
        </p:nvSpPr>
        <p:spPr>
          <a:xfrm>
            <a:off x="7061720" y="271681"/>
            <a:ext cx="400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인턴 수행과제 결과보고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본부 발표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95600" y="119675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10351" y="131509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편리성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47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495600" y="2262160"/>
            <a:ext cx="7200800" cy="58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95600" y="3247460"/>
            <a:ext cx="7200800" cy="613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2308" y="2374333"/>
            <a:ext cx="734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ko-KR" altLang="en-US" dirty="0" smtClean="0">
                <a:latin typeface="+mn-ea"/>
              </a:rPr>
              <a:t>유저의 입장에서 어떤 점이 불편할 지 생각</a:t>
            </a:r>
            <a:endParaRPr lang="en-US" altLang="ko-KR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8982" y="3358588"/>
            <a:ext cx="69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atin typeface="+mn-ea"/>
              </a:rPr>
              <a:t>2) </a:t>
            </a:r>
            <a:r>
              <a:rPr lang="ko-KR" altLang="en-US" dirty="0" smtClean="0">
                <a:latin typeface="+mn-ea"/>
              </a:rPr>
              <a:t>사용하지 않는 부분 </a:t>
            </a:r>
            <a:r>
              <a:rPr lang="en-US" altLang="ko-KR" dirty="0" smtClean="0">
                <a:latin typeface="+mn-ea"/>
              </a:rPr>
              <a:t>ENABLED – FALSE </a:t>
            </a:r>
            <a:r>
              <a:rPr lang="ko-KR" altLang="en-US" dirty="0" smtClean="0">
                <a:latin typeface="+mn-ea"/>
              </a:rPr>
              <a:t>처리</a:t>
            </a:r>
            <a:endParaRPr lang="en-US" altLang="ko-KR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95600" y="4168804"/>
            <a:ext cx="7200800" cy="613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8982" y="4276230"/>
            <a:ext cx="69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atin typeface="+mn-ea"/>
              </a:rPr>
              <a:t>3) </a:t>
            </a:r>
            <a:r>
              <a:rPr lang="ko-KR" altLang="en-US" dirty="0" smtClean="0">
                <a:latin typeface="+mn-ea"/>
              </a:rPr>
              <a:t>같은 내용 두 번 입력하지 않도록 이벤트 처리를 통해 자동생성</a:t>
            </a:r>
            <a:endParaRPr lang="en-US" altLang="ko-KR" dirty="0">
              <a:latin typeface="+mn-ea"/>
            </a:endParaRPr>
          </a:p>
        </p:txBody>
      </p:sp>
      <p:pic>
        <p:nvPicPr>
          <p:cNvPr id="17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xmlns="" id="{0AA0AEA9-13C7-4A76-89BC-8FD86453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646" y="609329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27448" y="271681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45850" y="2659779"/>
            <a:ext cx="26282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spc="-150" dirty="0" smtClean="0">
                <a:latin typeface="+mn-ea"/>
              </a:rPr>
              <a:t>향후 계획</a:t>
            </a:r>
            <a:endParaRPr lang="en-US" altLang="ko-KR" sz="4400" b="1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2829DBA-506B-48B4-BBD5-1E157EA94D9E}"/>
              </a:ext>
            </a:extLst>
          </p:cNvPr>
          <p:cNvSpPr txBox="1"/>
          <p:nvPr/>
        </p:nvSpPr>
        <p:spPr>
          <a:xfrm>
            <a:off x="7061720" y="271681"/>
            <a:ext cx="400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인턴 수행과제 결과보고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본부 발표</a:t>
            </a:r>
          </a:p>
        </p:txBody>
      </p:sp>
      <p:pic>
        <p:nvPicPr>
          <p:cNvPr id="10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xmlns="" id="{0AA0AEA9-13C7-4A76-89BC-8FD86453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646" y="609329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5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ECEFD84-D4C4-4A29-AD2A-73ED1BD19975}"/>
              </a:ext>
            </a:extLst>
          </p:cNvPr>
          <p:cNvSpPr/>
          <p:nvPr/>
        </p:nvSpPr>
        <p:spPr>
          <a:xfrm>
            <a:off x="1091444" y="620688"/>
            <a:ext cx="100091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BB2E994-31F9-4A6D-B40A-76DF330AC642}"/>
              </a:ext>
            </a:extLst>
          </p:cNvPr>
          <p:cNvSpPr/>
          <p:nvPr/>
        </p:nvSpPr>
        <p:spPr>
          <a:xfrm>
            <a:off x="1113999" y="251356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n-ea"/>
              </a:rPr>
              <a:t>향후 계획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2829DBA-506B-48B4-BBD5-1E157EA94D9E}"/>
              </a:ext>
            </a:extLst>
          </p:cNvPr>
          <p:cNvSpPr txBox="1"/>
          <p:nvPr/>
        </p:nvSpPr>
        <p:spPr>
          <a:xfrm>
            <a:off x="6600056" y="251357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인턴 수행과제 결과보고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본부 발표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75520" y="1466698"/>
            <a:ext cx="9145016" cy="12175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791730" y="3115127"/>
            <a:ext cx="9112596" cy="124958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991544" y="4653136"/>
            <a:ext cx="8928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매니저 </a:t>
            </a:r>
            <a:r>
              <a:rPr lang="ko-KR" altLang="en-US" sz="2400" b="1" spc="-15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목표</a:t>
            </a:r>
            <a:endParaRPr lang="en-US" altLang="ko-KR" sz="2400" b="1" spc="-150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fontAlgn="base"/>
            <a:r>
              <a:rPr lang="ko-KR" altLang="ko-KR" dirty="0">
                <a:latin typeface="+mn-ea"/>
              </a:rPr>
              <a:t>개발자로서의 </a:t>
            </a:r>
            <a:r>
              <a:rPr lang="ko-KR" altLang="ko-KR" dirty="0" smtClean="0">
                <a:latin typeface="+mn-ea"/>
              </a:rPr>
              <a:t>역량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키우기</a:t>
            </a:r>
            <a:endParaRPr lang="en-US" altLang="ko-KR" dirty="0" smtClean="0">
              <a:latin typeface="+mn-ea"/>
            </a:endParaRPr>
          </a:p>
          <a:p>
            <a:pPr fontAlgn="base"/>
            <a:r>
              <a:rPr lang="en-US" altLang="ko-KR" dirty="0" smtClean="0">
                <a:latin typeface="+mn-ea"/>
              </a:rPr>
              <a:t>DB, C#</a:t>
            </a:r>
            <a:r>
              <a:rPr lang="ko-KR" altLang="en-US" dirty="0" smtClean="0">
                <a:latin typeface="+mn-ea"/>
              </a:rPr>
              <a:t>프로그래밍 공부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=&gt; </a:t>
            </a:r>
            <a:r>
              <a:rPr lang="ko-KR" altLang="en-US" dirty="0" smtClean="0">
                <a:latin typeface="+mn-ea"/>
              </a:rPr>
              <a:t>지식 쌓기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+ </a:t>
            </a:r>
            <a:r>
              <a:rPr lang="ko-KR" altLang="en-US" dirty="0" smtClean="0">
                <a:latin typeface="+mn-ea"/>
              </a:rPr>
              <a:t>실무 수행 </a:t>
            </a:r>
            <a:r>
              <a:rPr lang="en-US" altLang="ko-KR" dirty="0" smtClean="0">
                <a:latin typeface="+mn-ea"/>
              </a:rPr>
              <a:t>= </a:t>
            </a:r>
            <a:r>
              <a:rPr lang="ko-KR" altLang="en-US" dirty="0" smtClean="0">
                <a:latin typeface="+mn-ea"/>
              </a:rPr>
              <a:t>이해도 </a:t>
            </a:r>
            <a:r>
              <a:rPr lang="en-US" altLang="ko-KR" dirty="0" smtClean="0">
                <a:latin typeface="+mn-ea"/>
              </a:rPr>
              <a:t>UP, </a:t>
            </a:r>
            <a:r>
              <a:rPr lang="ko-KR" altLang="en-US" dirty="0" smtClean="0">
                <a:latin typeface="+mn-ea"/>
              </a:rPr>
              <a:t>개발자 역량 </a:t>
            </a:r>
            <a:r>
              <a:rPr lang="en-US" altLang="ko-KR" dirty="0" smtClean="0">
                <a:latin typeface="+mn-ea"/>
              </a:rPr>
              <a:t>UP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91730" y="4843817"/>
            <a:ext cx="9145016" cy="125395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038737" y="1293212"/>
            <a:ext cx="57606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최종 목표 </a:t>
            </a:r>
            <a:r>
              <a:rPr lang="en-US" altLang="ko-KR" sz="2400" b="1" spc="-15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컨설턴트</a:t>
            </a:r>
            <a:endParaRPr lang="en-US" altLang="ko-KR" sz="2400" b="1" spc="-150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fontAlgn="base"/>
            <a:r>
              <a:rPr lang="ko-KR" altLang="en-US" spc="-150" dirty="0" smtClean="0">
                <a:latin typeface="+mn-ea"/>
              </a:rPr>
              <a:t>개발지식</a:t>
            </a:r>
            <a:r>
              <a:rPr lang="en-US" altLang="ko-KR" spc="-150" dirty="0" smtClean="0">
                <a:latin typeface="+mn-ea"/>
              </a:rPr>
              <a:t>, </a:t>
            </a:r>
            <a:r>
              <a:rPr lang="ko-KR" altLang="en-US" spc="-150" dirty="0" smtClean="0">
                <a:latin typeface="+mn-ea"/>
              </a:rPr>
              <a:t>회계지식</a:t>
            </a:r>
            <a:r>
              <a:rPr lang="en-US" altLang="ko-KR" spc="-150" dirty="0" smtClean="0">
                <a:latin typeface="+mn-ea"/>
              </a:rPr>
              <a:t>, ERP </a:t>
            </a:r>
            <a:r>
              <a:rPr lang="ko-KR" altLang="en-US" spc="-150" dirty="0" smtClean="0">
                <a:latin typeface="+mn-ea"/>
              </a:rPr>
              <a:t>지식</a:t>
            </a:r>
            <a:r>
              <a:rPr lang="en-US" altLang="ko-KR" spc="-150" dirty="0" smtClean="0">
                <a:latin typeface="+mn-ea"/>
              </a:rPr>
              <a:t>, </a:t>
            </a:r>
            <a:r>
              <a:rPr lang="ko-KR" altLang="en-US" spc="-150" dirty="0" smtClean="0">
                <a:latin typeface="+mn-ea"/>
              </a:rPr>
              <a:t>외국어 회화 능력 </a:t>
            </a:r>
            <a:r>
              <a:rPr lang="en-US" altLang="ko-KR" spc="-150" dirty="0" smtClean="0">
                <a:latin typeface="+mn-ea"/>
              </a:rPr>
              <a:t> 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063552" y="2924944"/>
            <a:ext cx="8928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책임 매니저 </a:t>
            </a:r>
            <a:r>
              <a:rPr lang="ko-KR" altLang="en-US" sz="2400" b="1" spc="-15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목표</a:t>
            </a:r>
            <a:endParaRPr lang="en-US" altLang="ko-KR" sz="2400" b="1" spc="-150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fontAlgn="base"/>
            <a:r>
              <a:rPr lang="ko-KR" altLang="en-US" dirty="0" smtClean="0">
                <a:latin typeface="+mn-ea"/>
              </a:rPr>
              <a:t>프로젝트 중요 부분 맡기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관리자로서 어려움 없도록 준비</a:t>
            </a:r>
            <a:endParaRPr lang="en-US" altLang="ko-KR" dirty="0" smtClean="0">
              <a:latin typeface="+mn-ea"/>
            </a:endParaRPr>
          </a:p>
          <a:p>
            <a:pPr fontAlgn="base"/>
            <a:r>
              <a:rPr lang="ko-KR" altLang="en-US" spc="-150" dirty="0" smtClean="0">
                <a:latin typeface="+mn-ea"/>
              </a:rPr>
              <a:t>개발자 역량 </a:t>
            </a:r>
            <a:r>
              <a:rPr lang="en-US" altLang="ko-KR" spc="-150" dirty="0" smtClean="0">
                <a:latin typeface="+mn-ea"/>
              </a:rPr>
              <a:t>(+ </a:t>
            </a:r>
            <a:r>
              <a:rPr lang="ko-KR" altLang="en-US" spc="-150" dirty="0" smtClean="0">
                <a:latin typeface="+mn-ea"/>
              </a:rPr>
              <a:t>개인시간 </a:t>
            </a:r>
            <a:r>
              <a:rPr lang="en-US" altLang="ko-KR" spc="-150" dirty="0" smtClean="0">
                <a:latin typeface="+mn-ea"/>
              </a:rPr>
              <a:t>: </a:t>
            </a:r>
            <a:r>
              <a:rPr lang="ko-KR" altLang="en-US" dirty="0" smtClean="0"/>
              <a:t>회계공부</a:t>
            </a:r>
            <a:r>
              <a:rPr lang="en-US" altLang="ko-KR" dirty="0"/>
              <a:t>, ERP </a:t>
            </a:r>
            <a:r>
              <a:rPr lang="ko-KR" altLang="en-US" dirty="0"/>
              <a:t>공부</a:t>
            </a:r>
            <a:r>
              <a:rPr lang="en-US" altLang="ko-KR" dirty="0"/>
              <a:t>, </a:t>
            </a:r>
            <a:r>
              <a:rPr lang="ko-KR" altLang="en-US" dirty="0"/>
              <a:t>외국어 회화 </a:t>
            </a:r>
            <a:r>
              <a:rPr lang="ko-KR" altLang="en-US" dirty="0" smtClean="0"/>
              <a:t>공부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1944" y="4406761"/>
            <a:ext cx="5470026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개인시간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회계공부</a:t>
            </a:r>
            <a:r>
              <a:rPr lang="en-US" altLang="ko-KR" dirty="0" smtClean="0"/>
              <a:t>, ERP </a:t>
            </a:r>
            <a:r>
              <a:rPr lang="ko-KR" altLang="en-US" dirty="0" smtClean="0"/>
              <a:t>공부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외국어 회화 공부 </a:t>
            </a:r>
            <a:endParaRPr lang="ko-KR" altLang="en-US" dirty="0"/>
          </a:p>
        </p:txBody>
      </p:sp>
      <p:sp>
        <p:nvSpPr>
          <p:cNvPr id="10" name="위쪽 화살표 9"/>
          <p:cNvSpPr/>
          <p:nvPr/>
        </p:nvSpPr>
        <p:spPr>
          <a:xfrm>
            <a:off x="4837453" y="4236952"/>
            <a:ext cx="850468" cy="9135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위쪽 화살표 81"/>
          <p:cNvSpPr/>
          <p:nvPr/>
        </p:nvSpPr>
        <p:spPr>
          <a:xfrm>
            <a:off x="4837453" y="2466997"/>
            <a:ext cx="850468" cy="9135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xmlns="" id="{0AA0AEA9-13C7-4A76-89BC-8FD86453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646" y="609329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3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ECEFD84-D4C4-4A29-AD2A-73ED1BD19975}"/>
              </a:ext>
            </a:extLst>
          </p:cNvPr>
          <p:cNvSpPr/>
          <p:nvPr/>
        </p:nvSpPr>
        <p:spPr>
          <a:xfrm>
            <a:off x="1091444" y="620688"/>
            <a:ext cx="100091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BB2E994-31F9-4A6D-B40A-76DF330AC642}"/>
              </a:ext>
            </a:extLst>
          </p:cNvPr>
          <p:cNvSpPr/>
          <p:nvPr/>
        </p:nvSpPr>
        <p:spPr>
          <a:xfrm>
            <a:off x="1113999" y="251356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n-ea"/>
              </a:rPr>
              <a:t>향후 계획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2829DBA-506B-48B4-BBD5-1E157EA94D9E}"/>
              </a:ext>
            </a:extLst>
          </p:cNvPr>
          <p:cNvSpPr txBox="1"/>
          <p:nvPr/>
        </p:nvSpPr>
        <p:spPr>
          <a:xfrm>
            <a:off x="6600056" y="251357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인턴 수행과제 결과보고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본부 발표</a:t>
            </a:r>
          </a:p>
        </p:txBody>
      </p:sp>
      <p:pic>
        <p:nvPicPr>
          <p:cNvPr id="1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5577223" y="1415200"/>
            <a:ext cx="586351" cy="1026114"/>
          </a:xfrm>
          <a:prstGeom prst="rect">
            <a:avLst/>
          </a:prstGeom>
          <a:noFill/>
        </p:spPr>
      </p:pic>
      <p:pic>
        <p:nvPicPr>
          <p:cNvPr id="1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5055186" y="3029740"/>
            <a:ext cx="586351" cy="1026114"/>
          </a:xfrm>
          <a:prstGeom prst="rect">
            <a:avLst/>
          </a:prstGeom>
          <a:noFill/>
        </p:spPr>
      </p:pic>
      <p:pic>
        <p:nvPicPr>
          <p:cNvPr id="2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160314" y="3029740"/>
            <a:ext cx="586351" cy="1026114"/>
          </a:xfrm>
          <a:prstGeom prst="rect">
            <a:avLst/>
          </a:prstGeom>
          <a:noFill/>
        </p:spPr>
      </p:pic>
      <p:pic>
        <p:nvPicPr>
          <p:cNvPr id="21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2844930" y="3029740"/>
            <a:ext cx="586351" cy="1026114"/>
          </a:xfrm>
          <a:prstGeom prst="rect">
            <a:avLst/>
          </a:prstGeom>
          <a:noFill/>
        </p:spPr>
      </p:pic>
      <p:pic>
        <p:nvPicPr>
          <p:cNvPr id="22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950058" y="3029740"/>
            <a:ext cx="586351" cy="1026114"/>
          </a:xfrm>
          <a:prstGeom prst="rect">
            <a:avLst/>
          </a:prstGeom>
          <a:noFill/>
        </p:spPr>
      </p:pic>
      <p:pic>
        <p:nvPicPr>
          <p:cNvPr id="23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7292372" y="3029740"/>
            <a:ext cx="586351" cy="1026114"/>
          </a:xfrm>
          <a:prstGeom prst="rect">
            <a:avLst/>
          </a:prstGeom>
          <a:noFill/>
        </p:spPr>
      </p:pic>
      <p:pic>
        <p:nvPicPr>
          <p:cNvPr id="26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8397500" y="3029740"/>
            <a:ext cx="586351" cy="1026114"/>
          </a:xfrm>
          <a:prstGeom prst="rect">
            <a:avLst/>
          </a:prstGeom>
          <a:noFill/>
        </p:spPr>
      </p:pic>
      <p:pic>
        <p:nvPicPr>
          <p:cNvPr id="48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4466745" y="4055854"/>
            <a:ext cx="586351" cy="1026114"/>
          </a:xfrm>
          <a:prstGeom prst="rect">
            <a:avLst/>
          </a:prstGeom>
          <a:noFill/>
        </p:spPr>
      </p:pic>
      <p:pic>
        <p:nvPicPr>
          <p:cNvPr id="4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5571873" y="4055854"/>
            <a:ext cx="586351" cy="1026114"/>
          </a:xfrm>
          <a:prstGeom prst="rect">
            <a:avLst/>
          </a:prstGeom>
          <a:noFill/>
        </p:spPr>
      </p:pic>
      <p:pic>
        <p:nvPicPr>
          <p:cNvPr id="5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2256489" y="4055854"/>
            <a:ext cx="586351" cy="1026114"/>
          </a:xfrm>
          <a:prstGeom prst="rect">
            <a:avLst/>
          </a:prstGeom>
          <a:noFill/>
        </p:spPr>
      </p:pic>
      <p:pic>
        <p:nvPicPr>
          <p:cNvPr id="51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361617" y="4055854"/>
            <a:ext cx="586351" cy="1026114"/>
          </a:xfrm>
          <a:prstGeom prst="rect">
            <a:avLst/>
          </a:prstGeom>
          <a:noFill/>
        </p:spPr>
      </p:pic>
      <p:pic>
        <p:nvPicPr>
          <p:cNvPr id="52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703931" y="4055854"/>
            <a:ext cx="586351" cy="1026114"/>
          </a:xfrm>
          <a:prstGeom prst="rect">
            <a:avLst/>
          </a:prstGeom>
          <a:noFill/>
        </p:spPr>
      </p:pic>
      <p:pic>
        <p:nvPicPr>
          <p:cNvPr id="53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7809059" y="4055854"/>
            <a:ext cx="586351" cy="1026114"/>
          </a:xfrm>
          <a:prstGeom prst="rect">
            <a:avLst/>
          </a:prstGeom>
          <a:noFill/>
        </p:spPr>
      </p:pic>
      <p:pic>
        <p:nvPicPr>
          <p:cNvPr id="54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158224" y="5049276"/>
            <a:ext cx="586351" cy="1026114"/>
          </a:xfrm>
          <a:prstGeom prst="rect">
            <a:avLst/>
          </a:prstGeom>
          <a:noFill/>
        </p:spPr>
      </p:pic>
      <p:pic>
        <p:nvPicPr>
          <p:cNvPr id="55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7263352" y="5049276"/>
            <a:ext cx="586351" cy="1026114"/>
          </a:xfrm>
          <a:prstGeom prst="rect">
            <a:avLst/>
          </a:prstGeom>
          <a:noFill/>
        </p:spPr>
      </p:pic>
      <p:pic>
        <p:nvPicPr>
          <p:cNvPr id="56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947968" y="5049276"/>
            <a:ext cx="586351" cy="1026114"/>
          </a:xfrm>
          <a:prstGeom prst="rect">
            <a:avLst/>
          </a:prstGeom>
          <a:noFill/>
        </p:spPr>
      </p:pic>
      <p:pic>
        <p:nvPicPr>
          <p:cNvPr id="5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5053096" y="5049276"/>
            <a:ext cx="586351" cy="1026114"/>
          </a:xfrm>
          <a:prstGeom prst="rect">
            <a:avLst/>
          </a:prstGeom>
          <a:noFill/>
        </p:spPr>
      </p:pic>
      <p:pic>
        <p:nvPicPr>
          <p:cNvPr id="58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8395410" y="5049276"/>
            <a:ext cx="586351" cy="1026114"/>
          </a:xfrm>
          <a:prstGeom prst="rect">
            <a:avLst/>
          </a:prstGeom>
          <a:noFill/>
        </p:spPr>
      </p:pic>
      <p:pic>
        <p:nvPicPr>
          <p:cNvPr id="5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10006548" y="4023162"/>
            <a:ext cx="586351" cy="1026114"/>
          </a:xfrm>
          <a:prstGeom prst="rect">
            <a:avLst/>
          </a:prstGeom>
          <a:noFill/>
        </p:spPr>
      </p:pic>
      <p:pic>
        <p:nvPicPr>
          <p:cNvPr id="6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8987616" y="4055854"/>
            <a:ext cx="586351" cy="1026114"/>
          </a:xfrm>
          <a:prstGeom prst="rect">
            <a:avLst/>
          </a:prstGeom>
          <a:noFill/>
        </p:spPr>
      </p:pic>
      <p:pic>
        <p:nvPicPr>
          <p:cNvPr id="61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2863789" y="5081968"/>
            <a:ext cx="586351" cy="1026114"/>
          </a:xfrm>
          <a:prstGeom prst="rect">
            <a:avLst/>
          </a:prstGeom>
          <a:noFill/>
        </p:spPr>
      </p:pic>
      <p:pic>
        <p:nvPicPr>
          <p:cNvPr id="62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1254741" y="4055854"/>
            <a:ext cx="586351" cy="102611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157940" y="1184077"/>
            <a:ext cx="7697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[</a:t>
            </a:r>
            <a:r>
              <a:rPr lang="ko-KR" altLang="en-US" sz="2400" dirty="0" smtClean="0"/>
              <a:t>컨설턴트</a:t>
            </a:r>
            <a:r>
              <a:rPr lang="en-US" altLang="ko-KR" sz="2400" dirty="0" smtClean="0"/>
              <a:t>]</a:t>
            </a:r>
          </a:p>
          <a:p>
            <a:r>
              <a:rPr lang="ko-KR" altLang="en-US" sz="2400" dirty="0" smtClean="0"/>
              <a:t>프로젝트를 책임지고</a:t>
            </a:r>
            <a:r>
              <a:rPr lang="en-US" altLang="ko-KR" sz="2400" dirty="0" smtClean="0"/>
              <a:t>,</a:t>
            </a:r>
          </a:p>
          <a:p>
            <a:r>
              <a:rPr lang="ko-KR" altLang="en-US" sz="2400" dirty="0" smtClean="0"/>
              <a:t>팀원들을 이끌어 줄 수 있는 관리자</a:t>
            </a:r>
            <a:endParaRPr lang="ko-KR" altLang="en-US" sz="2400" dirty="0"/>
          </a:p>
        </p:txBody>
      </p:sp>
      <p:sp>
        <p:nvSpPr>
          <p:cNvPr id="2" name="타원 1"/>
          <p:cNvSpPr/>
          <p:nvPr/>
        </p:nvSpPr>
        <p:spPr>
          <a:xfrm>
            <a:off x="1079205" y="2384406"/>
            <a:ext cx="10033590" cy="421294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xmlns="" id="{0AA0AEA9-13C7-4A76-89BC-8FD86453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646" y="609329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5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96688" y="3068960"/>
            <a:ext cx="12385376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1784" y="5390777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ea typeface="나눔바른고딕" panose="020B0603020101020101" pitchFamily="50" charset="-127"/>
              </a:rPr>
              <a:t>발 표 자 </a:t>
            </a:r>
            <a:r>
              <a:rPr lang="en-US" altLang="ko-KR" sz="1600" b="1" dirty="0" smtClean="0">
                <a:ea typeface="나눔바른고딕" panose="020B0603020101020101" pitchFamily="50" charset="-127"/>
              </a:rPr>
              <a:t>: SBM</a:t>
            </a:r>
            <a:r>
              <a:rPr lang="ko-KR" altLang="en-US" sz="1600" b="1" dirty="0">
                <a:ea typeface="나눔바른고딕" panose="020B0603020101020101" pitchFamily="50" charset="-127"/>
              </a:rPr>
              <a:t>본부 </a:t>
            </a:r>
            <a:r>
              <a:rPr lang="en-US" altLang="ko-KR" sz="1600" b="1" dirty="0">
                <a:ea typeface="나눔바른고딕" panose="020B0603020101020101" pitchFamily="50" charset="-127"/>
              </a:rPr>
              <a:t>ONM1</a:t>
            </a:r>
            <a:r>
              <a:rPr lang="ko-KR" altLang="en-US" sz="1600" b="1" dirty="0">
                <a:ea typeface="나눔바른고딕" panose="020B0603020101020101" pitchFamily="50" charset="-127"/>
              </a:rPr>
              <a:t>팀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김 솔 이 인턴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6688" y="1715363"/>
            <a:ext cx="12613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</a:rPr>
              <a:t>끊임없이 발전하는 </a:t>
            </a:r>
            <a:r>
              <a:rPr lang="ko-KR" altLang="en-US" sz="4800" b="1" dirty="0" err="1" smtClean="0">
                <a:solidFill>
                  <a:schemeClr val="bg1"/>
                </a:solidFill>
              </a:rPr>
              <a:t>웅진人이</a:t>
            </a:r>
            <a:r>
              <a:rPr lang="ko-KR" altLang="en-US" sz="4800" b="1" dirty="0" smtClean="0">
                <a:solidFill>
                  <a:schemeClr val="bg1"/>
                </a:solidFill>
              </a:rPr>
              <a:t> 되겠습니다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.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10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xmlns="" id="{0AA0AEA9-13C7-4A76-89BC-8FD86453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646" y="609329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0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7528" y="54868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CONTENTS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9957" y="1196752"/>
            <a:ext cx="898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01           02           03   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274344" y="223230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591944" y="22012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832304" y="22048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5480" y="234366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과제 수행 결과 및 개선화면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95800" y="234366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과제 수행을 통해</a:t>
            </a: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배운 점 및 느낀 점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16280" y="233411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순서도: 다른 페이지 연결선 17"/>
          <p:cNvSpPr/>
          <p:nvPr/>
        </p:nvSpPr>
        <p:spPr>
          <a:xfrm>
            <a:off x="5158264" y="2823352"/>
            <a:ext cx="2017856" cy="3485968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pc="-15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업무를 할 때 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필요한 </a:t>
            </a:r>
            <a:r>
              <a:rPr lang="en-US" altLang="ko-KR" b="1" spc="-150" dirty="0" smtClean="0">
                <a:solidFill>
                  <a:schemeClr val="tx1"/>
                </a:solidFill>
                <a:latin typeface="+mn-ea"/>
              </a:rPr>
              <a:t>6</a:t>
            </a:r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가지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Tx/>
              <a:buAutoNum type="arabicParenBoth"/>
            </a:pPr>
            <a:r>
              <a:rPr lang="ko-KR" altLang="en-US" b="1" spc="-150" dirty="0">
                <a:solidFill>
                  <a:schemeClr val="tx1"/>
                </a:solidFill>
                <a:latin typeface="+mn-ea"/>
              </a:rPr>
              <a:t>구조의 이해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Tx/>
              <a:buAutoNum type="arabicParenBoth"/>
            </a:pPr>
            <a:r>
              <a:rPr lang="ko-KR" altLang="en-US" b="1" spc="-150" dirty="0">
                <a:solidFill>
                  <a:schemeClr val="tx1"/>
                </a:solidFill>
                <a:latin typeface="+mn-ea"/>
              </a:rPr>
              <a:t>디버깅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AutoNum type="arabicParenBoth"/>
            </a:pPr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꼼꼼함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buAutoNum type="arabicParenBoth"/>
            </a:pPr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소통에 기반한 팀워크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buAutoNum type="arabicParenBoth"/>
            </a:pPr>
            <a:r>
              <a:rPr lang="ko-KR" altLang="en-US" b="1" spc="-150" dirty="0" err="1" smtClean="0">
                <a:solidFill>
                  <a:schemeClr val="tx1"/>
                </a:solidFill>
                <a:latin typeface="+mn-ea"/>
              </a:rPr>
              <a:t>가독성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buAutoNum type="arabicParenBoth"/>
            </a:pPr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편리성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순서도: 다른 페이지 연결선 17"/>
          <p:cNvSpPr/>
          <p:nvPr/>
        </p:nvSpPr>
        <p:spPr>
          <a:xfrm>
            <a:off x="1874668" y="2823353"/>
            <a:ext cx="2017856" cy="1390342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pc="-15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실물증빙 </a:t>
            </a:r>
            <a:r>
              <a:rPr lang="ko-KR" altLang="en-US" b="1" spc="-150" dirty="0">
                <a:solidFill>
                  <a:schemeClr val="tx1"/>
                </a:solidFill>
                <a:latin typeface="+mn-ea"/>
              </a:rPr>
              <a:t>비용등록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spc="-15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b="1" spc="-150" dirty="0">
                <a:solidFill>
                  <a:schemeClr val="tx1"/>
                </a:solidFill>
                <a:latin typeface="+mn-ea"/>
              </a:rPr>
              <a:t>결재문서 생성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순서도: 다른 페이지 연결선 17"/>
          <p:cNvSpPr/>
          <p:nvPr/>
        </p:nvSpPr>
        <p:spPr>
          <a:xfrm>
            <a:off x="8435444" y="2830746"/>
            <a:ext cx="2017856" cy="2614478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pc="-15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매니저 직위 목표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spc="-15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책임매니저 직위 목표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spc="-15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컨설턴트 목표  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27448" y="271681"/>
            <a:ext cx="2824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과제 수행 결과 및 개선 화면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83532" y="2659559"/>
            <a:ext cx="83529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spc="-150" dirty="0" smtClean="0">
                <a:latin typeface="+mn-ea"/>
              </a:rPr>
              <a:t>과제 수행 결과 화면 </a:t>
            </a:r>
            <a:r>
              <a:rPr lang="en-US" altLang="ko-KR" sz="4400" b="1" spc="-150" dirty="0" smtClean="0">
                <a:latin typeface="+mn-ea"/>
              </a:rPr>
              <a:t>&amp; </a:t>
            </a:r>
            <a:r>
              <a:rPr lang="ko-KR" altLang="en-US" sz="4400" b="1" spc="-150" dirty="0" smtClean="0">
                <a:latin typeface="+mn-ea"/>
              </a:rPr>
              <a:t>개선 화면</a:t>
            </a:r>
            <a:endParaRPr lang="en-US" altLang="ko-KR" sz="4400" b="1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2829DBA-506B-48B4-BBD5-1E157EA94D9E}"/>
              </a:ext>
            </a:extLst>
          </p:cNvPr>
          <p:cNvSpPr txBox="1"/>
          <p:nvPr/>
        </p:nvSpPr>
        <p:spPr>
          <a:xfrm>
            <a:off x="7061720" y="271681"/>
            <a:ext cx="400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인턴 수행과제 결과보고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본부 발표</a:t>
            </a:r>
          </a:p>
        </p:txBody>
      </p:sp>
      <p:pic>
        <p:nvPicPr>
          <p:cNvPr id="10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xmlns="" id="{0AA0AEA9-13C7-4A76-89BC-8FD86453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646" y="609329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88098" y="646109"/>
            <a:ext cx="100091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0948" y="271681"/>
            <a:ext cx="282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과제 수행 결과 및 개선 화면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8690" y="756095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>
                <a:latin typeface="+mn-ea"/>
              </a:rPr>
              <a:t>실물증빙 </a:t>
            </a:r>
            <a:r>
              <a:rPr lang="ko-KR" altLang="en-US" b="1" spc="-150" dirty="0" smtClean="0">
                <a:latin typeface="+mn-ea"/>
              </a:rPr>
              <a:t>비용등록</a:t>
            </a:r>
            <a:endParaRPr lang="en-US" altLang="ko-KR" b="1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2829DBA-506B-48B4-BBD5-1E157EA94D9E}"/>
              </a:ext>
            </a:extLst>
          </p:cNvPr>
          <p:cNvSpPr txBox="1"/>
          <p:nvPr/>
        </p:nvSpPr>
        <p:spPr>
          <a:xfrm>
            <a:off x="7061720" y="271681"/>
            <a:ext cx="400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인턴 수행과제 결과보고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본부 발표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1125286"/>
            <a:ext cx="9289032" cy="533117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r="-140"/>
          <a:stretch/>
        </p:blipFill>
        <p:spPr>
          <a:xfrm>
            <a:off x="1219074" y="1127904"/>
            <a:ext cx="9773470" cy="532593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343472" y="1127975"/>
            <a:ext cx="504056" cy="361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43472" y="2941484"/>
            <a:ext cx="111358" cy="487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480586" y="2420887"/>
            <a:ext cx="1983566" cy="14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680176" y="2941485"/>
            <a:ext cx="1584176" cy="34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xmlns="" id="{0AA0AEA9-13C7-4A76-89BC-8FD86453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646" y="609329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3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8690" y="756095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>
                <a:latin typeface="+mn-ea"/>
              </a:rPr>
              <a:t>결재문서 생성</a:t>
            </a:r>
            <a:endParaRPr lang="en-US" altLang="ko-KR" b="1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2829DBA-506B-48B4-BBD5-1E157EA94D9E}"/>
              </a:ext>
            </a:extLst>
          </p:cNvPr>
          <p:cNvSpPr txBox="1"/>
          <p:nvPr/>
        </p:nvSpPr>
        <p:spPr>
          <a:xfrm>
            <a:off x="7061720" y="271681"/>
            <a:ext cx="400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인턴 수행과제 결과보고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본부 발표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3" y="1532161"/>
            <a:ext cx="9545364" cy="376904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t="8297"/>
          <a:stretch/>
        </p:blipFill>
        <p:spPr>
          <a:xfrm>
            <a:off x="1343472" y="1532160"/>
            <a:ext cx="9721079" cy="376904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703512" y="2564904"/>
            <a:ext cx="720080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10948" y="271681"/>
            <a:ext cx="282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과제 수행 결과 및 개선 화면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xmlns="" id="{0AA0AEA9-13C7-4A76-89BC-8FD86453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646" y="609329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3212" y="271681"/>
            <a:ext cx="3584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과제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수행을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통해 배운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점 및 느낀 점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01203" y="2475183"/>
            <a:ext cx="68403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spc="-150" dirty="0" smtClean="0">
                <a:latin typeface="+mn-ea"/>
              </a:rPr>
              <a:t>업무를 할 때 필요한 </a:t>
            </a:r>
            <a:r>
              <a:rPr lang="en-US" altLang="ko-KR" sz="4400" b="1" spc="-150" dirty="0" smtClean="0">
                <a:latin typeface="+mn-ea"/>
              </a:rPr>
              <a:t>6</a:t>
            </a:r>
            <a:r>
              <a:rPr lang="ko-KR" altLang="en-US" sz="4400" b="1" spc="-150" dirty="0" smtClean="0">
                <a:latin typeface="+mn-ea"/>
              </a:rPr>
              <a:t>가지 </a:t>
            </a:r>
            <a:endParaRPr lang="en-US" altLang="ko-KR" sz="4400" b="1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2829DBA-506B-48B4-BBD5-1E157EA94D9E}"/>
              </a:ext>
            </a:extLst>
          </p:cNvPr>
          <p:cNvSpPr txBox="1"/>
          <p:nvPr/>
        </p:nvSpPr>
        <p:spPr>
          <a:xfrm>
            <a:off x="7061720" y="271681"/>
            <a:ext cx="400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인턴 수행과제 결과보고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본부 발표</a:t>
            </a:r>
          </a:p>
        </p:txBody>
      </p:sp>
      <p:pic>
        <p:nvPicPr>
          <p:cNvPr id="10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xmlns="" id="{0AA0AEA9-13C7-4A76-89BC-8FD86453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646" y="609329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4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3212" y="271681"/>
            <a:ext cx="3584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과제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수행을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통해 배운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점 및 느낀 점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8690" y="756095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atin typeface="+mn-ea"/>
              </a:rPr>
              <a:t>[1] </a:t>
            </a:r>
            <a:r>
              <a:rPr lang="ko-KR" altLang="en-US" b="1" spc="-150" dirty="0" smtClean="0">
                <a:latin typeface="+mn-ea"/>
              </a:rPr>
              <a:t>업무를 할 때 필요한 </a:t>
            </a:r>
            <a:r>
              <a:rPr lang="en-US" altLang="ko-KR" b="1" spc="-150" dirty="0" smtClean="0">
                <a:latin typeface="+mn-ea"/>
              </a:rPr>
              <a:t>6</a:t>
            </a:r>
            <a:r>
              <a:rPr lang="ko-KR" altLang="en-US" b="1" spc="-150" dirty="0" smtClean="0">
                <a:latin typeface="+mn-ea"/>
              </a:rPr>
              <a:t>가지 </a:t>
            </a:r>
            <a:r>
              <a:rPr lang="en-US" altLang="ko-KR" b="1" spc="-150" dirty="0" smtClean="0">
                <a:latin typeface="+mn-ea"/>
              </a:rPr>
              <a:t>– (1)</a:t>
            </a:r>
            <a:endParaRPr lang="en-US" altLang="ko-KR" b="1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2829DBA-506B-48B4-BBD5-1E157EA94D9E}"/>
              </a:ext>
            </a:extLst>
          </p:cNvPr>
          <p:cNvSpPr txBox="1"/>
          <p:nvPr/>
        </p:nvSpPr>
        <p:spPr>
          <a:xfrm>
            <a:off x="7061720" y="271681"/>
            <a:ext cx="400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인턴 수행과제 결과보고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본부 발표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95600" y="119675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5760" y="126876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구조이해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47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495600" y="2262159"/>
            <a:ext cx="7200800" cy="686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06266" y="2996952"/>
            <a:ext cx="7200800" cy="968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06564" y="4024246"/>
            <a:ext cx="7200800" cy="425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70" y="4671814"/>
            <a:ext cx="2806377" cy="17916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01380" y="2272541"/>
            <a:ext cx="734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ko-KR" altLang="en-US" dirty="0">
                <a:latin typeface="+mn-ea"/>
              </a:rPr>
              <a:t>한 필드 값이나 함수가 다른 필드 값이나 함수에 영향을 줌</a:t>
            </a:r>
            <a:endParaRPr lang="en-US" altLang="ko-KR" dirty="0">
              <a:latin typeface="+mn-ea"/>
            </a:endParaRPr>
          </a:p>
          <a:p>
            <a:pPr algn="just"/>
            <a:r>
              <a:rPr lang="en-US" altLang="ko-KR" dirty="0">
                <a:latin typeface="+mn-ea"/>
              </a:rPr>
              <a:t>=&gt; </a:t>
            </a:r>
            <a:r>
              <a:rPr lang="ko-KR" altLang="en-US" dirty="0">
                <a:latin typeface="+mn-ea"/>
              </a:rPr>
              <a:t>다양한 이벤트 처리 </a:t>
            </a:r>
            <a:endParaRPr lang="en-US" altLang="ko-KR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1624" y="3031598"/>
            <a:ext cx="6984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기능 안에 들어있는 세세한 기능들을 꼼꼼히 살펴보고 수행해야 정확한 처리</a:t>
            </a:r>
            <a:endParaRPr lang="en-US" altLang="ko-KR" dirty="0">
              <a:latin typeface="+mn-ea"/>
            </a:endParaRPr>
          </a:p>
          <a:p>
            <a:pPr algn="just"/>
            <a:r>
              <a:rPr lang="en-US" altLang="ko-KR" dirty="0">
                <a:latin typeface="+mn-ea"/>
              </a:rPr>
              <a:t>=&gt; </a:t>
            </a:r>
            <a:r>
              <a:rPr lang="ko-KR" altLang="en-US" dirty="0">
                <a:latin typeface="+mn-ea"/>
              </a:rPr>
              <a:t>각 기능이 갖고 있는 특성을 이해</a:t>
            </a:r>
            <a:endParaRPr lang="en-US" altLang="ko-KR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1624" y="4060453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 startAt="3"/>
            </a:pPr>
            <a:r>
              <a:rPr lang="ko-KR" altLang="en-US" dirty="0">
                <a:latin typeface="+mn-ea"/>
              </a:rPr>
              <a:t>실물증빙 비용등록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계정과목</a:t>
            </a:r>
            <a:r>
              <a:rPr lang="en-US" altLang="ko-KR" dirty="0">
                <a:latin typeface="+mn-ea"/>
              </a:rPr>
              <a:t>CFL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358" y="4726653"/>
            <a:ext cx="2755906" cy="1675260"/>
          </a:xfrm>
          <a:prstGeom prst="rect">
            <a:avLst/>
          </a:prstGeom>
        </p:spPr>
      </p:pic>
      <p:pic>
        <p:nvPicPr>
          <p:cNvPr id="19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xmlns="" id="{0AA0AEA9-13C7-4A76-89BC-8FD86453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646" y="609329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3212" y="271681"/>
            <a:ext cx="3584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과제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수행을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통해 배운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점 및 느낀 점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8690" y="756095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atin typeface="+mn-ea"/>
              </a:rPr>
              <a:t>[2] </a:t>
            </a:r>
            <a:r>
              <a:rPr lang="ko-KR" altLang="en-US" b="1" spc="-150" dirty="0" smtClean="0">
                <a:latin typeface="+mn-ea"/>
              </a:rPr>
              <a:t>업무를 할 때 필요한 </a:t>
            </a:r>
            <a:r>
              <a:rPr lang="en-US" altLang="ko-KR" b="1" spc="-150" dirty="0" smtClean="0">
                <a:latin typeface="+mn-ea"/>
              </a:rPr>
              <a:t>6</a:t>
            </a:r>
            <a:r>
              <a:rPr lang="ko-KR" altLang="en-US" b="1" spc="-150" dirty="0" smtClean="0">
                <a:latin typeface="+mn-ea"/>
              </a:rPr>
              <a:t>가지 </a:t>
            </a:r>
            <a:r>
              <a:rPr lang="en-US" altLang="ko-KR" b="1" spc="-150" dirty="0" smtClean="0">
                <a:latin typeface="+mn-ea"/>
              </a:rPr>
              <a:t>– (2)</a:t>
            </a:r>
            <a:endParaRPr lang="en-US" altLang="ko-KR" b="1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2829DBA-506B-48B4-BBD5-1E157EA94D9E}"/>
              </a:ext>
            </a:extLst>
          </p:cNvPr>
          <p:cNvSpPr txBox="1"/>
          <p:nvPr/>
        </p:nvSpPr>
        <p:spPr>
          <a:xfrm>
            <a:off x="7061720" y="271681"/>
            <a:ext cx="400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인턴 수행과제 결과보고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본부 발표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95600" y="119675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5760" y="126876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디버깅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47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495600" y="2262160"/>
            <a:ext cx="7200800" cy="58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95600" y="3247460"/>
            <a:ext cx="7200800" cy="613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2308" y="2374333"/>
            <a:ext cx="734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en-US" altLang="ko-KR" dirty="0" smtClean="0">
                <a:latin typeface="+mn-ea"/>
              </a:rPr>
              <a:t>BREAK POINT</a:t>
            </a:r>
            <a:r>
              <a:rPr lang="ko-KR" altLang="en-US" dirty="0" smtClean="0">
                <a:latin typeface="+mn-ea"/>
              </a:rPr>
              <a:t>를 잡고 디버그 하는 습관</a:t>
            </a:r>
            <a:endParaRPr lang="en-US" altLang="ko-KR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8982" y="3358588"/>
            <a:ext cx="69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atin typeface="+mn-ea"/>
              </a:rPr>
              <a:t>2) </a:t>
            </a:r>
            <a:r>
              <a:rPr lang="ko-KR" altLang="en-US" dirty="0" smtClean="0">
                <a:latin typeface="+mn-ea"/>
              </a:rPr>
              <a:t>오류 고치는 속도 빨라짐</a:t>
            </a:r>
            <a:endParaRPr lang="en-US" altLang="ko-KR" dirty="0">
              <a:latin typeface="+mn-ea"/>
            </a:endParaRPr>
          </a:p>
        </p:txBody>
      </p:sp>
      <p:pic>
        <p:nvPicPr>
          <p:cNvPr id="17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xmlns="" id="{0AA0AEA9-13C7-4A76-89BC-8FD86453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646" y="609329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3212" y="271681"/>
            <a:ext cx="3584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과제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수행을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통해 배운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점 및 느낀 점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8690" y="756095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atin typeface="+mn-ea"/>
              </a:rPr>
              <a:t>[3] </a:t>
            </a:r>
            <a:r>
              <a:rPr lang="ko-KR" altLang="en-US" b="1" spc="-150" dirty="0" smtClean="0">
                <a:latin typeface="+mn-ea"/>
              </a:rPr>
              <a:t>업무를 할 때 필요한 </a:t>
            </a:r>
            <a:r>
              <a:rPr lang="en-US" altLang="ko-KR" b="1" spc="-150" dirty="0" smtClean="0">
                <a:latin typeface="+mn-ea"/>
              </a:rPr>
              <a:t>6</a:t>
            </a:r>
            <a:r>
              <a:rPr lang="ko-KR" altLang="en-US" b="1" spc="-150" dirty="0" smtClean="0">
                <a:latin typeface="+mn-ea"/>
              </a:rPr>
              <a:t>가지 </a:t>
            </a:r>
            <a:r>
              <a:rPr lang="en-US" altLang="ko-KR" b="1" spc="-150" dirty="0" smtClean="0">
                <a:latin typeface="+mn-ea"/>
              </a:rPr>
              <a:t>– (3)</a:t>
            </a:r>
            <a:endParaRPr lang="en-US" altLang="ko-KR" b="1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2829DBA-506B-48B4-BBD5-1E157EA94D9E}"/>
              </a:ext>
            </a:extLst>
          </p:cNvPr>
          <p:cNvSpPr txBox="1"/>
          <p:nvPr/>
        </p:nvSpPr>
        <p:spPr>
          <a:xfrm>
            <a:off x="7061720" y="271681"/>
            <a:ext cx="400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인턴 수행과제 결과보고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본부 발표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95600" y="119675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5760" y="126876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꼼꼼함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47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495600" y="2262159"/>
            <a:ext cx="7200800" cy="856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20970" y="3324232"/>
            <a:ext cx="7200800" cy="726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20970" y="4241364"/>
            <a:ext cx="7200800" cy="843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89938" y="2366848"/>
            <a:ext cx="725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atin typeface="+mn-ea"/>
              </a:rPr>
              <a:t>1)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이름 오류 </a:t>
            </a:r>
            <a:r>
              <a:rPr lang="en-US" altLang="ko-KR" dirty="0">
                <a:latin typeface="+mn-ea"/>
              </a:rPr>
              <a:t>(VB</a:t>
            </a:r>
            <a:r>
              <a:rPr lang="ko-KR" altLang="en-US" dirty="0">
                <a:latin typeface="+mn-ea"/>
              </a:rPr>
              <a:t>파일</a:t>
            </a:r>
            <a:r>
              <a:rPr lang="en-US" altLang="ko-KR" dirty="0">
                <a:latin typeface="+mn-ea"/>
              </a:rPr>
              <a:t>, 2</a:t>
            </a:r>
            <a:r>
              <a:rPr lang="ko-KR" altLang="en-US" dirty="0">
                <a:latin typeface="+mn-ea"/>
              </a:rPr>
              <a:t>번 바인딩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테이블 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필드 명</a:t>
            </a:r>
            <a:r>
              <a:rPr lang="en-US" altLang="ko-KR" dirty="0">
                <a:latin typeface="+mn-ea"/>
              </a:rPr>
              <a:t>)</a:t>
            </a:r>
          </a:p>
          <a:p>
            <a:pPr algn="just"/>
            <a:r>
              <a:rPr lang="en-US" altLang="ko-KR" dirty="0">
                <a:latin typeface="+mn-ea"/>
              </a:rPr>
              <a:t>=&gt; </a:t>
            </a:r>
            <a:r>
              <a:rPr lang="ko-KR" altLang="en-US" dirty="0">
                <a:latin typeface="+mn-ea"/>
              </a:rPr>
              <a:t>이름 오류 검사</a:t>
            </a:r>
            <a:r>
              <a:rPr lang="en-US" altLang="ko-KR" dirty="0">
                <a:latin typeface="+mn-ea"/>
              </a:rPr>
              <a:t>  </a:t>
            </a:r>
            <a:endParaRPr lang="ko-KR" altLang="en-US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89938" y="3472370"/>
            <a:ext cx="725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설계서에 나와있는 조건 꼼꼼히 검사</a:t>
            </a:r>
            <a:endParaRPr lang="en-US" altLang="ko-KR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89939" y="4366845"/>
            <a:ext cx="6818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atin typeface="+mn-ea"/>
              </a:rPr>
              <a:t>3)  </a:t>
            </a:r>
            <a:r>
              <a:rPr lang="ko-KR" altLang="en-US" dirty="0">
                <a:latin typeface="+mn-ea"/>
              </a:rPr>
              <a:t>많은 양을 끝내기 보다 </a:t>
            </a:r>
            <a:r>
              <a:rPr lang="ko-KR" altLang="en-US" dirty="0" smtClean="0">
                <a:latin typeface="+mn-ea"/>
              </a:rPr>
              <a:t>정확한 결과 중시</a:t>
            </a:r>
            <a:endParaRPr lang="en-US" altLang="ko-KR" dirty="0" smtClean="0">
              <a:latin typeface="+mn-ea"/>
            </a:endParaRPr>
          </a:p>
          <a:p>
            <a:pPr algn="just"/>
            <a:r>
              <a:rPr lang="en-US" altLang="ko-KR" dirty="0" smtClean="0">
                <a:latin typeface="+mn-ea"/>
              </a:rPr>
              <a:t>=&gt; </a:t>
            </a:r>
            <a:r>
              <a:rPr lang="ko-KR" altLang="en-US" dirty="0" smtClean="0">
                <a:latin typeface="+mn-ea"/>
              </a:rPr>
              <a:t>제출하기 전 마지막까지 오류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조건 검사</a:t>
            </a:r>
            <a:r>
              <a:rPr lang="en-US" altLang="ko-KR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pic>
        <p:nvPicPr>
          <p:cNvPr id="17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xmlns="" id="{0AA0AEA9-13C7-4A76-89BC-8FD86453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646" y="609329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1496</Words>
  <Application>Microsoft Office PowerPoint</Application>
  <PresentationFormat>와이드스크린</PresentationFormat>
  <Paragraphs>195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HY헤드라인M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689</cp:revision>
  <cp:lastPrinted>2020-11-16T09:04:14Z</cp:lastPrinted>
  <dcterms:created xsi:type="dcterms:W3CDTF">2016-11-03T20:47:04Z</dcterms:created>
  <dcterms:modified xsi:type="dcterms:W3CDTF">2020-11-17T00:15:27Z</dcterms:modified>
</cp:coreProperties>
</file>