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60" r:id="rId4"/>
    <p:sldId id="263" r:id="rId5"/>
    <p:sldId id="264" r:id="rId6"/>
    <p:sldId id="259" r:id="rId7"/>
    <p:sldId id="261" r:id="rId8"/>
    <p:sldId id="265" r:id="rId9"/>
    <p:sldId id="262"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p:restoredTop sz="94719"/>
  </p:normalViewPr>
  <p:slideViewPr>
    <p:cSldViewPr snapToGrid="0">
      <p:cViewPr varScale="1">
        <p:scale>
          <a:sx n="95" d="100"/>
          <a:sy n="95" d="100"/>
        </p:scale>
        <p:origin x="21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2553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501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350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370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343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595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8086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983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52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588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363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027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148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510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729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1774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12/11/22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46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12/11/22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420862"/>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040D3C-706D-3EA9-4A5D-4F21BB00BB0A}"/>
              </a:ext>
            </a:extLst>
          </p:cNvPr>
          <p:cNvPicPr>
            <a:picLocks noChangeAspect="1"/>
          </p:cNvPicPr>
          <p:nvPr/>
        </p:nvPicPr>
        <p:blipFill rotWithShape="1">
          <a:blip r:embed="rId3"/>
          <a:srcRect l="3118" r="7993"/>
          <a:stretch/>
        </p:blipFill>
        <p:spPr>
          <a:xfrm>
            <a:off x="-3047" y="10"/>
            <a:ext cx="12191999" cy="6857990"/>
          </a:xfrm>
          <a:prstGeom prst="rect">
            <a:avLst/>
          </a:prstGeom>
        </p:spPr>
      </p:pic>
      <p:sp>
        <p:nvSpPr>
          <p:cNvPr id="9" name="Rectangle 8">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2346"/>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B8C0AA0-C2DE-D24A-2A4F-EF9D99BBFE2C}"/>
              </a:ext>
            </a:extLst>
          </p:cNvPr>
          <p:cNvSpPr>
            <a:spLocks noGrp="1"/>
          </p:cNvSpPr>
          <p:nvPr>
            <p:ph type="subTitle" idx="1"/>
          </p:nvPr>
        </p:nvSpPr>
        <p:spPr>
          <a:xfrm>
            <a:off x="318682" y="321733"/>
            <a:ext cx="11548533" cy="1831405"/>
          </a:xfrm>
        </p:spPr>
        <p:txBody>
          <a:bodyPr anchor="t">
            <a:normAutofit/>
          </a:bodyPr>
          <a:lstStyle/>
          <a:p>
            <a:pPr algn="l"/>
            <a:r>
              <a:rPr lang="en-US" sz="2400" dirty="0"/>
              <a:t>Math 4581</a:t>
            </a:r>
          </a:p>
          <a:p>
            <a:pPr algn="l"/>
            <a:r>
              <a:rPr lang="en-US" sz="2400" dirty="0"/>
              <a:t>Sumin Kim</a:t>
            </a:r>
          </a:p>
        </p:txBody>
      </p:sp>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34655"/>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ECF0B-105B-5968-86C0-EECA148B3298}"/>
              </a:ext>
            </a:extLst>
          </p:cNvPr>
          <p:cNvSpPr>
            <a:spLocks noGrp="1"/>
          </p:cNvSpPr>
          <p:nvPr>
            <p:ph type="ctrTitle"/>
          </p:nvPr>
        </p:nvSpPr>
        <p:spPr>
          <a:xfrm>
            <a:off x="321733" y="2306963"/>
            <a:ext cx="11545482" cy="3670255"/>
          </a:xfrm>
        </p:spPr>
        <p:txBody>
          <a:bodyPr anchor="b">
            <a:noAutofit/>
          </a:bodyPr>
          <a:lstStyle/>
          <a:p>
            <a:pPr algn="l"/>
            <a:r>
              <a:rPr lang="en-US" sz="7200" dirty="0">
                <a:solidFill>
                  <a:schemeClr val="tx1"/>
                </a:solidFill>
              </a:rPr>
              <a:t>Value at Risk calculation</a:t>
            </a:r>
            <a:br>
              <a:rPr lang="en-US" sz="7200" dirty="0">
                <a:solidFill>
                  <a:schemeClr val="tx1"/>
                </a:solidFill>
              </a:rPr>
            </a:br>
            <a:r>
              <a:rPr lang="en-US" sz="7200" dirty="0">
                <a:solidFill>
                  <a:schemeClr val="tx1"/>
                </a:solidFill>
              </a:rPr>
              <a:t>in Python</a:t>
            </a:r>
          </a:p>
        </p:txBody>
      </p:sp>
    </p:spTree>
    <p:extLst>
      <p:ext uri="{BB962C8B-B14F-4D97-AF65-F5344CB8AC3E}">
        <p14:creationId xmlns:p14="http://schemas.microsoft.com/office/powerpoint/2010/main" val="210646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52FF-4A73-061F-A41E-DCA2407F3BCF}"/>
              </a:ext>
            </a:extLst>
          </p:cNvPr>
          <p:cNvSpPr>
            <a:spLocks noGrp="1"/>
          </p:cNvSpPr>
          <p:nvPr>
            <p:ph type="title"/>
          </p:nvPr>
        </p:nvSpPr>
        <p:spPr/>
        <p:txBody>
          <a:bodyPr/>
          <a:lstStyle/>
          <a:p>
            <a:r>
              <a:rPr lang="en-US" dirty="0"/>
              <a:t>Monte Carlo Simulation Method</a:t>
            </a:r>
          </a:p>
        </p:txBody>
      </p:sp>
      <p:sp>
        <p:nvSpPr>
          <p:cNvPr id="8" name="Content Placeholder 7">
            <a:extLst>
              <a:ext uri="{FF2B5EF4-FFF2-40B4-BE49-F238E27FC236}">
                <a16:creationId xmlns:a16="http://schemas.microsoft.com/office/drawing/2014/main" id="{531ECEAD-FBE2-EDCC-B40B-C198BE2825CA}"/>
              </a:ext>
            </a:extLst>
          </p:cNvPr>
          <p:cNvSpPr>
            <a:spLocks noGrp="1"/>
          </p:cNvSpPr>
          <p:nvPr>
            <p:ph idx="1"/>
          </p:nvPr>
        </p:nvSpPr>
        <p:spPr>
          <a:xfrm>
            <a:off x="913795" y="2076450"/>
            <a:ext cx="10353762" cy="4171949"/>
          </a:xfrm>
        </p:spPr>
        <p:txBody>
          <a:bodyPr>
            <a:normAutofit fontScale="70000" lnSpcReduction="20000"/>
          </a:bodyPr>
          <a:lstStyle/>
          <a:p>
            <a:pPr>
              <a:lnSpc>
                <a:spcPct val="150000"/>
              </a:lnSpc>
            </a:pPr>
            <a:r>
              <a:rPr lang="en-US" sz="1600" dirty="0"/>
              <a:t>Monte Carlo or Stochastic simulations model, and is recognized as the most effective way to flexibly evaluate the value of a complex portfolio in various market situations. However, it originated from a method that was applied to roulette games at a famous casino in Monaco, and was initially proposed for valuation of options. The simulation method for the change in market factors in Monte Carlo </a:t>
            </a:r>
            <a:r>
              <a:rPr lang="en-US" sz="1600" dirty="0" err="1"/>
              <a:t>VaR</a:t>
            </a:r>
            <a:r>
              <a:rPr lang="en-US" sz="1600" dirty="0"/>
              <a:t> includes statistical statistical simulation, and matrix multiplication and parameter portfolio revaluation are used as methods to simulate changes in the value of the portfolio.</a:t>
            </a:r>
          </a:p>
          <a:p>
            <a:pPr>
              <a:lnSpc>
                <a:spcPct val="150000"/>
              </a:lnSpc>
            </a:pPr>
            <a:br>
              <a:rPr lang="en-US" sz="1600" dirty="0"/>
            </a:br>
            <a:r>
              <a:rPr lang="en-US" sz="1600" dirty="0"/>
              <a:t>This Monte Carlo simulation method defines (1) parameters for the market factors (e.g., various interest rates, foreign exchange rates, stock prices, etc.), selects a constant probability model to generate changes in the market factors, and estimates the parameters using historical market data or option data. (2) Based on the estimates of the prescribed parameters, starting with the current price of the market factors and generating random variables in order, the virtual market prices continue to be calculated as many as desired (e.g., 10,000 times). (3) Based on the obtained virtual market price, the value of all assets or positions in the portfolio is calculated as many as desired using a certain valuation model, and the complete distribution of the portfolio's value change (profit or loss) over the target period is formed and the Monte Carlo </a:t>
            </a:r>
            <a:r>
              <a:rPr lang="en-US" sz="1600" dirty="0" err="1"/>
              <a:t>VaR</a:t>
            </a:r>
            <a:r>
              <a:rPr lang="en-US" sz="1600" dirty="0"/>
              <a:t> value is estimated.</a:t>
            </a:r>
          </a:p>
          <a:p>
            <a:pPr>
              <a:lnSpc>
                <a:spcPct val="150000"/>
              </a:lnSpc>
            </a:pPr>
            <a:br>
              <a:rPr lang="en-US" sz="1600" dirty="0"/>
            </a:br>
            <a:r>
              <a:rPr lang="en-US" sz="1600" dirty="0"/>
              <a:t>This Monte Carlo </a:t>
            </a:r>
            <a:r>
              <a:rPr lang="en-US" sz="1600" dirty="0" err="1"/>
              <a:t>VaR</a:t>
            </a:r>
            <a:r>
              <a:rPr lang="en-US" sz="1600" dirty="0"/>
              <a:t> can take various types of risk  into account and variability changes, such as nonlinear price risk and volatility risk, thick fat tail attributes, and extreme situations, and credit risk to some extent. However, the biggest disadvantages are that it is not easy to implement and that it takes a lot of time even on high-speed computers, so if the asset valuation model is complicated, it will be difficult to implement this method frequently. In addition, this method relies on a pricing model such as options, as well as a special probability process of risk factors, so there is a risk that the model will go wrong and should be used in conjunction with other sensitivity analyses.</a:t>
            </a:r>
          </a:p>
          <a:p>
            <a:pPr>
              <a:lnSpc>
                <a:spcPct val="150000"/>
              </a:lnSpc>
            </a:pPr>
            <a:endParaRPr lang="en-US" sz="1600" dirty="0"/>
          </a:p>
          <a:p>
            <a:pPr>
              <a:lnSpc>
                <a:spcPct val="150000"/>
              </a:lnSpc>
            </a:pPr>
            <a:endParaRPr lang="en-US" sz="18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187576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EB90-3A03-7010-FCA6-34C4B5958DC7}"/>
              </a:ext>
            </a:extLst>
          </p:cNvPr>
          <p:cNvSpPr>
            <a:spLocks noGrp="1"/>
          </p:cNvSpPr>
          <p:nvPr>
            <p:ph type="title"/>
          </p:nvPr>
        </p:nvSpPr>
        <p:spPr/>
        <p:txBody>
          <a:bodyPr>
            <a:normAutofit/>
          </a:bodyPr>
          <a:lstStyle/>
          <a:p>
            <a:r>
              <a:rPr lang="en-US" dirty="0"/>
              <a:t>Monte Carlo Simulation Method - Code</a:t>
            </a:r>
          </a:p>
        </p:txBody>
      </p:sp>
      <p:pic>
        <p:nvPicPr>
          <p:cNvPr id="4" name="Picture 3" descr="Graphical user interface, text&#10;&#10;Description automatically generated">
            <a:extLst>
              <a:ext uri="{FF2B5EF4-FFF2-40B4-BE49-F238E27FC236}">
                <a16:creationId xmlns:a16="http://schemas.microsoft.com/office/drawing/2014/main" id="{A7604642-0066-ACFC-FC77-4B92FAAE8E88}"/>
              </a:ext>
            </a:extLst>
          </p:cNvPr>
          <p:cNvPicPr>
            <a:picLocks noChangeAspect="1"/>
          </p:cNvPicPr>
          <p:nvPr/>
        </p:nvPicPr>
        <p:blipFill>
          <a:blip r:embed="rId2"/>
          <a:stretch>
            <a:fillRect/>
          </a:stretch>
        </p:blipFill>
        <p:spPr>
          <a:xfrm>
            <a:off x="2204476" y="1866900"/>
            <a:ext cx="7772400" cy="4539811"/>
          </a:xfrm>
          <a:prstGeom prst="rect">
            <a:avLst/>
          </a:prstGeom>
        </p:spPr>
      </p:pic>
    </p:spTree>
    <p:extLst>
      <p:ext uri="{BB962C8B-B14F-4D97-AF65-F5344CB8AC3E}">
        <p14:creationId xmlns:p14="http://schemas.microsoft.com/office/powerpoint/2010/main" val="203935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D42F-1E14-DB1F-7687-C865E6E54B5E}"/>
              </a:ext>
            </a:extLst>
          </p:cNvPr>
          <p:cNvSpPr>
            <a:spLocks noGrp="1"/>
          </p:cNvSpPr>
          <p:nvPr>
            <p:ph type="title"/>
          </p:nvPr>
        </p:nvSpPr>
        <p:spPr/>
        <p:txBody>
          <a:bodyPr/>
          <a:lstStyle/>
          <a:p>
            <a:r>
              <a:rPr lang="en-US" dirty="0"/>
              <a:t>Monte Carlo Simulation Method - Result</a:t>
            </a:r>
          </a:p>
        </p:txBody>
      </p:sp>
      <p:pic>
        <p:nvPicPr>
          <p:cNvPr id="7" name="Content Placeholder 6" descr="Chart, histogram&#10;&#10;Description automatically generated">
            <a:extLst>
              <a:ext uri="{FF2B5EF4-FFF2-40B4-BE49-F238E27FC236}">
                <a16:creationId xmlns:a16="http://schemas.microsoft.com/office/drawing/2014/main" id="{4890DC1B-33A1-06E5-49D0-63128FCFCB98}"/>
              </a:ext>
            </a:extLst>
          </p:cNvPr>
          <p:cNvPicPr>
            <a:picLocks noGrp="1" noChangeAspect="1"/>
          </p:cNvPicPr>
          <p:nvPr>
            <p:ph idx="1"/>
          </p:nvPr>
        </p:nvPicPr>
        <p:blipFill>
          <a:blip r:embed="rId2"/>
          <a:stretch>
            <a:fillRect/>
          </a:stretch>
        </p:blipFill>
        <p:spPr>
          <a:xfrm>
            <a:off x="6304476" y="2471241"/>
            <a:ext cx="4963081" cy="3171102"/>
          </a:xfrm>
        </p:spPr>
      </p:pic>
      <p:graphicFrame>
        <p:nvGraphicFramePr>
          <p:cNvPr id="4" name="Table 4">
            <a:extLst>
              <a:ext uri="{FF2B5EF4-FFF2-40B4-BE49-F238E27FC236}">
                <a16:creationId xmlns:a16="http://schemas.microsoft.com/office/drawing/2014/main" id="{0554240D-4FD1-FAF6-841E-75C46EB2FF0B}"/>
              </a:ext>
            </a:extLst>
          </p:cNvPr>
          <p:cNvGraphicFramePr>
            <a:graphicFrameLocks/>
          </p:cNvGraphicFramePr>
          <p:nvPr>
            <p:extLst>
              <p:ext uri="{D42A27DB-BD31-4B8C-83A1-F6EECF244321}">
                <p14:modId xmlns:p14="http://schemas.microsoft.com/office/powerpoint/2010/main" val="1834399419"/>
              </p:ext>
            </p:extLst>
          </p:nvPr>
        </p:nvGraphicFramePr>
        <p:xfrm>
          <a:off x="913794" y="2701134"/>
          <a:ext cx="5182206" cy="2771088"/>
        </p:xfrm>
        <a:graphic>
          <a:graphicData uri="http://schemas.openxmlformats.org/drawingml/2006/table">
            <a:tbl>
              <a:tblPr firstRow="1" bandRow="1">
                <a:tableStyleId>{5C22544A-7EE6-4342-B048-85BDC9FD1C3A}</a:tableStyleId>
              </a:tblPr>
              <a:tblGrid>
                <a:gridCol w="2591103">
                  <a:extLst>
                    <a:ext uri="{9D8B030D-6E8A-4147-A177-3AD203B41FA5}">
                      <a16:colId xmlns:a16="http://schemas.microsoft.com/office/drawing/2014/main" val="2137646965"/>
                    </a:ext>
                  </a:extLst>
                </a:gridCol>
                <a:gridCol w="2591103">
                  <a:extLst>
                    <a:ext uri="{9D8B030D-6E8A-4147-A177-3AD203B41FA5}">
                      <a16:colId xmlns:a16="http://schemas.microsoft.com/office/drawing/2014/main" val="3666013680"/>
                    </a:ext>
                  </a:extLst>
                </a:gridCol>
              </a:tblGrid>
              <a:tr h="668555">
                <a:tc>
                  <a:txBody>
                    <a:bodyPr/>
                    <a:lstStyle/>
                    <a:p>
                      <a:r>
                        <a:rPr lang="en-US" dirty="0"/>
                        <a:t>Confidence Level</a:t>
                      </a:r>
                    </a:p>
                  </a:txBody>
                  <a:tcPr/>
                </a:tc>
                <a:tc>
                  <a:txBody>
                    <a:bodyPr/>
                    <a:lstStyle/>
                    <a:p>
                      <a:r>
                        <a:rPr lang="en-US" dirty="0" err="1"/>
                        <a:t>VaR</a:t>
                      </a:r>
                      <a:endParaRPr lang="en-US" dirty="0"/>
                    </a:p>
                  </a:txBody>
                  <a:tcPr/>
                </a:tc>
                <a:extLst>
                  <a:ext uri="{0D108BD9-81ED-4DB2-BD59-A6C34878D82A}">
                    <a16:rowId xmlns:a16="http://schemas.microsoft.com/office/drawing/2014/main" val="3158168449"/>
                  </a:ext>
                </a:extLst>
              </a:tr>
              <a:tr h="668555">
                <a:tc>
                  <a:txBody>
                    <a:bodyPr/>
                    <a:lstStyle/>
                    <a:p>
                      <a:r>
                        <a:rPr lang="en-US" dirty="0"/>
                        <a:t>90%</a:t>
                      </a:r>
                    </a:p>
                  </a:txBody>
                  <a:tcPr/>
                </a:tc>
                <a:tc>
                  <a:txBody>
                    <a:bodyPr/>
                    <a:lstStyle/>
                    <a:p>
                      <a:r>
                        <a:rPr lang="en-US" sz="1800" b="0" i="0" kern="1200" dirty="0">
                          <a:solidFill>
                            <a:schemeClr val="dk1"/>
                          </a:solidFill>
                          <a:effectLst/>
                          <a:latin typeface="+mn-lt"/>
                          <a:ea typeface="+mn-ea"/>
                          <a:cs typeface="+mn-cs"/>
                        </a:rPr>
                        <a:t>0.0229495</a:t>
                      </a:r>
                      <a:endParaRPr lang="en-US" dirty="0"/>
                    </a:p>
                  </a:txBody>
                  <a:tcPr/>
                </a:tc>
                <a:extLst>
                  <a:ext uri="{0D108BD9-81ED-4DB2-BD59-A6C34878D82A}">
                    <a16:rowId xmlns:a16="http://schemas.microsoft.com/office/drawing/2014/main" val="3910425984"/>
                  </a:ext>
                </a:extLst>
              </a:tr>
              <a:tr h="668555">
                <a:tc>
                  <a:txBody>
                    <a:bodyPr/>
                    <a:lstStyle/>
                    <a:p>
                      <a:r>
                        <a:rPr lang="en-US" dirty="0"/>
                        <a:t>95%</a:t>
                      </a:r>
                    </a:p>
                  </a:txBody>
                  <a:tcPr/>
                </a:tc>
                <a:tc>
                  <a:txBody>
                    <a:bodyPr/>
                    <a:lstStyle/>
                    <a:p>
                      <a:r>
                        <a:rPr lang="en-US" sz="1800" b="0" i="0" kern="1200" dirty="0">
                          <a:solidFill>
                            <a:schemeClr val="dk1"/>
                          </a:solidFill>
                          <a:effectLst/>
                          <a:latin typeface="+mn-lt"/>
                          <a:ea typeface="+mn-ea"/>
                          <a:cs typeface="+mn-cs"/>
                        </a:rPr>
                        <a:t>0.0292803</a:t>
                      </a:r>
                      <a:endParaRPr lang="en-US" dirty="0"/>
                    </a:p>
                  </a:txBody>
                  <a:tcPr/>
                </a:tc>
                <a:extLst>
                  <a:ext uri="{0D108BD9-81ED-4DB2-BD59-A6C34878D82A}">
                    <a16:rowId xmlns:a16="http://schemas.microsoft.com/office/drawing/2014/main" val="2076118548"/>
                  </a:ext>
                </a:extLst>
              </a:tr>
              <a:tr h="765423">
                <a:tc>
                  <a:txBody>
                    <a:bodyPr/>
                    <a:lstStyle/>
                    <a:p>
                      <a:r>
                        <a:rPr lang="en-US" dirty="0"/>
                        <a:t>99%</a:t>
                      </a:r>
                    </a:p>
                  </a:txBody>
                  <a:tcPr/>
                </a:tc>
                <a:tc>
                  <a:txBody>
                    <a:bodyPr/>
                    <a:lstStyle/>
                    <a:p>
                      <a:r>
                        <a:rPr lang="en-US" sz="1800" b="0" i="0" kern="1200" dirty="0">
                          <a:solidFill>
                            <a:schemeClr val="dk1"/>
                          </a:solidFill>
                          <a:effectLst/>
                          <a:latin typeface="+mn-lt"/>
                          <a:ea typeface="+mn-ea"/>
                          <a:cs typeface="+mn-cs"/>
                        </a:rPr>
                        <a:t>0.0414315</a:t>
                      </a:r>
                      <a:endParaRPr lang="en-US" dirty="0"/>
                    </a:p>
                  </a:txBody>
                  <a:tcPr/>
                </a:tc>
                <a:extLst>
                  <a:ext uri="{0D108BD9-81ED-4DB2-BD59-A6C34878D82A}">
                    <a16:rowId xmlns:a16="http://schemas.microsoft.com/office/drawing/2014/main" val="362655235"/>
                  </a:ext>
                </a:extLst>
              </a:tr>
            </a:tbl>
          </a:graphicData>
        </a:graphic>
      </p:graphicFrame>
    </p:spTree>
    <p:extLst>
      <p:ext uri="{BB962C8B-B14F-4D97-AF65-F5344CB8AC3E}">
        <p14:creationId xmlns:p14="http://schemas.microsoft.com/office/powerpoint/2010/main" val="289095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F3D8-97CC-CB3E-7A77-802E940A2C16}"/>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DC3F1930-F175-915F-5DDB-C90DF78EDDC5}"/>
              </a:ext>
            </a:extLst>
          </p:cNvPr>
          <p:cNvSpPr>
            <a:spLocks noGrp="1"/>
          </p:cNvSpPr>
          <p:nvPr>
            <p:ph idx="1"/>
          </p:nvPr>
        </p:nvSpPr>
        <p:spPr/>
        <p:txBody>
          <a:bodyPr/>
          <a:lstStyle/>
          <a:p>
            <a:r>
              <a:rPr lang="en-US" dirty="0"/>
              <a:t>There’s very small difference among 3 different methods.</a:t>
            </a:r>
          </a:p>
          <a:p>
            <a:r>
              <a:rPr lang="en-US" dirty="0" err="1"/>
              <a:t>VaR</a:t>
            </a:r>
            <a:r>
              <a:rPr lang="en-US" dirty="0"/>
              <a:t> is the most basic and representative indicator of risk. All three methods are easy to calculate and efficient. Nevertheless, better </a:t>
            </a:r>
            <a:r>
              <a:rPr lang="en-US" dirty="0" err="1"/>
              <a:t>VaR</a:t>
            </a:r>
            <a:r>
              <a:rPr lang="en-US" dirty="0"/>
              <a:t> values can be obtained by comparing whether the </a:t>
            </a:r>
            <a:r>
              <a:rPr lang="en-US" dirty="0" err="1"/>
              <a:t>VaR</a:t>
            </a:r>
            <a:r>
              <a:rPr lang="en-US" dirty="0"/>
              <a:t> calculated using three indicators for cross-validation is reasonable.</a:t>
            </a:r>
          </a:p>
          <a:p>
            <a:endParaRPr lang="en-US" dirty="0"/>
          </a:p>
        </p:txBody>
      </p:sp>
      <p:graphicFrame>
        <p:nvGraphicFramePr>
          <p:cNvPr id="6" name="Table 6">
            <a:extLst>
              <a:ext uri="{FF2B5EF4-FFF2-40B4-BE49-F238E27FC236}">
                <a16:creationId xmlns:a16="http://schemas.microsoft.com/office/drawing/2014/main" id="{E84C564D-F006-E4CE-D70F-52A1EE283B2B}"/>
              </a:ext>
            </a:extLst>
          </p:cNvPr>
          <p:cNvGraphicFramePr>
            <a:graphicFrameLocks noGrp="1"/>
          </p:cNvGraphicFramePr>
          <p:nvPr>
            <p:extLst>
              <p:ext uri="{D42A27DB-BD31-4B8C-83A1-F6EECF244321}">
                <p14:modId xmlns:p14="http://schemas.microsoft.com/office/powerpoint/2010/main" val="216764624"/>
              </p:ext>
            </p:extLst>
          </p:nvPr>
        </p:nvGraphicFramePr>
        <p:xfrm>
          <a:off x="1378228" y="3933824"/>
          <a:ext cx="9424896" cy="2407024"/>
        </p:xfrm>
        <a:graphic>
          <a:graphicData uri="http://schemas.openxmlformats.org/drawingml/2006/table">
            <a:tbl>
              <a:tblPr firstRow="1" bandRow="1">
                <a:tableStyleId>{5C22544A-7EE6-4342-B048-85BDC9FD1C3A}</a:tableStyleId>
              </a:tblPr>
              <a:tblGrid>
                <a:gridCol w="2356224">
                  <a:extLst>
                    <a:ext uri="{9D8B030D-6E8A-4147-A177-3AD203B41FA5}">
                      <a16:colId xmlns:a16="http://schemas.microsoft.com/office/drawing/2014/main" val="650753385"/>
                    </a:ext>
                  </a:extLst>
                </a:gridCol>
                <a:gridCol w="2356224">
                  <a:extLst>
                    <a:ext uri="{9D8B030D-6E8A-4147-A177-3AD203B41FA5}">
                      <a16:colId xmlns:a16="http://schemas.microsoft.com/office/drawing/2014/main" val="2693402712"/>
                    </a:ext>
                  </a:extLst>
                </a:gridCol>
                <a:gridCol w="2356224">
                  <a:extLst>
                    <a:ext uri="{9D8B030D-6E8A-4147-A177-3AD203B41FA5}">
                      <a16:colId xmlns:a16="http://schemas.microsoft.com/office/drawing/2014/main" val="1712130261"/>
                    </a:ext>
                  </a:extLst>
                </a:gridCol>
                <a:gridCol w="2356224">
                  <a:extLst>
                    <a:ext uri="{9D8B030D-6E8A-4147-A177-3AD203B41FA5}">
                      <a16:colId xmlns:a16="http://schemas.microsoft.com/office/drawing/2014/main" val="2177296631"/>
                    </a:ext>
                  </a:extLst>
                </a:gridCol>
              </a:tblGrid>
              <a:tr h="601756">
                <a:tc>
                  <a:txBody>
                    <a:bodyPr/>
                    <a:lstStyle/>
                    <a:p>
                      <a:endParaRPr lang="en-US" dirty="0"/>
                    </a:p>
                  </a:txBody>
                  <a:tcPr/>
                </a:tc>
                <a:tc>
                  <a:txBody>
                    <a:bodyPr/>
                    <a:lstStyle/>
                    <a:p>
                      <a:r>
                        <a:rPr lang="en-US" dirty="0"/>
                        <a:t>Historical</a:t>
                      </a:r>
                    </a:p>
                  </a:txBody>
                  <a:tcPr/>
                </a:tc>
                <a:tc>
                  <a:txBody>
                    <a:bodyPr/>
                    <a:lstStyle/>
                    <a:p>
                      <a:r>
                        <a:rPr lang="en-US" dirty="0"/>
                        <a:t>Variance Covariance</a:t>
                      </a:r>
                    </a:p>
                  </a:txBody>
                  <a:tcPr/>
                </a:tc>
                <a:tc>
                  <a:txBody>
                    <a:bodyPr/>
                    <a:lstStyle/>
                    <a:p>
                      <a:r>
                        <a:rPr lang="en-US" dirty="0"/>
                        <a:t>Monte Carlo</a:t>
                      </a:r>
                    </a:p>
                  </a:txBody>
                  <a:tcPr/>
                </a:tc>
                <a:extLst>
                  <a:ext uri="{0D108BD9-81ED-4DB2-BD59-A6C34878D82A}">
                    <a16:rowId xmlns:a16="http://schemas.microsoft.com/office/drawing/2014/main" val="3959252773"/>
                  </a:ext>
                </a:extLst>
              </a:tr>
              <a:tr h="601756">
                <a:tc>
                  <a:txBody>
                    <a:bodyPr/>
                    <a:lstStyle/>
                    <a:p>
                      <a:r>
                        <a:rPr lang="en-US" dirty="0"/>
                        <a:t>90%</a:t>
                      </a:r>
                    </a:p>
                  </a:txBody>
                  <a:tcPr/>
                </a:tc>
                <a:tc>
                  <a:txBody>
                    <a:bodyPr/>
                    <a:lstStyle/>
                    <a:p>
                      <a:r>
                        <a:rPr lang="en-US" dirty="0"/>
                        <a:t>0.0191951</a:t>
                      </a:r>
                    </a:p>
                  </a:txBody>
                  <a:tcPr/>
                </a:tc>
                <a:tc>
                  <a:txBody>
                    <a:bodyPr/>
                    <a:lstStyle/>
                    <a:p>
                      <a:r>
                        <a:rPr lang="en-US" dirty="0"/>
                        <a:t>0.0220449</a:t>
                      </a:r>
                    </a:p>
                  </a:txBody>
                  <a:tcPr/>
                </a:tc>
                <a:tc>
                  <a:txBody>
                    <a:bodyPr/>
                    <a:lstStyle/>
                    <a:p>
                      <a:r>
                        <a:rPr lang="en-US" sz="1800" b="0" i="0" kern="1200" dirty="0">
                          <a:solidFill>
                            <a:schemeClr val="dk1"/>
                          </a:solidFill>
                          <a:effectLst/>
                          <a:latin typeface="+mn-lt"/>
                          <a:ea typeface="+mn-ea"/>
                          <a:cs typeface="+mn-cs"/>
                        </a:rPr>
                        <a:t>0.0229495</a:t>
                      </a:r>
                      <a:endParaRPr lang="en-US" dirty="0"/>
                    </a:p>
                  </a:txBody>
                  <a:tcPr/>
                </a:tc>
                <a:extLst>
                  <a:ext uri="{0D108BD9-81ED-4DB2-BD59-A6C34878D82A}">
                    <a16:rowId xmlns:a16="http://schemas.microsoft.com/office/drawing/2014/main" val="1539347339"/>
                  </a:ext>
                </a:extLst>
              </a:tr>
              <a:tr h="601756">
                <a:tc>
                  <a:txBody>
                    <a:bodyPr/>
                    <a:lstStyle/>
                    <a:p>
                      <a:r>
                        <a:rPr lang="en-US" dirty="0"/>
                        <a:t>95%</a:t>
                      </a:r>
                    </a:p>
                  </a:txBody>
                  <a:tcPr/>
                </a:tc>
                <a:tc>
                  <a:txBody>
                    <a:bodyPr/>
                    <a:lstStyle/>
                    <a:p>
                      <a:r>
                        <a:rPr lang="en-US" dirty="0"/>
                        <a:t>0.0270188</a:t>
                      </a:r>
                    </a:p>
                  </a:txBody>
                  <a:tcPr/>
                </a:tc>
                <a:tc>
                  <a:txBody>
                    <a:bodyPr/>
                    <a:lstStyle/>
                    <a:p>
                      <a:r>
                        <a:rPr lang="en-US" dirty="0"/>
                        <a:t>0.0286133</a:t>
                      </a:r>
                    </a:p>
                  </a:txBody>
                  <a:tcPr/>
                </a:tc>
                <a:tc>
                  <a:txBody>
                    <a:bodyPr/>
                    <a:lstStyle/>
                    <a:p>
                      <a:r>
                        <a:rPr lang="en-US" sz="1800" b="0" i="0" kern="1200" dirty="0">
                          <a:solidFill>
                            <a:schemeClr val="dk1"/>
                          </a:solidFill>
                          <a:effectLst/>
                          <a:latin typeface="+mn-lt"/>
                          <a:ea typeface="+mn-ea"/>
                          <a:cs typeface="+mn-cs"/>
                        </a:rPr>
                        <a:t>0.0292803</a:t>
                      </a:r>
                      <a:endParaRPr lang="en-US" dirty="0"/>
                    </a:p>
                  </a:txBody>
                  <a:tcPr/>
                </a:tc>
                <a:extLst>
                  <a:ext uri="{0D108BD9-81ED-4DB2-BD59-A6C34878D82A}">
                    <a16:rowId xmlns:a16="http://schemas.microsoft.com/office/drawing/2014/main" val="3092394424"/>
                  </a:ext>
                </a:extLst>
              </a:tr>
              <a:tr h="601756">
                <a:tc>
                  <a:txBody>
                    <a:bodyPr/>
                    <a:lstStyle/>
                    <a:p>
                      <a:r>
                        <a:rPr lang="en-US" dirty="0"/>
                        <a:t>99%</a:t>
                      </a:r>
                    </a:p>
                  </a:txBody>
                  <a:tcPr/>
                </a:tc>
                <a:tc>
                  <a:txBody>
                    <a:bodyPr/>
                    <a:lstStyle/>
                    <a:p>
                      <a:r>
                        <a:rPr lang="en-US" dirty="0"/>
                        <a:t>0.0476422</a:t>
                      </a:r>
                    </a:p>
                  </a:txBody>
                  <a:tcPr/>
                </a:tc>
                <a:tc>
                  <a:txBody>
                    <a:bodyPr/>
                    <a:lstStyle/>
                    <a:p>
                      <a:r>
                        <a:rPr lang="en-US" dirty="0"/>
                        <a:t>0.0409345</a:t>
                      </a:r>
                    </a:p>
                  </a:txBody>
                  <a:tcPr/>
                </a:tc>
                <a:tc>
                  <a:txBody>
                    <a:bodyPr/>
                    <a:lstStyle/>
                    <a:p>
                      <a:r>
                        <a:rPr lang="en-US" sz="1800" b="0" i="0" kern="1200" dirty="0">
                          <a:solidFill>
                            <a:schemeClr val="dk1"/>
                          </a:solidFill>
                          <a:effectLst/>
                          <a:latin typeface="+mn-lt"/>
                          <a:ea typeface="+mn-ea"/>
                          <a:cs typeface="+mn-cs"/>
                        </a:rPr>
                        <a:t>0.0414315</a:t>
                      </a:r>
                      <a:endParaRPr lang="en-US" dirty="0"/>
                    </a:p>
                  </a:txBody>
                  <a:tcPr/>
                </a:tc>
                <a:extLst>
                  <a:ext uri="{0D108BD9-81ED-4DB2-BD59-A6C34878D82A}">
                    <a16:rowId xmlns:a16="http://schemas.microsoft.com/office/drawing/2014/main" val="1738805063"/>
                  </a:ext>
                </a:extLst>
              </a:tr>
            </a:tbl>
          </a:graphicData>
        </a:graphic>
      </p:graphicFrame>
    </p:spTree>
    <p:extLst>
      <p:ext uri="{BB962C8B-B14F-4D97-AF65-F5344CB8AC3E}">
        <p14:creationId xmlns:p14="http://schemas.microsoft.com/office/powerpoint/2010/main" val="154051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1AEF-65CF-00F7-8654-83E1C67EA2AE}"/>
              </a:ext>
            </a:extLst>
          </p:cNvPr>
          <p:cNvSpPr>
            <a:spLocks noGrp="1"/>
          </p:cNvSpPr>
          <p:nvPr>
            <p:ph type="title"/>
          </p:nvPr>
        </p:nvSpPr>
        <p:spPr/>
        <p:txBody>
          <a:bodyPr>
            <a:normAutofit/>
          </a:bodyPr>
          <a:lstStyle/>
          <a:p>
            <a:r>
              <a:rPr lang="en-US" dirty="0"/>
              <a:t>What is Value at Risk (</a:t>
            </a:r>
            <a:r>
              <a:rPr lang="en-US" dirty="0" err="1"/>
              <a:t>VaR</a:t>
            </a:r>
            <a:r>
              <a:rPr lang="en-US" dirty="0"/>
              <a:t>)? </a:t>
            </a:r>
          </a:p>
        </p:txBody>
      </p:sp>
      <p:sp>
        <p:nvSpPr>
          <p:cNvPr id="3" name="Content Placeholder 2">
            <a:extLst>
              <a:ext uri="{FF2B5EF4-FFF2-40B4-BE49-F238E27FC236}">
                <a16:creationId xmlns:a16="http://schemas.microsoft.com/office/drawing/2014/main" id="{7F2A45A5-8027-3F57-4EFE-F192A3C5B4B1}"/>
              </a:ext>
            </a:extLst>
          </p:cNvPr>
          <p:cNvSpPr>
            <a:spLocks noGrp="1"/>
          </p:cNvSpPr>
          <p:nvPr>
            <p:ph idx="1"/>
          </p:nvPr>
        </p:nvSpPr>
        <p:spPr/>
        <p:txBody>
          <a:bodyPr/>
          <a:lstStyle/>
          <a:p>
            <a:r>
              <a:rPr lang="en-US" dirty="0"/>
              <a:t>Value at Risk is used to measure the risk of the asset such as stock, option or the portfolio. </a:t>
            </a:r>
          </a:p>
          <a:p>
            <a:r>
              <a:rPr lang="en-US" dirty="0"/>
              <a:t>The difference from volatility is that </a:t>
            </a:r>
            <a:r>
              <a:rPr lang="en-US" dirty="0" err="1"/>
              <a:t>VaR</a:t>
            </a:r>
            <a:r>
              <a:rPr lang="en-US" dirty="0"/>
              <a:t> statistically measure the maximum loss and probability that a portfolio can incur over a period of time, ignoring profits. </a:t>
            </a:r>
          </a:p>
          <a:p>
            <a:r>
              <a:rPr lang="en-US" dirty="0"/>
              <a:t>There are three methods to calculate Value at Risks : </a:t>
            </a:r>
          </a:p>
          <a:p>
            <a:pPr lvl="1"/>
            <a:r>
              <a:rPr lang="en-US" dirty="0"/>
              <a:t>Historical Method </a:t>
            </a:r>
          </a:p>
          <a:p>
            <a:pPr lvl="1"/>
            <a:r>
              <a:rPr lang="en-US" dirty="0"/>
              <a:t>Variance Covariance Method</a:t>
            </a:r>
          </a:p>
          <a:p>
            <a:pPr lvl="1"/>
            <a:r>
              <a:rPr lang="en-US" dirty="0"/>
              <a:t>Monte Carlo Method</a:t>
            </a:r>
          </a:p>
        </p:txBody>
      </p:sp>
    </p:spTree>
    <p:extLst>
      <p:ext uri="{BB962C8B-B14F-4D97-AF65-F5344CB8AC3E}">
        <p14:creationId xmlns:p14="http://schemas.microsoft.com/office/powerpoint/2010/main" val="389807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C823-E608-DB7F-2768-5DC9CF080AE4}"/>
              </a:ext>
            </a:extLst>
          </p:cNvPr>
          <p:cNvSpPr>
            <a:spLocks noGrp="1"/>
          </p:cNvSpPr>
          <p:nvPr>
            <p:ph type="title"/>
          </p:nvPr>
        </p:nvSpPr>
        <p:spPr/>
        <p:txBody>
          <a:bodyPr>
            <a:normAutofit/>
          </a:bodyPr>
          <a:lstStyle/>
          <a:p>
            <a:r>
              <a:rPr lang="en-US" dirty="0"/>
              <a:t>Basic Statistics on the data</a:t>
            </a:r>
          </a:p>
        </p:txBody>
      </p:sp>
      <p:graphicFrame>
        <p:nvGraphicFramePr>
          <p:cNvPr id="4" name="Table 4">
            <a:extLst>
              <a:ext uri="{FF2B5EF4-FFF2-40B4-BE49-F238E27FC236}">
                <a16:creationId xmlns:a16="http://schemas.microsoft.com/office/drawing/2014/main" id="{131D0588-1C2D-5068-5B68-902E242AC5FE}"/>
              </a:ext>
            </a:extLst>
          </p:cNvPr>
          <p:cNvGraphicFramePr>
            <a:graphicFrameLocks noGrp="1"/>
          </p:cNvGraphicFramePr>
          <p:nvPr>
            <p:ph idx="1"/>
            <p:extLst>
              <p:ext uri="{D42A27DB-BD31-4B8C-83A1-F6EECF244321}">
                <p14:modId xmlns:p14="http://schemas.microsoft.com/office/powerpoint/2010/main" val="3452253814"/>
              </p:ext>
            </p:extLst>
          </p:nvPr>
        </p:nvGraphicFramePr>
        <p:xfrm>
          <a:off x="913795" y="3477313"/>
          <a:ext cx="5181600" cy="1516036"/>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137646965"/>
                    </a:ext>
                  </a:extLst>
                </a:gridCol>
                <a:gridCol w="2590800">
                  <a:extLst>
                    <a:ext uri="{9D8B030D-6E8A-4147-A177-3AD203B41FA5}">
                      <a16:colId xmlns:a16="http://schemas.microsoft.com/office/drawing/2014/main" val="3666013680"/>
                    </a:ext>
                  </a:extLst>
                </a:gridCol>
              </a:tblGrid>
              <a:tr h="302955">
                <a:tc>
                  <a:txBody>
                    <a:bodyPr/>
                    <a:lstStyle/>
                    <a:p>
                      <a:r>
                        <a:rPr lang="en-US" dirty="0"/>
                        <a:t>mean</a:t>
                      </a:r>
                    </a:p>
                  </a:txBody>
                  <a:tcPr/>
                </a:tc>
                <a:tc>
                  <a:txBody>
                    <a:bodyPr/>
                    <a:lstStyle/>
                    <a:p>
                      <a:r>
                        <a:rPr lang="en-US" dirty="0"/>
                        <a:t>48.8987</a:t>
                      </a:r>
                    </a:p>
                  </a:txBody>
                  <a:tcPr/>
                </a:tc>
                <a:extLst>
                  <a:ext uri="{0D108BD9-81ED-4DB2-BD59-A6C34878D82A}">
                    <a16:rowId xmlns:a16="http://schemas.microsoft.com/office/drawing/2014/main" val="3158168449"/>
                  </a:ext>
                </a:extLst>
              </a:tr>
              <a:tr h="302955">
                <a:tc>
                  <a:txBody>
                    <a:bodyPr/>
                    <a:lstStyle/>
                    <a:p>
                      <a:r>
                        <a:rPr lang="en-US" dirty="0"/>
                        <a:t>Standard deviation</a:t>
                      </a:r>
                    </a:p>
                  </a:txBody>
                  <a:tcPr/>
                </a:tc>
                <a:tc>
                  <a:txBody>
                    <a:bodyPr/>
                    <a:lstStyle/>
                    <a:p>
                      <a:r>
                        <a:rPr lang="en-US" dirty="0"/>
                        <a:t>47.4351</a:t>
                      </a:r>
                    </a:p>
                  </a:txBody>
                  <a:tcPr/>
                </a:tc>
                <a:extLst>
                  <a:ext uri="{0D108BD9-81ED-4DB2-BD59-A6C34878D82A}">
                    <a16:rowId xmlns:a16="http://schemas.microsoft.com/office/drawing/2014/main" val="3910425984"/>
                  </a:ext>
                </a:extLst>
              </a:tr>
              <a:tr h="302955">
                <a:tc>
                  <a:txBody>
                    <a:bodyPr/>
                    <a:lstStyle/>
                    <a:p>
                      <a:r>
                        <a:rPr lang="en-US" dirty="0"/>
                        <a:t>Skew</a:t>
                      </a:r>
                    </a:p>
                  </a:txBody>
                  <a:tcPr/>
                </a:tc>
                <a:tc>
                  <a:txBody>
                    <a:bodyPr/>
                    <a:lstStyle/>
                    <a:p>
                      <a:r>
                        <a:rPr lang="en-US" dirty="0"/>
                        <a:t>1.365841</a:t>
                      </a:r>
                    </a:p>
                  </a:txBody>
                  <a:tcPr/>
                </a:tc>
                <a:extLst>
                  <a:ext uri="{0D108BD9-81ED-4DB2-BD59-A6C34878D82A}">
                    <a16:rowId xmlns:a16="http://schemas.microsoft.com/office/drawing/2014/main" val="2076118548"/>
                  </a:ext>
                </a:extLst>
              </a:tr>
              <a:tr h="418756">
                <a:tc>
                  <a:txBody>
                    <a:bodyPr/>
                    <a:lstStyle/>
                    <a:p>
                      <a:r>
                        <a:rPr lang="en-US" dirty="0"/>
                        <a:t>Kurtosis</a:t>
                      </a:r>
                    </a:p>
                  </a:txBody>
                  <a:tcPr/>
                </a:tc>
                <a:tc>
                  <a:txBody>
                    <a:bodyPr/>
                    <a:lstStyle/>
                    <a:p>
                      <a:r>
                        <a:rPr lang="en-US" dirty="0"/>
                        <a:t>0.489691</a:t>
                      </a:r>
                    </a:p>
                  </a:txBody>
                  <a:tcPr/>
                </a:tc>
                <a:extLst>
                  <a:ext uri="{0D108BD9-81ED-4DB2-BD59-A6C34878D82A}">
                    <a16:rowId xmlns:a16="http://schemas.microsoft.com/office/drawing/2014/main" val="362655235"/>
                  </a:ext>
                </a:extLst>
              </a:tr>
            </a:tbl>
          </a:graphicData>
        </a:graphic>
      </p:graphicFrame>
      <p:sp>
        <p:nvSpPr>
          <p:cNvPr id="5" name="TextBox 4">
            <a:extLst>
              <a:ext uri="{FF2B5EF4-FFF2-40B4-BE49-F238E27FC236}">
                <a16:creationId xmlns:a16="http://schemas.microsoft.com/office/drawing/2014/main" id="{8F07B0C6-AA3F-1738-3C03-F4AA37B9D964}"/>
              </a:ext>
            </a:extLst>
          </p:cNvPr>
          <p:cNvSpPr txBox="1"/>
          <p:nvPr/>
        </p:nvSpPr>
        <p:spPr>
          <a:xfrm>
            <a:off x="913795" y="2164937"/>
            <a:ext cx="10353762" cy="646331"/>
          </a:xfrm>
          <a:prstGeom prst="rect">
            <a:avLst/>
          </a:prstGeom>
          <a:noFill/>
        </p:spPr>
        <p:txBody>
          <a:bodyPr wrap="square" rtlCol="0">
            <a:spAutoFit/>
          </a:bodyPr>
          <a:lstStyle/>
          <a:p>
            <a:r>
              <a:rPr lang="en-US" dirty="0"/>
              <a:t>I used closing price of AAPL from Jan 2010 to Dec 2022, listed in NASDAQ and performed 3 different methods to calculate </a:t>
            </a:r>
            <a:r>
              <a:rPr lang="en-US" dirty="0" err="1"/>
              <a:t>VaR.</a:t>
            </a:r>
            <a:endParaRPr lang="en-US" dirty="0"/>
          </a:p>
        </p:txBody>
      </p:sp>
      <p:pic>
        <p:nvPicPr>
          <p:cNvPr id="8" name="Picture 7" descr="Chart, histogram&#10;&#10;Description automatically generated">
            <a:extLst>
              <a:ext uri="{FF2B5EF4-FFF2-40B4-BE49-F238E27FC236}">
                <a16:creationId xmlns:a16="http://schemas.microsoft.com/office/drawing/2014/main" id="{1D0E29D2-A0A8-D947-D058-55E88B6CD157}"/>
              </a:ext>
            </a:extLst>
          </p:cNvPr>
          <p:cNvPicPr>
            <a:picLocks noChangeAspect="1"/>
          </p:cNvPicPr>
          <p:nvPr/>
        </p:nvPicPr>
        <p:blipFill>
          <a:blip r:embed="rId2"/>
          <a:stretch>
            <a:fillRect/>
          </a:stretch>
        </p:blipFill>
        <p:spPr>
          <a:xfrm>
            <a:off x="6570298" y="3011961"/>
            <a:ext cx="4203700" cy="2832100"/>
          </a:xfrm>
          <a:prstGeom prst="rect">
            <a:avLst/>
          </a:prstGeom>
        </p:spPr>
      </p:pic>
    </p:spTree>
    <p:extLst>
      <p:ext uri="{BB962C8B-B14F-4D97-AF65-F5344CB8AC3E}">
        <p14:creationId xmlns:p14="http://schemas.microsoft.com/office/powerpoint/2010/main" val="212965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52FF-4A73-061F-A41E-DCA2407F3BCF}"/>
              </a:ext>
            </a:extLst>
          </p:cNvPr>
          <p:cNvSpPr>
            <a:spLocks noGrp="1"/>
          </p:cNvSpPr>
          <p:nvPr>
            <p:ph type="title"/>
          </p:nvPr>
        </p:nvSpPr>
        <p:spPr/>
        <p:txBody>
          <a:bodyPr/>
          <a:lstStyle/>
          <a:p>
            <a:r>
              <a:rPr lang="en-US" dirty="0"/>
              <a:t>Historical Method</a:t>
            </a:r>
          </a:p>
        </p:txBody>
      </p:sp>
      <p:sp>
        <p:nvSpPr>
          <p:cNvPr id="8" name="Content Placeholder 7">
            <a:extLst>
              <a:ext uri="{FF2B5EF4-FFF2-40B4-BE49-F238E27FC236}">
                <a16:creationId xmlns:a16="http://schemas.microsoft.com/office/drawing/2014/main" id="{531ECEAD-FBE2-EDCC-B40B-C198BE2825CA}"/>
              </a:ext>
            </a:extLst>
          </p:cNvPr>
          <p:cNvSpPr>
            <a:spLocks noGrp="1"/>
          </p:cNvSpPr>
          <p:nvPr>
            <p:ph idx="1"/>
          </p:nvPr>
        </p:nvSpPr>
        <p:spPr>
          <a:xfrm>
            <a:off x="913795" y="2076450"/>
            <a:ext cx="10353762" cy="4171949"/>
          </a:xfrm>
        </p:spPr>
        <p:txBody>
          <a:bodyPr>
            <a:normAutofit lnSpcReduction="10000"/>
          </a:bodyPr>
          <a:lstStyle/>
          <a:p>
            <a:pPr>
              <a:lnSpc>
                <a:spcPct val="150000"/>
              </a:lnSpc>
            </a:pPr>
            <a:r>
              <a:rPr lang="en-US" sz="1600" dirty="0"/>
              <a:t>Historical simulation model estimate </a:t>
            </a:r>
            <a:r>
              <a:rPr lang="en-US" sz="1600" dirty="0" err="1"/>
              <a:t>VaR</a:t>
            </a:r>
            <a:r>
              <a:rPr lang="en-US" sz="1600" dirty="0"/>
              <a:t> by a full valuation method that actually calculates the value of all assets or positions that make up the portfolio through simulation. </a:t>
            </a:r>
            <a:br>
              <a:rPr lang="en-US" sz="1600" dirty="0"/>
            </a:br>
            <a:r>
              <a:rPr lang="en-US" sz="1600" dirty="0"/>
              <a:t>It has been argued that the historical </a:t>
            </a:r>
            <a:r>
              <a:rPr lang="en-US" sz="1600" dirty="0" err="1"/>
              <a:t>VaR</a:t>
            </a:r>
            <a:r>
              <a:rPr lang="en-US" sz="1600" dirty="0"/>
              <a:t>, which goes through this estimation process, accurately reflects the kurtosis of the market because it is easy to implement and the scenario is derived directly from market data. On the other hand, because the number of scenarios used is limited due to the availability of historical data, this method may have a greater convergence error than Monte Carlo </a:t>
            </a:r>
            <a:r>
              <a:rPr lang="en-US" sz="1600" dirty="0" err="1"/>
              <a:t>VaR.</a:t>
            </a:r>
            <a:r>
              <a:rPr lang="en-US" sz="1600" dirty="0"/>
              <a:t> Of course, this historical </a:t>
            </a:r>
            <a:r>
              <a:rPr lang="en-US" sz="1600" dirty="0" err="1"/>
              <a:t>VaR</a:t>
            </a:r>
            <a:r>
              <a:rPr lang="en-US" sz="1600" dirty="0"/>
              <a:t> can take periods into account , accommodate nonlinearity and nonnormal distributions, reflect both gamma risk and Vega risk and correlations, is not based on specific assumptions about the valuation model or on specific price changes of the underlying asset, and there is not based on a specific valuation model risk. However, if historical data on a specific day are excluded from the analysis without considering the temporarily increased volatility, the risk measurement can change significantly.</a:t>
            </a:r>
          </a:p>
          <a:p>
            <a:pPr marL="36900" indent="0">
              <a:lnSpc>
                <a:spcPct val="150000"/>
              </a:lnSpc>
              <a:buNone/>
            </a:pPr>
            <a:endParaRPr lang="en-US" sz="1600" dirty="0"/>
          </a:p>
          <a:p>
            <a:pPr>
              <a:lnSpc>
                <a:spcPct val="150000"/>
              </a:lnSpc>
            </a:pPr>
            <a:endParaRPr lang="en-US" sz="18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4558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D9C9-E2F5-7CA3-CFBB-AF5C49886F18}"/>
              </a:ext>
            </a:extLst>
          </p:cNvPr>
          <p:cNvSpPr>
            <a:spLocks noGrp="1"/>
          </p:cNvSpPr>
          <p:nvPr>
            <p:ph type="title"/>
          </p:nvPr>
        </p:nvSpPr>
        <p:spPr/>
        <p:txBody>
          <a:bodyPr/>
          <a:lstStyle/>
          <a:p>
            <a:r>
              <a:rPr lang="en-US" dirty="0"/>
              <a:t>Historical Method - Code</a:t>
            </a:r>
          </a:p>
        </p:txBody>
      </p:sp>
      <p:pic>
        <p:nvPicPr>
          <p:cNvPr id="5" name="Content Placeholder 4" descr="A picture containing text&#10;&#10;Description automatically generated">
            <a:extLst>
              <a:ext uri="{FF2B5EF4-FFF2-40B4-BE49-F238E27FC236}">
                <a16:creationId xmlns:a16="http://schemas.microsoft.com/office/drawing/2014/main" id="{C2888C9F-7A93-AF41-9BE6-0E67F9C8A9C0}"/>
              </a:ext>
            </a:extLst>
          </p:cNvPr>
          <p:cNvPicPr>
            <a:picLocks noGrp="1" noChangeAspect="1"/>
          </p:cNvPicPr>
          <p:nvPr>
            <p:ph idx="1"/>
          </p:nvPr>
        </p:nvPicPr>
        <p:blipFill>
          <a:blip r:embed="rId2"/>
          <a:stretch>
            <a:fillRect/>
          </a:stretch>
        </p:blipFill>
        <p:spPr>
          <a:xfrm>
            <a:off x="2810801" y="2076449"/>
            <a:ext cx="6570397" cy="4371743"/>
          </a:xfrm>
        </p:spPr>
      </p:pic>
    </p:spTree>
    <p:extLst>
      <p:ext uri="{BB962C8B-B14F-4D97-AF65-F5344CB8AC3E}">
        <p14:creationId xmlns:p14="http://schemas.microsoft.com/office/powerpoint/2010/main" val="210062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52FF-4A73-061F-A41E-DCA2407F3BCF}"/>
              </a:ext>
            </a:extLst>
          </p:cNvPr>
          <p:cNvSpPr>
            <a:spLocks noGrp="1"/>
          </p:cNvSpPr>
          <p:nvPr>
            <p:ph type="title"/>
          </p:nvPr>
        </p:nvSpPr>
        <p:spPr/>
        <p:txBody>
          <a:bodyPr/>
          <a:lstStyle/>
          <a:p>
            <a:r>
              <a:rPr lang="en-US" dirty="0"/>
              <a:t>Historical Method - Result</a:t>
            </a:r>
          </a:p>
        </p:txBody>
      </p:sp>
      <p:pic>
        <p:nvPicPr>
          <p:cNvPr id="6" name="Content Placeholder 5" descr="Chart, histogram&#10;&#10;Description automatically generated">
            <a:extLst>
              <a:ext uri="{FF2B5EF4-FFF2-40B4-BE49-F238E27FC236}">
                <a16:creationId xmlns:a16="http://schemas.microsoft.com/office/drawing/2014/main" id="{6C3505CB-EAEA-B80F-C770-0779AA840983}"/>
              </a:ext>
            </a:extLst>
          </p:cNvPr>
          <p:cNvPicPr>
            <a:picLocks noGrp="1" noChangeAspect="1"/>
          </p:cNvPicPr>
          <p:nvPr>
            <p:ph idx="1"/>
          </p:nvPr>
        </p:nvPicPr>
        <p:blipFill>
          <a:blip r:embed="rId2"/>
          <a:stretch>
            <a:fillRect/>
          </a:stretch>
        </p:blipFill>
        <p:spPr>
          <a:xfrm>
            <a:off x="6411348" y="2488831"/>
            <a:ext cx="5525279" cy="3272667"/>
          </a:xfrm>
        </p:spPr>
      </p:pic>
      <p:graphicFrame>
        <p:nvGraphicFramePr>
          <p:cNvPr id="4" name="Table 4">
            <a:extLst>
              <a:ext uri="{FF2B5EF4-FFF2-40B4-BE49-F238E27FC236}">
                <a16:creationId xmlns:a16="http://schemas.microsoft.com/office/drawing/2014/main" id="{4F4CDEA0-B31A-EEE9-8349-006A44709F08}"/>
              </a:ext>
            </a:extLst>
          </p:cNvPr>
          <p:cNvGraphicFramePr>
            <a:graphicFrameLocks/>
          </p:cNvGraphicFramePr>
          <p:nvPr>
            <p:extLst>
              <p:ext uri="{D42A27DB-BD31-4B8C-83A1-F6EECF244321}">
                <p14:modId xmlns:p14="http://schemas.microsoft.com/office/powerpoint/2010/main" val="1427842080"/>
              </p:ext>
            </p:extLst>
          </p:nvPr>
        </p:nvGraphicFramePr>
        <p:xfrm>
          <a:off x="913794" y="2785539"/>
          <a:ext cx="5182206" cy="2771088"/>
        </p:xfrm>
        <a:graphic>
          <a:graphicData uri="http://schemas.openxmlformats.org/drawingml/2006/table">
            <a:tbl>
              <a:tblPr firstRow="1" bandRow="1">
                <a:tableStyleId>{5C22544A-7EE6-4342-B048-85BDC9FD1C3A}</a:tableStyleId>
              </a:tblPr>
              <a:tblGrid>
                <a:gridCol w="2591103">
                  <a:extLst>
                    <a:ext uri="{9D8B030D-6E8A-4147-A177-3AD203B41FA5}">
                      <a16:colId xmlns:a16="http://schemas.microsoft.com/office/drawing/2014/main" val="2137646965"/>
                    </a:ext>
                  </a:extLst>
                </a:gridCol>
                <a:gridCol w="2591103">
                  <a:extLst>
                    <a:ext uri="{9D8B030D-6E8A-4147-A177-3AD203B41FA5}">
                      <a16:colId xmlns:a16="http://schemas.microsoft.com/office/drawing/2014/main" val="3666013680"/>
                    </a:ext>
                  </a:extLst>
                </a:gridCol>
              </a:tblGrid>
              <a:tr h="668555">
                <a:tc>
                  <a:txBody>
                    <a:bodyPr/>
                    <a:lstStyle/>
                    <a:p>
                      <a:r>
                        <a:rPr lang="en-US" dirty="0"/>
                        <a:t>Confidence Level</a:t>
                      </a:r>
                    </a:p>
                  </a:txBody>
                  <a:tcPr/>
                </a:tc>
                <a:tc>
                  <a:txBody>
                    <a:bodyPr/>
                    <a:lstStyle/>
                    <a:p>
                      <a:r>
                        <a:rPr lang="en-US" dirty="0" err="1"/>
                        <a:t>VaR</a:t>
                      </a:r>
                      <a:endParaRPr lang="en-US" dirty="0"/>
                    </a:p>
                  </a:txBody>
                  <a:tcPr/>
                </a:tc>
                <a:extLst>
                  <a:ext uri="{0D108BD9-81ED-4DB2-BD59-A6C34878D82A}">
                    <a16:rowId xmlns:a16="http://schemas.microsoft.com/office/drawing/2014/main" val="3158168449"/>
                  </a:ext>
                </a:extLst>
              </a:tr>
              <a:tr h="668555">
                <a:tc>
                  <a:txBody>
                    <a:bodyPr/>
                    <a:lstStyle/>
                    <a:p>
                      <a:r>
                        <a:rPr lang="en-US" dirty="0"/>
                        <a:t>Standard deviation</a:t>
                      </a:r>
                    </a:p>
                  </a:txBody>
                  <a:tcPr/>
                </a:tc>
                <a:tc>
                  <a:txBody>
                    <a:bodyPr/>
                    <a:lstStyle/>
                    <a:p>
                      <a:r>
                        <a:rPr lang="en-US" dirty="0"/>
                        <a:t>0.0191951</a:t>
                      </a:r>
                    </a:p>
                  </a:txBody>
                  <a:tcPr/>
                </a:tc>
                <a:extLst>
                  <a:ext uri="{0D108BD9-81ED-4DB2-BD59-A6C34878D82A}">
                    <a16:rowId xmlns:a16="http://schemas.microsoft.com/office/drawing/2014/main" val="3910425984"/>
                  </a:ext>
                </a:extLst>
              </a:tr>
              <a:tr h="668555">
                <a:tc>
                  <a:txBody>
                    <a:bodyPr/>
                    <a:lstStyle/>
                    <a:p>
                      <a:r>
                        <a:rPr lang="en-US" dirty="0"/>
                        <a:t>95%</a:t>
                      </a:r>
                    </a:p>
                  </a:txBody>
                  <a:tcPr/>
                </a:tc>
                <a:tc>
                  <a:txBody>
                    <a:bodyPr/>
                    <a:lstStyle/>
                    <a:p>
                      <a:r>
                        <a:rPr lang="en-US" dirty="0"/>
                        <a:t>0.0270188</a:t>
                      </a:r>
                    </a:p>
                  </a:txBody>
                  <a:tcPr/>
                </a:tc>
                <a:extLst>
                  <a:ext uri="{0D108BD9-81ED-4DB2-BD59-A6C34878D82A}">
                    <a16:rowId xmlns:a16="http://schemas.microsoft.com/office/drawing/2014/main" val="2076118548"/>
                  </a:ext>
                </a:extLst>
              </a:tr>
              <a:tr h="765423">
                <a:tc>
                  <a:txBody>
                    <a:bodyPr/>
                    <a:lstStyle/>
                    <a:p>
                      <a:r>
                        <a:rPr lang="en-US" dirty="0"/>
                        <a:t>99%</a:t>
                      </a:r>
                    </a:p>
                  </a:txBody>
                  <a:tcPr/>
                </a:tc>
                <a:tc>
                  <a:txBody>
                    <a:bodyPr/>
                    <a:lstStyle/>
                    <a:p>
                      <a:r>
                        <a:rPr lang="en-US" dirty="0"/>
                        <a:t>0.0476422</a:t>
                      </a:r>
                    </a:p>
                  </a:txBody>
                  <a:tcPr/>
                </a:tc>
                <a:extLst>
                  <a:ext uri="{0D108BD9-81ED-4DB2-BD59-A6C34878D82A}">
                    <a16:rowId xmlns:a16="http://schemas.microsoft.com/office/drawing/2014/main" val="362655235"/>
                  </a:ext>
                </a:extLst>
              </a:tr>
            </a:tbl>
          </a:graphicData>
        </a:graphic>
      </p:graphicFrame>
    </p:spTree>
    <p:extLst>
      <p:ext uri="{BB962C8B-B14F-4D97-AF65-F5344CB8AC3E}">
        <p14:creationId xmlns:p14="http://schemas.microsoft.com/office/powerpoint/2010/main" val="337138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52FF-4A73-061F-A41E-DCA2407F3BCF}"/>
              </a:ext>
            </a:extLst>
          </p:cNvPr>
          <p:cNvSpPr>
            <a:spLocks noGrp="1"/>
          </p:cNvSpPr>
          <p:nvPr>
            <p:ph type="title"/>
          </p:nvPr>
        </p:nvSpPr>
        <p:spPr/>
        <p:txBody>
          <a:bodyPr/>
          <a:lstStyle/>
          <a:p>
            <a:r>
              <a:rPr lang="en-US" dirty="0"/>
              <a:t>Variance Covariance Method</a:t>
            </a:r>
          </a:p>
        </p:txBody>
      </p:sp>
      <p:sp>
        <p:nvSpPr>
          <p:cNvPr id="8" name="Content Placeholder 7">
            <a:extLst>
              <a:ext uri="{FF2B5EF4-FFF2-40B4-BE49-F238E27FC236}">
                <a16:creationId xmlns:a16="http://schemas.microsoft.com/office/drawing/2014/main" id="{531ECEAD-FBE2-EDCC-B40B-C198BE2825CA}"/>
              </a:ext>
            </a:extLst>
          </p:cNvPr>
          <p:cNvSpPr>
            <a:spLocks noGrp="1"/>
          </p:cNvSpPr>
          <p:nvPr>
            <p:ph idx="1"/>
          </p:nvPr>
        </p:nvSpPr>
        <p:spPr>
          <a:xfrm>
            <a:off x="913795" y="2076450"/>
            <a:ext cx="10353762" cy="4171949"/>
          </a:xfrm>
        </p:spPr>
        <p:txBody>
          <a:bodyPr>
            <a:normAutofit/>
          </a:bodyPr>
          <a:lstStyle/>
          <a:p>
            <a:pPr>
              <a:lnSpc>
                <a:spcPct val="150000"/>
              </a:lnSpc>
            </a:pPr>
            <a:r>
              <a:rPr lang="en-US" sz="1600" dirty="0"/>
              <a:t>Variance Covariance method, also </a:t>
            </a:r>
            <a:r>
              <a:rPr lang="en-US" sz="1600" dirty="0" err="1"/>
              <a:t>callsd</a:t>
            </a:r>
            <a:r>
              <a:rPr lang="en-US" sz="1600" dirty="0"/>
              <a:t> Greek </a:t>
            </a:r>
            <a:r>
              <a:rPr lang="en-US" sz="1600" dirty="0" err="1"/>
              <a:t>VaR</a:t>
            </a:r>
            <a:r>
              <a:rPr lang="en-US" sz="1600" dirty="0"/>
              <a:t>, introduces second-order sensitivity to analysis by abandoning the assumption of linearity regarding price volatility of the portfolio among the assumptions of the parametric </a:t>
            </a:r>
            <a:r>
              <a:rPr lang="en-US" sz="1600" dirty="0" err="1"/>
              <a:t>VaR</a:t>
            </a:r>
            <a:r>
              <a:rPr lang="en-US" sz="1600" dirty="0"/>
              <a:t> and adopting a quadratic assumption. Sophisticated calculations are required to obtain accurate </a:t>
            </a:r>
            <a:r>
              <a:rPr lang="en-US" sz="1600" dirty="0" err="1"/>
              <a:t>VaR</a:t>
            </a:r>
            <a:r>
              <a:rPr lang="en-US" sz="1600" dirty="0"/>
              <a:t> estimates by this model, but by orthogonalizing the covariance matrix, the probability variable for the future value of the portfolio can be expressed as the sum of the normal probability variables and constant terms in the chi-squared random variables, and the </a:t>
            </a:r>
            <a:r>
              <a:rPr lang="en-US" sz="1600" dirty="0" err="1"/>
              <a:t>VaR</a:t>
            </a:r>
            <a:r>
              <a:rPr lang="en-US" sz="1600" dirty="0"/>
              <a:t> value of the portfolio can be determined through such characterization. This delta-gamma </a:t>
            </a:r>
            <a:r>
              <a:rPr lang="en-US" sz="1600" dirty="0" err="1"/>
              <a:t>VaR</a:t>
            </a:r>
            <a:r>
              <a:rPr lang="en-US" sz="1600" dirty="0"/>
              <a:t> is reasonable for most portfolios when estimating the adequacy of the secondary assumption and only one day's </a:t>
            </a:r>
            <a:r>
              <a:rPr lang="en-US" sz="1600" dirty="0" err="1"/>
              <a:t>VaR</a:t>
            </a:r>
            <a:r>
              <a:rPr lang="en-US" sz="1600" dirty="0"/>
              <a:t>, except for those portfolios where exposure to exotic derivatives such as near-maturity options or knock-out options is important.</a:t>
            </a:r>
            <a:br>
              <a:rPr lang="en-US" sz="1600" dirty="0"/>
            </a:br>
            <a:endParaRPr lang="en-US" sz="1600" dirty="0"/>
          </a:p>
          <a:p>
            <a:pPr>
              <a:lnSpc>
                <a:spcPct val="150000"/>
              </a:lnSpc>
            </a:pPr>
            <a:endParaRPr lang="en-US" sz="18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89113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EB90-3A03-7010-FCA6-34C4B5958DC7}"/>
              </a:ext>
            </a:extLst>
          </p:cNvPr>
          <p:cNvSpPr>
            <a:spLocks noGrp="1"/>
          </p:cNvSpPr>
          <p:nvPr>
            <p:ph type="title"/>
          </p:nvPr>
        </p:nvSpPr>
        <p:spPr/>
        <p:txBody>
          <a:bodyPr/>
          <a:lstStyle/>
          <a:p>
            <a:r>
              <a:rPr lang="en-US" dirty="0"/>
              <a:t>Variance Covariance Method - Code</a:t>
            </a:r>
          </a:p>
        </p:txBody>
      </p:sp>
      <p:pic>
        <p:nvPicPr>
          <p:cNvPr id="5" name="Picture 4" descr="Text&#10;&#10;Description automatically generated">
            <a:extLst>
              <a:ext uri="{FF2B5EF4-FFF2-40B4-BE49-F238E27FC236}">
                <a16:creationId xmlns:a16="http://schemas.microsoft.com/office/drawing/2014/main" id="{BD596B51-61DF-3C3D-30D7-D4B13ABE52C1}"/>
              </a:ext>
            </a:extLst>
          </p:cNvPr>
          <p:cNvPicPr>
            <a:picLocks noChangeAspect="1"/>
          </p:cNvPicPr>
          <p:nvPr/>
        </p:nvPicPr>
        <p:blipFill>
          <a:blip r:embed="rId2"/>
          <a:stretch>
            <a:fillRect/>
          </a:stretch>
        </p:blipFill>
        <p:spPr>
          <a:xfrm>
            <a:off x="3323531" y="1866900"/>
            <a:ext cx="5534289" cy="4787096"/>
          </a:xfrm>
          <a:prstGeom prst="rect">
            <a:avLst/>
          </a:prstGeom>
        </p:spPr>
      </p:pic>
    </p:spTree>
    <p:extLst>
      <p:ext uri="{BB962C8B-B14F-4D97-AF65-F5344CB8AC3E}">
        <p14:creationId xmlns:p14="http://schemas.microsoft.com/office/powerpoint/2010/main" val="155646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D42F-1E14-DB1F-7687-C865E6E54B5E}"/>
              </a:ext>
            </a:extLst>
          </p:cNvPr>
          <p:cNvSpPr>
            <a:spLocks noGrp="1"/>
          </p:cNvSpPr>
          <p:nvPr>
            <p:ph type="title"/>
          </p:nvPr>
        </p:nvSpPr>
        <p:spPr/>
        <p:txBody>
          <a:bodyPr/>
          <a:lstStyle/>
          <a:p>
            <a:r>
              <a:rPr lang="en-US" dirty="0"/>
              <a:t>Variance Covariance method - Result</a:t>
            </a:r>
          </a:p>
        </p:txBody>
      </p:sp>
      <p:sp>
        <p:nvSpPr>
          <p:cNvPr id="3" name="Content Placeholder 2">
            <a:extLst>
              <a:ext uri="{FF2B5EF4-FFF2-40B4-BE49-F238E27FC236}">
                <a16:creationId xmlns:a16="http://schemas.microsoft.com/office/drawing/2014/main" id="{55D19069-9DB0-9644-7A9E-E40A12DF6780}"/>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0554240D-4FD1-FAF6-841E-75C46EB2FF0B}"/>
              </a:ext>
            </a:extLst>
          </p:cNvPr>
          <p:cNvGraphicFramePr>
            <a:graphicFrameLocks/>
          </p:cNvGraphicFramePr>
          <p:nvPr>
            <p:extLst>
              <p:ext uri="{D42A27DB-BD31-4B8C-83A1-F6EECF244321}">
                <p14:modId xmlns:p14="http://schemas.microsoft.com/office/powerpoint/2010/main" val="437984258"/>
              </p:ext>
            </p:extLst>
          </p:nvPr>
        </p:nvGraphicFramePr>
        <p:xfrm>
          <a:off x="913794" y="2701134"/>
          <a:ext cx="5182206" cy="2771088"/>
        </p:xfrm>
        <a:graphic>
          <a:graphicData uri="http://schemas.openxmlformats.org/drawingml/2006/table">
            <a:tbl>
              <a:tblPr firstRow="1" bandRow="1">
                <a:tableStyleId>{5C22544A-7EE6-4342-B048-85BDC9FD1C3A}</a:tableStyleId>
              </a:tblPr>
              <a:tblGrid>
                <a:gridCol w="2591103">
                  <a:extLst>
                    <a:ext uri="{9D8B030D-6E8A-4147-A177-3AD203B41FA5}">
                      <a16:colId xmlns:a16="http://schemas.microsoft.com/office/drawing/2014/main" val="2137646965"/>
                    </a:ext>
                  </a:extLst>
                </a:gridCol>
                <a:gridCol w="2591103">
                  <a:extLst>
                    <a:ext uri="{9D8B030D-6E8A-4147-A177-3AD203B41FA5}">
                      <a16:colId xmlns:a16="http://schemas.microsoft.com/office/drawing/2014/main" val="3666013680"/>
                    </a:ext>
                  </a:extLst>
                </a:gridCol>
              </a:tblGrid>
              <a:tr h="668555">
                <a:tc>
                  <a:txBody>
                    <a:bodyPr/>
                    <a:lstStyle/>
                    <a:p>
                      <a:r>
                        <a:rPr lang="en-US" dirty="0"/>
                        <a:t>Confidence Level</a:t>
                      </a:r>
                    </a:p>
                  </a:txBody>
                  <a:tcPr/>
                </a:tc>
                <a:tc>
                  <a:txBody>
                    <a:bodyPr/>
                    <a:lstStyle/>
                    <a:p>
                      <a:r>
                        <a:rPr lang="en-US" dirty="0" err="1"/>
                        <a:t>VaR</a:t>
                      </a:r>
                      <a:endParaRPr lang="en-US" dirty="0"/>
                    </a:p>
                  </a:txBody>
                  <a:tcPr/>
                </a:tc>
                <a:extLst>
                  <a:ext uri="{0D108BD9-81ED-4DB2-BD59-A6C34878D82A}">
                    <a16:rowId xmlns:a16="http://schemas.microsoft.com/office/drawing/2014/main" val="3158168449"/>
                  </a:ext>
                </a:extLst>
              </a:tr>
              <a:tr h="668555">
                <a:tc>
                  <a:txBody>
                    <a:bodyPr/>
                    <a:lstStyle/>
                    <a:p>
                      <a:r>
                        <a:rPr lang="en-US" dirty="0"/>
                        <a:t>90%</a:t>
                      </a:r>
                    </a:p>
                  </a:txBody>
                  <a:tcPr/>
                </a:tc>
                <a:tc>
                  <a:txBody>
                    <a:bodyPr/>
                    <a:lstStyle/>
                    <a:p>
                      <a:r>
                        <a:rPr lang="en-US" dirty="0"/>
                        <a:t>0.0220449</a:t>
                      </a:r>
                    </a:p>
                  </a:txBody>
                  <a:tcPr/>
                </a:tc>
                <a:extLst>
                  <a:ext uri="{0D108BD9-81ED-4DB2-BD59-A6C34878D82A}">
                    <a16:rowId xmlns:a16="http://schemas.microsoft.com/office/drawing/2014/main" val="3910425984"/>
                  </a:ext>
                </a:extLst>
              </a:tr>
              <a:tr h="668555">
                <a:tc>
                  <a:txBody>
                    <a:bodyPr/>
                    <a:lstStyle/>
                    <a:p>
                      <a:r>
                        <a:rPr lang="en-US" dirty="0"/>
                        <a:t>95%</a:t>
                      </a:r>
                    </a:p>
                  </a:txBody>
                  <a:tcPr/>
                </a:tc>
                <a:tc>
                  <a:txBody>
                    <a:bodyPr/>
                    <a:lstStyle/>
                    <a:p>
                      <a:r>
                        <a:rPr lang="en-US" dirty="0"/>
                        <a:t>0.0286133</a:t>
                      </a:r>
                    </a:p>
                  </a:txBody>
                  <a:tcPr/>
                </a:tc>
                <a:extLst>
                  <a:ext uri="{0D108BD9-81ED-4DB2-BD59-A6C34878D82A}">
                    <a16:rowId xmlns:a16="http://schemas.microsoft.com/office/drawing/2014/main" val="2076118548"/>
                  </a:ext>
                </a:extLst>
              </a:tr>
              <a:tr h="765423">
                <a:tc>
                  <a:txBody>
                    <a:bodyPr/>
                    <a:lstStyle/>
                    <a:p>
                      <a:r>
                        <a:rPr lang="en-US" dirty="0"/>
                        <a:t>99%</a:t>
                      </a:r>
                    </a:p>
                  </a:txBody>
                  <a:tcPr/>
                </a:tc>
                <a:tc>
                  <a:txBody>
                    <a:bodyPr/>
                    <a:lstStyle/>
                    <a:p>
                      <a:r>
                        <a:rPr lang="en-US" dirty="0"/>
                        <a:t>0.0409345</a:t>
                      </a:r>
                    </a:p>
                  </a:txBody>
                  <a:tcPr/>
                </a:tc>
                <a:extLst>
                  <a:ext uri="{0D108BD9-81ED-4DB2-BD59-A6C34878D82A}">
                    <a16:rowId xmlns:a16="http://schemas.microsoft.com/office/drawing/2014/main" val="362655235"/>
                  </a:ext>
                </a:extLst>
              </a:tr>
            </a:tbl>
          </a:graphicData>
        </a:graphic>
      </p:graphicFrame>
      <p:pic>
        <p:nvPicPr>
          <p:cNvPr id="5" name="Picture 4" descr="Chart, histogram&#10;&#10;Description automatically generated">
            <a:extLst>
              <a:ext uri="{FF2B5EF4-FFF2-40B4-BE49-F238E27FC236}">
                <a16:creationId xmlns:a16="http://schemas.microsoft.com/office/drawing/2014/main" id="{5BB900BE-595A-5BD3-37F5-CD65E934A4E8}"/>
              </a:ext>
            </a:extLst>
          </p:cNvPr>
          <p:cNvPicPr>
            <a:picLocks noChangeAspect="1"/>
          </p:cNvPicPr>
          <p:nvPr/>
        </p:nvPicPr>
        <p:blipFill>
          <a:blip r:embed="rId2"/>
          <a:stretch>
            <a:fillRect/>
          </a:stretch>
        </p:blipFill>
        <p:spPr>
          <a:xfrm>
            <a:off x="6416156" y="2524578"/>
            <a:ext cx="4851400" cy="3124200"/>
          </a:xfrm>
          <a:prstGeom prst="rect">
            <a:avLst/>
          </a:prstGeom>
        </p:spPr>
      </p:pic>
    </p:spTree>
    <p:extLst>
      <p:ext uri="{BB962C8B-B14F-4D97-AF65-F5344CB8AC3E}">
        <p14:creationId xmlns:p14="http://schemas.microsoft.com/office/powerpoint/2010/main" val="3884654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48</TotalTime>
  <Words>1007</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Calisto MT</vt:lpstr>
      <vt:lpstr>Menlo</vt:lpstr>
      <vt:lpstr>Wingdings 2</vt:lpstr>
      <vt:lpstr>SlateVTI</vt:lpstr>
      <vt:lpstr>Value at Risk calculation in Python</vt:lpstr>
      <vt:lpstr>What is Value at Risk (VaR)? </vt:lpstr>
      <vt:lpstr>Basic Statistics on the data</vt:lpstr>
      <vt:lpstr>Historical Method</vt:lpstr>
      <vt:lpstr>Historical Method - Code</vt:lpstr>
      <vt:lpstr>Historical Method - Result</vt:lpstr>
      <vt:lpstr>Variance Covariance Method</vt:lpstr>
      <vt:lpstr>Variance Covariance Method - Code</vt:lpstr>
      <vt:lpstr>Variance Covariance method - Result</vt:lpstr>
      <vt:lpstr>Monte Carlo Simulation Method</vt:lpstr>
      <vt:lpstr>Monte Carlo Simulation Method - Code</vt:lpstr>
      <vt:lpstr>Monte Carlo Simulation Method - 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dc:title>
  <dc:creator>김수민(중어중문학과)</dc:creator>
  <cp:lastModifiedBy>김수민(중어중문학과)</cp:lastModifiedBy>
  <cp:revision>2</cp:revision>
  <dcterms:created xsi:type="dcterms:W3CDTF">2022-12-12T02:57:47Z</dcterms:created>
  <dcterms:modified xsi:type="dcterms:W3CDTF">2022-12-12T03:45:53Z</dcterms:modified>
</cp:coreProperties>
</file>