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98" r:id="rId3"/>
    <p:sldId id="353" r:id="rId4"/>
    <p:sldId id="332" r:id="rId5"/>
    <p:sldId id="333" r:id="rId6"/>
    <p:sldId id="360" r:id="rId7"/>
    <p:sldId id="361" r:id="rId8"/>
    <p:sldId id="363" r:id="rId9"/>
    <p:sldId id="362" r:id="rId10"/>
    <p:sldId id="365" r:id="rId11"/>
    <p:sldId id="366" r:id="rId12"/>
    <p:sldId id="368" r:id="rId13"/>
    <p:sldId id="292" r:id="rId14"/>
    <p:sldId id="340" r:id="rId15"/>
    <p:sldId id="341" r:id="rId16"/>
    <p:sldId id="342" r:id="rId17"/>
    <p:sldId id="343" r:id="rId18"/>
    <p:sldId id="344" r:id="rId19"/>
    <p:sldId id="345" r:id="rId20"/>
    <p:sldId id="349" r:id="rId21"/>
    <p:sldId id="355" r:id="rId22"/>
    <p:sldId id="346" r:id="rId23"/>
    <p:sldId id="347" r:id="rId24"/>
    <p:sldId id="359" r:id="rId25"/>
    <p:sldId id="369" r:id="rId26"/>
    <p:sldId id="348" r:id="rId27"/>
    <p:sldId id="357" r:id="rId28"/>
    <p:sldId id="351" r:id="rId29"/>
    <p:sldId id="352" r:id="rId30"/>
    <p:sldId id="356" r:id="rId31"/>
    <p:sldId id="30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 소연" initials="채소" lastIdx="1" clrIdx="0">
    <p:extLst>
      <p:ext uri="{19B8F6BF-5375-455C-9EA6-DF929625EA0E}">
        <p15:presenceInfo xmlns:p15="http://schemas.microsoft.com/office/powerpoint/2012/main" userId="59ce5ebd65fad7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C000"/>
    <a:srgbClr val="FFFF00"/>
    <a:srgbClr val="EAEAEA"/>
    <a:srgbClr val="FFCE38"/>
    <a:srgbClr val="41A30D"/>
    <a:srgbClr val="FEEF92"/>
    <a:srgbClr val="FFFF66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447" autoAdjust="0"/>
  </p:normalViewPr>
  <p:slideViewPr>
    <p:cSldViewPr snapToGrid="0" showGuides="1">
      <p:cViewPr varScale="1">
        <p:scale>
          <a:sx n="67" d="100"/>
          <a:sy n="67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lyft.com/announcing-confidant-an-open-source-secret-management-service-from-lyft-1e256fe628a3" TargetMode="External"/><Relationship Id="rId2" Type="http://schemas.openxmlformats.org/officeDocument/2006/relationships/hyperlink" Target="https://docs.microsoft.com/en-us/azure/security/azure-security-encryption-atres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C6D4F32-1F43-4611-B6C9-5F330BDAB229}"/>
              </a:ext>
            </a:extLst>
          </p:cNvPr>
          <p:cNvGrpSpPr/>
          <p:nvPr/>
        </p:nvGrpSpPr>
        <p:grpSpPr>
          <a:xfrm>
            <a:off x="3562729" y="5850693"/>
            <a:ext cx="4849353" cy="400110"/>
            <a:chOff x="3810397" y="4317445"/>
            <a:chExt cx="4849353" cy="4001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540C0C-C67A-4CCA-936F-6F1BF9B33AA6}"/>
                </a:ext>
              </a:extLst>
            </p:cNvPr>
            <p:cNvSpPr/>
            <p:nvPr/>
          </p:nvSpPr>
          <p:spPr>
            <a:xfrm>
              <a:off x="3810397" y="4317445"/>
              <a:ext cx="4849353" cy="400110"/>
            </a:xfrm>
            <a:prstGeom prst="roundRect">
              <a:avLst>
                <a:gd name="adj" fmla="val 50000"/>
              </a:avLst>
            </a:prstGeom>
            <a:solidFill>
              <a:srgbClr val="FFFF6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2694-2958-48AC-A495-3A4D740A8E48}"/>
                </a:ext>
              </a:extLst>
            </p:cNvPr>
            <p:cNvSpPr txBox="1"/>
            <p:nvPr/>
          </p:nvSpPr>
          <p:spPr>
            <a:xfrm>
              <a:off x="3810397" y="4317445"/>
              <a:ext cx="4849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전준오</a:t>
              </a:r>
              <a:r>
                <a:rPr lang="en-US" altLang="ko-KR" sz="2000" dirty="0"/>
                <a:t>,</a:t>
              </a:r>
              <a:r>
                <a:rPr lang="ko-KR" altLang="en-US" sz="2000" dirty="0" err="1"/>
                <a:t>김호중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채소연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김민석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김선욱</a:t>
              </a:r>
              <a:endPara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589E19-BB1E-42AD-A090-037917851ABF}"/>
              </a:ext>
            </a:extLst>
          </p:cNvPr>
          <p:cNvGrpSpPr/>
          <p:nvPr/>
        </p:nvGrpSpPr>
        <p:grpSpPr>
          <a:xfrm>
            <a:off x="2804160" y="1052138"/>
            <a:ext cx="6583680" cy="829787"/>
            <a:chOff x="2849078" y="2019291"/>
            <a:chExt cx="6583680" cy="8297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F4AACF-BF98-4D1B-815E-F2B21068B69C}"/>
                </a:ext>
              </a:extLst>
            </p:cNvPr>
            <p:cNvSpPr/>
            <p:nvPr/>
          </p:nvSpPr>
          <p:spPr>
            <a:xfrm>
              <a:off x="2849078" y="2019291"/>
              <a:ext cx="6583680" cy="829787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F3868-DADC-439E-953C-BAD4581A3B8A}"/>
                </a:ext>
              </a:extLst>
            </p:cNvPr>
            <p:cNvSpPr txBox="1"/>
            <p:nvPr/>
          </p:nvSpPr>
          <p:spPr>
            <a:xfrm>
              <a:off x="3562729" y="2138190"/>
              <a:ext cx="5097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기능분석 보고서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8F506-E47E-464C-B106-FCFF52109857}"/>
              </a:ext>
            </a:extLst>
          </p:cNvPr>
          <p:cNvSpPr/>
          <p:nvPr/>
        </p:nvSpPr>
        <p:spPr>
          <a:xfrm>
            <a:off x="10352610" y="6166144"/>
            <a:ext cx="164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공개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SW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실무</a:t>
            </a:r>
            <a:endParaRPr lang="ko-KR" altLang="en-US" b="1" i="0" dirty="0">
              <a:solidFill>
                <a:schemeClr val="bg1">
                  <a:lumMod val="50000"/>
                </a:schemeClr>
              </a:solidFill>
              <a:effectLst/>
              <a:latin typeface="medium-content-sans-serif-fon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87D31-B741-4D1D-9798-5FDB94CC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116432"/>
            <a:ext cx="658368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8A862-5C33-4053-86B5-86E3264ACFA1}"/>
              </a:ext>
            </a:extLst>
          </p:cNvPr>
          <p:cNvSpPr/>
          <p:nvPr/>
        </p:nvSpPr>
        <p:spPr>
          <a:xfrm>
            <a:off x="247650" y="1390650"/>
            <a:ext cx="11811000" cy="5111006"/>
          </a:xfrm>
          <a:prstGeom prst="round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__init__.py :</a:t>
            </a:r>
            <a:r>
              <a:rPr lang="ko-KR" altLang="en-US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파이썬의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생성자로 전반적인 기능의 선언 및 초기화 파일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테스트가 실패한 가져오기를 제거하는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Ciphermanager.py : Refactor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버전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1.1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새로운 특징을 구성하는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Encrypted_settings.py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자동화되지 않은 구성에서 구성 수정을 수락하는 기능을 하는 파일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graphite.py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실행을 변화시키는 기능을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keymanager.py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warning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있는 오타를 수정하는 기능을 하는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Settings.py : confidant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설정 파일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webhook.py : 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간단한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webhook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추가하는 파일 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wsgi.py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실질적인 앱 실행 파일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 </a:t>
            </a:r>
            <a:r>
              <a:rPr lang="ko-KR" altLang="en-US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플라스트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객체에 값을 넣어 웹서버를 실행하는 파일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AEBA9E-DCEC-4477-81B7-26C60292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39" y="1600200"/>
            <a:ext cx="9144000" cy="1394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F094B2-04A8-4B98-B432-32420CB52AAD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파일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9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768D23-53EB-43C7-B0DB-FAE55C6D6A4C}"/>
              </a:ext>
            </a:extLst>
          </p:cNvPr>
          <p:cNvSpPr/>
          <p:nvPr/>
        </p:nvSpPr>
        <p:spPr>
          <a:xfrm>
            <a:off x="636530" y="1149060"/>
            <a:ext cx="1897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authnz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EED1-0670-4F5F-B708-A54E8BA6B848}"/>
              </a:ext>
            </a:extLst>
          </p:cNvPr>
          <p:cNvSpPr/>
          <p:nvPr/>
        </p:nvSpPr>
        <p:spPr>
          <a:xfrm>
            <a:off x="7312898" y="1026374"/>
            <a:ext cx="84787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lib </a:t>
            </a:r>
            <a:r>
              <a:rPr lang="ko-KR" altLang="en-US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39AFB5-2A5C-42BC-92AE-A6C38DC87050}"/>
              </a:ext>
            </a:extLst>
          </p:cNvPr>
          <p:cNvSpPr/>
          <p:nvPr/>
        </p:nvSpPr>
        <p:spPr>
          <a:xfrm>
            <a:off x="636529" y="4589391"/>
            <a:ext cx="180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routes 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4692B5-878B-4530-9B33-C935264E396D}"/>
              </a:ext>
            </a:extLst>
          </p:cNvPr>
          <p:cNvSpPr/>
          <p:nvPr/>
        </p:nvSpPr>
        <p:spPr>
          <a:xfrm>
            <a:off x="636529" y="5043977"/>
            <a:ext cx="8491429" cy="1422127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_init_.py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전반적인 기능의 선언 및 초기화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saml.py : </a:t>
            </a:r>
            <a:r>
              <a:rPr lang="en-US" altLang="ko-KR" sz="17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saml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인증 방식으로 경로를 내보내는 방식에 대해 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static_files.py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경로의 고정된 </a:t>
            </a:r>
            <a:r>
              <a:rPr lang="ko-KR" altLang="en-US" sz="17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이동값이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기술되어 있는 파일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v1.py : v1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이용하는 경로를 내보내는 방식이 기술되어 있는 파일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8FA443-D1B7-4D8F-A995-6387806FE83A}"/>
              </a:ext>
            </a:extLst>
          </p:cNvPr>
          <p:cNvSpPr/>
          <p:nvPr/>
        </p:nvSpPr>
        <p:spPr>
          <a:xfrm>
            <a:off x="636529" y="2801860"/>
            <a:ext cx="196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utils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34991B-20A4-4898-A395-6762F013CAA1}"/>
              </a:ext>
            </a:extLst>
          </p:cNvPr>
          <p:cNvSpPr/>
          <p:nvPr/>
        </p:nvSpPr>
        <p:spPr>
          <a:xfrm>
            <a:off x="636531" y="3180444"/>
            <a:ext cx="6295212" cy="123752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dyninit_.py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전반적인 기능의 선언 및 초기화 파일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amodb.py :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생성 코드 기술되어 있는 파일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maintenance.py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유지에 관련 내용 기술되어 있는 파일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misc.py : </a:t>
            </a:r>
            <a:r>
              <a:rPr lang="en-US" altLang="ko-KR" sz="17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dict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업데이트 하는 내용 기술되어 있는 파일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03284-082E-4935-8D70-7EC754C7217C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폴더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E834B8-E15A-4D6C-8680-39A2D9037DD2}"/>
              </a:ext>
            </a:extLst>
          </p:cNvPr>
          <p:cNvSpPr/>
          <p:nvPr/>
        </p:nvSpPr>
        <p:spPr>
          <a:xfrm>
            <a:off x="7312898" y="2986526"/>
            <a:ext cx="16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services </a:t>
            </a:r>
            <a:r>
              <a:rPr lang="ko-KR" altLang="en-US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BC3715-2B7D-4613-8390-BA55D093E6A3}"/>
              </a:ext>
            </a:extLst>
          </p:cNvPr>
          <p:cNvSpPr/>
          <p:nvPr/>
        </p:nvSpPr>
        <p:spPr>
          <a:xfrm>
            <a:off x="636530" y="1543764"/>
            <a:ext cx="6295212" cy="1028789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_init_.py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전반적인 기능의 선언 및 초기화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Errors.py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에러 관련 사항이 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Userauth.py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유저의 인증 관련 내용이 기술되어 있는 파일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6011FCA-02AC-4340-B073-B238843816D2}"/>
              </a:ext>
            </a:extLst>
          </p:cNvPr>
          <p:cNvSpPr/>
          <p:nvPr/>
        </p:nvSpPr>
        <p:spPr>
          <a:xfrm>
            <a:off x="7312898" y="1448268"/>
            <a:ext cx="4400552" cy="13711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_init_.py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전반적인 기능의 선언 및 초기화 파일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cryptolib.py :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키를 암호화하고 해독하는 내용에 대해 기술되어 있는 파일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3A629A-B487-427E-B14D-B2C998A3A700}"/>
              </a:ext>
            </a:extLst>
          </p:cNvPr>
          <p:cNvSpPr/>
          <p:nvPr/>
        </p:nvSpPr>
        <p:spPr>
          <a:xfrm>
            <a:off x="7312898" y="3441209"/>
            <a:ext cx="4242571" cy="108132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init_.py : </a:t>
            </a:r>
            <a:r>
              <a:rPr lang="en-US" altLang="ko-KR" sz="17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boto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객체화 시키는 내용을 기술되어 있는 생성자 파일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28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8EBDB8-7D7C-48A9-AF97-2A3E5EE2F65B}"/>
              </a:ext>
            </a:extLst>
          </p:cNvPr>
          <p:cNvSpPr/>
          <p:nvPr/>
        </p:nvSpPr>
        <p:spPr>
          <a:xfrm>
            <a:off x="375414" y="4576870"/>
            <a:ext cx="11441170" cy="1903883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init.py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전반적인 기능의 선언 및 초기화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bootstrap.py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부트스트랩사용을 위한 내용이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manage.py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기능에 대한 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커멘드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값이 연결 에 대한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migrate.py &amp;migrate_bool.py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데이터가 이동하는 거에 관한 내용을 담은 파일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utils.py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권한에 대한 관리에 대해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FB8CE-DF97-4406-A770-F431A4AC91C8}"/>
              </a:ext>
            </a:extLst>
          </p:cNvPr>
          <p:cNvSpPr/>
          <p:nvPr/>
        </p:nvSpPr>
        <p:spPr>
          <a:xfrm>
            <a:off x="455508" y="4166004"/>
            <a:ext cx="290442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scripts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667F85-1110-45E8-95B9-C8C14CCFB58F}"/>
              </a:ext>
            </a:extLst>
          </p:cNvPr>
          <p:cNvSpPr/>
          <p:nvPr/>
        </p:nvSpPr>
        <p:spPr>
          <a:xfrm>
            <a:off x="375414" y="1629349"/>
            <a:ext cx="11441170" cy="251313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init.py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 전반적인 기능의 선언 및 초기화 파일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blind_credntial.py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블라인드 처리된 </a:t>
            </a:r>
            <a:r>
              <a:rPr lang="en-US" altLang="ko-KR" spc="-15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credential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클래스가 선언되어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connection_cls.py : 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 관련된 것이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기술되어있다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spc="-15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credential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클래스가  선언되어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non_null_unicode_set_attribute.py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unicode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설정에 대해 기술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 클래스가  선언되어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seccion_cls.py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 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ddbsession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클래스가  선언되어 있는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public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front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부분 내용이 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449E6C-2BC8-4019-9BD5-2207B1AC053A}"/>
              </a:ext>
            </a:extLst>
          </p:cNvPr>
          <p:cNvSpPr/>
          <p:nvPr/>
        </p:nvSpPr>
        <p:spPr>
          <a:xfrm>
            <a:off x="540387" y="1167225"/>
            <a:ext cx="22385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models 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0648D-A82F-4710-AB21-5A79B636CABC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폴더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1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C54A4-1CF9-4319-84DA-58CF0834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6" y="1781175"/>
            <a:ext cx="8640867" cy="4470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메인 화면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</a:t>
            </a:r>
          </a:p>
        </p:txBody>
      </p:sp>
      <p:pic>
        <p:nvPicPr>
          <p:cNvPr id="12" name="Picture 4" descr="C:\Users\채소연\AppData\Roaming\PolarisOffice\ETemp\12956_3507152\poclip1\06\image1.png">
            <a:extLst>
              <a:ext uri="{FF2B5EF4-FFF2-40B4-BE49-F238E27FC236}">
                <a16:creationId xmlns:a16="http://schemas.microsoft.com/office/drawing/2014/main" id="{B23F92DF-C17E-4E3C-A689-48FAD63F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65" y="1749007"/>
            <a:ext cx="5571865" cy="37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64249-449E-4AED-ACA6-AA90F8D61A2E}"/>
              </a:ext>
            </a:extLst>
          </p:cNvPr>
          <p:cNvSpPr/>
          <p:nvPr/>
        </p:nvSpPr>
        <p:spPr>
          <a:xfrm>
            <a:off x="10410825" y="4514850"/>
            <a:ext cx="600075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1C4DF-523C-4141-9E0D-9FE3811B6C1A}"/>
              </a:ext>
            </a:extLst>
          </p:cNvPr>
          <p:cNvSpPr/>
          <p:nvPr/>
        </p:nvSpPr>
        <p:spPr>
          <a:xfrm>
            <a:off x="1529844" y="5486401"/>
            <a:ext cx="9132312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 row</a:t>
            </a:r>
            <a:r>
              <a:rPr lang="ko-KR" altLang="en-US" dirty="0">
                <a:solidFill>
                  <a:schemeClr val="tx1"/>
                </a:solidFill>
              </a:rPr>
              <a:t>를 통해 하나의 </a:t>
            </a:r>
            <a:r>
              <a:rPr lang="en-US" altLang="ko-KR" dirty="0">
                <a:solidFill>
                  <a:schemeClr val="tx1"/>
                </a:solidFill>
              </a:rPr>
              <a:t>credential</a:t>
            </a:r>
            <a:r>
              <a:rPr lang="ko-KR" altLang="en-US" dirty="0">
                <a:solidFill>
                  <a:schemeClr val="tx1"/>
                </a:solidFill>
              </a:rPr>
              <a:t>은 여러 개의 </a:t>
            </a:r>
            <a:r>
              <a:rPr lang="en-US" altLang="ko-KR" dirty="0" err="1">
                <a:solidFill>
                  <a:schemeClr val="tx1"/>
                </a:solidFill>
              </a:rPr>
              <a:t>credential_pairs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보유 가능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Key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는 중복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X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C94A6-5CE3-4687-AB11-769858DA58C3}"/>
              </a:ext>
            </a:extLst>
          </p:cNvPr>
          <p:cNvGrpSpPr/>
          <p:nvPr/>
        </p:nvGrpSpPr>
        <p:grpSpPr>
          <a:xfrm>
            <a:off x="992070" y="1749007"/>
            <a:ext cx="4236462" cy="3805518"/>
            <a:chOff x="992070" y="1749007"/>
            <a:chExt cx="4236462" cy="3805518"/>
          </a:xfrm>
        </p:grpSpPr>
        <p:pic>
          <p:nvPicPr>
            <p:cNvPr id="1026" name="Picture 2" descr="C:\Users\채소연\AppData\Roaming\PolarisOffice\ETemp\12956_3507152\poclip1\05\image0.png">
              <a:extLst>
                <a:ext uri="{FF2B5EF4-FFF2-40B4-BE49-F238E27FC236}">
                  <a16:creationId xmlns:a16="http://schemas.microsoft.com/office/drawing/2014/main" id="{B1FDAA34-CB6C-49AE-AE68-B42857CBA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0" y="1749007"/>
              <a:ext cx="4236462" cy="380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FFC292-A97E-45E0-8FC8-02DB5EE59C97}"/>
                </a:ext>
              </a:extLst>
            </p:cNvPr>
            <p:cNvSpPr/>
            <p:nvPr/>
          </p:nvSpPr>
          <p:spPr>
            <a:xfrm>
              <a:off x="3628074" y="3152774"/>
              <a:ext cx="1200150" cy="1905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70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-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저장되는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6715F6-3E76-45AC-937E-145DE137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99485"/>
              </p:ext>
            </p:extLst>
          </p:nvPr>
        </p:nvGraphicFramePr>
        <p:xfrm>
          <a:off x="1490921" y="1895227"/>
          <a:ext cx="9529504" cy="437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501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3220813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3132190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uuuid4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‘credential’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Name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사용자가 정의한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81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키</a:t>
                      </a:r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</a:t>
                      </a:r>
                      <a:endParaRPr lang="en-US" altLang="ko-KR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(Key - </a:t>
                      </a:r>
                      <a:r>
                        <a:rPr lang="ko-KR" altLang="en-US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영숫자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value - 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형식 상관 없는 값</a:t>
                      </a:r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  <a:tr h="713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Enabled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 가능의 여부를 </a:t>
                      </a:r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으로 나타냄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9581"/>
                  </a:ext>
                </a:extLst>
              </a:tr>
              <a:tr h="578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Data_key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를 암호화 하는데 사용된 암호화된 데이터 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Binary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7435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Modified_data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5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4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49361-A4B6-44C3-B117-84D959A125B0}"/>
              </a:ext>
            </a:extLst>
          </p:cNvPr>
          <p:cNvSpPr/>
          <p:nvPr/>
        </p:nvSpPr>
        <p:spPr>
          <a:xfrm>
            <a:off x="2703277" y="5069171"/>
            <a:ext cx="7221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cryptography.io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Fernet 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구현을 사용해 데이터 암호화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515A2F-2E08-40E4-B792-0B6967AB7861}"/>
              </a:ext>
            </a:extLst>
          </p:cNvPr>
          <p:cNvSpPr/>
          <p:nvPr/>
        </p:nvSpPr>
        <p:spPr>
          <a:xfrm>
            <a:off x="1741722" y="2092062"/>
            <a:ext cx="2334827" cy="297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Credential_pairs</a:t>
            </a:r>
            <a:endParaRPr lang="ko-KR" altLang="en-US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951BA-13E4-4566-802B-771623EA52FF}"/>
              </a:ext>
            </a:extLst>
          </p:cNvPr>
          <p:cNvSpPr/>
          <p:nvPr/>
        </p:nvSpPr>
        <p:spPr>
          <a:xfrm>
            <a:off x="4893222" y="2083923"/>
            <a:ext cx="2895659" cy="330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Encrypted at-rest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저장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AED550-077E-4996-96C7-000889FAFBB0}"/>
              </a:ext>
            </a:extLst>
          </p:cNvPr>
          <p:cNvSpPr/>
          <p:nvPr/>
        </p:nvSpPr>
        <p:spPr>
          <a:xfrm>
            <a:off x="4308687" y="2036161"/>
            <a:ext cx="352396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1135FC-EB67-4FAA-A930-81CD93A48AA2}"/>
              </a:ext>
            </a:extLst>
          </p:cNvPr>
          <p:cNvSpPr/>
          <p:nvPr/>
        </p:nvSpPr>
        <p:spPr>
          <a:xfrm>
            <a:off x="1741722" y="2760214"/>
            <a:ext cx="2566965" cy="571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 정보 수정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1B40362-60AB-4880-9D36-47A4C4C97A79}"/>
              </a:ext>
            </a:extLst>
          </p:cNvPr>
          <p:cNvSpPr/>
          <p:nvPr/>
        </p:nvSpPr>
        <p:spPr>
          <a:xfrm>
            <a:off x="4905545" y="2760214"/>
            <a:ext cx="2895659" cy="571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고유한 데이터 키 생성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0272320-BF4E-4C6E-A84C-FFEFA275F1C4}"/>
              </a:ext>
            </a:extLst>
          </p:cNvPr>
          <p:cNvSpPr/>
          <p:nvPr/>
        </p:nvSpPr>
        <p:spPr>
          <a:xfrm>
            <a:off x="4447111" y="2760214"/>
            <a:ext cx="320010" cy="58790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7BEF1B-B01D-4211-8337-88B232859EA0}"/>
              </a:ext>
            </a:extLst>
          </p:cNvPr>
          <p:cNvSpPr/>
          <p:nvPr/>
        </p:nvSpPr>
        <p:spPr>
          <a:xfrm>
            <a:off x="2847216" y="3800791"/>
            <a:ext cx="320010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A1EC3F8-DD81-41D5-8C33-7E331B05991B}"/>
              </a:ext>
            </a:extLst>
          </p:cNvPr>
          <p:cNvSpPr/>
          <p:nvPr/>
        </p:nvSpPr>
        <p:spPr>
          <a:xfrm>
            <a:off x="3457715" y="3625310"/>
            <a:ext cx="2895659" cy="812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암호화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1CD7A9-FE7C-47FC-9462-2001CECBD653}"/>
              </a:ext>
            </a:extLst>
          </p:cNvPr>
          <p:cNvSpPr/>
          <p:nvPr/>
        </p:nvSpPr>
        <p:spPr>
          <a:xfrm>
            <a:off x="7340093" y="3526716"/>
            <a:ext cx="3188712" cy="1018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키는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함께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 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F4FA16-C5EE-4F12-949C-A64443B709C1}"/>
              </a:ext>
            </a:extLst>
          </p:cNvPr>
          <p:cNvSpPr/>
          <p:nvPr/>
        </p:nvSpPr>
        <p:spPr>
          <a:xfrm>
            <a:off x="6842140" y="3775705"/>
            <a:ext cx="320010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E3A2C0-6986-487C-A31B-834A7772ACB8}"/>
              </a:ext>
            </a:extLst>
          </p:cNvPr>
          <p:cNvSpPr/>
          <p:nvPr/>
        </p:nvSpPr>
        <p:spPr>
          <a:xfrm>
            <a:off x="1337773" y="1542066"/>
            <a:ext cx="665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저장된 데이터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유휴 상태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 대한 데이터 보호 기능을 제공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AAE9F9-B6AA-48D0-9514-EE2A8C965E00}"/>
              </a:ext>
            </a:extLst>
          </p:cNvPr>
          <p:cNvSpPr/>
          <p:nvPr/>
        </p:nvSpPr>
        <p:spPr>
          <a:xfrm>
            <a:off x="2703277" y="5587946"/>
            <a:ext cx="648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KMS 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마스터 키를 사용해 고유한 데이터 키 생성  </a:t>
            </a:r>
          </a:p>
        </p:txBody>
      </p:sp>
    </p:spTree>
    <p:extLst>
      <p:ext uri="{BB962C8B-B14F-4D97-AF65-F5344CB8AC3E}">
        <p14:creationId xmlns:p14="http://schemas.microsoft.com/office/powerpoint/2010/main" val="30777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513B9-94CD-4AC7-BC89-45F622DE1FCA}"/>
              </a:ext>
            </a:extLst>
          </p:cNvPr>
          <p:cNvGrpSpPr/>
          <p:nvPr/>
        </p:nvGrpSpPr>
        <p:grpSpPr>
          <a:xfrm>
            <a:off x="3217652" y="1726491"/>
            <a:ext cx="5756696" cy="4545280"/>
            <a:chOff x="120229" y="1776174"/>
            <a:chExt cx="5756696" cy="45452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15D2736-BBC3-4B96-BE0A-7C676EAB4FD9}"/>
                </a:ext>
              </a:extLst>
            </p:cNvPr>
            <p:cNvSpPr/>
            <p:nvPr/>
          </p:nvSpPr>
          <p:spPr>
            <a:xfrm>
              <a:off x="120229" y="1776174"/>
              <a:ext cx="5756696" cy="4545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4B9363-DD55-41C2-BEC5-0044A39BEF40}"/>
                </a:ext>
              </a:extLst>
            </p:cNvPr>
            <p:cNvSpPr/>
            <p:nvPr/>
          </p:nvSpPr>
          <p:spPr>
            <a:xfrm>
              <a:off x="770566" y="2118890"/>
              <a:ext cx="4411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AWS Key Management Service(KMS) -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관리형 암호화 서비스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E88945CA-84DD-4ECF-9BD3-36E4702E64DD}"/>
                </a:ext>
              </a:extLst>
            </p:cNvPr>
            <p:cNvSpPr/>
            <p:nvPr/>
          </p:nvSpPr>
          <p:spPr>
            <a:xfrm>
              <a:off x="2577201" y="3983508"/>
              <a:ext cx="992875" cy="72294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7BE04B-C65A-4D98-80EE-0ABB12D72E57}"/>
                </a:ext>
              </a:extLst>
            </p:cNvPr>
            <p:cNvSpPr/>
            <p:nvPr/>
          </p:nvSpPr>
          <p:spPr>
            <a:xfrm>
              <a:off x="316106" y="4979534"/>
              <a:ext cx="53206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마스터키에 접근하여 데이터를 암호화 할 수 있는 사람을 중앙집중적으로 통제할 수 있고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접근을 감시할 수 있다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!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68CBC6-B96A-40AE-9267-9558FB41E528}"/>
                </a:ext>
              </a:extLst>
            </p:cNvPr>
            <p:cNvSpPr/>
            <p:nvPr/>
          </p:nvSpPr>
          <p:spPr>
            <a:xfrm>
              <a:off x="388879" y="3315059"/>
              <a:ext cx="5320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계정의 특정 마스터 키를 사용하여 암호화 또는 복호화화</a:t>
              </a:r>
              <a:endParaRPr lang="en-US" altLang="ko-KR" spc="-15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08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41BFB-68CB-4295-8ECA-00250847BC7E}"/>
              </a:ext>
            </a:extLst>
          </p:cNvPr>
          <p:cNvSpPr/>
          <p:nvPr/>
        </p:nvSpPr>
        <p:spPr>
          <a:xfrm>
            <a:off x="1211837" y="161822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봉투 암호화 방법</a:t>
            </a:r>
            <a:endParaRPr lang="ko-KR" altLang="en-US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55B4971A-9EAA-4B65-B501-915D9CC2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38" y="2152775"/>
            <a:ext cx="776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암호화라는 요청을 하는 동시에 서비스에서 데이터 키를 생성</a:t>
            </a:r>
          </a:p>
        </p:txBody>
      </p:sp>
      <p:pic>
        <p:nvPicPr>
          <p:cNvPr id="30" name="_x305287624" descr="EMB00003c3846cf">
            <a:extLst>
              <a:ext uri="{FF2B5EF4-FFF2-40B4-BE49-F238E27FC236}">
                <a16:creationId xmlns:a16="http://schemas.microsoft.com/office/drawing/2014/main" id="{E7D9FCCA-E1C0-4AC1-A6A5-8DA8AB68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"/>
          <a:stretch>
            <a:fillRect/>
          </a:stretch>
        </p:blipFill>
        <p:spPr bwMode="auto">
          <a:xfrm>
            <a:off x="3122264" y="2810935"/>
            <a:ext cx="4450112" cy="10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302933064" descr="EMB00003c3846d5">
            <a:extLst>
              <a:ext uri="{FF2B5EF4-FFF2-40B4-BE49-F238E27FC236}">
                <a16:creationId xmlns:a16="http://schemas.microsoft.com/office/drawing/2014/main" id="{EB6C1ECD-5AF2-45BD-B345-8C063D2C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"/>
          <a:stretch>
            <a:fillRect/>
          </a:stretch>
        </p:blipFill>
        <p:spPr bwMode="auto">
          <a:xfrm>
            <a:off x="2666098" y="4951105"/>
            <a:ext cx="5362443" cy="13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자유형 15">
            <a:extLst>
              <a:ext uri="{FF2B5EF4-FFF2-40B4-BE49-F238E27FC236}">
                <a16:creationId xmlns:a16="http://schemas.microsoft.com/office/drawing/2014/main" id="{AAA05BF3-D6A5-4D3C-8D5D-C3698D48FAFE}"/>
              </a:ext>
            </a:extLst>
          </p:cNvPr>
          <p:cNvSpPr/>
          <p:nvPr/>
        </p:nvSpPr>
        <p:spPr>
          <a:xfrm>
            <a:off x="1870503" y="2129187"/>
            <a:ext cx="517313" cy="369332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86042" y="309027"/>
                </a:moveTo>
                <a:lnTo>
                  <a:pt x="461906" y="379125"/>
                </a:lnTo>
                <a:lnTo>
                  <a:pt x="461906" y="447437"/>
                </a:lnTo>
                <a:lnTo>
                  <a:pt x="615051" y="401003"/>
                </a:lnTo>
                <a:lnTo>
                  <a:pt x="615051" y="917585"/>
                </a:lnTo>
                <a:lnTo>
                  <a:pt x="465925" y="917585"/>
                </a:lnTo>
                <a:lnTo>
                  <a:pt x="465925" y="980986"/>
                </a:lnTo>
                <a:lnTo>
                  <a:pt x="834721" y="980986"/>
                </a:lnTo>
                <a:lnTo>
                  <a:pt x="834721" y="917585"/>
                </a:lnTo>
                <a:lnTo>
                  <a:pt x="686042" y="917585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자유형 16">
            <a:extLst>
              <a:ext uri="{FF2B5EF4-FFF2-40B4-BE49-F238E27FC236}">
                <a16:creationId xmlns:a16="http://schemas.microsoft.com/office/drawing/2014/main" id="{5039F8F2-92D6-4079-92B3-080AC99DC7D1}"/>
              </a:ext>
            </a:extLst>
          </p:cNvPr>
          <p:cNvSpPr/>
          <p:nvPr/>
        </p:nvSpPr>
        <p:spPr>
          <a:xfrm>
            <a:off x="1878587" y="4395653"/>
            <a:ext cx="517313" cy="354018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40947" y="313045"/>
                </a:moveTo>
                <a:cubicBezTo>
                  <a:pt x="572486" y="313045"/>
                  <a:pt x="513103" y="333286"/>
                  <a:pt x="462799" y="373767"/>
                </a:cubicBezTo>
                <a:lnTo>
                  <a:pt x="462799" y="449223"/>
                </a:lnTo>
                <a:cubicBezTo>
                  <a:pt x="516378" y="398622"/>
                  <a:pt x="572635" y="373321"/>
                  <a:pt x="631571" y="373321"/>
                </a:cubicBezTo>
                <a:cubicBezTo>
                  <a:pt x="672349" y="373321"/>
                  <a:pt x="703752" y="383739"/>
                  <a:pt x="725779" y="404575"/>
                </a:cubicBezTo>
                <a:cubicBezTo>
                  <a:pt x="747805" y="425411"/>
                  <a:pt x="758819" y="455176"/>
                  <a:pt x="758819" y="493872"/>
                </a:cubicBezTo>
                <a:cubicBezTo>
                  <a:pt x="758819" y="526018"/>
                  <a:pt x="751377" y="556603"/>
                  <a:pt x="736494" y="585624"/>
                </a:cubicBezTo>
                <a:cubicBezTo>
                  <a:pt x="721612" y="614646"/>
                  <a:pt x="682767" y="660857"/>
                  <a:pt x="619962" y="724258"/>
                </a:cubicBezTo>
                <a:lnTo>
                  <a:pt x="428867" y="917139"/>
                </a:lnTo>
                <a:lnTo>
                  <a:pt x="428867" y="980986"/>
                </a:lnTo>
                <a:lnTo>
                  <a:pt x="822219" y="980986"/>
                </a:lnTo>
                <a:lnTo>
                  <a:pt x="822219" y="916692"/>
                </a:lnTo>
                <a:lnTo>
                  <a:pt x="513699" y="916692"/>
                </a:lnTo>
                <a:lnTo>
                  <a:pt x="513699" y="914906"/>
                </a:lnTo>
                <a:lnTo>
                  <a:pt x="666843" y="763548"/>
                </a:lnTo>
                <a:cubicBezTo>
                  <a:pt x="732625" y="697171"/>
                  <a:pt x="775934" y="644635"/>
                  <a:pt x="796770" y="605939"/>
                </a:cubicBezTo>
                <a:cubicBezTo>
                  <a:pt x="817606" y="567244"/>
                  <a:pt x="828024" y="527804"/>
                  <a:pt x="828024" y="487621"/>
                </a:cubicBezTo>
                <a:cubicBezTo>
                  <a:pt x="828024" y="434043"/>
                  <a:pt x="811057" y="391552"/>
                  <a:pt x="777124" y="360150"/>
                </a:cubicBezTo>
                <a:cubicBezTo>
                  <a:pt x="743192" y="328747"/>
                  <a:pt x="697799" y="313045"/>
                  <a:pt x="640947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4E699E8-64D8-43CB-91EB-D3DB2A359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008" y="4400631"/>
            <a:ext cx="4278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 키를 사용하여 데이터를 암호화</a:t>
            </a:r>
          </a:p>
        </p:txBody>
      </p:sp>
    </p:spTree>
    <p:extLst>
      <p:ext uri="{BB962C8B-B14F-4D97-AF65-F5344CB8AC3E}">
        <p14:creationId xmlns:p14="http://schemas.microsoft.com/office/powerpoint/2010/main" val="420372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41BFB-68CB-4295-8ECA-00250847BC7E}"/>
              </a:ext>
            </a:extLst>
          </p:cNvPr>
          <p:cNvSpPr/>
          <p:nvPr/>
        </p:nvSpPr>
        <p:spPr>
          <a:xfrm>
            <a:off x="1211837" y="161822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봉투 암호화 방법</a:t>
            </a:r>
            <a:endParaRPr lang="ko-KR" altLang="en-US" dirty="0"/>
          </a:p>
        </p:txBody>
      </p:sp>
      <p:pic>
        <p:nvPicPr>
          <p:cNvPr id="15" name="_x302938032" descr="EMB00003c3846d8">
            <a:extLst>
              <a:ext uri="{FF2B5EF4-FFF2-40B4-BE49-F238E27FC236}">
                <a16:creationId xmlns:a16="http://schemas.microsoft.com/office/drawing/2014/main" id="{DBA01A01-480E-4D52-8258-DB7076E3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" b="217"/>
          <a:stretch>
            <a:fillRect/>
          </a:stretch>
        </p:blipFill>
        <p:spPr bwMode="auto">
          <a:xfrm>
            <a:off x="3010033" y="2747664"/>
            <a:ext cx="5276718" cy="10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02942496" descr="EMB00003c3846db">
            <a:extLst>
              <a:ext uri="{FF2B5EF4-FFF2-40B4-BE49-F238E27FC236}">
                <a16:creationId xmlns:a16="http://schemas.microsoft.com/office/drawing/2014/main" id="{394FAAFC-9513-4235-B48A-D7E83D05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"/>
          <a:stretch>
            <a:fillRect/>
          </a:stretch>
        </p:blipFill>
        <p:spPr bwMode="auto">
          <a:xfrm>
            <a:off x="2932180" y="4946398"/>
            <a:ext cx="5276718" cy="13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3E2B87C-E283-448C-BD6E-E2BF4BC4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82" y="2056552"/>
            <a:ext cx="8820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 저장하는 서비스에 고유한 키 암호화 키를 사용하여 데이터키를 암호화 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C8EF3FBE-A331-4500-96D4-08A0723BC53A}"/>
              </a:ext>
            </a:extLst>
          </p:cNvPr>
          <p:cNvSpPr/>
          <p:nvPr/>
        </p:nvSpPr>
        <p:spPr>
          <a:xfrm>
            <a:off x="1835060" y="2048016"/>
            <a:ext cx="456735" cy="355043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18623" y="313045"/>
                </a:moveTo>
                <a:cubicBezTo>
                  <a:pt x="561175" y="313045"/>
                  <a:pt x="511615" y="325547"/>
                  <a:pt x="469943" y="350550"/>
                </a:cubicBezTo>
                <a:lnTo>
                  <a:pt x="469943" y="421541"/>
                </a:lnTo>
                <a:cubicBezTo>
                  <a:pt x="510722" y="389692"/>
                  <a:pt x="554329" y="373767"/>
                  <a:pt x="600763" y="373767"/>
                </a:cubicBezTo>
                <a:cubicBezTo>
                  <a:pt x="684405" y="373767"/>
                  <a:pt x="726225" y="411718"/>
                  <a:pt x="726225" y="487621"/>
                </a:cubicBezTo>
                <a:cubicBezTo>
                  <a:pt x="726225" y="569774"/>
                  <a:pt x="671308" y="610851"/>
                  <a:pt x="561473" y="610851"/>
                </a:cubicBezTo>
                <a:lnTo>
                  <a:pt x="509680" y="610851"/>
                </a:lnTo>
                <a:lnTo>
                  <a:pt x="509680" y="671126"/>
                </a:lnTo>
                <a:lnTo>
                  <a:pt x="564151" y="671126"/>
                </a:lnTo>
                <a:cubicBezTo>
                  <a:pt x="687679" y="671126"/>
                  <a:pt x="749442" y="715030"/>
                  <a:pt x="749442" y="802839"/>
                </a:cubicBezTo>
                <a:cubicBezTo>
                  <a:pt x="749442" y="842427"/>
                  <a:pt x="735378" y="873830"/>
                  <a:pt x="707250" y="897047"/>
                </a:cubicBezTo>
                <a:cubicBezTo>
                  <a:pt x="679121" y="920264"/>
                  <a:pt x="642137" y="931873"/>
                  <a:pt x="596298" y="931873"/>
                </a:cubicBezTo>
                <a:cubicBezTo>
                  <a:pt x="540339" y="931873"/>
                  <a:pt x="489737" y="914014"/>
                  <a:pt x="444494" y="878295"/>
                </a:cubicBezTo>
                <a:lnTo>
                  <a:pt x="444494" y="956876"/>
                </a:lnTo>
                <a:cubicBezTo>
                  <a:pt x="481701" y="980391"/>
                  <a:pt x="530963" y="992148"/>
                  <a:pt x="592280" y="992148"/>
                </a:cubicBezTo>
                <a:cubicBezTo>
                  <a:pt x="658955" y="992148"/>
                  <a:pt x="713947" y="974289"/>
                  <a:pt x="757256" y="938570"/>
                </a:cubicBezTo>
                <a:cubicBezTo>
                  <a:pt x="800565" y="902851"/>
                  <a:pt x="822219" y="855078"/>
                  <a:pt x="822219" y="795249"/>
                </a:cubicBezTo>
                <a:cubicBezTo>
                  <a:pt x="822219" y="752386"/>
                  <a:pt x="808155" y="716519"/>
                  <a:pt x="780027" y="687646"/>
                </a:cubicBezTo>
                <a:cubicBezTo>
                  <a:pt x="751898" y="658773"/>
                  <a:pt x="714170" y="642253"/>
                  <a:pt x="666843" y="638086"/>
                </a:cubicBezTo>
                <a:lnTo>
                  <a:pt x="666843" y="636747"/>
                </a:lnTo>
                <a:cubicBezTo>
                  <a:pt x="754651" y="611148"/>
                  <a:pt x="798556" y="555338"/>
                  <a:pt x="798556" y="469315"/>
                </a:cubicBezTo>
                <a:cubicBezTo>
                  <a:pt x="798556" y="422881"/>
                  <a:pt x="781664" y="385227"/>
                  <a:pt x="747880" y="356354"/>
                </a:cubicBezTo>
                <a:cubicBezTo>
                  <a:pt x="714096" y="327482"/>
                  <a:pt x="671010" y="313045"/>
                  <a:pt x="618623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5E1A3EA-762C-402A-9948-3F5A4210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82" y="4253515"/>
            <a:ext cx="7981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암호화된 데이터 및 암호화된 데이터가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AWS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스토리지 서비스에 저장</a:t>
            </a:r>
          </a:p>
        </p:txBody>
      </p:sp>
      <p:sp>
        <p:nvSpPr>
          <p:cNvPr id="20" name="자유형 18">
            <a:extLst>
              <a:ext uri="{FF2B5EF4-FFF2-40B4-BE49-F238E27FC236}">
                <a16:creationId xmlns:a16="http://schemas.microsoft.com/office/drawing/2014/main" id="{27DA49CE-2BDA-46C9-9D78-D1424680EF04}"/>
              </a:ext>
            </a:extLst>
          </p:cNvPr>
          <p:cNvSpPr/>
          <p:nvPr/>
        </p:nvSpPr>
        <p:spPr>
          <a:xfrm>
            <a:off x="1830962" y="4242127"/>
            <a:ext cx="460161" cy="355044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701222" y="388501"/>
                </a:moveTo>
                <a:lnTo>
                  <a:pt x="703008" y="388501"/>
                </a:lnTo>
                <a:cubicBezTo>
                  <a:pt x="701817" y="414100"/>
                  <a:pt x="701222" y="436870"/>
                  <a:pt x="701222" y="456813"/>
                </a:cubicBezTo>
                <a:lnTo>
                  <a:pt x="701222" y="746135"/>
                </a:lnTo>
                <a:lnTo>
                  <a:pt x="469497" y="746135"/>
                </a:lnTo>
                <a:lnTo>
                  <a:pt x="676219" y="438954"/>
                </a:lnTo>
                <a:cubicBezTo>
                  <a:pt x="689018" y="414546"/>
                  <a:pt x="697353" y="397729"/>
                  <a:pt x="701222" y="388501"/>
                </a:cubicBezTo>
                <a:close/>
                <a:moveTo>
                  <a:pt x="684256" y="323761"/>
                </a:moveTo>
                <a:lnTo>
                  <a:pt x="390469" y="757744"/>
                </a:lnTo>
                <a:lnTo>
                  <a:pt x="390469" y="804625"/>
                </a:lnTo>
                <a:lnTo>
                  <a:pt x="701222" y="804625"/>
                </a:lnTo>
                <a:lnTo>
                  <a:pt x="701222" y="980986"/>
                </a:lnTo>
                <a:lnTo>
                  <a:pt x="771320" y="980986"/>
                </a:lnTo>
                <a:lnTo>
                  <a:pt x="771320" y="804625"/>
                </a:lnTo>
                <a:lnTo>
                  <a:pt x="856152" y="804625"/>
                </a:lnTo>
                <a:lnTo>
                  <a:pt x="856152" y="746135"/>
                </a:lnTo>
                <a:lnTo>
                  <a:pt x="771320" y="746135"/>
                </a:lnTo>
                <a:lnTo>
                  <a:pt x="771320" y="323761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7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30709A-379C-4E44-AAB8-74A611C32C7E}"/>
              </a:ext>
            </a:extLst>
          </p:cNvPr>
          <p:cNvGrpSpPr/>
          <p:nvPr/>
        </p:nvGrpSpPr>
        <p:grpSpPr>
          <a:xfrm>
            <a:off x="5060819" y="1858012"/>
            <a:ext cx="3509704" cy="3387107"/>
            <a:chOff x="5022318" y="1858012"/>
            <a:chExt cx="3509704" cy="3387107"/>
          </a:xfrm>
        </p:grpSpPr>
        <p:sp>
          <p:nvSpPr>
            <p:cNvPr id="6" name="자유형 15">
              <a:extLst>
                <a:ext uri="{FF2B5EF4-FFF2-40B4-BE49-F238E27FC236}">
                  <a16:creationId xmlns:a16="http://schemas.microsoft.com/office/drawing/2014/main" id="{861B7432-95CF-4E64-A16B-065E11FA6301}"/>
                </a:ext>
              </a:extLst>
            </p:cNvPr>
            <p:cNvSpPr/>
            <p:nvPr/>
          </p:nvSpPr>
          <p:spPr>
            <a:xfrm>
              <a:off x="5022318" y="1858012"/>
              <a:ext cx="720000" cy="74295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86042" y="309027"/>
                  </a:moveTo>
                  <a:lnTo>
                    <a:pt x="461906" y="379125"/>
                  </a:lnTo>
                  <a:lnTo>
                    <a:pt x="461906" y="447437"/>
                  </a:lnTo>
                  <a:lnTo>
                    <a:pt x="615051" y="401003"/>
                  </a:lnTo>
                  <a:lnTo>
                    <a:pt x="615051" y="917585"/>
                  </a:lnTo>
                  <a:lnTo>
                    <a:pt x="465925" y="917585"/>
                  </a:lnTo>
                  <a:lnTo>
                    <a:pt x="465925" y="980986"/>
                  </a:lnTo>
                  <a:lnTo>
                    <a:pt x="834721" y="980986"/>
                  </a:lnTo>
                  <a:lnTo>
                    <a:pt x="834721" y="917585"/>
                  </a:lnTo>
                  <a:lnTo>
                    <a:pt x="686042" y="917585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" name="자유형 16">
              <a:extLst>
                <a:ext uri="{FF2B5EF4-FFF2-40B4-BE49-F238E27FC236}">
                  <a16:creationId xmlns:a16="http://schemas.microsoft.com/office/drawing/2014/main" id="{B8032741-F439-4F15-B7CB-ED5095B28E29}"/>
                </a:ext>
              </a:extLst>
            </p:cNvPr>
            <p:cNvSpPr/>
            <p:nvPr/>
          </p:nvSpPr>
          <p:spPr>
            <a:xfrm>
              <a:off x="5022318" y="2768003"/>
              <a:ext cx="720000" cy="703034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40947" y="313045"/>
                  </a:moveTo>
                  <a:cubicBezTo>
                    <a:pt x="572486" y="313045"/>
                    <a:pt x="513103" y="333286"/>
                    <a:pt x="462799" y="373767"/>
                  </a:cubicBezTo>
                  <a:lnTo>
                    <a:pt x="462799" y="449223"/>
                  </a:lnTo>
                  <a:cubicBezTo>
                    <a:pt x="516378" y="398622"/>
                    <a:pt x="572635" y="373321"/>
                    <a:pt x="631571" y="373321"/>
                  </a:cubicBezTo>
                  <a:cubicBezTo>
                    <a:pt x="672349" y="373321"/>
                    <a:pt x="703752" y="383739"/>
                    <a:pt x="725779" y="404575"/>
                  </a:cubicBezTo>
                  <a:cubicBezTo>
                    <a:pt x="747805" y="425411"/>
                    <a:pt x="758819" y="455176"/>
                    <a:pt x="758819" y="493872"/>
                  </a:cubicBezTo>
                  <a:cubicBezTo>
                    <a:pt x="758819" y="526018"/>
                    <a:pt x="751377" y="556603"/>
                    <a:pt x="736494" y="585624"/>
                  </a:cubicBezTo>
                  <a:cubicBezTo>
                    <a:pt x="721612" y="614646"/>
                    <a:pt x="682767" y="660857"/>
                    <a:pt x="619962" y="724258"/>
                  </a:cubicBezTo>
                  <a:lnTo>
                    <a:pt x="428867" y="917139"/>
                  </a:lnTo>
                  <a:lnTo>
                    <a:pt x="428867" y="980986"/>
                  </a:lnTo>
                  <a:lnTo>
                    <a:pt x="822219" y="980986"/>
                  </a:lnTo>
                  <a:lnTo>
                    <a:pt x="822219" y="916692"/>
                  </a:lnTo>
                  <a:lnTo>
                    <a:pt x="513699" y="916692"/>
                  </a:lnTo>
                  <a:lnTo>
                    <a:pt x="513699" y="914906"/>
                  </a:lnTo>
                  <a:lnTo>
                    <a:pt x="666843" y="763548"/>
                  </a:lnTo>
                  <a:cubicBezTo>
                    <a:pt x="732625" y="697171"/>
                    <a:pt x="775934" y="644635"/>
                    <a:pt x="796770" y="605939"/>
                  </a:cubicBezTo>
                  <a:cubicBezTo>
                    <a:pt x="817606" y="567244"/>
                    <a:pt x="828024" y="527804"/>
                    <a:pt x="828024" y="487621"/>
                  </a:cubicBezTo>
                  <a:cubicBezTo>
                    <a:pt x="828024" y="434043"/>
                    <a:pt x="811057" y="391552"/>
                    <a:pt x="777124" y="360150"/>
                  </a:cubicBezTo>
                  <a:cubicBezTo>
                    <a:pt x="743192" y="328747"/>
                    <a:pt x="697799" y="313045"/>
                    <a:pt x="640947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9B31929F-9153-469F-ADBB-7815D894ADE2}"/>
                </a:ext>
              </a:extLst>
            </p:cNvPr>
            <p:cNvSpPr/>
            <p:nvPr/>
          </p:nvSpPr>
          <p:spPr>
            <a:xfrm>
              <a:off x="5022318" y="363807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18623" y="313045"/>
                  </a:moveTo>
                  <a:cubicBezTo>
                    <a:pt x="561175" y="313045"/>
                    <a:pt x="511615" y="325547"/>
                    <a:pt x="469943" y="350550"/>
                  </a:cubicBezTo>
                  <a:lnTo>
                    <a:pt x="469943" y="421541"/>
                  </a:lnTo>
                  <a:cubicBezTo>
                    <a:pt x="510722" y="389692"/>
                    <a:pt x="554329" y="373767"/>
                    <a:pt x="600763" y="373767"/>
                  </a:cubicBezTo>
                  <a:cubicBezTo>
                    <a:pt x="684405" y="373767"/>
                    <a:pt x="726225" y="411718"/>
                    <a:pt x="726225" y="487621"/>
                  </a:cubicBezTo>
                  <a:cubicBezTo>
                    <a:pt x="726225" y="569774"/>
                    <a:pt x="671308" y="610851"/>
                    <a:pt x="561473" y="610851"/>
                  </a:cubicBezTo>
                  <a:lnTo>
                    <a:pt x="509680" y="610851"/>
                  </a:lnTo>
                  <a:lnTo>
                    <a:pt x="509680" y="671126"/>
                  </a:lnTo>
                  <a:lnTo>
                    <a:pt x="564151" y="671126"/>
                  </a:lnTo>
                  <a:cubicBezTo>
                    <a:pt x="687679" y="671126"/>
                    <a:pt x="749442" y="715030"/>
                    <a:pt x="749442" y="802839"/>
                  </a:cubicBezTo>
                  <a:cubicBezTo>
                    <a:pt x="749442" y="842427"/>
                    <a:pt x="735378" y="873830"/>
                    <a:pt x="707250" y="897047"/>
                  </a:cubicBezTo>
                  <a:cubicBezTo>
                    <a:pt x="679121" y="920264"/>
                    <a:pt x="642137" y="931873"/>
                    <a:pt x="596298" y="931873"/>
                  </a:cubicBezTo>
                  <a:cubicBezTo>
                    <a:pt x="540339" y="931873"/>
                    <a:pt x="489737" y="914014"/>
                    <a:pt x="444494" y="878295"/>
                  </a:cubicBezTo>
                  <a:lnTo>
                    <a:pt x="444494" y="956876"/>
                  </a:lnTo>
                  <a:cubicBezTo>
                    <a:pt x="481701" y="980391"/>
                    <a:pt x="530963" y="992148"/>
                    <a:pt x="592280" y="992148"/>
                  </a:cubicBezTo>
                  <a:cubicBezTo>
                    <a:pt x="658955" y="992148"/>
                    <a:pt x="713947" y="974289"/>
                    <a:pt x="757256" y="938570"/>
                  </a:cubicBezTo>
                  <a:cubicBezTo>
                    <a:pt x="800565" y="902851"/>
                    <a:pt x="822219" y="855078"/>
                    <a:pt x="822219" y="795249"/>
                  </a:cubicBezTo>
                  <a:cubicBezTo>
                    <a:pt x="822219" y="752386"/>
                    <a:pt x="808155" y="716519"/>
                    <a:pt x="780027" y="687646"/>
                  </a:cubicBezTo>
                  <a:cubicBezTo>
                    <a:pt x="751898" y="658773"/>
                    <a:pt x="714170" y="642253"/>
                    <a:pt x="666843" y="638086"/>
                  </a:cubicBezTo>
                  <a:lnTo>
                    <a:pt x="666843" y="636747"/>
                  </a:lnTo>
                  <a:cubicBezTo>
                    <a:pt x="754651" y="611148"/>
                    <a:pt x="798556" y="555338"/>
                    <a:pt x="798556" y="469315"/>
                  </a:cubicBezTo>
                  <a:cubicBezTo>
                    <a:pt x="798556" y="422881"/>
                    <a:pt x="781664" y="385227"/>
                    <a:pt x="747880" y="356354"/>
                  </a:cubicBezTo>
                  <a:cubicBezTo>
                    <a:pt x="714096" y="327482"/>
                    <a:pt x="671010" y="313045"/>
                    <a:pt x="618623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713F7CC0-86D3-41B6-AC4A-ED0D7E01B8BF}"/>
                </a:ext>
              </a:extLst>
            </p:cNvPr>
            <p:cNvSpPr/>
            <p:nvPr/>
          </p:nvSpPr>
          <p:spPr>
            <a:xfrm>
              <a:off x="5022318" y="4525119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701222" y="388501"/>
                  </a:moveTo>
                  <a:lnTo>
                    <a:pt x="703008" y="388501"/>
                  </a:lnTo>
                  <a:cubicBezTo>
                    <a:pt x="701817" y="414100"/>
                    <a:pt x="701222" y="436870"/>
                    <a:pt x="701222" y="456813"/>
                  </a:cubicBezTo>
                  <a:lnTo>
                    <a:pt x="701222" y="746135"/>
                  </a:lnTo>
                  <a:lnTo>
                    <a:pt x="469497" y="746135"/>
                  </a:lnTo>
                  <a:lnTo>
                    <a:pt x="676219" y="438954"/>
                  </a:lnTo>
                  <a:cubicBezTo>
                    <a:pt x="689018" y="414546"/>
                    <a:pt x="697353" y="397729"/>
                    <a:pt x="701222" y="388501"/>
                  </a:cubicBezTo>
                  <a:close/>
                  <a:moveTo>
                    <a:pt x="684256" y="323761"/>
                  </a:moveTo>
                  <a:lnTo>
                    <a:pt x="390469" y="757744"/>
                  </a:lnTo>
                  <a:lnTo>
                    <a:pt x="390469" y="804625"/>
                  </a:lnTo>
                  <a:lnTo>
                    <a:pt x="701222" y="804625"/>
                  </a:lnTo>
                  <a:lnTo>
                    <a:pt x="701222" y="980986"/>
                  </a:lnTo>
                  <a:lnTo>
                    <a:pt x="771320" y="980986"/>
                  </a:lnTo>
                  <a:lnTo>
                    <a:pt x="771320" y="804625"/>
                  </a:lnTo>
                  <a:lnTo>
                    <a:pt x="856152" y="804625"/>
                  </a:lnTo>
                  <a:lnTo>
                    <a:pt x="856152" y="746135"/>
                  </a:lnTo>
                  <a:lnTo>
                    <a:pt x="771320" y="746135"/>
                  </a:lnTo>
                  <a:lnTo>
                    <a:pt x="771320" y="323761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1854BE-EA5B-415D-89F8-170184661B17}"/>
                </a:ext>
              </a:extLst>
            </p:cNvPr>
            <p:cNvSpPr txBox="1"/>
            <p:nvPr/>
          </p:nvSpPr>
          <p:spPr>
            <a:xfrm>
              <a:off x="5970872" y="1990737"/>
              <a:ext cx="2561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개요</a:t>
              </a:r>
              <a:r>
                <a:rPr lang="ko-KR" altLang="en-US" sz="28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79C37-B7C3-4418-8E70-FCF33BEE68DE}"/>
                </a:ext>
              </a:extLst>
            </p:cNvPr>
            <p:cNvSpPr txBox="1"/>
            <p:nvPr/>
          </p:nvSpPr>
          <p:spPr>
            <a:xfrm>
              <a:off x="5970872" y="2873152"/>
              <a:ext cx="1412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소스 분석 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2875D8-637E-4D40-A402-8CECB7AC9931}"/>
                </a:ext>
              </a:extLst>
            </p:cNvPr>
            <p:cNvSpPr txBox="1"/>
            <p:nvPr/>
          </p:nvSpPr>
          <p:spPr>
            <a:xfrm>
              <a:off x="5970872" y="4637982"/>
              <a:ext cx="1346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참고자료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FD7FC-E724-4656-81D7-91E58A5AD466}"/>
              </a:ext>
            </a:extLst>
          </p:cNvPr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A0A2D-9AF2-474E-B419-26165A98E018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83DC2-E92C-4AAB-A39A-CBA08478CA96}"/>
              </a:ext>
            </a:extLst>
          </p:cNvPr>
          <p:cNvSpPr txBox="1"/>
          <p:nvPr/>
        </p:nvSpPr>
        <p:spPr>
          <a:xfrm>
            <a:off x="6009373" y="3736468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OSS </a:t>
            </a:r>
            <a:r>
              <a:rPr lang="ko-KR" altLang="en-US" sz="28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기능 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sz="2800" spc="-3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1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900906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CBBF7E-BBF2-430F-AD02-554584FC9FB6}"/>
              </a:ext>
            </a:extLst>
          </p:cNvPr>
          <p:cNvSpPr/>
          <p:nvPr/>
        </p:nvSpPr>
        <p:spPr>
          <a:xfrm>
            <a:off x="800359" y="1811178"/>
            <a:ext cx="10804946" cy="476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B1FE2B-9B81-4955-A740-96B84BE3119E}"/>
              </a:ext>
            </a:extLst>
          </p:cNvPr>
          <p:cNvSpPr/>
          <p:nvPr/>
        </p:nvSpPr>
        <p:spPr>
          <a:xfrm>
            <a:off x="1404208" y="1383798"/>
            <a:ext cx="7175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cryptography.io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Fernet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대칭 인증 암호화를 구현한 기술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F7A5EF-5AD5-430B-B3C2-E3212613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324099"/>
            <a:ext cx="4019550" cy="4037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6D2CCF-4F38-4A0A-85F2-16D86432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85" y="2324100"/>
            <a:ext cx="4841778" cy="1993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B9508C-C7C4-445A-A481-3936686E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885" y="4394439"/>
            <a:ext cx="4841778" cy="19668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287A8E-AC20-4462-867E-A36452691997}"/>
              </a:ext>
            </a:extLst>
          </p:cNvPr>
          <p:cNvSpPr/>
          <p:nvPr/>
        </p:nvSpPr>
        <p:spPr>
          <a:xfrm>
            <a:off x="1404208" y="1899392"/>
            <a:ext cx="7175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cryptolib.py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318BF-BB6E-49CE-98CA-BDD56AF2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52" y="2386427"/>
            <a:ext cx="3674886" cy="38822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665C6-A341-47CB-99E9-3681FA26719A}"/>
              </a:ext>
            </a:extLst>
          </p:cNvPr>
          <p:cNvSpPr/>
          <p:nvPr/>
        </p:nvSpPr>
        <p:spPr>
          <a:xfrm>
            <a:off x="1895388" y="1618229"/>
            <a:ext cx="360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credential.py 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credential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선언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D41118-CFCF-47A8-9058-A4B7255C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89" y="2363883"/>
            <a:ext cx="4038403" cy="39346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E7DCAE-21FF-49FD-9B8C-5FD2AA7D2586}"/>
              </a:ext>
            </a:extLst>
          </p:cNvPr>
          <p:cNvSpPr/>
          <p:nvPr/>
        </p:nvSpPr>
        <p:spPr>
          <a:xfrm>
            <a:off x="5878789" y="1618229"/>
            <a:ext cx="360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dynamidb.py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생성 코드</a:t>
            </a:r>
          </a:p>
        </p:txBody>
      </p:sp>
    </p:spTree>
    <p:extLst>
      <p:ext uri="{BB962C8B-B14F-4D97-AF65-F5344CB8AC3E}">
        <p14:creationId xmlns:p14="http://schemas.microsoft.com/office/powerpoint/2010/main" val="404190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</a:t>
            </a:r>
          </a:p>
        </p:txBody>
      </p:sp>
      <p:pic>
        <p:nvPicPr>
          <p:cNvPr id="1026" name="Picture 2" descr="C:\Users\채소연\AppData\Roaming\PolarisOffice\ETemp\12956_3507152\poclip1\05\image0.png">
            <a:extLst>
              <a:ext uri="{FF2B5EF4-FFF2-40B4-BE49-F238E27FC236}">
                <a16:creationId xmlns:a16="http://schemas.microsoft.com/office/drawing/2014/main" id="{B1FDAA34-CB6C-49AE-AE68-B42857CB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2" y="1623734"/>
            <a:ext cx="4236462" cy="3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64249-449E-4AED-ACA6-AA90F8D61A2E}"/>
              </a:ext>
            </a:extLst>
          </p:cNvPr>
          <p:cNvSpPr/>
          <p:nvPr/>
        </p:nvSpPr>
        <p:spPr>
          <a:xfrm>
            <a:off x="10410825" y="4514850"/>
            <a:ext cx="600075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1C4DF-523C-4141-9E0D-9FE3811B6C1A}"/>
              </a:ext>
            </a:extLst>
          </p:cNvPr>
          <p:cNvSpPr/>
          <p:nvPr/>
        </p:nvSpPr>
        <p:spPr>
          <a:xfrm>
            <a:off x="1529844" y="5499895"/>
            <a:ext cx="9132312" cy="88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secrets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매핑하는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기능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생성하면서 동시에 매핑하는 기능 수행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9E5E3-44CD-4D22-AA81-D04635AC409C}"/>
              </a:ext>
            </a:extLst>
          </p:cNvPr>
          <p:cNvSpPr/>
          <p:nvPr/>
        </p:nvSpPr>
        <p:spPr>
          <a:xfrm>
            <a:off x="3648075" y="3171824"/>
            <a:ext cx="962025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채소연\AppData\Roaming\PolarisOffice\ETemp\12956_3507152\poclip1\21\image2.png">
            <a:extLst>
              <a:ext uri="{FF2B5EF4-FFF2-40B4-BE49-F238E27FC236}">
                <a16:creationId xmlns:a16="http://schemas.microsoft.com/office/drawing/2014/main" id="{201B7E27-5272-4B23-8D56-F4B1329B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2062"/>
            <a:ext cx="4953000" cy="3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9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Create service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저장되는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 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 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6715F6-3E76-45AC-937E-145DE137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6971"/>
              </p:ext>
            </p:extLst>
          </p:nvPr>
        </p:nvGraphicFramePr>
        <p:xfrm>
          <a:off x="1331248" y="1895227"/>
          <a:ext cx="9529504" cy="309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501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2940801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3412202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76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IAM role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과 일치하는 사용자 정의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56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‘service’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59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43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 ids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 set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727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4A9CD19-EDB0-4CF5-A58F-AC429B7330B8}"/>
              </a:ext>
            </a:extLst>
          </p:cNvPr>
          <p:cNvSpPr/>
          <p:nvPr/>
        </p:nvSpPr>
        <p:spPr>
          <a:xfrm>
            <a:off x="1789574" y="5562937"/>
            <a:ext cx="8612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 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IAM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 확장 역할을 하므로 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 ID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 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IAM role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이름과 동일해야 함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 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513B9-94CD-4AC7-BC89-45F622DE1FCA}"/>
              </a:ext>
            </a:extLst>
          </p:cNvPr>
          <p:cNvGrpSpPr/>
          <p:nvPr/>
        </p:nvGrpSpPr>
        <p:grpSpPr>
          <a:xfrm>
            <a:off x="1652337" y="1844081"/>
            <a:ext cx="8887326" cy="3406983"/>
            <a:chOff x="120229" y="1776174"/>
            <a:chExt cx="6564523" cy="340698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15D2736-BBC3-4B96-BE0A-7C676EAB4FD9}"/>
                </a:ext>
              </a:extLst>
            </p:cNvPr>
            <p:cNvSpPr/>
            <p:nvPr/>
          </p:nvSpPr>
          <p:spPr>
            <a:xfrm>
              <a:off x="120229" y="1776174"/>
              <a:ext cx="6564523" cy="34069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리소스를 사용하도록 인증 및 권한이 부여된 대상들을 제어</a:t>
              </a:r>
              <a:endPara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암호나 </a:t>
              </a:r>
              <a:r>
                <a:rPr lang="ko-KR" altLang="en-US" sz="1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엑세스</a:t>
              </a: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키를 공유하지 않고도 </a:t>
              </a:r>
              <a:r>
                <a:rPr lang="en-US" altLang="ko-KR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AWS </a:t>
              </a: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계정의 리소스 관리와 사용할 수 있는 권한을 다른 사람에게 부여</a:t>
              </a:r>
              <a:endPara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부여할 때 사용자마다 다른 권한을 줄 수도 있다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4B9363-DD55-41C2-BEC5-0044A39BEF40}"/>
                </a:ext>
              </a:extLst>
            </p:cNvPr>
            <p:cNvSpPr/>
            <p:nvPr/>
          </p:nvSpPr>
          <p:spPr>
            <a:xfrm>
              <a:off x="898902" y="2155244"/>
              <a:ext cx="506746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AWS Identity and Access Management(IAM)</a:t>
              </a:r>
            </a:p>
            <a:p>
              <a:pPr algn="ctr"/>
              <a:r>
                <a: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-</a:t>
              </a:r>
              <a:r>
                <a: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리소스에 대한 </a:t>
              </a:r>
              <a:r>
                <a:rPr lang="ko-KR" altLang="en-US" sz="2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엑세스를</a:t>
              </a:r>
              <a:r>
                <a: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안전하게 제어할 수 있는 웹서비스</a:t>
              </a:r>
              <a:endPara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2EA1B5-5C65-49D1-8E85-805E59DD5A61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  –  IAM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161DE0-B849-40D7-8ABA-B651069B005E}"/>
              </a:ext>
            </a:extLst>
          </p:cNvPr>
          <p:cNvSpPr/>
          <p:nvPr/>
        </p:nvSpPr>
        <p:spPr>
          <a:xfrm>
            <a:off x="3621697" y="5630134"/>
            <a:ext cx="5030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이를 통해 액세스를 더 쉽게 관리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!! 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32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 –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 코드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DCA150-9C30-44A7-BBEB-767D5A52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79" y="1844970"/>
            <a:ext cx="3464982" cy="37074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8DFD44-7804-4753-B283-3BA2C642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61" y="1816742"/>
            <a:ext cx="3843811" cy="37479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7D8C95-CA1F-44D7-B973-FC9BB590F062}"/>
              </a:ext>
            </a:extLst>
          </p:cNvPr>
          <p:cNvSpPr/>
          <p:nvPr/>
        </p:nvSpPr>
        <p:spPr>
          <a:xfrm>
            <a:off x="4955016" y="5647657"/>
            <a:ext cx="212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utils.py </a:t>
            </a:r>
          </a:p>
          <a:p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키 </a:t>
            </a:r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퀀한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관리 코드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6695C1-FD23-464F-9DE5-6CA017818C3C}"/>
              </a:ext>
            </a:extLst>
          </p:cNvPr>
          <p:cNvSpPr/>
          <p:nvPr/>
        </p:nvSpPr>
        <p:spPr>
          <a:xfrm>
            <a:off x="287868" y="5659583"/>
            <a:ext cx="3680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service.py</a:t>
            </a:r>
          </a:p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서비스를 추가하고 설정하는 코드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ED6947-64A8-4D8E-A830-4A265B7AA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223" y="1816742"/>
            <a:ext cx="3639898" cy="37479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3413A1-42BB-47F9-9D56-9E43EB718D04}"/>
              </a:ext>
            </a:extLst>
          </p:cNvPr>
          <p:cNvSpPr/>
          <p:nvPr/>
        </p:nvSpPr>
        <p:spPr>
          <a:xfrm>
            <a:off x="8223840" y="5647656"/>
            <a:ext cx="3680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keymanager.py</a:t>
            </a:r>
          </a:p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IAM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이용해서 권한을 부여하는 코드</a:t>
            </a:r>
          </a:p>
        </p:txBody>
      </p:sp>
    </p:spTree>
    <p:extLst>
      <p:ext uri="{BB962C8B-B14F-4D97-AF65-F5344CB8AC3E}">
        <p14:creationId xmlns:p14="http://schemas.microsoft.com/office/powerpoint/2010/main" val="360466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Credential &amp; Service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8" name="_x302933280" descr="EMB00003c384710">
            <a:extLst>
              <a:ext uri="{FF2B5EF4-FFF2-40B4-BE49-F238E27FC236}">
                <a16:creationId xmlns:a16="http://schemas.microsoft.com/office/drawing/2014/main" id="{271ADD52-7385-499A-B8FC-4C6623B6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" b="49"/>
          <a:stretch>
            <a:fillRect/>
          </a:stretch>
        </p:blipFill>
        <p:spPr bwMode="auto">
          <a:xfrm>
            <a:off x="1211838" y="1715540"/>
            <a:ext cx="4520950" cy="44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3D490A-C068-4A14-B772-1138BE7B448A}"/>
              </a:ext>
            </a:extLst>
          </p:cNvPr>
          <p:cNvSpPr/>
          <p:nvPr/>
        </p:nvSpPr>
        <p:spPr>
          <a:xfrm>
            <a:off x="1524000" y="2990848"/>
            <a:ext cx="2219325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67D52B6-6AA6-4450-827C-93F09E7E47EC}"/>
              </a:ext>
            </a:extLst>
          </p:cNvPr>
          <p:cNvGrpSpPr/>
          <p:nvPr/>
        </p:nvGrpSpPr>
        <p:grpSpPr>
          <a:xfrm>
            <a:off x="6241101" y="1572062"/>
            <a:ext cx="4520950" cy="1856938"/>
            <a:chOff x="6241101" y="1666885"/>
            <a:chExt cx="4520950" cy="1924040"/>
          </a:xfrm>
        </p:grpSpPr>
        <p:pic>
          <p:nvPicPr>
            <p:cNvPr id="20" name="_x302955816" descr="EMB00003c384714">
              <a:extLst>
                <a:ext uri="{FF2B5EF4-FFF2-40B4-BE49-F238E27FC236}">
                  <a16:creationId xmlns:a16="http://schemas.microsoft.com/office/drawing/2014/main" id="{8556D0F8-E8C7-4A61-BB49-2E43563BD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"/>
            <a:stretch>
              <a:fillRect/>
            </a:stretch>
          </p:blipFill>
          <p:spPr bwMode="auto">
            <a:xfrm>
              <a:off x="6241101" y="1666885"/>
              <a:ext cx="4520950" cy="192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267C5C-8576-483A-9E62-6F9DEDC6AEF4}"/>
                </a:ext>
              </a:extLst>
            </p:cNvPr>
            <p:cNvSpPr/>
            <p:nvPr/>
          </p:nvSpPr>
          <p:spPr>
            <a:xfrm>
              <a:off x="6419850" y="2200274"/>
              <a:ext cx="2990850" cy="2667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060A7A-6426-48DC-8E40-0F9BFBA82EC4}"/>
              </a:ext>
            </a:extLst>
          </p:cNvPr>
          <p:cNvGrpSpPr/>
          <p:nvPr/>
        </p:nvGrpSpPr>
        <p:grpSpPr>
          <a:xfrm>
            <a:off x="6284853" y="3936832"/>
            <a:ext cx="4433447" cy="2161481"/>
            <a:chOff x="6284853" y="3712210"/>
            <a:chExt cx="4433447" cy="2386103"/>
          </a:xfrm>
        </p:grpSpPr>
        <p:pic>
          <p:nvPicPr>
            <p:cNvPr id="21" name="_x305272864" descr="EMB00003c38471b">
              <a:extLst>
                <a:ext uri="{FF2B5EF4-FFF2-40B4-BE49-F238E27FC236}">
                  <a16:creationId xmlns:a16="http://schemas.microsoft.com/office/drawing/2014/main" id="{10CBA7B0-9C61-4D64-A7A9-889F17F2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" b="188"/>
            <a:stretch>
              <a:fillRect/>
            </a:stretch>
          </p:blipFill>
          <p:spPr bwMode="auto">
            <a:xfrm>
              <a:off x="6284853" y="3712210"/>
              <a:ext cx="4433447" cy="238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1D1F4A-1E78-4A7B-8B76-6BB1390D54B8}"/>
                </a:ext>
              </a:extLst>
            </p:cNvPr>
            <p:cNvSpPr/>
            <p:nvPr/>
          </p:nvSpPr>
          <p:spPr>
            <a:xfrm>
              <a:off x="6419850" y="4257674"/>
              <a:ext cx="2990850" cy="2667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02B29-AA9F-4F66-BF3E-57FF11FE2676}"/>
              </a:ext>
            </a:extLst>
          </p:cNvPr>
          <p:cNvSpPr/>
          <p:nvPr/>
        </p:nvSpPr>
        <p:spPr>
          <a:xfrm>
            <a:off x="6413527" y="6098313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 표현식 검색 지원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BA951F-B45A-4940-8378-AB8CEA3EF563}"/>
              </a:ext>
            </a:extLst>
          </p:cNvPr>
          <p:cNvSpPr/>
          <p:nvPr/>
        </p:nvSpPr>
        <p:spPr>
          <a:xfrm>
            <a:off x="6413527" y="342496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일반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동일 문자열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) 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0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516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Credential &amp; Service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 코드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0B6D0A-FB73-49FD-8347-CA04C9C8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751479"/>
            <a:ext cx="5895975" cy="399612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A797B9-CCB5-4AA8-A1F2-F440E6CAC2EB}"/>
              </a:ext>
            </a:extLst>
          </p:cNvPr>
          <p:cNvSpPr/>
          <p:nvPr/>
        </p:nvSpPr>
        <p:spPr>
          <a:xfrm>
            <a:off x="3945730" y="6008841"/>
            <a:ext cx="43005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ko-KR" altLang="en-US" sz="1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migrate_bool.py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3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 </a:t>
            </a:r>
          </a:p>
        </p:txBody>
      </p:sp>
      <p:pic>
        <p:nvPicPr>
          <p:cNvPr id="28" name="_x305274880" descr="EMB00003c384720">
            <a:extLst>
              <a:ext uri="{FF2B5EF4-FFF2-40B4-BE49-F238E27FC236}">
                <a16:creationId xmlns:a16="http://schemas.microsoft.com/office/drawing/2014/main" id="{C576A678-19E5-4E63-B8F0-47B47701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 r="3786" b="9215"/>
          <a:stretch/>
        </p:blipFill>
        <p:spPr bwMode="auto">
          <a:xfrm>
            <a:off x="963607" y="1732260"/>
            <a:ext cx="10264786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710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DynamoDB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저장되는 </a:t>
            </a:r>
            <a:r>
              <a:rPr lang="en-US" altLang="ko-KR" sz="22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archieve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 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C537B08-FD14-4D73-8BE2-4886630B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59157"/>
              </p:ext>
            </p:extLst>
          </p:nvPr>
        </p:nvGraphicFramePr>
        <p:xfrm>
          <a:off x="455508" y="1971566"/>
          <a:ext cx="5462328" cy="387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6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1846175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1795377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32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Uuid4-revision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32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archieve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-credential’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787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 (current revision + 1)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32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사용자가 정의한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44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  <a:tr h="54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Enabled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 가능의 여부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9581"/>
                  </a:ext>
                </a:extLst>
              </a:tr>
              <a:tr h="787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Data_key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를 암호화 하는 데 사용 된 암호화 된 데이터키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Binary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7435"/>
                  </a:ext>
                </a:extLst>
              </a:tr>
              <a:tr h="32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540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8459A8-2CEA-413D-8247-424B604B8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40406"/>
              </p:ext>
            </p:extLst>
          </p:nvPr>
        </p:nvGraphicFramePr>
        <p:xfrm>
          <a:off x="6096000" y="1971567"/>
          <a:ext cx="5372100" cy="38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867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IAM role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과 일치하는 사용자 정의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5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‘service’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80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 (current revision + 1)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80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 ids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 set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80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B40B05-9795-4045-A1FB-5AED5C48996A}"/>
              </a:ext>
            </a:extLst>
          </p:cNvPr>
          <p:cNvSpPr txBox="1"/>
          <p:nvPr/>
        </p:nvSpPr>
        <p:spPr>
          <a:xfrm>
            <a:off x="2047159" y="5992433"/>
            <a:ext cx="22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&lt; archive-credential&gt;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A8487-96D7-44B3-837F-FDC90071E326}"/>
              </a:ext>
            </a:extLst>
          </p:cNvPr>
          <p:cNvSpPr txBox="1"/>
          <p:nvPr/>
        </p:nvSpPr>
        <p:spPr>
          <a:xfrm>
            <a:off x="7865816" y="5978705"/>
            <a:ext cx="22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&lt; </a:t>
            </a:r>
            <a:r>
              <a:rPr lang="en-US" altLang="ko-KR" kern="0" spc="-5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archive-service 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85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316ABF-B7E7-47F4-83D9-6811A915934C}"/>
              </a:ext>
            </a:extLst>
          </p:cNvPr>
          <p:cNvSpPr/>
          <p:nvPr/>
        </p:nvSpPr>
        <p:spPr>
          <a:xfrm>
            <a:off x="8089751" y="5891144"/>
            <a:ext cx="2057400" cy="310672"/>
          </a:xfrm>
          <a:prstGeom prst="rect">
            <a:avLst/>
          </a:prstGeom>
          <a:solidFill>
            <a:srgbClr val="FFFF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44DB9E-16C9-424B-AA8D-3D9502DBDAD0}"/>
              </a:ext>
            </a:extLst>
          </p:cNvPr>
          <p:cNvSpPr/>
          <p:nvPr/>
        </p:nvSpPr>
        <p:spPr>
          <a:xfrm>
            <a:off x="4615572" y="2134159"/>
            <a:ext cx="2960855" cy="2960633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9221F9-FD0A-4CAB-B124-3EF2E546214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465934" y="2213375"/>
            <a:ext cx="1843116" cy="133039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6E96C4-ACD3-464D-85B4-2007BA543971}"/>
              </a:ext>
            </a:extLst>
          </p:cNvPr>
          <p:cNvGrpSpPr/>
          <p:nvPr/>
        </p:nvGrpSpPr>
        <p:grpSpPr>
          <a:xfrm>
            <a:off x="1211838" y="2014471"/>
            <a:ext cx="2438400" cy="1112474"/>
            <a:chOff x="4125988" y="3190070"/>
            <a:chExt cx="1613067" cy="107210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308153-02B1-4550-A682-D6596AB7B9C9}"/>
                </a:ext>
              </a:extLst>
            </p:cNvPr>
            <p:cNvSpPr/>
            <p:nvPr/>
          </p:nvSpPr>
          <p:spPr>
            <a:xfrm flipH="1">
              <a:off x="4125988" y="3550316"/>
              <a:ext cx="1613067" cy="711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AWS 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&amp;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IAM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토큰 생성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암호화된 메시지 전달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AD32A9C-403C-41BB-974D-7DD621E01F7A}"/>
                </a:ext>
              </a:extLst>
            </p:cNvPr>
            <p:cNvSpPr/>
            <p:nvPr/>
          </p:nvSpPr>
          <p:spPr>
            <a:xfrm>
              <a:off x="5617133" y="3253831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F83B9C-E49F-4E7A-B019-88F22AA32F4E}"/>
                </a:ext>
              </a:extLst>
            </p:cNvPr>
            <p:cNvSpPr/>
            <p:nvPr/>
          </p:nvSpPr>
          <p:spPr>
            <a:xfrm flipH="1">
              <a:off x="4290026" y="3190070"/>
              <a:ext cx="1315038" cy="37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KMS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인증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0C0E373-7E0D-44FD-B8F9-A53506310E99}"/>
              </a:ext>
            </a:extLst>
          </p:cNvPr>
          <p:cNvCxnSpPr>
            <a:cxnSpLocks/>
          </p:cNvCxnSpPr>
          <p:nvPr/>
        </p:nvCxnSpPr>
        <p:spPr>
          <a:xfrm flipH="1">
            <a:off x="6321247" y="2868147"/>
            <a:ext cx="1911333" cy="57786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01F900-4D89-4D52-99AC-47F5F6F17D62}"/>
              </a:ext>
            </a:extLst>
          </p:cNvPr>
          <p:cNvGrpSpPr/>
          <p:nvPr/>
        </p:nvGrpSpPr>
        <p:grpSpPr>
          <a:xfrm>
            <a:off x="8098807" y="2128086"/>
            <a:ext cx="3683617" cy="1863016"/>
            <a:chOff x="3571006" y="3149429"/>
            <a:chExt cx="2747444" cy="10267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7D3BE4-D2D5-455F-AB29-676942AA4C13}"/>
                </a:ext>
              </a:extLst>
            </p:cNvPr>
            <p:cNvSpPr/>
            <p:nvPr/>
          </p:nvSpPr>
          <p:spPr>
            <a:xfrm flipH="1">
              <a:off x="3571006" y="3507232"/>
              <a:ext cx="2747444" cy="668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5D5D59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DynamoDB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추가 방법으로 비밀 저장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Fernet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대칭 인증 암호학을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수정할 때마다 모든 버전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암호에 고유한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키 생성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F83B7A-0342-4C54-9817-8116C6CEC069}"/>
                </a:ext>
              </a:extLst>
            </p:cNvPr>
            <p:cNvSpPr/>
            <p:nvPr/>
          </p:nvSpPr>
          <p:spPr>
            <a:xfrm>
              <a:off x="3718327" y="3213190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C2B83E-2298-428B-B435-C12B6E91B21B}"/>
                </a:ext>
              </a:extLst>
            </p:cNvPr>
            <p:cNvSpPr/>
            <p:nvPr/>
          </p:nvSpPr>
          <p:spPr>
            <a:xfrm flipH="1">
              <a:off x="3764046" y="3149429"/>
              <a:ext cx="2323976" cy="373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버전별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비밀의 </a:t>
              </a:r>
              <a:endParaRPr lang="en-US" altLang="ko-KR" sz="190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at-rest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암호화 모델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7CFC99-5416-4FF8-A82B-0C22D0D25279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255149" y="3965325"/>
            <a:ext cx="700882" cy="31211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58213C-4469-4CBA-92C7-BA4F9EE31A6A}"/>
              </a:ext>
            </a:extLst>
          </p:cNvPr>
          <p:cNvGrpSpPr/>
          <p:nvPr/>
        </p:nvGrpSpPr>
        <p:grpSpPr>
          <a:xfrm>
            <a:off x="388879" y="3991102"/>
            <a:ext cx="4350180" cy="681963"/>
            <a:chOff x="2360836" y="3155516"/>
            <a:chExt cx="3773953" cy="4420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4F0F613-95E0-45A8-BF22-9EAF108F0A8B}"/>
                </a:ext>
              </a:extLst>
            </p:cNvPr>
            <p:cNvSpPr/>
            <p:nvPr/>
          </p:nvSpPr>
          <p:spPr>
            <a:xfrm flipH="1">
              <a:off x="3152266" y="3398063"/>
              <a:ext cx="2982523" cy="199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AngularJS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웹 인터페이스 제공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1907D8-BF97-47F0-9736-72B9EFA70465}"/>
                </a:ext>
              </a:extLst>
            </p:cNvPr>
            <p:cNvSpPr/>
            <p:nvPr/>
          </p:nvSpPr>
          <p:spPr>
            <a:xfrm>
              <a:off x="5714978" y="3200399"/>
              <a:ext cx="45719" cy="281435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1F7637-DC44-4855-B13F-F8751BA977E6}"/>
                </a:ext>
              </a:extLst>
            </p:cNvPr>
            <p:cNvSpPr/>
            <p:nvPr/>
          </p:nvSpPr>
          <p:spPr>
            <a:xfrm flipH="1">
              <a:off x="2360836" y="3155516"/>
              <a:ext cx="3331245" cy="24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친화적 </a:t>
              </a:r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웹인터페이스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448DE5EB-C251-43E3-AB8D-28BE9399E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" t="7431" b="-1"/>
          <a:stretch/>
        </p:blipFill>
        <p:spPr>
          <a:xfrm>
            <a:off x="4808435" y="3249401"/>
            <a:ext cx="2622703" cy="77746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54D023-9652-4413-9BCD-1A508BB242FB}"/>
              </a:ext>
            </a:extLst>
          </p:cNvPr>
          <p:cNvSpPr/>
          <p:nvPr/>
        </p:nvSpPr>
        <p:spPr>
          <a:xfrm>
            <a:off x="5924551" y="5817381"/>
            <a:ext cx="614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보다 효율적인 비밀 관리 시스템을 구축하자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32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710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 –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 코드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2E00A-3FA9-4E01-B171-2B644146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9" y="1744528"/>
            <a:ext cx="4034750" cy="41877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28D960-C60D-445B-BAC8-EAE60D8F59CF}"/>
              </a:ext>
            </a:extLst>
          </p:cNvPr>
          <p:cNvSpPr/>
          <p:nvPr/>
        </p:nvSpPr>
        <p:spPr>
          <a:xfrm>
            <a:off x="287868" y="5932269"/>
            <a:ext cx="360781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migrate.py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리소스를 가져오는 코드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C44DAA-93CF-461E-8996-EDE89D03C33D}"/>
              </a:ext>
            </a:extLst>
          </p:cNvPr>
          <p:cNvSpPr/>
          <p:nvPr/>
        </p:nvSpPr>
        <p:spPr>
          <a:xfrm>
            <a:off x="4482378" y="5911878"/>
            <a:ext cx="447198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manage.py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Command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명령어를 사용해 출력하는 코드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F586A31-7D9B-4F73-B18D-A9AD8C054945}"/>
              </a:ext>
            </a:extLst>
          </p:cNvPr>
          <p:cNvGrpSpPr/>
          <p:nvPr/>
        </p:nvGrpSpPr>
        <p:grpSpPr>
          <a:xfrm>
            <a:off x="4579361" y="1744527"/>
            <a:ext cx="3844203" cy="4093869"/>
            <a:chOff x="6836789" y="2152352"/>
            <a:chExt cx="4659069" cy="40938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ED4425-F6F4-45EF-B77D-A667BD23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152352"/>
              <a:ext cx="4637858" cy="409386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E82D6E-A259-4325-AC87-EFC75F75C595}"/>
                </a:ext>
              </a:extLst>
            </p:cNvPr>
            <p:cNvSpPr/>
            <p:nvPr/>
          </p:nvSpPr>
          <p:spPr>
            <a:xfrm>
              <a:off x="6836789" y="5010149"/>
              <a:ext cx="4637858" cy="419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81BC1C0-4305-4CF7-A768-B9950EF67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806" y="1721419"/>
            <a:ext cx="3353962" cy="25743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84DFE9-FA6D-43D6-8C3A-B9ABC01B5C1E}"/>
              </a:ext>
            </a:extLst>
          </p:cNvPr>
          <p:cNvSpPr/>
          <p:nvPr/>
        </p:nvSpPr>
        <p:spPr>
          <a:xfrm>
            <a:off x="8662806" y="4526222"/>
            <a:ext cx="3529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module/ history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history.js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AngulalJS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 모듈을 구성하는 코드 </a:t>
            </a:r>
          </a:p>
        </p:txBody>
      </p:sp>
    </p:spTree>
    <p:extLst>
      <p:ext uri="{BB962C8B-B14F-4D97-AF65-F5344CB8AC3E}">
        <p14:creationId xmlns:p14="http://schemas.microsoft.com/office/powerpoint/2010/main" val="86534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982526" cy="830997"/>
            <a:chOff x="598391" y="347144"/>
            <a:chExt cx="298252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참고자료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09008-C92C-47CC-B0AE-366431A43FC4}"/>
              </a:ext>
            </a:extLst>
          </p:cNvPr>
          <p:cNvSpPr/>
          <p:nvPr/>
        </p:nvSpPr>
        <p:spPr>
          <a:xfrm>
            <a:off x="1211839" y="1790920"/>
            <a:ext cx="859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https://cryptography.readthedocs.io/en/latest/fernet/#cryptography.fernet.Fernet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C5F96-455A-4808-B54A-8C8F8FA4C6E9}"/>
              </a:ext>
            </a:extLst>
          </p:cNvPr>
          <p:cNvSpPr/>
          <p:nvPr/>
        </p:nvSpPr>
        <p:spPr>
          <a:xfrm>
            <a:off x="1211839" y="2828835"/>
            <a:ext cx="10444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https://docs.microsoft.com/en-us/azure/security/azure-security-encryption-atrest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/>
            <a:r>
              <a:rPr lang="en-US" altLang="ko-K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https://eng.lyft.com/announcing-confidant-an-open-source-secret-management-service-from-lyft-1e256fe628a3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94627-3602-4DA2-8399-A033B3973FE7}"/>
              </a:ext>
            </a:extLst>
          </p:cNvPr>
          <p:cNvSpPr/>
          <p:nvPr/>
        </p:nvSpPr>
        <p:spPr>
          <a:xfrm>
            <a:off x="1211839" y="4729236"/>
            <a:ext cx="653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https://support.google.com/analytics/answer/1034324?hl=ko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5A85C-5EBA-4CAE-AD1F-4D526B1B0124}"/>
              </a:ext>
            </a:extLst>
          </p:cNvPr>
          <p:cNvSpPr/>
          <p:nvPr/>
        </p:nvSpPr>
        <p:spPr>
          <a:xfrm>
            <a:off x="1262241" y="4063930"/>
            <a:ext cx="483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AWS_Securing_Data_at_Rest_with_Encryption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962627" y="3075057"/>
            <a:ext cx="1073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https://github.com/lyft/confidant</a:t>
            </a:r>
          </a:p>
        </p:txBody>
      </p:sp>
    </p:spTree>
    <p:extLst>
      <p:ext uri="{BB962C8B-B14F-4D97-AF65-F5344CB8AC3E}">
        <p14:creationId xmlns:p14="http://schemas.microsoft.com/office/powerpoint/2010/main" val="4937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Team1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800359" y="6003001"/>
            <a:ext cx="107321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600" dirty="0"/>
              <a:t>https://github.com/KimSunUk/confidant</a:t>
            </a:r>
            <a:endParaRPr lang="ko-KR" altLang="en-US" sz="2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2F3AB-793B-43CE-8B3F-86E5EB5C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51"/>
          <a:stretch/>
        </p:blipFill>
        <p:spPr>
          <a:xfrm>
            <a:off x="1438275" y="1628150"/>
            <a:ext cx="9505950" cy="137673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EDFE5D4-AB8A-49AF-A29D-D80F2A3EFE7F}"/>
              </a:ext>
            </a:extLst>
          </p:cNvPr>
          <p:cNvGrpSpPr/>
          <p:nvPr/>
        </p:nvGrpSpPr>
        <p:grpSpPr>
          <a:xfrm>
            <a:off x="1508717" y="3127602"/>
            <a:ext cx="9315450" cy="2752681"/>
            <a:chOff x="1438275" y="3194232"/>
            <a:chExt cx="9315450" cy="275268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6621449-AD15-4EA1-82C9-904B3335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275" y="3194232"/>
              <a:ext cx="9315450" cy="275268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060B0-621E-47EE-B87E-ABA8C73FC5E5}"/>
                </a:ext>
              </a:extLst>
            </p:cNvPr>
            <p:cNvSpPr/>
            <p:nvPr/>
          </p:nvSpPr>
          <p:spPr>
            <a:xfrm>
              <a:off x="1628775" y="3373387"/>
              <a:ext cx="1676400" cy="1508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645992-362D-472D-9976-F4C2F690A896}"/>
                </a:ext>
              </a:extLst>
            </p:cNvPr>
            <p:cNvSpPr/>
            <p:nvPr/>
          </p:nvSpPr>
          <p:spPr>
            <a:xfrm>
              <a:off x="1628775" y="5581790"/>
              <a:ext cx="1676400" cy="1496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4DF0B-869A-441F-B6D4-59CEE4FA1D1A}"/>
                </a:ext>
              </a:extLst>
            </p:cNvPr>
            <p:cNvSpPr/>
            <p:nvPr/>
          </p:nvSpPr>
          <p:spPr>
            <a:xfrm>
              <a:off x="1628775" y="5751067"/>
              <a:ext cx="1676400" cy="1496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6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전체 소스 구조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43B7A-E528-48F3-B959-6A86B860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18229"/>
            <a:ext cx="10601325" cy="43567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F94000-4D76-486C-9294-A3EE1A37F04B}"/>
              </a:ext>
            </a:extLst>
          </p:cNvPr>
          <p:cNvSpPr txBox="1"/>
          <p:nvPr/>
        </p:nvSpPr>
        <p:spPr>
          <a:xfrm>
            <a:off x="1058443" y="5974943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468B4-FAB7-4DED-8CE8-171AEA6EDFA3}"/>
              </a:ext>
            </a:extLst>
          </p:cNvPr>
          <p:cNvSpPr txBox="1"/>
          <p:nvPr/>
        </p:nvSpPr>
        <p:spPr>
          <a:xfrm>
            <a:off x="3688293" y="5974943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salt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620-A679-4FD6-9B5F-33DFB355DFBB}"/>
              </a:ext>
            </a:extLst>
          </p:cNvPr>
          <p:cNvSpPr txBox="1"/>
          <p:nvPr/>
        </p:nvSpPr>
        <p:spPr>
          <a:xfrm>
            <a:off x="7146086" y="5974943"/>
            <a:ext cx="110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9A8C4-D1BD-4AEB-883E-94C166EE2BC9}"/>
              </a:ext>
            </a:extLst>
          </p:cNvPr>
          <p:cNvSpPr txBox="1"/>
          <p:nvPr/>
        </p:nvSpPr>
        <p:spPr>
          <a:xfrm>
            <a:off x="8642827" y="5974943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45B6E-FAEB-40E9-B153-B5C7C1D50A42}"/>
              </a:ext>
            </a:extLst>
          </p:cNvPr>
          <p:cNvSpPr txBox="1"/>
          <p:nvPr/>
        </p:nvSpPr>
        <p:spPr>
          <a:xfrm>
            <a:off x="4658893" y="1218119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–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6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FDA9D-0637-4C84-889C-845006B82206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_master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파일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7C4C77-F890-4CCC-B397-89426C7A8D84}"/>
              </a:ext>
            </a:extLst>
          </p:cNvPr>
          <p:cNvSpPr/>
          <p:nvPr/>
        </p:nvSpPr>
        <p:spPr>
          <a:xfrm>
            <a:off x="455508" y="1248523"/>
            <a:ext cx="11595302" cy="5268150"/>
          </a:xfrm>
          <a:prstGeom prst="round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setup.py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설치 관련 사항이 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setup.cfg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설치된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툴민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관련사랑 내용들이 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requirements.txt,requirements.in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pip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컴파일시 자동 생성되는 요구사항 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readme.md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프로젝트에 대한 설명이 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pip_requirements.txt,piprequirements.in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pip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컴파일시 자동 생성되는 요구사항 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package.json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사용되는 패키지에 대한 정보가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json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형식으로 저장되어 있는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NOTICE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알림과 관련한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manifest.in :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만들어질때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포함하는 파일에 대한 내용이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manage.py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mange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를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 설정하는 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makefile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make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명령어에 만들어지는 파일이 들어있다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license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라이센스관련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내용이  기술되어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gruntfile.js : 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그란트가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구성되는 내용이 포함되어 있는 파일 </a:t>
            </a:r>
            <a:endParaRPr lang="ko-KR" altLang="en-US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9947F-9C98-414D-85C3-8B9A29EF0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82"/>
          <a:stretch/>
        </p:blipFill>
        <p:spPr>
          <a:xfrm>
            <a:off x="733553" y="1499614"/>
            <a:ext cx="10724891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7C4C77-F890-4CCC-B397-89426C7A8D84}"/>
              </a:ext>
            </a:extLst>
          </p:cNvPr>
          <p:cNvSpPr/>
          <p:nvPr/>
        </p:nvSpPr>
        <p:spPr>
          <a:xfrm>
            <a:off x="388879" y="1270614"/>
            <a:ext cx="11595302" cy="523104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gruntfile.js : 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그란트가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구성되는 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dockerfile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도커이미지를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생성해주는 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docker-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compose.yml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docker-compose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 실행 될 때 내용이 되는 값들이 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docker_push.sh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이미지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푸쉬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관련 내용이  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dev_wsgi.py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 설정 값 대로 호스트로 서버를 실행한다는 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Code_of_conduct.md :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 파일을 무시한다는 내용이 포함되어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changelog.md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변경에 대한 정보가  기록되어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bower.json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웹을 위한 패키지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메니저로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그에 대한 정보가 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json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방식으로 저장되어 있는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travis.yml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지속적 통합이 가능하게 내용이 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gitignore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 굳이 깃에 올라가지 않아도 되는 파일들이 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dockerignore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dockerfile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 빌드하는데 필요한 파일이  기술되어 있는 파일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pycache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__ :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파일이 만들어 질 때 생기는 폴더 무시해도 무관하다는 내용이 포함되어 있는 파일 </a:t>
            </a:r>
            <a:endParaRPr lang="en-US" altLang="ko-KR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9947F-9C98-414D-85C3-8B9A29EF0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106"/>
          <a:stretch/>
        </p:blipFill>
        <p:spPr>
          <a:xfrm>
            <a:off x="831095" y="1441878"/>
            <a:ext cx="10710870" cy="1345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8A1D9E-D6A6-4889-8C86-D5D0651EA6B0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_master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파일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849477" cy="830997"/>
            <a:chOff x="598391" y="347144"/>
            <a:chExt cx="28494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026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7C4C77-F890-4CCC-B397-89426C7A8D84}"/>
              </a:ext>
            </a:extLst>
          </p:cNvPr>
          <p:cNvSpPr/>
          <p:nvPr/>
        </p:nvSpPr>
        <p:spPr>
          <a:xfrm>
            <a:off x="388880" y="1270615"/>
            <a:ext cx="11595302" cy="526182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ED820-3A37-4302-85A1-100FA856E4BB}"/>
              </a:ext>
            </a:extLst>
          </p:cNvPr>
          <p:cNvSpPr txBox="1"/>
          <p:nvPr/>
        </p:nvSpPr>
        <p:spPr>
          <a:xfrm>
            <a:off x="1055510" y="1506613"/>
            <a:ext cx="53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B2AD23-6D99-4EA8-9522-E210CFC9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53" y="1988027"/>
            <a:ext cx="5373887" cy="106346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31DACC-0BCA-49EC-80B0-73199AE0BB62}"/>
              </a:ext>
            </a:extLst>
          </p:cNvPr>
          <p:cNvSpPr txBox="1"/>
          <p:nvPr/>
        </p:nvSpPr>
        <p:spPr>
          <a:xfrm>
            <a:off x="1038553" y="3274698"/>
            <a:ext cx="526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salt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5)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C13782-7CB7-4F96-BAE9-8497E206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70" y="3647225"/>
            <a:ext cx="5339970" cy="106346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E97017-9DC6-498D-8D53-4FEAE813D231}"/>
              </a:ext>
            </a:extLst>
          </p:cNvPr>
          <p:cNvSpPr txBox="1"/>
          <p:nvPr/>
        </p:nvSpPr>
        <p:spPr>
          <a:xfrm>
            <a:off x="1072470" y="4820599"/>
            <a:ext cx="502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07AC858-F673-4218-8159-08CFE877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70" y="5343071"/>
            <a:ext cx="5284082" cy="94157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26B0D5-C7AD-472B-965E-66A9BE7297D3}"/>
              </a:ext>
            </a:extLst>
          </p:cNvPr>
          <p:cNvSpPr/>
          <p:nvPr/>
        </p:nvSpPr>
        <p:spPr>
          <a:xfrm>
            <a:off x="7430444" y="5343071"/>
            <a:ext cx="3912426" cy="9415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테스트를 위한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폴더와 파일들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1E7E4A-DFB4-4789-ACB0-8A568F1A55D7}"/>
              </a:ext>
            </a:extLst>
          </p:cNvPr>
          <p:cNvSpPr/>
          <p:nvPr/>
        </p:nvSpPr>
        <p:spPr>
          <a:xfrm>
            <a:off x="7430444" y="3647225"/>
            <a:ext cx="3912426" cy="10503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ELB, auth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at-rest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암호화를 위한 인덱스 및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테이블을 사용하여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인프라 시작을 위한 폴더와 파일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2BC87E-FEE3-4112-95A4-FC219419470A}"/>
              </a:ext>
            </a:extLst>
          </p:cNvPr>
          <p:cNvSpPr/>
          <p:nvPr/>
        </p:nvSpPr>
        <p:spPr>
          <a:xfrm>
            <a:off x="7430444" y="1988027"/>
            <a:ext cx="3912426" cy="106346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Docs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구성을 위한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MARKDOWN, YML, JAVASCRIPT,</a:t>
            </a: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등의 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2E0F31-0D4B-453D-A276-11FCE6437C9E}"/>
              </a:ext>
            </a:extLst>
          </p:cNvPr>
          <p:cNvSpPr txBox="1"/>
          <p:nvPr/>
        </p:nvSpPr>
        <p:spPr>
          <a:xfrm>
            <a:off x="3400181" y="556026"/>
            <a:ext cx="53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_master </a:t>
            </a:r>
            <a:r>
              <a:rPr lang="ko-KR" altLang="en-US" sz="24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내 폴더 분석   </a:t>
            </a:r>
            <a:endParaRPr lang="en-US" altLang="ko-KR" sz="24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1281</Words>
  <Application>Microsoft Office PowerPoint</Application>
  <PresentationFormat>와이드스크린</PresentationFormat>
  <Paragraphs>352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KoPub돋움체 Bold</vt:lpstr>
      <vt:lpstr>KoPub돋움체 Light</vt:lpstr>
      <vt:lpstr>KoPub돋움체 Medium</vt:lpstr>
      <vt:lpstr>medium-content-sans-serif-font</vt:lpstr>
      <vt:lpstr>noto</vt:lpstr>
      <vt:lpstr>맑은 고딕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채 소연</cp:lastModifiedBy>
  <cp:revision>304</cp:revision>
  <dcterms:created xsi:type="dcterms:W3CDTF">2018-07-21T11:06:27Z</dcterms:created>
  <dcterms:modified xsi:type="dcterms:W3CDTF">2018-11-13T14:12:25Z</dcterms:modified>
</cp:coreProperties>
</file>