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 소연" initials="채소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44" autoAdjust="0"/>
  </p:normalViewPr>
  <p:slideViewPr>
    <p:cSldViewPr snapToGrid="0">
      <p:cViewPr varScale="1">
        <p:scale>
          <a:sx n="54" d="100"/>
          <a:sy n="54" d="100"/>
        </p:scale>
        <p:origin x="1148" y="4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-1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AAC83B-9CD6-4151-93D2-8CB83C77A27A}" type="datetime1">
              <a:rPr lang="ko-KR" altLang="en-US"/>
              <a:pPr lvl="0">
                <a:defRPr/>
              </a:pPr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66E4574-1F40-4617-942A-2E334969817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안녕하십니까 </a:t>
            </a:r>
            <a:r>
              <a:rPr lang="en-US" altLang="ko-KR"/>
              <a:t>1</a:t>
            </a:r>
            <a:r>
              <a:rPr lang="ko-KR" altLang="en-US"/>
              <a:t>조의 </a:t>
            </a:r>
            <a:r>
              <a:rPr lang="en-US" altLang="ko-KR"/>
              <a:t>Confidant </a:t>
            </a:r>
            <a:r>
              <a:rPr lang="ko-KR" altLang="en-US"/>
              <a:t>상세 분석 및</a:t>
            </a:r>
            <a:r>
              <a:rPr lang="en-US" altLang="ko-KR"/>
              <a:t> </a:t>
            </a:r>
            <a:r>
              <a:rPr lang="ko-KR" altLang="en-US"/>
              <a:t>추가 기능 </a:t>
            </a:r>
            <a:r>
              <a:rPr lang="en-US" altLang="ko-KR"/>
              <a:t>ppt</a:t>
            </a:r>
            <a:r>
              <a:rPr lang="ko-KR" altLang="en-US"/>
              <a:t>의 발표를 맡은 김민석입니다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service</a:t>
            </a:r>
            <a:r>
              <a:rPr lang="ko-KR" altLang="en-US"/>
              <a:t> 파일에는 여러 개의 모듈과 </a:t>
            </a:r>
            <a:r>
              <a:rPr lang="en-US" altLang="ko-KR"/>
              <a:t>2</a:t>
            </a:r>
            <a:r>
              <a:rPr lang="ko-KR" altLang="en-US"/>
              <a:t>개의 클래스와 여러가지 속성값이 들어가있는 변수들로 구성되어져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IMPORT</a:t>
            </a:r>
            <a:r>
              <a:rPr lang="ko-KR" altLang="en-US"/>
              <a:t>되어 있는 모듈은 앞서 설명한 </a:t>
            </a:r>
            <a:r>
              <a:rPr lang="en-US" altLang="ko-KR"/>
              <a:t>CREDENTIAL</a:t>
            </a:r>
            <a:r>
              <a:rPr lang="ko-KR" altLang="en-US"/>
              <a:t>과 비슷해서 설명을 생략하겠습니다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Service</a:t>
            </a:r>
            <a:r>
              <a:rPr lang="ko-KR" altLang="en-US"/>
              <a:t>파일의 첫번째 클래스인 </a:t>
            </a:r>
            <a:r>
              <a:rPr lang="en-US" altLang="ko-KR"/>
              <a:t>DatetypeDateIndex</a:t>
            </a:r>
            <a:r>
              <a:rPr lang="ko-KR" altLang="en-US"/>
              <a:t>는 </a:t>
            </a:r>
            <a:r>
              <a:rPr lang="en-US" altLang="ko-KR"/>
              <a:t>credential</a:t>
            </a:r>
            <a:r>
              <a:rPr lang="ko-KR" altLang="en-US"/>
              <a:t>파일의 </a:t>
            </a:r>
            <a:r>
              <a:rPr lang="en-US" altLang="ko-KR"/>
              <a:t>DatetypeDateIndex</a:t>
            </a:r>
            <a:r>
              <a:rPr lang="ko-KR" altLang="en-US"/>
              <a:t>클래스와 동일합니다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다음은 </a:t>
            </a:r>
            <a:r>
              <a:rPr lang="en-US" altLang="ko-KR"/>
              <a:t>Service</a:t>
            </a:r>
            <a:r>
              <a:rPr lang="ko-KR" altLang="en-US"/>
              <a:t>클래스이다</a:t>
            </a:r>
            <a:r>
              <a:rPr lang="en-US" altLang="ko-KR"/>
              <a:t>.</a:t>
            </a:r>
            <a:r>
              <a:rPr lang="ko-KR" altLang="en-US"/>
              <a:t> 이 클래스는 기본키로 생성하는 테이블인덱스를 선언하는 클래스이다</a:t>
            </a:r>
            <a:r>
              <a:rPr lang="en-US" altLang="ko-KR"/>
              <a:t>.</a:t>
            </a:r>
            <a:r>
              <a:rPr lang="ko-KR" altLang="en-US"/>
              <a:t> 이 클래스의 구조는 아까 클래스랑 비슷하게 메타 데이터 형식으로 변수들이 선언되어 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service</a:t>
            </a:r>
            <a:r>
              <a:rPr lang="ko-KR" altLang="en-US"/>
              <a:t>함수안에 들어있는 변수들이다</a:t>
            </a:r>
            <a:r>
              <a:rPr lang="en-US" altLang="ko-KR"/>
              <a:t>.</a:t>
            </a:r>
            <a:r>
              <a:rPr lang="ko-KR" altLang="en-US"/>
              <a:t> 마찬가지로 </a:t>
            </a:r>
            <a:r>
              <a:rPr lang="en-US" altLang="ko-KR"/>
              <a:t>service</a:t>
            </a:r>
            <a:r>
              <a:rPr lang="ko-KR" altLang="en-US"/>
              <a:t>디비테이블의 변수이고 각각의 변수에 유니코드</a:t>
            </a:r>
            <a:r>
              <a:rPr lang="en-US" altLang="ko-KR"/>
              <a:t>,</a:t>
            </a:r>
            <a:r>
              <a:rPr lang="ko-KR" altLang="en-US"/>
              <a:t> 바이너리</a:t>
            </a:r>
            <a:r>
              <a:rPr lang="en-US" altLang="ko-KR"/>
              <a:t>,</a:t>
            </a:r>
            <a:r>
              <a:rPr lang="ko-KR" altLang="en-US"/>
              <a:t> 불리언</a:t>
            </a:r>
            <a:r>
              <a:rPr lang="en-US" altLang="ko-KR"/>
              <a:t>,</a:t>
            </a:r>
            <a:r>
              <a:rPr lang="ko-KR" altLang="en-US"/>
              <a:t> 숫자 값을 속성값을 넣어 정의해준다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세번째로 </a:t>
            </a:r>
            <a:r>
              <a:rPr lang="en-US" altLang="ko-KR"/>
              <a:t>utils</a:t>
            </a:r>
            <a:r>
              <a:rPr lang="ko-KR" altLang="en-US"/>
              <a:t>파일 분석입니다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utils</a:t>
            </a:r>
            <a:r>
              <a:rPr lang="ko-KR" altLang="en-US"/>
              <a:t> 파일은 여러가지 모듈과 </a:t>
            </a:r>
            <a:r>
              <a:rPr lang="en-US" altLang="ko-KR"/>
              <a:t>3</a:t>
            </a:r>
            <a:r>
              <a:rPr lang="ko-KR" altLang="en-US"/>
              <a:t>개의 클래스로 이루어져있습니다</a:t>
            </a:r>
            <a:r>
              <a:rPr lang="en-US" altLang="ko-KR"/>
              <a:t>.</a:t>
            </a:r>
            <a:r>
              <a:rPr lang="ko-KR" altLang="en-US"/>
              <a:t> 먼저 모듈을 설명해드리겠습니다</a:t>
            </a:r>
            <a:r>
              <a:rPr lang="en-US" altLang="ko-KR"/>
              <a:t>. </a:t>
            </a:r>
            <a:r>
              <a:rPr lang="ko-KR" altLang="en-US"/>
              <a:t> </a:t>
            </a:r>
            <a:r>
              <a:rPr lang="en-US" altLang="ko-KR"/>
              <a:t>Sys</a:t>
            </a:r>
            <a:r>
              <a:rPr lang="ko-KR" altLang="en-US"/>
              <a:t>모듈을 인터프리터를 제어할 수 있는 방법을 제공해주고</a:t>
            </a:r>
            <a:r>
              <a:rPr lang="en-US" altLang="ko-KR"/>
              <a:t> logging</a:t>
            </a:r>
            <a:r>
              <a:rPr lang="ko-KR" altLang="en-US"/>
              <a:t> 모듈은 로깅을 쉽고 빠르게 처리할 수 있게 해줍니다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Command</a:t>
            </a:r>
            <a:r>
              <a:rPr lang="ko-KR" altLang="en-US"/>
              <a:t>모듈은  </a:t>
            </a:r>
            <a:r>
              <a:rPr lang="en-US" altLang="ko-KR"/>
              <a:t>Command</a:t>
            </a:r>
            <a:r>
              <a:rPr lang="ko-KR" altLang="en-US"/>
              <a:t>를 설정하는 </a:t>
            </a:r>
            <a:r>
              <a:rPr lang="en-US" altLang="ko-KR"/>
              <a:t>line</a:t>
            </a:r>
            <a:r>
              <a:rPr lang="ko-KR" altLang="en-US"/>
              <a:t>에서 </a:t>
            </a:r>
            <a:r>
              <a:rPr lang="en-US" altLang="ko-KR"/>
              <a:t>Command</a:t>
            </a:r>
            <a:r>
              <a:rPr lang="ko-KR" altLang="en-US"/>
              <a:t>를 정의하고 추가할 수 있도록 해주고 </a:t>
            </a:r>
            <a:r>
              <a:rPr lang="en-US" altLang="ko-KR"/>
              <a:t>optionline</a:t>
            </a:r>
            <a:r>
              <a:rPr lang="ko-KR" altLang="en-US"/>
              <a:t>에서 </a:t>
            </a:r>
            <a:r>
              <a:rPr lang="en-US" altLang="ko-KR"/>
              <a:t>optio</a:t>
            </a:r>
            <a:r>
              <a:rPr lang="ko-KR" altLang="en-US"/>
              <a:t>을 정의하고 추가할수있도록해줍니다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IAM</a:t>
            </a:r>
            <a:r>
              <a:rPr lang="ko-KR" altLang="en-US"/>
              <a:t>을 이용해서 권한을 부여하는 코드가 들어있는 </a:t>
            </a:r>
            <a:r>
              <a:rPr lang="en-US" altLang="ko-KR"/>
              <a:t>keymanager</a:t>
            </a:r>
            <a:r>
              <a:rPr lang="ko-KR" altLang="en-US"/>
              <a:t>모듈이 있습니다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Confidant.app</a:t>
            </a:r>
            <a:r>
              <a:rPr lang="ko-KR" altLang="en-US"/>
              <a:t>모듈에는 실패한 테스트 결과의 원인이 되는 것들을 제거하는 코드가 있어 </a:t>
            </a:r>
            <a:r>
              <a:rPr lang="en-US" altLang="ko-KR"/>
              <a:t>impor</a:t>
            </a:r>
            <a:r>
              <a:rPr lang="ko-KR" altLang="en-US"/>
              <a:t>해주며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create_dynamodb_tables</a:t>
            </a:r>
            <a:r>
              <a:rPr lang="ko-KR" altLang="en-US"/>
              <a:t> 은 </a:t>
            </a:r>
            <a:r>
              <a:rPr lang="en-US" altLang="ko-KR"/>
              <a:t>dynamodb</a:t>
            </a:r>
            <a:r>
              <a:rPr lang="ko-KR" altLang="en-US"/>
              <a:t>테이블을 만들어줍니다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첫번째로 </a:t>
            </a:r>
            <a:r>
              <a:rPr lang="en-US" altLang="ko-KR"/>
              <a:t>ManageGrants</a:t>
            </a:r>
            <a:r>
              <a:rPr lang="ko-KR" altLang="en-US"/>
              <a:t> 클래스는 자격증명을 관리하는 클래스입니다</a:t>
            </a:r>
            <a:r>
              <a:rPr lang="en-US" altLang="ko-KR"/>
              <a:t>. </a:t>
            </a:r>
            <a:r>
              <a:rPr lang="ko-KR" altLang="en-US"/>
              <a:t>클래스에는 </a:t>
            </a:r>
            <a:r>
              <a:rPr lang="en-US" altLang="ko-KR"/>
              <a:t>run</a:t>
            </a:r>
            <a:r>
              <a:rPr lang="ko-KR" altLang="en-US"/>
              <a:t>함수가 정의되어있습니다</a:t>
            </a:r>
            <a:r>
              <a:rPr lang="en-US" altLang="ko-KR"/>
              <a:t>. </a:t>
            </a:r>
            <a:r>
              <a:rPr lang="ko-KR" altLang="en-US"/>
              <a:t>우선 </a:t>
            </a:r>
            <a:r>
              <a:rPr lang="en-US" altLang="ko-KR"/>
              <a:t>keymanagr</a:t>
            </a:r>
            <a:r>
              <a:rPr lang="ko-KR" altLang="en-US"/>
              <a:t>파일의 </a:t>
            </a:r>
            <a:r>
              <a:rPr lang="en-US" altLang="ko-KR"/>
              <a:t>get_grants</a:t>
            </a:r>
            <a:r>
              <a:rPr lang="ko-KR" altLang="en-US"/>
              <a:t>함수를 통해 </a:t>
            </a:r>
            <a:r>
              <a:rPr lang="en-US" altLang="ko-KR"/>
              <a:t>grants</a:t>
            </a:r>
            <a:r>
              <a:rPr lang="ko-KR" altLang="en-US"/>
              <a:t>값을 설정합니다</a:t>
            </a:r>
            <a:r>
              <a:rPr lang="en-US" altLang="ko-KR"/>
              <a:t>. </a:t>
            </a:r>
            <a:r>
              <a:rPr lang="ko-KR" altLang="en-US"/>
              <a:t>이후</a:t>
            </a:r>
            <a:r>
              <a:rPr lang="en-US" altLang="ko-KR"/>
              <a:t>, x</a:t>
            </a:r>
            <a:r>
              <a:rPr lang="ko-KR" altLang="en-US"/>
              <a:t>변수에 </a:t>
            </a:r>
            <a:r>
              <a:rPr lang="en-US" altLang="ko-KR"/>
              <a:t>iam_resource.roles.all()</a:t>
            </a:r>
            <a:r>
              <a:rPr lang="ko-KR" altLang="en-US"/>
              <a:t>순셔열이 끝날때까지 반복하여 </a:t>
            </a:r>
            <a:r>
              <a:rPr lang="en-US" altLang="ko-KR"/>
              <a:t>role</a:t>
            </a:r>
            <a:r>
              <a:rPr lang="ko-KR" altLang="en-US"/>
              <a:t>변수에 </a:t>
            </a:r>
            <a:r>
              <a:rPr lang="en-US" altLang="ko-KR"/>
              <a:t>iam_resource</a:t>
            </a:r>
            <a:r>
              <a:rPr lang="ko-KR" altLang="en-US"/>
              <a:t>에 들어있는 역할 모두를 저장해줍니다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  <a:p>
            <a:pPr>
              <a:defRPr/>
            </a:pPr>
            <a:r>
              <a:rPr lang="ko-KR" altLang="en-US"/>
              <a:t>이 과정에서 </a:t>
            </a:r>
            <a:r>
              <a:rPr lang="en-US" altLang="ko-KR"/>
              <a:t>clineterror</a:t>
            </a:r>
            <a:r>
              <a:rPr lang="ko-KR" altLang="en-US"/>
              <a:t>가 날 경우 로그 수준으로 </a:t>
            </a:r>
            <a:r>
              <a:rPr lang="en-US" altLang="ko-KR"/>
              <a:t>failed to fetch iamroles</a:t>
            </a:r>
            <a:r>
              <a:rPr lang="ko-KR" altLang="en-US"/>
              <a:t>라는 정보를 로그하고 서비스 함수를 반환해줍니다</a:t>
            </a:r>
            <a:r>
              <a:rPr lang="en-US" altLang="ko-KR"/>
              <a:t>. </a:t>
            </a:r>
          </a:p>
          <a:p>
            <a:pPr>
              <a:defRPr/>
            </a:pPr>
            <a:r>
              <a:rPr lang="ko-KR" altLang="en-US"/>
              <a:t>에러가 나지 않았을 경우 다음 </a:t>
            </a:r>
            <a:r>
              <a:rPr lang="en-US" altLang="ko-KR"/>
              <a:t>for</a:t>
            </a:r>
            <a:r>
              <a:rPr lang="ko-KR" altLang="en-US"/>
              <a:t>문으로 넘어가게 됩니다</a:t>
            </a:r>
            <a:r>
              <a:rPr lang="en-US" altLang="ko-KR"/>
              <a:t>. </a:t>
            </a:r>
            <a:r>
              <a:rPr lang="ko-KR" altLang="en-US"/>
              <a:t>서비스 파일의 함수인 </a:t>
            </a:r>
            <a:r>
              <a:rPr lang="en-US" altLang="ko-KR"/>
              <a:t>data_type_data_index</a:t>
            </a:r>
            <a:r>
              <a:rPr lang="ko-KR" altLang="en-US"/>
              <a:t> 함수는 해쉬코드 값이 유니코드 값으로 들어가게끔 해주는 함수로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Survices</a:t>
            </a:r>
            <a:r>
              <a:rPr lang="ko-KR" altLang="en-US"/>
              <a:t>에 각각의 서비스의 아이디의 값을 맨 뒤에 추가합니다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다음으로 </a:t>
            </a:r>
            <a:r>
              <a:rPr lang="en-US" altLang="ko-KR"/>
              <a:t>roles</a:t>
            </a:r>
            <a:r>
              <a:rPr lang="ko-KR" altLang="en-US"/>
              <a:t>의 모든 </a:t>
            </a:r>
            <a:r>
              <a:rPr lang="en-US" altLang="ko-KR"/>
              <a:t>role</a:t>
            </a:r>
            <a:r>
              <a:rPr lang="ko-KR" altLang="en-US"/>
              <a:t>은 다음과 같은 과정을 수행하게 됩니다</a:t>
            </a:r>
            <a:r>
              <a:rPr lang="en-US" altLang="ko-KR"/>
              <a:t>. </a:t>
            </a:r>
            <a:r>
              <a:rPr lang="ko-KR" altLang="en-US"/>
              <a:t>만약 </a:t>
            </a:r>
            <a:r>
              <a:rPr lang="en-US" altLang="ko-KR"/>
              <a:t>services</a:t>
            </a:r>
            <a:r>
              <a:rPr lang="ko-KR" altLang="en-US"/>
              <a:t>에 </a:t>
            </a:r>
            <a:r>
              <a:rPr lang="en-US" altLang="ko-KR"/>
              <a:t>role.name</a:t>
            </a:r>
            <a:r>
              <a:rPr lang="ko-KR" altLang="en-US"/>
              <a:t>값이 들어있다면 로그 수준으로</a:t>
            </a:r>
            <a:r>
              <a:rPr lang="en-US" altLang="ko-KR"/>
              <a:t>Mna~~~~~</a:t>
            </a:r>
            <a:r>
              <a:rPr lang="ko-KR" altLang="en-US"/>
              <a:t>라는 정보를 로그합니다</a:t>
            </a:r>
            <a:r>
              <a:rPr lang="en-US" altLang="ko-KR"/>
              <a:t>. Keymanager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서비스에 대한 암호화 및 암호 해독 부여를 추가해주는 함수인 </a:t>
            </a:r>
            <a:r>
              <a:rPr lang="en-US" altLang="ko-KR"/>
              <a:t>ensure_grants </a:t>
            </a:r>
            <a:r>
              <a:rPr lang="ko-KR" altLang="en-US"/>
              <a:t>함수에 </a:t>
            </a:r>
            <a:r>
              <a:rPr lang="en-US" altLang="ko-KR"/>
              <a:t>role</a:t>
            </a:r>
            <a:r>
              <a:rPr lang="ko-KR" altLang="en-US"/>
              <a:t>과 </a:t>
            </a:r>
            <a:r>
              <a:rPr lang="en-US" altLang="ko-KR"/>
              <a:t>grants</a:t>
            </a:r>
            <a:r>
              <a:rPr lang="ko-KR" altLang="en-US"/>
              <a:t>를 인자로 주어 실행합니다</a:t>
            </a:r>
            <a:r>
              <a:rPr lang="en-US" altLang="ko-KR"/>
              <a:t>. </a:t>
            </a:r>
          </a:p>
          <a:p>
            <a:pPr>
              <a:defRPr/>
            </a:pPr>
            <a:r>
              <a:rPr lang="ko-KR" altLang="en-US"/>
              <a:t>모든 것이 완료되면 </a:t>
            </a:r>
            <a:r>
              <a:rPr lang="en-US" altLang="ko-KR"/>
              <a:t>Finished managing grants</a:t>
            </a:r>
            <a:r>
              <a:rPr lang="ko-KR" altLang="en-US"/>
              <a:t>라는 정보를 로그합니다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두번째 클래스인  </a:t>
            </a:r>
            <a:r>
              <a:rPr lang="en-US" altLang="ko-KR"/>
              <a:t>RevokeGrants</a:t>
            </a:r>
            <a:r>
              <a:rPr lang="ko-KR" altLang="en-US"/>
              <a:t>클래스는 자격증명을 제거해주는 조건이 들어있는 클래스입니다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RevokeGrants </a:t>
            </a:r>
            <a:r>
              <a:rPr lang="ko-KR" altLang="en-US"/>
              <a:t>클래스에는 </a:t>
            </a:r>
            <a:r>
              <a:rPr lang="en-US" altLang="ko-KR"/>
              <a:t>run</a:t>
            </a:r>
            <a:r>
              <a:rPr lang="ko-KR" altLang="en-US"/>
              <a:t>함수가 정의되어 있고 </a:t>
            </a:r>
            <a:r>
              <a:rPr lang="en-US" altLang="ko-KR"/>
              <a:t>run</a:t>
            </a:r>
            <a:r>
              <a:rPr lang="ko-KR" altLang="en-US"/>
              <a:t>함수를 실행하면 </a:t>
            </a:r>
            <a:r>
              <a:rPr lang="en-US" altLang="ko-KR"/>
              <a:t>grants</a:t>
            </a:r>
            <a:r>
              <a:rPr lang="ko-KR" altLang="en-US"/>
              <a:t>의 </a:t>
            </a:r>
            <a:r>
              <a:rPr lang="en-US" altLang="ko-KR"/>
              <a:t>grant</a:t>
            </a:r>
            <a:r>
              <a:rPr lang="ko-KR" altLang="en-US"/>
              <a:t>들은 </a:t>
            </a:r>
            <a:r>
              <a:rPr lang="en-US" altLang="ko-KR"/>
              <a:t>kms_client</a:t>
            </a:r>
            <a:r>
              <a:rPr lang="ko-KR" altLang="en-US"/>
              <a:t>의 </a:t>
            </a:r>
            <a:r>
              <a:rPr lang="en-US" altLang="ko-KR"/>
              <a:t>revokegrant</a:t>
            </a:r>
            <a:r>
              <a:rPr lang="ko-KR" altLang="en-US"/>
              <a:t>메소드를 수행하게 되는 데 이는 자격 증명을 제거하는 코드로 다음의 조건을 만족하면 자격 증명이 제거됩니다</a:t>
            </a:r>
            <a:r>
              <a:rPr lang="en-US" altLang="ko-KR"/>
              <a:t>. </a:t>
            </a:r>
            <a:r>
              <a:rPr lang="ko-KR" altLang="en-US"/>
              <a:t>모든 실행이 완료하면 </a:t>
            </a:r>
            <a:r>
              <a:rPr lang="en-US" altLang="ko-KR"/>
              <a:t>Finished revoking grants</a:t>
            </a:r>
            <a:r>
              <a:rPr lang="ko-KR" altLang="en-US"/>
              <a:t>라는 정보를 로그합니다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목차는 다음과 같습니다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마지막으로 세번째 클래스는 </a:t>
            </a:r>
            <a:r>
              <a:rPr lang="en-US" altLang="ko-KR"/>
              <a:t>Dynamodb</a:t>
            </a:r>
            <a:r>
              <a:rPr lang="ko-KR" altLang="en-US"/>
              <a:t>의 테이블을 만들어주는 </a:t>
            </a:r>
            <a:r>
              <a:rPr lang="en-US" altLang="ko-KR"/>
              <a:t>CreateDynamoTables</a:t>
            </a:r>
            <a:r>
              <a:rPr lang="ko-KR" altLang="en-US"/>
              <a:t>클래스다</a:t>
            </a:r>
            <a:r>
              <a:rPr lang="en-US" altLang="ko-KR"/>
              <a:t>.</a:t>
            </a:r>
            <a:r>
              <a:rPr lang="ko-KR" altLang="en-US"/>
              <a:t> 이 클래스 안에는 </a:t>
            </a:r>
            <a:r>
              <a:rPr lang="en-US" altLang="ko-KR"/>
              <a:t>run</a:t>
            </a:r>
            <a:r>
              <a:rPr lang="ko-KR" altLang="en-US"/>
              <a:t>함수가 정의되어 있으며 </a:t>
            </a:r>
            <a:r>
              <a:rPr lang="en-US" altLang="ko-KR"/>
              <a:t>run</a:t>
            </a:r>
            <a:r>
              <a:rPr lang="ko-KR" altLang="en-US"/>
              <a:t>함수를 실행하면 </a:t>
            </a:r>
            <a:r>
              <a:rPr lang="en-US" altLang="ko-KR"/>
              <a:t>dynamodb</a:t>
            </a:r>
            <a:r>
              <a:rPr lang="ko-KR" altLang="en-US"/>
              <a:t>테이블이 만들어지게 됩니다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네번째로 </a:t>
            </a:r>
            <a:r>
              <a:rPr lang="en-US" altLang="ko-KR">
                <a:solidFill>
                  <a:srgbClr val="000000"/>
                </a:solidFill>
                <a:latin typeface="KoPub돋움체 Medium"/>
                <a:ea typeface="KoPub돋움체 Medium"/>
              </a:rPr>
              <a:t>cryptolib</a:t>
            </a:r>
            <a:r>
              <a:rPr lang="ko-KR" altLang="en-US">
                <a:solidFill>
                  <a:srgbClr val="00000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/>
              <a:t>파일 분석입니다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파일은 여러가지 모듈과 </a:t>
            </a:r>
            <a:r>
              <a:rPr lang="en-US" altLang="ko-KR"/>
              <a:t>10</a:t>
            </a:r>
            <a:r>
              <a:rPr lang="ko-KR" altLang="en-US"/>
              <a:t>개의 정의된 함수로 이루어져있습니다</a:t>
            </a:r>
            <a:r>
              <a:rPr lang="en-US" altLang="ko-KR"/>
              <a:t>.</a:t>
            </a:r>
            <a:r>
              <a:rPr lang="ko-KR" altLang="en-US"/>
              <a:t> 먼저 모듈을 설명해드리겠습니다</a:t>
            </a:r>
            <a:r>
              <a:rPr lang="en-US" altLang="ko-KR"/>
              <a:t>. </a:t>
            </a:r>
            <a:r>
              <a:rPr lang="ko-KR" altLang="en-US"/>
              <a:t> </a:t>
            </a:r>
            <a:r>
              <a:rPr lang="en-US" altLang="ko-KR"/>
              <a:t>base64</a:t>
            </a:r>
            <a:r>
              <a:rPr lang="ko-KR" altLang="en-US"/>
              <a:t>모듈은 </a:t>
            </a:r>
            <a:r>
              <a:rPr lang="en-US" altLang="ko-KR"/>
              <a:t>8</a:t>
            </a:r>
            <a:r>
              <a:rPr lang="ko-KR" altLang="en-US"/>
              <a:t>비트 이진 데이터를 문자 코드에 영향을 받지 않는 공통 아스키 영역의 문자들로만 이루어진 일련의 문자열로 바꾸는 인코딩 방식을 사용하게 할 수 있도록 하는 모듈이고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crytography</a:t>
            </a:r>
            <a:r>
              <a:rPr lang="ko-KR" altLang="en-US"/>
              <a:t>는 암호레시피와 프라미티브를 제공하는 패키지이다</a:t>
            </a:r>
            <a:r>
              <a:rPr lang="en-US" altLang="ko-KR"/>
              <a:t>.</a:t>
            </a:r>
            <a:r>
              <a:rPr lang="ko-KR" altLang="en-US"/>
              <a:t> 여기서 </a:t>
            </a:r>
            <a:r>
              <a:rPr lang="en-US" altLang="ko-KR"/>
              <a:t>x.509</a:t>
            </a:r>
            <a:r>
              <a:rPr lang="ko-KR" altLang="en-US"/>
              <a:t>모듈은 공개 키 인프라에 대한 </a:t>
            </a:r>
            <a:r>
              <a:rPr lang="en-US" altLang="ko-KR"/>
              <a:t>ITU-T</a:t>
            </a:r>
            <a:r>
              <a:rPr lang="ko-KR" altLang="en-US"/>
              <a:t>표준을 나타내는 모듈이다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첫번째 함수인 </a:t>
            </a:r>
            <a:r>
              <a:rPr lang="en-US" altLang="ko-KR"/>
              <a:t>decrypt_mock_datakey</a:t>
            </a:r>
            <a:r>
              <a:rPr lang="ko-KR" altLang="en-US"/>
              <a:t>는 모의 해독을 위한 데이터키를 반환해주는 함수이다</a:t>
            </a:r>
            <a:r>
              <a:rPr lang="en-US" altLang="ko-KR"/>
              <a:t>.</a:t>
            </a:r>
            <a:r>
              <a:rPr lang="ko-KR" altLang="en-US"/>
              <a:t> 여기서 모의 해독은 테스트 또는 개발에 사용된다</a:t>
            </a:r>
            <a:r>
              <a:rPr lang="en-US" altLang="ko-KR"/>
              <a:t>.</a:t>
            </a:r>
            <a:r>
              <a:rPr lang="ko-KR" altLang="en-US"/>
              <a:t> 이 함수에서는 단순하게 </a:t>
            </a:r>
            <a:r>
              <a:rPr lang="en-US" altLang="ko-KR"/>
              <a:t>data_key</a:t>
            </a:r>
            <a:r>
              <a:rPr lang="ko-KR" altLang="en-US"/>
              <a:t>값을 반환해주는 함수이다</a:t>
            </a:r>
            <a:r>
              <a:rPr lang="en-US" altLang="ko-KR"/>
              <a:t>.</a:t>
            </a:r>
            <a:r>
              <a:rPr lang="ko-KR" altLang="en-US"/>
              <a:t> 두번째로 </a:t>
            </a:r>
            <a:r>
              <a:rPr lang="en-US" altLang="ko-KR"/>
              <a:t>decrypt_datakey</a:t>
            </a:r>
            <a:r>
              <a:rPr lang="ko-KR" altLang="en-US"/>
              <a:t>함수는 </a:t>
            </a:r>
            <a:r>
              <a:rPr lang="en-US" altLang="ko-KR"/>
              <a:t>client</a:t>
            </a:r>
            <a:r>
              <a:rPr lang="ko-KR" altLang="en-US"/>
              <a:t>가 없다면 서비스에서 얻어와서 넣음으로서 데이터 키를 해독하는 함수이다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세번째로 </a:t>
            </a:r>
            <a:r>
              <a:rPr lang="en-US" altLang="ko-KR"/>
              <a:t>create_mock_datekey</a:t>
            </a:r>
            <a:r>
              <a:rPr lang="ko-KR" altLang="en-US"/>
              <a:t>함수는 </a:t>
            </a:r>
            <a:r>
              <a:rPr lang="en-US" altLang="ko-KR"/>
              <a:t>key</a:t>
            </a:r>
            <a:r>
              <a:rPr lang="ko-KR" altLang="en-US"/>
              <a:t>에 </a:t>
            </a:r>
            <a:r>
              <a:rPr lang="en-US" altLang="ko-KR"/>
              <a:t>fernet</a:t>
            </a:r>
            <a:r>
              <a:rPr lang="ko-KR" altLang="en-US"/>
              <a:t>형식의 키를 만들어 넣어주고 그 키값을 반환함으로서 모의암호를 위한 데이터키를 생성하는 함수이다</a:t>
            </a:r>
            <a:r>
              <a:rPr lang="en-US" altLang="ko-KR"/>
              <a:t>.</a:t>
            </a:r>
            <a:r>
              <a:rPr lang="ko-KR" altLang="en-US"/>
              <a:t> 여기서 모의 암호란 생성되어 반환된 데이터 키가 있지만 이 키가 암호화되어있지 않음을 나타내는 말이다</a:t>
            </a:r>
            <a:r>
              <a:rPr lang="en-US" altLang="ko-KR"/>
              <a:t>.</a:t>
            </a:r>
            <a:r>
              <a:rPr lang="ko-KR" altLang="en-US"/>
              <a:t> 네번째로 </a:t>
            </a:r>
            <a:r>
              <a:rPr lang="en-US" altLang="ko-KR"/>
              <a:t>create_datakey</a:t>
            </a:r>
            <a:r>
              <a:rPr lang="ko-KR" altLang="en-US"/>
              <a:t>함수는 </a:t>
            </a:r>
            <a:r>
              <a:rPr lang="en-US" altLang="ko-KR"/>
              <a:t>KMS</a:t>
            </a:r>
            <a:r>
              <a:rPr lang="ko-KR" altLang="en-US"/>
              <a:t>에서 데이터 키를 생성하는 함수이다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>
              <a:defRPr/>
            </a:pPr>
            <a:r>
              <a:rPr lang="ko-KR" altLang="en-US"/>
              <a:t>이 함수는 키 값에 랜덤으로 </a:t>
            </a:r>
            <a:r>
              <a:rPr lang="en-US" altLang="ko-KR"/>
              <a:t>32</a:t>
            </a:r>
            <a:r>
              <a:rPr lang="ko-KR" altLang="en-US"/>
              <a:t>바이트를 생성해 인코팅해서 넣어주고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response</a:t>
            </a:r>
            <a:r>
              <a:rPr lang="ko-KR" altLang="en-US"/>
              <a:t>값에 클라이언트를 암호화 시킨 값을 넣어주고나서 마지막에 만들어진 </a:t>
            </a:r>
            <a:r>
              <a:rPr lang="en-US" altLang="ko-KR"/>
              <a:t>response</a:t>
            </a:r>
            <a:r>
              <a:rPr lang="ko-KR" altLang="en-US"/>
              <a:t>값과 </a:t>
            </a:r>
            <a:r>
              <a:rPr lang="en-US" altLang="ko-KR"/>
              <a:t>key</a:t>
            </a:r>
            <a:r>
              <a:rPr lang="ko-KR" altLang="en-US"/>
              <a:t>값을 반환시켜주는 함수이다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5</a:t>
            </a:r>
            <a:r>
              <a:rPr lang="ko-KR" altLang="en-US"/>
              <a:t>번째 함수인 </a:t>
            </a:r>
            <a:r>
              <a:rPr lang="en-US" altLang="ko-KR"/>
              <a:t>load_x509_certificate_pem</a:t>
            </a:r>
            <a:r>
              <a:rPr lang="ko-KR" altLang="en-US"/>
              <a:t>함수는 파일에서 </a:t>
            </a:r>
            <a:r>
              <a:rPr lang="en-US" altLang="ko-KR"/>
              <a:t>x509 PEM</a:t>
            </a:r>
            <a:r>
              <a:rPr lang="ko-KR" altLang="en-US"/>
              <a:t> 인증서를 로드하는 함수입니다</a:t>
            </a:r>
            <a:r>
              <a:rPr lang="en-US" altLang="ko-KR"/>
              <a:t>.</a:t>
            </a:r>
            <a:r>
              <a:rPr lang="ko-KR" altLang="en-US"/>
              <a:t> 이 함수에는 </a:t>
            </a:r>
            <a:r>
              <a:rPr lang="ko-KR" altLang="ko-KR"/>
              <a:t>pat</a:t>
            </a:r>
            <a:r>
              <a:rPr lang="en-US" altLang="ko-KR"/>
              <a:t>h</a:t>
            </a:r>
            <a:r>
              <a:rPr lang="ko-KR" altLang="en-US"/>
              <a:t>가</a:t>
            </a:r>
            <a:r>
              <a:rPr lang="ko-KR" altLang="ko-KR"/>
              <a:t> 인자로 들어오는데 여기서 </a:t>
            </a:r>
            <a:r>
              <a:rPr lang="en-US" altLang="ko-KR"/>
              <a:t>path</a:t>
            </a:r>
            <a:r>
              <a:rPr lang="ko-KR" altLang="en-US"/>
              <a:t>는 </a:t>
            </a:r>
            <a:r>
              <a:rPr lang="en-US" altLang="ko-KR"/>
              <a:t>PEM</a:t>
            </a:r>
            <a:r>
              <a:rPr lang="ko-KR" altLang="en-US"/>
              <a:t> 형식의 </a:t>
            </a:r>
            <a:r>
              <a:rPr lang="en-US" altLang="ko-KR"/>
              <a:t>x.509</a:t>
            </a:r>
            <a:r>
              <a:rPr lang="ko-KR" altLang="en-US"/>
              <a:t>인증서에 대한 파일 경로이고 </a:t>
            </a:r>
            <a:r>
              <a:rPr lang="en-US" altLang="ko-KR"/>
              <a:t>path</a:t>
            </a:r>
            <a:r>
              <a:rPr lang="ko-KR" altLang="en-US"/>
              <a:t>의 형식은 문자열입니다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번째 함수는 파일에서 </a:t>
            </a:r>
            <a:r>
              <a:rPr lang="en-US" altLang="ko-KR"/>
              <a:t>x.509</a:t>
            </a:r>
            <a:r>
              <a:rPr lang="ko-KR" altLang="en-US"/>
              <a:t> </a:t>
            </a:r>
            <a:r>
              <a:rPr lang="en-US" altLang="ko-KR"/>
              <a:t>PEM </a:t>
            </a:r>
            <a:r>
              <a:rPr lang="ko-KR" altLang="en-US"/>
              <a:t>인증서를 로드하고 베어 코드로 변환해주는</a:t>
            </a:r>
            <a:r>
              <a:rPr lang="en-US" altLang="ko-KR"/>
              <a:t>load_x509_certificate_pem_as_bare_base64</a:t>
            </a:r>
            <a:r>
              <a:rPr lang="ko-KR" altLang="en-US"/>
              <a:t>함수이다</a:t>
            </a:r>
            <a:r>
              <a:rPr lang="en-US" altLang="ko-KR"/>
              <a:t>.</a:t>
            </a:r>
            <a:r>
              <a:rPr lang="ko-KR" altLang="en-US"/>
              <a:t> 이 함수에도 </a:t>
            </a:r>
            <a:r>
              <a:rPr lang="ko-KR" altLang="ko-KR"/>
              <a:t>path가 인자로 들어오는데 여기서 </a:t>
            </a:r>
            <a:r>
              <a:rPr lang="en-US" altLang="ko-KR"/>
              <a:t>path</a:t>
            </a:r>
            <a:r>
              <a:rPr lang="ko-KR" altLang="en-US"/>
              <a:t>는 </a:t>
            </a:r>
            <a:r>
              <a:rPr lang="en-US" altLang="ko-KR"/>
              <a:t>PEM</a:t>
            </a:r>
            <a:r>
              <a:rPr lang="ko-KR" altLang="en-US"/>
              <a:t> 형식의 </a:t>
            </a:r>
            <a:r>
              <a:rPr lang="en-US" altLang="ko-KR"/>
              <a:t>x.509</a:t>
            </a:r>
            <a:r>
              <a:rPr lang="ko-KR" altLang="en-US"/>
              <a:t>인증서에 대한 파일 경로이고 </a:t>
            </a:r>
            <a:r>
              <a:rPr lang="en-US" altLang="ko-KR"/>
              <a:t>path</a:t>
            </a:r>
            <a:r>
              <a:rPr lang="ko-KR" altLang="en-US"/>
              <a:t>의 형식은 문자열입니다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</a:t>
            </a:r>
            <a:r>
              <a:rPr lang="ko-KR" altLang="en-US"/>
              <a:t>번째 함수인 </a:t>
            </a:r>
            <a:r>
              <a:rPr lang="en-US" altLang="ko-KR"/>
              <a:t>x509_certificate_bare_base64 </a:t>
            </a:r>
            <a:r>
              <a:rPr lang="ko-KR" altLang="en-US"/>
              <a:t>함수는 주어진 인증서 객체는 </a:t>
            </a:r>
            <a:r>
              <a:rPr lang="en-US" altLang="ko-KR"/>
              <a:t>base64</a:t>
            </a:r>
            <a:r>
              <a:rPr lang="ko-KR" altLang="en-US"/>
              <a:t> </a:t>
            </a:r>
            <a:r>
              <a:rPr lang="en-US" altLang="ko-KR"/>
              <a:t>DER</a:t>
            </a:r>
            <a:r>
              <a:rPr lang="ko-KR" altLang="en-US"/>
              <a:t>로 인코딩 된 인증서 데이터를 반환하는 함수입니다</a:t>
            </a:r>
            <a:r>
              <a:rPr lang="en-US" altLang="ko-KR"/>
              <a:t>.</a:t>
            </a:r>
            <a:r>
              <a:rPr lang="ko-KR" altLang="en-US"/>
              <a:t> 이 함수에는 </a:t>
            </a:r>
            <a:r>
              <a:rPr lang="en-US" altLang="ko-KR"/>
              <a:t>certificate</a:t>
            </a:r>
            <a:r>
              <a:rPr lang="ko-KR" altLang="en-US"/>
              <a:t>가</a:t>
            </a:r>
            <a:r>
              <a:rPr lang="ko-KR" altLang="ko-KR"/>
              <a:t> 인자로 들어오는데 여기서 </a:t>
            </a:r>
            <a:r>
              <a:rPr lang="en-US" altLang="ko-KR"/>
              <a:t>certificate</a:t>
            </a:r>
            <a:r>
              <a:rPr lang="ko-KR" altLang="en-US"/>
              <a:t>는 </a:t>
            </a:r>
            <a:r>
              <a:rPr lang="en-US" altLang="ko-KR"/>
              <a:t>x.509</a:t>
            </a:r>
            <a:r>
              <a:rPr lang="ko-KR" altLang="en-US"/>
              <a:t>인증서에 대한 파일 경로이고 </a:t>
            </a:r>
            <a:r>
              <a:rPr lang="en-US" altLang="ko-KR"/>
              <a:t>certificate</a:t>
            </a:r>
            <a:r>
              <a:rPr lang="ko-KR" altLang="en-US"/>
              <a:t>의 형식은 문자열입니다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번째 함수는 파일로부터 </a:t>
            </a:r>
            <a:r>
              <a:rPr lang="en-US" altLang="ko-KR"/>
              <a:t>RSA</a:t>
            </a:r>
            <a:r>
              <a:rPr lang="ko-KR" altLang="en-US"/>
              <a:t>비공개 키를 로드하는 </a:t>
            </a:r>
            <a:r>
              <a:rPr lang="en-US" altLang="ko-KR"/>
              <a:t>load_private_key_pem</a:t>
            </a:r>
            <a:r>
              <a:rPr lang="ko-KR" altLang="en-US"/>
              <a:t>함수입니다</a:t>
            </a:r>
            <a:r>
              <a:rPr lang="en-US" altLang="ko-KR"/>
              <a:t>.</a:t>
            </a:r>
            <a:r>
              <a:rPr lang="ko-KR" altLang="en-US"/>
              <a:t> 이 함수에도 </a:t>
            </a:r>
            <a:r>
              <a:rPr lang="ko-KR" altLang="ko-KR"/>
              <a:t>path</a:t>
            </a:r>
            <a:r>
              <a:rPr lang="ko-KR" altLang="en-US"/>
              <a:t>와 </a:t>
            </a:r>
            <a:r>
              <a:rPr lang="en-US" altLang="ko-KR"/>
              <a:t>password</a:t>
            </a:r>
            <a:r>
              <a:rPr lang="ko-KR" altLang="ko-KR"/>
              <a:t>가 인자로 들어오는데 여기서 </a:t>
            </a:r>
            <a:r>
              <a:rPr lang="en-US" altLang="ko-KR"/>
              <a:t>path</a:t>
            </a:r>
            <a:r>
              <a:rPr lang="ko-KR" altLang="en-US"/>
              <a:t>는 </a:t>
            </a:r>
            <a:r>
              <a:rPr lang="en-US" altLang="ko-KR"/>
              <a:t>PEM</a:t>
            </a:r>
            <a:r>
              <a:rPr lang="ko-KR" altLang="en-US"/>
              <a:t> 형식의 </a:t>
            </a:r>
            <a:r>
              <a:rPr lang="en-US" altLang="ko-KR"/>
              <a:t>RSA</a:t>
            </a:r>
            <a:r>
              <a:rPr lang="ko-KR" altLang="en-US"/>
              <a:t>개인 키에 대한 파일 경로이고 </a:t>
            </a:r>
            <a:r>
              <a:rPr lang="en-US" altLang="ko-KR"/>
              <a:t>path</a:t>
            </a:r>
            <a:r>
              <a:rPr lang="ko-KR" altLang="en-US"/>
              <a:t>의 형식은 문자열입니다</a:t>
            </a:r>
            <a:r>
              <a:rPr lang="en-US" altLang="ko-KR"/>
              <a:t>.</a:t>
            </a:r>
            <a:r>
              <a:rPr lang="ko-KR" altLang="en-US"/>
              <a:t> 그리고 </a:t>
            </a:r>
            <a:r>
              <a:rPr lang="en-US" altLang="ko-KR"/>
              <a:t>password</a:t>
            </a:r>
            <a:r>
              <a:rPr lang="ko-KR" altLang="en-US"/>
              <a:t> 경로는 파일을 암호화하는 암호의 경로이도 형식은 문자열입니다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9</a:t>
            </a:r>
            <a:r>
              <a:rPr lang="ko-KR" altLang="en-US"/>
              <a:t>번째 함수인 </a:t>
            </a:r>
            <a:r>
              <a:rPr lang="en-US" altLang="ko-KR"/>
              <a:t>load_private_key_pem)as_bare_base64 </a:t>
            </a:r>
            <a:r>
              <a:rPr lang="ko-KR" altLang="en-US"/>
              <a:t>함수는</a:t>
            </a:r>
            <a:r>
              <a:rPr lang="en-US" altLang="ko-KR"/>
              <a:t> </a:t>
            </a:r>
            <a:r>
              <a:rPr lang="ko-KR" altLang="en-US"/>
              <a:t>기본 </a:t>
            </a:r>
            <a:r>
              <a:rPr lang="en-US" altLang="ko-KR"/>
              <a:t>base64</a:t>
            </a:r>
            <a:r>
              <a:rPr lang="ko-KR" altLang="en-US"/>
              <a:t>로 인코딩 된 </a:t>
            </a:r>
            <a:r>
              <a:rPr lang="en-US" altLang="ko-KR"/>
              <a:t>DER</a:t>
            </a:r>
            <a:r>
              <a:rPr lang="ko-KR" altLang="en-US"/>
              <a:t>로 파일에서 </a:t>
            </a:r>
            <a:r>
              <a:rPr lang="en-US" altLang="ko-KR"/>
              <a:t>RSA</a:t>
            </a:r>
            <a:r>
              <a:rPr lang="ko-KR" altLang="en-US"/>
              <a:t> 개인 키를 로드하는 함수이다</a:t>
            </a:r>
            <a:r>
              <a:rPr lang="en-US" altLang="ko-KR"/>
              <a:t>.</a:t>
            </a:r>
            <a:r>
              <a:rPr lang="ko-KR" altLang="en-US"/>
              <a:t> 이 함수에는 </a:t>
            </a:r>
            <a:r>
              <a:rPr lang="en-US" altLang="ko-KR"/>
              <a:t>path</a:t>
            </a:r>
            <a:r>
              <a:rPr lang="ko-KR" altLang="en-US"/>
              <a:t>와 </a:t>
            </a:r>
            <a:r>
              <a:rPr lang="en-US" altLang="ko-KR"/>
              <a:t>password</a:t>
            </a:r>
            <a:r>
              <a:rPr lang="ko-KR" altLang="en-US"/>
              <a:t>가 </a:t>
            </a:r>
            <a:r>
              <a:rPr lang="ko-KR" altLang="ko-KR"/>
              <a:t>인자로 들어오는데 여기서 </a:t>
            </a:r>
            <a:r>
              <a:rPr lang="en-US" altLang="ko-KR"/>
              <a:t>path</a:t>
            </a:r>
            <a:r>
              <a:rPr lang="ko-KR" altLang="en-US"/>
              <a:t>는 </a:t>
            </a:r>
            <a:r>
              <a:rPr lang="en-US" altLang="ko-KR"/>
              <a:t>PEM</a:t>
            </a:r>
            <a:r>
              <a:rPr lang="ko-KR" altLang="en-US"/>
              <a:t>형식의 </a:t>
            </a:r>
            <a:r>
              <a:rPr lang="en-US" altLang="ko-KR"/>
              <a:t>RSA</a:t>
            </a:r>
            <a:r>
              <a:rPr lang="ko-KR" altLang="en-US"/>
              <a:t> 개인 키에 대한 파일 경로이고 </a:t>
            </a:r>
            <a:r>
              <a:rPr lang="en-US" altLang="ko-KR"/>
              <a:t>path</a:t>
            </a:r>
            <a:r>
              <a:rPr lang="ko-KR" altLang="en-US"/>
              <a:t>의 형식은 문자열이고 </a:t>
            </a:r>
            <a:r>
              <a:rPr lang="en-US" altLang="ko-KR"/>
              <a:t>password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파일을 암호화하는 암호가 들어있는 경로이고 </a:t>
            </a:r>
            <a:r>
              <a:rPr lang="en-US" altLang="ko-KR"/>
              <a:t>password</a:t>
            </a:r>
            <a:r>
              <a:rPr lang="ko-KR" altLang="en-US"/>
              <a:t>의 형식은 문자열이다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10</a:t>
            </a:r>
            <a:r>
              <a:rPr lang="ko-KR" altLang="en-US"/>
              <a:t>번째 함수는 파일로부터 </a:t>
            </a:r>
            <a:r>
              <a:rPr lang="en-US" altLang="ko-KR"/>
              <a:t>RSA</a:t>
            </a:r>
            <a:r>
              <a:rPr lang="ko-KR" altLang="en-US"/>
              <a:t>비공개 키를 지정하면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base64</a:t>
            </a:r>
            <a:r>
              <a:rPr lang="ko-KR" altLang="en-US"/>
              <a:t>랑 </a:t>
            </a:r>
            <a:r>
              <a:rPr lang="en-US" altLang="ko-KR"/>
              <a:t>DER</a:t>
            </a:r>
            <a:r>
              <a:rPr lang="ko-KR" altLang="en-US"/>
              <a:t>로 인코드된 비공개 키 데이터를 반환하는 함수이다</a:t>
            </a:r>
            <a:r>
              <a:rPr lang="en-US" altLang="ko-KR"/>
              <a:t>.</a:t>
            </a:r>
            <a:r>
              <a:rPr lang="ko-KR" altLang="en-US"/>
              <a:t> 이 함수에도 </a:t>
            </a:r>
            <a:r>
              <a:rPr lang="en-US" altLang="ko-KR"/>
              <a:t>key</a:t>
            </a:r>
            <a:r>
              <a:rPr lang="ko-KR" altLang="en-US"/>
              <a:t>가 </a:t>
            </a:r>
            <a:r>
              <a:rPr lang="ko-KR" altLang="ko-KR"/>
              <a:t>인자로 들어오는데 여기서 </a:t>
            </a:r>
            <a:r>
              <a:rPr lang="en-US" altLang="ko-KR"/>
              <a:t>key</a:t>
            </a:r>
            <a:r>
              <a:rPr lang="ko-KR" altLang="en-US"/>
              <a:t>는 </a:t>
            </a:r>
            <a:r>
              <a:rPr lang="en-US" altLang="ko-KR"/>
              <a:t>RSA</a:t>
            </a:r>
            <a:r>
              <a:rPr lang="ko-KR" altLang="en-US"/>
              <a:t> 비공개 키이다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457200" marR="5080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dirty="0"/>
              <a:t>다음으로 추가기능에 대해 설명해드리겠습니다</a:t>
            </a:r>
            <a:r>
              <a:rPr lang="en-US" altLang="ko-KR" dirty="0"/>
              <a:t>.</a:t>
            </a:r>
            <a:r>
              <a:rPr lang="ko-KR" altLang="en-US" dirty="0"/>
              <a:t> 저희는 총 </a:t>
            </a:r>
            <a:r>
              <a:rPr lang="en-US" altLang="ko-KR" dirty="0"/>
              <a:t>4</a:t>
            </a:r>
            <a:r>
              <a:rPr lang="ko-KR" altLang="en-US" dirty="0"/>
              <a:t>가지의 기능을 추가하기로 결정했습니다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b="0" i="0" u="none" strike="noStrike" dirty="0" err="1"/>
              <a:t>confidant</a:t>
            </a:r>
            <a:r>
              <a:rPr b="0" i="0" u="none" strike="noStrike" dirty="0" err="1"/>
              <a:t>는</a:t>
            </a:r>
            <a:r>
              <a:rPr b="0" i="0" u="none" strike="noStrike" dirty="0"/>
              <a:t> </a:t>
            </a:r>
            <a:r>
              <a:rPr b="0" i="0" u="none" strike="noStrike" dirty="0" err="1"/>
              <a:t>히스토리뷰에서</a:t>
            </a:r>
            <a:r>
              <a:rPr b="0" i="0" u="none" strike="noStrike" dirty="0"/>
              <a:t> </a:t>
            </a:r>
            <a:r>
              <a:rPr lang="EN-US" b="0" i="0" u="none" strike="noStrike" dirty="0"/>
              <a:t>Revert </a:t>
            </a:r>
            <a:r>
              <a:rPr b="0" i="0" u="none" strike="noStrike" dirty="0" err="1"/>
              <a:t>버튼을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눌러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선택한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리소스의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이전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버전</a:t>
            </a:r>
            <a:r>
              <a:rPr b="0" i="0" u="none" strike="noStrike" dirty="0"/>
              <a:t> </a:t>
            </a:r>
            <a:r>
              <a:rPr b="0" i="0" u="none" strike="noStrike" dirty="0" err="1"/>
              <a:t>혹은</a:t>
            </a:r>
            <a:r>
              <a:rPr b="0" i="0" u="none" strike="noStrike" dirty="0"/>
              <a:t> 새 </a:t>
            </a:r>
            <a:r>
              <a:rPr b="0" i="0" u="none" strike="noStrike" dirty="0" err="1"/>
              <a:t>버전으로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이동하거나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선택한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리소스의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버전을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되돌릴</a:t>
            </a:r>
            <a:r>
              <a:rPr b="0" i="0" u="none" strike="noStrike" dirty="0"/>
              <a:t> 수 </a:t>
            </a:r>
            <a:r>
              <a:rPr b="0" i="0" u="none" strike="noStrike" dirty="0" err="1"/>
              <a:t>있는데</a:t>
            </a:r>
            <a:r>
              <a:rPr b="0" i="0" u="none" strike="noStrike" dirty="0"/>
              <a:t> 이 </a:t>
            </a:r>
            <a:r>
              <a:rPr lang="EN-US" b="0" i="0" u="none" strike="noStrike" dirty="0" err="1"/>
              <a:t>revert</a:t>
            </a:r>
            <a:r>
              <a:rPr b="0" i="0" u="none" strike="noStrike" dirty="0" err="1"/>
              <a:t>버튼을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누르면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다시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비밀번호를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입력하는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기능을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만들어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보안을</a:t>
            </a:r>
            <a:r>
              <a:rPr lang="ko-KR" altLang="en-US" b="0" i="0" u="none" strike="noStrike" dirty="0"/>
              <a:t>강화해주는 </a:t>
            </a:r>
            <a:r>
              <a:rPr lang="ko-KR" altLang="en-US" dirty="0"/>
              <a:t> 비밀번호 재입력 기능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0" i="0" u="none" strike="noStrike" dirty="0"/>
              <a:t>confidant</a:t>
            </a:r>
            <a:r>
              <a:rPr lang="ko-KR" altLang="en-US" b="0" i="0" u="none" strike="noStrike" dirty="0"/>
              <a:t> 서비스를 사용하자가 서비스 사용법에 대해 알기 쉽도록 각 버튼 메뉴에 도움말 기능을 추가해주는 도움말 기능</a:t>
            </a:r>
            <a:r>
              <a:rPr lang="en-US" altLang="ko-KR" b="0" i="0" u="none" strike="noStrike" dirty="0"/>
              <a:t>,</a:t>
            </a:r>
            <a:r>
              <a:rPr lang="ko-KR" altLang="en-US" b="0" i="0" u="none" strike="noStrike" dirty="0"/>
              <a:t> </a:t>
            </a:r>
            <a:r>
              <a:rPr b="0" i="0" u="none" strike="noStrike" dirty="0" err="1"/>
              <a:t>현재</a:t>
            </a:r>
            <a:r>
              <a:rPr b="0" i="0" u="none" strike="noStrike" dirty="0"/>
              <a:t> </a:t>
            </a:r>
            <a:r>
              <a:rPr lang="EN-US" b="0" i="0" u="none" strike="noStrike" dirty="0" err="1"/>
              <a:t>confidant</a:t>
            </a:r>
            <a:r>
              <a:rPr b="0" i="0" u="none" strike="noStrike" dirty="0" err="1"/>
              <a:t>는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우분투와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데미안에서만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구동이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가능해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불편함이</a:t>
            </a:r>
            <a:r>
              <a:rPr b="0" i="0" u="none" strike="noStrike" dirty="0"/>
              <a:t> 있</a:t>
            </a:r>
            <a:r>
              <a:rPr lang="ko-KR" altLang="en-US" b="0" i="0" u="none" strike="noStrike" dirty="0"/>
              <a:t>기 때문에 </a:t>
            </a:r>
            <a:r>
              <a:rPr lang="en-US" altLang="ko-KR" b="0" i="0" u="none" strike="noStrike" dirty="0"/>
              <a:t>Window</a:t>
            </a:r>
            <a:r>
              <a:rPr lang="ko-KR" altLang="en-US" b="0" i="0" u="none" strike="noStrike" dirty="0"/>
              <a:t>에서도 구동 가능하게 해주는 작업 환경 추가 기능</a:t>
            </a:r>
            <a:r>
              <a:rPr lang="en-US" altLang="ko-KR" b="0" i="0" u="none" strike="noStrike" dirty="0"/>
              <a:t>,</a:t>
            </a:r>
            <a:r>
              <a:rPr lang="ko-KR" altLang="en-US" b="0" i="0" u="none" strike="noStrike" dirty="0"/>
              <a:t> </a:t>
            </a:r>
            <a:r>
              <a:rPr b="0" i="0" u="none" strike="noStrike" dirty="0" err="1"/>
              <a:t>히스토리뷰에서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서비스와</a:t>
            </a:r>
            <a:r>
              <a:rPr b="0" i="0" u="none" strike="noStrike" dirty="0"/>
              <a:t> </a:t>
            </a:r>
            <a:r>
              <a:rPr b="0" i="0" u="none" strike="noStrike" dirty="0" err="1"/>
              <a:t>크리텐셜의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변화가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날짜순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리스트로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나온</a:t>
            </a:r>
            <a:r>
              <a:rPr lang="ko-KR" altLang="en-US" b="0" i="0" u="none" strike="noStrike" dirty="0"/>
              <a:t>게 되는데</a:t>
            </a:r>
            <a:r>
              <a:rPr lang="EN-US" b="0" i="0" u="none" strike="noStrike" dirty="0"/>
              <a:t> </a:t>
            </a:r>
            <a:r>
              <a:rPr b="0" i="0" u="none" strike="noStrike" dirty="0" err="1"/>
              <a:t>이를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시각화하기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위해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그래프</a:t>
            </a:r>
            <a:r>
              <a:rPr b="0" i="0" u="none" strike="noStrike" dirty="0"/>
              <a:t> </a:t>
            </a:r>
            <a:r>
              <a:rPr b="0" i="0" u="none" strike="noStrike" dirty="0" err="1"/>
              <a:t>형식으로</a:t>
            </a:r>
            <a:r>
              <a:rPr b="0" i="0" u="none" strike="noStrike" dirty="0"/>
              <a:t> </a:t>
            </a:r>
            <a:r>
              <a:rPr b="0" i="0" u="none" strike="noStrike" dirty="0" err="1"/>
              <a:t>보여주는</a:t>
            </a:r>
            <a:r>
              <a:rPr b="0" i="0" u="none" strike="noStrike" dirty="0"/>
              <a:t> </a:t>
            </a:r>
            <a:r>
              <a:rPr b="0" i="0" u="none" strike="noStrike" dirty="0" err="1"/>
              <a:t>기능을</a:t>
            </a:r>
            <a:r>
              <a:rPr b="0" i="0" u="none" strike="noStrike" dirty="0"/>
              <a:t> </a:t>
            </a:r>
            <a:r>
              <a:rPr b="0" i="0" u="none" strike="noStrike" dirty="0" err="1"/>
              <a:t>추가</a:t>
            </a:r>
            <a:r>
              <a:rPr lang="ko-KR" altLang="en-US" b="0" i="0" u="none" strike="noStrike" dirty="0"/>
              <a:t>해주는 </a:t>
            </a:r>
            <a:r>
              <a:rPr lang="ko-KR" altLang="en-US" b="0" i="0" u="none" strike="noStrike"/>
              <a:t>히스토리뷰그래프</a:t>
            </a:r>
            <a:r>
              <a:rPr lang="ko-KR" altLang="en-US" b="0" i="0" u="none" strike="noStrike" dirty="0"/>
              <a:t> 기능을 추가할 계획입니다</a:t>
            </a:r>
            <a:r>
              <a:rPr lang="en-US" altLang="ko-KR" b="0" i="0" u="none" strike="noStrike" dirty="0"/>
              <a:t>.</a:t>
            </a:r>
            <a:r>
              <a:rPr lang="ko-KR" altLang="en-US" b="0" i="0" u="none" strike="noStrike" dirty="0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저희 프로젝트 개발 일정은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첫번째로 개요입니다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confidant</a:t>
            </a:r>
            <a:r>
              <a:rPr lang="ko-KR" altLang="en-US"/>
              <a:t>는 사용자 친화적인 웹인터페이스를 사용하면 </a:t>
            </a:r>
            <a:r>
              <a:rPr lang="en-US" altLang="ko-KR"/>
              <a:t>KMS</a:t>
            </a:r>
            <a:r>
              <a:rPr lang="ko-KR" altLang="en-US"/>
              <a:t>인증을 사용해 토큰을 생성해 암호화된 메세지를 전달하며</a:t>
            </a:r>
            <a:r>
              <a:rPr lang="en-US" altLang="ko-KR"/>
              <a:t>,</a:t>
            </a:r>
            <a:r>
              <a:rPr lang="ko-KR" altLang="en-US"/>
              <a:t> 버전별 비밀의 </a:t>
            </a:r>
            <a:r>
              <a:rPr lang="en-US" altLang="ko-KR"/>
              <a:t>at-rest</a:t>
            </a:r>
            <a:r>
              <a:rPr lang="ko-KR" altLang="en-US"/>
              <a:t> 암호화 모델을 사용하여 </a:t>
            </a:r>
            <a:r>
              <a:rPr lang="en-US" altLang="ko-KR"/>
              <a:t>dynamodb</a:t>
            </a:r>
            <a:r>
              <a:rPr lang="ko-KR" altLang="en-US"/>
              <a:t>에 비밀을 저장할 수 있게 해준다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다음으로 파일분석 파트입니다</a:t>
            </a:r>
            <a:r>
              <a:rPr lang="en-US" altLang="ko-KR"/>
              <a:t>.</a:t>
            </a:r>
            <a:r>
              <a:rPr lang="ko-KR" altLang="en-US"/>
              <a:t> 저희는 팀원들끼리 합의한 후 기능 구현에 있어서 가장 중요한</a:t>
            </a:r>
            <a:r>
              <a:rPr lang="en-US" altLang="ko-KR"/>
              <a:t> 4</a:t>
            </a:r>
            <a:r>
              <a:rPr lang="ko-KR" altLang="en-US"/>
              <a:t>개의 파일 분석을 발표하게 되었습니다</a:t>
            </a:r>
            <a:r>
              <a:rPr lang="en-US" altLang="ko-KR"/>
              <a:t>.</a:t>
            </a:r>
            <a:r>
              <a:rPr lang="ko-KR" altLang="en-US"/>
              <a:t> 우선 그 첫번째 파일은 </a:t>
            </a:r>
            <a:r>
              <a:rPr lang="en-US" altLang="ko-KR"/>
              <a:t>CREDENTIAL </a:t>
            </a:r>
            <a:r>
              <a:rPr lang="ko-KR" altLang="en-US"/>
              <a:t>파일입니다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credential</a:t>
            </a:r>
            <a:r>
              <a:rPr lang="ko-KR" altLang="en-US"/>
              <a:t> 파일에는 다음과 같은 모듈이 </a:t>
            </a:r>
            <a:r>
              <a:rPr lang="en-US" altLang="ko-KR"/>
              <a:t>import </a:t>
            </a:r>
            <a:r>
              <a:rPr lang="ko-KR" altLang="en-US"/>
              <a:t>되어 있고</a:t>
            </a:r>
            <a:r>
              <a:rPr lang="en-US" altLang="ko-KR"/>
              <a:t>, 2</a:t>
            </a:r>
            <a:r>
              <a:rPr lang="ko-KR" altLang="en-US"/>
              <a:t>개의 클래스와 여러가지 속성값이 들어가있는 변수들로 구성되어져 있습니다</a:t>
            </a:r>
            <a:r>
              <a:rPr lang="en-US" altLang="ko-KR"/>
              <a:t>.</a:t>
            </a:r>
            <a:r>
              <a:rPr lang="ko-KR" altLang="en-US"/>
              <a:t> 중요한 모듈만 설명드리자면 날짜와 시간을 함께 저장할 수 있는 </a:t>
            </a:r>
            <a:r>
              <a:rPr lang="en-US" altLang="ko-KR"/>
              <a:t>datetime</a:t>
            </a:r>
            <a:r>
              <a:rPr lang="ko-KR" altLang="en-US"/>
              <a:t> 패키지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pynamodb</a:t>
            </a:r>
            <a:r>
              <a:rPr lang="ko-KR" altLang="en-US"/>
              <a:t>의 모델과 속성값들이 들어있는 </a:t>
            </a:r>
            <a:r>
              <a:rPr lang="en-US" altLang="ko-KR"/>
              <a:t>pynamodb.attributes</a:t>
            </a:r>
            <a:r>
              <a:rPr lang="ko-KR" altLang="en-US"/>
              <a:t> 모듈이 선언되어있습니다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credential</a:t>
            </a:r>
            <a:r>
              <a:rPr lang="ko-KR" altLang="en-US"/>
              <a:t>파일의 첫번째 클래스인 </a:t>
            </a:r>
            <a:r>
              <a:rPr lang="en-US" altLang="ko-KR"/>
              <a:t>DatetypeDateIndex</a:t>
            </a:r>
            <a:r>
              <a:rPr lang="ko-KR" altLang="en-US"/>
              <a:t>입니다</a:t>
            </a:r>
            <a:r>
              <a:rPr lang="en-US" altLang="ko-KR"/>
              <a:t>.</a:t>
            </a:r>
            <a:r>
              <a:rPr lang="ko-KR" altLang="en-US"/>
              <a:t> 이 클래스는 </a:t>
            </a:r>
            <a:r>
              <a:rPr lang="en-US" altLang="ko-KR"/>
              <a:t>GlobalSecondaryIndex</a:t>
            </a:r>
            <a:r>
              <a:rPr lang="ko-KR" altLang="en-US"/>
              <a:t> 즉 파티션 키 및 정렬 키가 기본 테이블의 파티션 및 정렬 키와 다를 수 있는 인덱스를 인자로 받아서 </a:t>
            </a:r>
            <a:r>
              <a:rPr lang="en-US" altLang="ko-KR"/>
              <a:t>DataTypeDateIndex</a:t>
            </a:r>
            <a:r>
              <a:rPr lang="ko-KR" altLang="en-US"/>
              <a:t>를 생성한다</a:t>
            </a:r>
            <a:r>
              <a:rPr lang="en-US" altLang="ko-KR"/>
              <a:t>.</a:t>
            </a:r>
            <a:r>
              <a:rPr lang="ko-KR" altLang="en-US"/>
              <a:t> 이 클래스의 기능은 기본 키로 생성하는 테이블인덱스 이외에도 보조인덱스를 생성 가능하게 하는 클래스다</a:t>
            </a:r>
            <a:r>
              <a:rPr lang="en-US" altLang="ko-KR"/>
              <a:t>.</a:t>
            </a:r>
            <a:r>
              <a:rPr lang="ko-KR" altLang="en-US"/>
              <a:t> 내부 클래스인 </a:t>
            </a:r>
            <a:r>
              <a:rPr lang="en-US" altLang="ko-KR"/>
              <a:t>META</a:t>
            </a:r>
            <a:r>
              <a:rPr lang="ko-KR" altLang="en-US"/>
              <a:t>클래스에서는 읽기용량</a:t>
            </a:r>
            <a:r>
              <a:rPr lang="en-US" altLang="ko-KR"/>
              <a:t>,</a:t>
            </a:r>
            <a:r>
              <a:rPr lang="ko-KR" altLang="en-US"/>
              <a:t>쓰기용량</a:t>
            </a:r>
            <a:r>
              <a:rPr lang="en-US" altLang="ko-KR"/>
              <a:t>,</a:t>
            </a:r>
            <a:r>
              <a:rPr lang="ko-KR" altLang="en-US"/>
              <a:t>수정날짜등의 메타 데이터들이 들어있습니다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두번째 클래스는 </a:t>
            </a:r>
            <a:r>
              <a:rPr lang="en-US" altLang="ko-KR"/>
              <a:t>Credential</a:t>
            </a:r>
            <a:r>
              <a:rPr lang="ko-KR" altLang="en-US"/>
              <a:t> 클래스이다</a:t>
            </a:r>
            <a:r>
              <a:rPr lang="en-US" altLang="ko-KR"/>
              <a:t>.</a:t>
            </a:r>
            <a:r>
              <a:rPr lang="ko-KR" altLang="en-US"/>
              <a:t> 앞선 </a:t>
            </a:r>
            <a:r>
              <a:rPr lang="en-US" altLang="ko-KR"/>
              <a:t>DatetypeDateIndex</a:t>
            </a:r>
            <a:r>
              <a:rPr lang="ko-KR" altLang="en-US"/>
              <a:t>클래스가 보조 인텍스였다면</a:t>
            </a:r>
            <a:r>
              <a:rPr lang="en-US" altLang="ko-KR"/>
              <a:t>, </a:t>
            </a:r>
            <a:r>
              <a:rPr lang="ko-KR" altLang="en-US"/>
              <a:t>이 클래스는 기본키로 생성하는 테이블인덱스를 선언하는 클래스이다</a:t>
            </a:r>
            <a:r>
              <a:rPr lang="en-US" altLang="ko-KR"/>
              <a:t>.</a:t>
            </a:r>
            <a:r>
              <a:rPr lang="ko-KR" altLang="en-US"/>
              <a:t> 구조는 </a:t>
            </a:r>
            <a:r>
              <a:rPr lang="en-US" altLang="ko-KR"/>
              <a:t>DatetypeDateIndex</a:t>
            </a:r>
            <a:r>
              <a:rPr lang="ko-KR" altLang="en-US"/>
              <a:t> 클래스랑 비슷하게 메타 데이터 클래스가 선언되어있고 변수들이 선언되어 있다</a:t>
            </a:r>
            <a:r>
              <a:rPr lang="en-US" altLang="ko-KR"/>
              <a:t>. </a:t>
            </a:r>
            <a:r>
              <a:rPr lang="ko-KR" altLang="en-US"/>
              <a:t>모든 다이나모디비테이블에는 해시키가 있으며 </a:t>
            </a:r>
            <a:r>
              <a:rPr lang="en-US" altLang="ko-KR"/>
              <a:t>MODEL</a:t>
            </a:r>
            <a:r>
              <a:rPr lang="ko-KR" altLang="en-US"/>
              <a:t>사용자가 정의한 해시 키의 특성을 지정해야합니다</a:t>
            </a:r>
            <a:r>
              <a:rPr lang="en-US" altLang="ko-KR"/>
              <a:t>. </a:t>
            </a:r>
            <a:r>
              <a:rPr lang="ko-KR" altLang="en-US"/>
              <a:t>변수로 선언된 </a:t>
            </a:r>
            <a:r>
              <a:rPr lang="en-US" altLang="ko-KR"/>
              <a:t>ID</a:t>
            </a:r>
            <a:r>
              <a:rPr lang="ko-KR" altLang="en-US"/>
              <a:t> 속성은 </a:t>
            </a:r>
            <a:r>
              <a:rPr lang="en-US" altLang="ko-KR"/>
              <a:t>HASH_KEY</a:t>
            </a:r>
            <a:r>
              <a:rPr lang="ko-KR" altLang="en-US"/>
              <a:t>인수가 있는 </a:t>
            </a:r>
            <a:r>
              <a:rPr lang="en-US" altLang="ko-KR"/>
              <a:t>ID</a:t>
            </a:r>
            <a:r>
              <a:rPr lang="ko-KR" altLang="en-US"/>
              <a:t>로 지정된다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Credential</a:t>
            </a:r>
            <a:r>
              <a:rPr lang="ko-KR" altLang="en-US"/>
              <a:t>클래스안에 들어있는 변수들이다</a:t>
            </a:r>
            <a:r>
              <a:rPr lang="en-US" altLang="ko-KR"/>
              <a:t>.</a:t>
            </a:r>
            <a:r>
              <a:rPr lang="ko-KR" altLang="en-US"/>
              <a:t> 해당 변수들은 </a:t>
            </a:r>
            <a:r>
              <a:rPr lang="en-US" altLang="ko-KR"/>
              <a:t>CREDENTIAL</a:t>
            </a:r>
            <a:r>
              <a:rPr lang="ko-KR" altLang="en-US"/>
              <a:t>디비테이블값으로 각각의 변수에 유니코드</a:t>
            </a:r>
            <a:r>
              <a:rPr lang="en-US" altLang="ko-KR"/>
              <a:t>,</a:t>
            </a:r>
            <a:r>
              <a:rPr lang="ko-KR" altLang="en-US"/>
              <a:t> 바이너리</a:t>
            </a:r>
            <a:r>
              <a:rPr lang="en-US" altLang="ko-KR"/>
              <a:t>,</a:t>
            </a:r>
            <a:r>
              <a:rPr lang="ko-KR" altLang="en-US"/>
              <a:t> 불리언</a:t>
            </a:r>
            <a:r>
              <a:rPr lang="en-US" altLang="ko-KR"/>
              <a:t>,</a:t>
            </a:r>
            <a:r>
              <a:rPr lang="ko-KR" altLang="en-US"/>
              <a:t> 숫자 값을 속성값을 넣어 정의해준다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번째로 </a:t>
            </a:r>
            <a:r>
              <a:rPr lang="en-US" altLang="ko-KR"/>
              <a:t>service</a:t>
            </a:r>
            <a:r>
              <a:rPr lang="ko-KR" altLang="en-US"/>
              <a:t>파일에 대해 설명해드리겠습니다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6E4574-1F40-4617-942A-2E334969817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curity/azure-security-encryption-atres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g.lyft.com/announcing-confidant-an-open-source-secret-management-service-from-lyft-1e256fe628a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62729" y="5850693"/>
            <a:ext cx="4849353" cy="400110"/>
            <a:chOff x="3810397" y="4317445"/>
            <a:chExt cx="4849353" cy="400110"/>
          </a:xfrm>
        </p:grpSpPr>
        <p:sp>
          <p:nvSpPr>
            <p:cNvPr id="25" name="사각형: 둥근 모서리 24"/>
            <p:cNvSpPr/>
            <p:nvPr/>
          </p:nvSpPr>
          <p:spPr>
            <a:xfrm>
              <a:off x="3810397" y="4317445"/>
              <a:ext cx="4849353" cy="400110"/>
            </a:xfrm>
            <a:prstGeom prst="roundRect">
              <a:avLst>
                <a:gd name="adj" fmla="val 50000"/>
              </a:avLst>
            </a:prstGeom>
            <a:solidFill>
              <a:srgbClr val="FFFF66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397" y="4317445"/>
              <a:ext cx="48493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/>
                <a:t>전준오</a:t>
              </a:r>
              <a:r>
                <a:rPr lang="en-US" altLang="ko-KR" sz="2000"/>
                <a:t>,</a:t>
              </a:r>
              <a:r>
                <a:rPr lang="ko-KR" altLang="en-US" sz="2000"/>
                <a:t>김호중</a:t>
              </a:r>
              <a:r>
                <a:rPr lang="en-US" altLang="ko-KR" sz="2000"/>
                <a:t>,</a:t>
              </a:r>
              <a:r>
                <a:rPr lang="ko-KR" altLang="en-US" sz="2000"/>
                <a:t>채소연</a:t>
              </a:r>
              <a:r>
                <a:rPr lang="en-US" altLang="ko-KR" sz="2000"/>
                <a:t>,</a:t>
              </a:r>
              <a:r>
                <a:rPr lang="ko-KR" altLang="en-US" sz="2000"/>
                <a:t>김민석</a:t>
              </a:r>
              <a:r>
                <a:rPr lang="en-US" altLang="ko-KR" sz="2000"/>
                <a:t>,</a:t>
              </a:r>
              <a:r>
                <a:rPr lang="ko-KR" altLang="en-US" sz="2000"/>
                <a:t>김선욱</a:t>
              </a:r>
              <a:endParaRPr lang="ko-KR" altLang="en-US" sz="2000" spc="-15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/>
                <a:ea typeface="KoPub돋움체 Light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39109" y="1058204"/>
            <a:ext cx="7713782" cy="829787"/>
            <a:chOff x="2321232" y="2025357"/>
            <a:chExt cx="7106694" cy="829787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2582739" y="2025357"/>
              <a:ext cx="6583680" cy="829787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 spc="-150"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21232" y="2198858"/>
              <a:ext cx="7106693" cy="5761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/>
                  <a:ea typeface="KoPub돋움체 Medium"/>
                </a:rPr>
                <a:t>Confidant </a:t>
              </a:r>
              <a:r>
                <a:rPr lang="ko-KR" altLang="en-US" sz="3200" spc="-15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/>
                  <a:ea typeface="KoPub돋움체 Medium"/>
                </a:rPr>
                <a:t>상세 분석 및 추가 기능 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352610" y="6280444"/>
            <a:ext cx="1648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공개 </a:t>
            </a:r>
            <a:r>
              <a:rPr lang="en-US" altLang="ko-KR" b="1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SW 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medium-content-sans-serif-font"/>
              </a:rPr>
              <a:t>실무</a:t>
            </a:r>
            <a:endParaRPr lang="ko-KR" altLang="en-US" b="1" i="0">
              <a:solidFill>
                <a:schemeClr val="bg1">
                  <a:lumMod val="50000"/>
                </a:schemeClr>
              </a:solidFill>
              <a:effectLst/>
              <a:latin typeface="medium-content-sans-serif-fon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4160" y="2116432"/>
            <a:ext cx="6583680" cy="3499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5943656" cy="830997"/>
            <a:chOff x="598391" y="347144"/>
            <a:chExt cx="5943656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3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0" y="424088"/>
              <a:ext cx="512069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service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– import</a:t>
              </a:r>
              <a:endPara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5" y="1141507"/>
            <a:ext cx="11121430" cy="5124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8694859" cy="830997"/>
            <a:chOff x="598391" y="347144"/>
            <a:chExt cx="8694859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03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1" y="424088"/>
              <a:ext cx="7871899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service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–</a:t>
              </a:r>
              <a:r>
                <a:rPr lang="ko-KR" altLang="en-US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 </a:t>
              </a:r>
              <a:r>
                <a:rPr lang="en-US" altLang="ko-KR" sz="28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DatetypeDateIndex</a:t>
              </a:r>
              <a:r>
                <a:rPr lang="en-US" altLang="ko-KR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 </a:t>
              </a:r>
              <a:r>
                <a:rPr lang="ko-KR" altLang="en-US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클래스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5" y="1041726"/>
            <a:ext cx="11121430" cy="5301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6955088" cy="830997"/>
            <a:chOff x="598391" y="347144"/>
            <a:chExt cx="6955088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03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1" y="424088"/>
              <a:ext cx="6132128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service </a:t>
              </a:r>
              <a:r>
                <a:rPr lang="ko-KR" altLang="en-US" sz="4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–</a:t>
              </a:r>
              <a:r>
                <a:rPr lang="ko-KR" altLang="en-US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 </a:t>
              </a:r>
              <a:r>
                <a:rPr lang="en-US" altLang="ko-KR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Service </a:t>
              </a:r>
              <a:r>
                <a:rPr lang="ko-KR" altLang="en-US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클래스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5" y="1462338"/>
            <a:ext cx="11121430" cy="4872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6955087" cy="830997"/>
            <a:chOff x="598391" y="347144"/>
            <a:chExt cx="6955087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3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0" y="424088"/>
              <a:ext cx="6132128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service </a:t>
              </a:r>
              <a:r>
                <a:rPr lang="ko-KR" altLang="en-US" sz="4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–</a:t>
              </a:r>
              <a:r>
                <a:rPr lang="ko-KR" altLang="en-US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 </a:t>
              </a:r>
              <a:r>
                <a:rPr lang="en-US" altLang="ko-KR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Service </a:t>
              </a:r>
              <a:r>
                <a:rPr lang="ko-KR" altLang="en-US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클래스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5" y="1346629"/>
            <a:ext cx="11121430" cy="5060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20154" y="2892907"/>
            <a:ext cx="55957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rgbClr val="000000"/>
                </a:solidFill>
                <a:latin typeface="KoPub돋움체 Medium"/>
                <a:ea typeface="KoPub돋움체 Medium"/>
              </a:rPr>
              <a:t>utils </a:t>
            </a:r>
            <a:r>
              <a:rPr lang="ko-KR" altLang="en-US" sz="4400">
                <a:solidFill>
                  <a:srgbClr val="000000"/>
                </a:solidFill>
                <a:latin typeface="KoPub돋움체 Medium"/>
                <a:ea typeface="KoPub돋움체 Medium"/>
              </a:rPr>
              <a:t>파일 분석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자유형 18"/>
          <p:cNvSpPr/>
          <p:nvPr/>
        </p:nvSpPr>
        <p:spPr>
          <a:xfrm>
            <a:off x="3376232" y="2983275"/>
            <a:ext cx="719999" cy="719999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701222" y="388501"/>
                </a:moveTo>
                <a:lnTo>
                  <a:pt x="703008" y="388501"/>
                </a:lnTo>
                <a:cubicBezTo>
                  <a:pt x="701817" y="414100"/>
                  <a:pt x="701222" y="436870"/>
                  <a:pt x="701222" y="456813"/>
                </a:cubicBezTo>
                <a:lnTo>
                  <a:pt x="701222" y="746135"/>
                </a:lnTo>
                <a:lnTo>
                  <a:pt x="469497" y="746135"/>
                </a:lnTo>
                <a:lnTo>
                  <a:pt x="676219" y="438954"/>
                </a:lnTo>
                <a:cubicBezTo>
                  <a:pt x="689018" y="414546"/>
                  <a:pt x="697353" y="397729"/>
                  <a:pt x="701222" y="388501"/>
                </a:cubicBezTo>
                <a:close/>
                <a:moveTo>
                  <a:pt x="684256" y="323761"/>
                </a:moveTo>
                <a:lnTo>
                  <a:pt x="390469" y="757744"/>
                </a:lnTo>
                <a:lnTo>
                  <a:pt x="390469" y="804625"/>
                </a:lnTo>
                <a:lnTo>
                  <a:pt x="701222" y="804625"/>
                </a:lnTo>
                <a:lnTo>
                  <a:pt x="701222" y="980986"/>
                </a:lnTo>
                <a:lnTo>
                  <a:pt x="771320" y="980986"/>
                </a:lnTo>
                <a:lnTo>
                  <a:pt x="771320" y="804625"/>
                </a:lnTo>
                <a:lnTo>
                  <a:pt x="856152" y="804625"/>
                </a:lnTo>
                <a:lnTo>
                  <a:pt x="856152" y="746135"/>
                </a:lnTo>
                <a:lnTo>
                  <a:pt x="771320" y="746135"/>
                </a:lnTo>
                <a:lnTo>
                  <a:pt x="771320" y="323761"/>
                </a:ln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rgbClr val="FFD96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FFFFFF"/>
              </a:soli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5173829" cy="830997"/>
            <a:chOff x="598391" y="347144"/>
            <a:chExt cx="5173829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4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9" y="424088"/>
              <a:ext cx="4350871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utils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– import</a:t>
              </a:r>
              <a:endPara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3408" y="1187340"/>
            <a:ext cx="10466275" cy="5314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5258788" cy="830997"/>
            <a:chOff x="598391" y="347144"/>
            <a:chExt cx="5258788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4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9" y="424088"/>
              <a:ext cx="4435830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utils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– import</a:t>
              </a:r>
              <a:r>
                <a:rPr lang="ko-KR" altLang="en-US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518" y="1425175"/>
            <a:ext cx="11032176" cy="4965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7077812" cy="830997"/>
            <a:chOff x="598391" y="347144"/>
            <a:chExt cx="7077812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4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9" y="424088"/>
              <a:ext cx="625485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utils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– </a:t>
              </a:r>
              <a:r>
                <a:rPr lang="en-US" altLang="ko-KR" sz="28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ManageGrants</a:t>
              </a:r>
              <a:r>
                <a:rPr lang="ko-KR" altLang="en-US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클래스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508" y="1270614"/>
            <a:ext cx="11158560" cy="5083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3950711" cy="830997"/>
            <a:chOff x="598391" y="347144"/>
            <a:chExt cx="3950711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4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9" y="424088"/>
              <a:ext cx="312775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utils</a:t>
              </a:r>
              <a:r>
                <a:rPr lang="ko-KR" altLang="en-US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268" y="1535565"/>
            <a:ext cx="10949049" cy="4801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1837" y="356344"/>
            <a:ext cx="625485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utils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파일 분석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– </a:t>
            </a:r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ManageGrants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클래스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3950711" cy="830997"/>
            <a:chOff x="598391" y="347144"/>
            <a:chExt cx="3950711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4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9" y="424088"/>
              <a:ext cx="312775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utils</a:t>
              </a:r>
              <a:r>
                <a:rPr lang="ko-KR" altLang="en-US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5" y="1044763"/>
            <a:ext cx="11121430" cy="54262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1837" y="356344"/>
            <a:ext cx="615476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utils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파일 분석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– </a:t>
            </a:r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RevokeGrants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클래스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60819" y="445137"/>
            <a:ext cx="4304529" cy="3387107"/>
            <a:chOff x="5022318" y="1858012"/>
            <a:chExt cx="4304529" cy="3387107"/>
          </a:xfrm>
        </p:grpSpPr>
        <p:sp>
          <p:nvSpPr>
            <p:cNvPr id="6" name="자유형 15"/>
            <p:cNvSpPr/>
            <p:nvPr/>
          </p:nvSpPr>
          <p:spPr>
            <a:xfrm>
              <a:off x="5022318" y="1858012"/>
              <a:ext cx="720000" cy="74295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86042" y="309027"/>
                  </a:moveTo>
                  <a:lnTo>
                    <a:pt x="461906" y="379125"/>
                  </a:lnTo>
                  <a:lnTo>
                    <a:pt x="461906" y="447437"/>
                  </a:lnTo>
                  <a:lnTo>
                    <a:pt x="615051" y="401003"/>
                  </a:lnTo>
                  <a:lnTo>
                    <a:pt x="615051" y="917585"/>
                  </a:lnTo>
                  <a:lnTo>
                    <a:pt x="465925" y="917585"/>
                  </a:lnTo>
                  <a:lnTo>
                    <a:pt x="465925" y="980986"/>
                  </a:lnTo>
                  <a:lnTo>
                    <a:pt x="834721" y="980986"/>
                  </a:lnTo>
                  <a:lnTo>
                    <a:pt x="834721" y="917585"/>
                  </a:lnTo>
                  <a:lnTo>
                    <a:pt x="686042" y="917585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KoPub돋움체 Medium"/>
                <a:ea typeface="KoPub돋움체 Medium"/>
              </a:endParaRPr>
            </a:p>
          </p:txBody>
        </p:sp>
        <p:sp>
          <p:nvSpPr>
            <p:cNvPr id="7" name="자유형 16"/>
            <p:cNvSpPr/>
            <p:nvPr/>
          </p:nvSpPr>
          <p:spPr>
            <a:xfrm>
              <a:off x="5022318" y="2768003"/>
              <a:ext cx="720000" cy="703034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40947" y="313045"/>
                  </a:moveTo>
                  <a:cubicBezTo>
                    <a:pt x="572486" y="313045"/>
                    <a:pt x="513103" y="333286"/>
                    <a:pt x="462799" y="373767"/>
                  </a:cubicBezTo>
                  <a:lnTo>
                    <a:pt x="462799" y="449223"/>
                  </a:lnTo>
                  <a:cubicBezTo>
                    <a:pt x="516378" y="398622"/>
                    <a:pt x="572635" y="373321"/>
                    <a:pt x="631571" y="373321"/>
                  </a:cubicBezTo>
                  <a:cubicBezTo>
                    <a:pt x="672349" y="373321"/>
                    <a:pt x="703752" y="383739"/>
                    <a:pt x="725779" y="404575"/>
                  </a:cubicBezTo>
                  <a:cubicBezTo>
                    <a:pt x="747805" y="425411"/>
                    <a:pt x="758819" y="455176"/>
                    <a:pt x="758819" y="493872"/>
                  </a:cubicBezTo>
                  <a:cubicBezTo>
                    <a:pt x="758819" y="526018"/>
                    <a:pt x="751377" y="556603"/>
                    <a:pt x="736494" y="585624"/>
                  </a:cubicBezTo>
                  <a:cubicBezTo>
                    <a:pt x="721612" y="614646"/>
                    <a:pt x="682767" y="660857"/>
                    <a:pt x="619962" y="724258"/>
                  </a:cubicBezTo>
                  <a:lnTo>
                    <a:pt x="428867" y="917139"/>
                  </a:lnTo>
                  <a:lnTo>
                    <a:pt x="428867" y="980986"/>
                  </a:lnTo>
                  <a:lnTo>
                    <a:pt x="822219" y="980986"/>
                  </a:lnTo>
                  <a:lnTo>
                    <a:pt x="822219" y="916692"/>
                  </a:lnTo>
                  <a:lnTo>
                    <a:pt x="513699" y="916692"/>
                  </a:lnTo>
                  <a:lnTo>
                    <a:pt x="513699" y="914906"/>
                  </a:lnTo>
                  <a:lnTo>
                    <a:pt x="666843" y="763548"/>
                  </a:lnTo>
                  <a:cubicBezTo>
                    <a:pt x="732625" y="697171"/>
                    <a:pt x="775934" y="644635"/>
                    <a:pt x="796770" y="605939"/>
                  </a:cubicBezTo>
                  <a:cubicBezTo>
                    <a:pt x="817606" y="567244"/>
                    <a:pt x="828024" y="527804"/>
                    <a:pt x="828024" y="487621"/>
                  </a:cubicBezTo>
                  <a:cubicBezTo>
                    <a:pt x="828024" y="434043"/>
                    <a:pt x="811057" y="391552"/>
                    <a:pt x="777124" y="360150"/>
                  </a:cubicBezTo>
                  <a:cubicBezTo>
                    <a:pt x="743192" y="328747"/>
                    <a:pt x="697799" y="313045"/>
                    <a:pt x="640947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KoPub돋움체 Medium"/>
                <a:ea typeface="KoPub돋움체 Medium"/>
              </a:endParaRPr>
            </a:p>
          </p:txBody>
        </p:sp>
        <p:sp>
          <p:nvSpPr>
            <p:cNvPr id="8" name="자유형 17"/>
            <p:cNvSpPr/>
            <p:nvPr/>
          </p:nvSpPr>
          <p:spPr>
            <a:xfrm>
              <a:off x="5022318" y="3638078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618623" y="313045"/>
                  </a:moveTo>
                  <a:cubicBezTo>
                    <a:pt x="561175" y="313045"/>
                    <a:pt x="511615" y="325547"/>
                    <a:pt x="469943" y="350550"/>
                  </a:cubicBezTo>
                  <a:lnTo>
                    <a:pt x="469943" y="421541"/>
                  </a:lnTo>
                  <a:cubicBezTo>
                    <a:pt x="510722" y="389692"/>
                    <a:pt x="554329" y="373767"/>
                    <a:pt x="600763" y="373767"/>
                  </a:cubicBezTo>
                  <a:cubicBezTo>
                    <a:pt x="684405" y="373767"/>
                    <a:pt x="726225" y="411718"/>
                    <a:pt x="726225" y="487621"/>
                  </a:cubicBezTo>
                  <a:cubicBezTo>
                    <a:pt x="726225" y="569774"/>
                    <a:pt x="671308" y="610851"/>
                    <a:pt x="561473" y="610851"/>
                  </a:cubicBezTo>
                  <a:lnTo>
                    <a:pt x="509680" y="610851"/>
                  </a:lnTo>
                  <a:lnTo>
                    <a:pt x="509680" y="671126"/>
                  </a:lnTo>
                  <a:lnTo>
                    <a:pt x="564151" y="671126"/>
                  </a:lnTo>
                  <a:cubicBezTo>
                    <a:pt x="687679" y="671126"/>
                    <a:pt x="749442" y="715030"/>
                    <a:pt x="749442" y="802839"/>
                  </a:cubicBezTo>
                  <a:cubicBezTo>
                    <a:pt x="749442" y="842427"/>
                    <a:pt x="735378" y="873830"/>
                    <a:pt x="707250" y="897047"/>
                  </a:cubicBezTo>
                  <a:cubicBezTo>
                    <a:pt x="679121" y="920264"/>
                    <a:pt x="642137" y="931873"/>
                    <a:pt x="596298" y="931873"/>
                  </a:cubicBezTo>
                  <a:cubicBezTo>
                    <a:pt x="540339" y="931873"/>
                    <a:pt x="489737" y="914014"/>
                    <a:pt x="444494" y="878295"/>
                  </a:cubicBezTo>
                  <a:lnTo>
                    <a:pt x="444494" y="956876"/>
                  </a:lnTo>
                  <a:cubicBezTo>
                    <a:pt x="481701" y="980391"/>
                    <a:pt x="530963" y="992148"/>
                    <a:pt x="592280" y="992148"/>
                  </a:cubicBezTo>
                  <a:cubicBezTo>
                    <a:pt x="658955" y="992148"/>
                    <a:pt x="713947" y="974289"/>
                    <a:pt x="757256" y="938570"/>
                  </a:cubicBezTo>
                  <a:cubicBezTo>
                    <a:pt x="800565" y="902851"/>
                    <a:pt x="822219" y="855078"/>
                    <a:pt x="822219" y="795249"/>
                  </a:cubicBezTo>
                  <a:cubicBezTo>
                    <a:pt x="822219" y="752386"/>
                    <a:pt x="808155" y="716519"/>
                    <a:pt x="780027" y="687646"/>
                  </a:cubicBezTo>
                  <a:cubicBezTo>
                    <a:pt x="751898" y="658773"/>
                    <a:pt x="714170" y="642253"/>
                    <a:pt x="666843" y="638086"/>
                  </a:cubicBezTo>
                  <a:lnTo>
                    <a:pt x="666843" y="636747"/>
                  </a:lnTo>
                  <a:cubicBezTo>
                    <a:pt x="754651" y="611148"/>
                    <a:pt x="798556" y="555338"/>
                    <a:pt x="798556" y="469315"/>
                  </a:cubicBezTo>
                  <a:cubicBezTo>
                    <a:pt x="798556" y="422881"/>
                    <a:pt x="781664" y="385227"/>
                    <a:pt x="747880" y="356354"/>
                  </a:cubicBezTo>
                  <a:cubicBezTo>
                    <a:pt x="714096" y="327482"/>
                    <a:pt x="671010" y="313045"/>
                    <a:pt x="618623" y="313045"/>
                  </a:cubicBez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KoPub돋움체 Medium"/>
                <a:ea typeface="KoPub돋움체 Medium"/>
              </a:endParaRPr>
            </a:p>
          </p:txBody>
        </p:sp>
        <p:sp>
          <p:nvSpPr>
            <p:cNvPr id="9" name="자유형 18"/>
            <p:cNvSpPr/>
            <p:nvPr/>
          </p:nvSpPr>
          <p:spPr>
            <a:xfrm>
              <a:off x="5022318" y="4525119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280160" h="1280160">
                  <a:moveTo>
                    <a:pt x="701222" y="388501"/>
                  </a:moveTo>
                  <a:lnTo>
                    <a:pt x="703008" y="388501"/>
                  </a:lnTo>
                  <a:cubicBezTo>
                    <a:pt x="701817" y="414100"/>
                    <a:pt x="701222" y="436870"/>
                    <a:pt x="701222" y="456813"/>
                  </a:cubicBezTo>
                  <a:lnTo>
                    <a:pt x="701222" y="746135"/>
                  </a:lnTo>
                  <a:lnTo>
                    <a:pt x="469497" y="746135"/>
                  </a:lnTo>
                  <a:lnTo>
                    <a:pt x="676219" y="438954"/>
                  </a:lnTo>
                  <a:cubicBezTo>
                    <a:pt x="689018" y="414546"/>
                    <a:pt x="697353" y="397729"/>
                    <a:pt x="701222" y="388501"/>
                  </a:cubicBezTo>
                  <a:close/>
                  <a:moveTo>
                    <a:pt x="684256" y="323761"/>
                  </a:moveTo>
                  <a:lnTo>
                    <a:pt x="390469" y="757744"/>
                  </a:lnTo>
                  <a:lnTo>
                    <a:pt x="390469" y="804625"/>
                  </a:lnTo>
                  <a:lnTo>
                    <a:pt x="701222" y="804625"/>
                  </a:lnTo>
                  <a:lnTo>
                    <a:pt x="701222" y="980986"/>
                  </a:lnTo>
                  <a:lnTo>
                    <a:pt x="771320" y="980986"/>
                  </a:lnTo>
                  <a:lnTo>
                    <a:pt x="771320" y="804625"/>
                  </a:lnTo>
                  <a:lnTo>
                    <a:pt x="856152" y="804625"/>
                  </a:lnTo>
                  <a:lnTo>
                    <a:pt x="856152" y="746135"/>
                  </a:lnTo>
                  <a:lnTo>
                    <a:pt x="771320" y="746135"/>
                  </a:lnTo>
                  <a:lnTo>
                    <a:pt x="771320" y="323761"/>
                  </a:lnTo>
                  <a:close/>
                  <a:moveTo>
                    <a:pt x="640080" y="0"/>
                  </a:moveTo>
                  <a:cubicBezTo>
                    <a:pt x="993586" y="0"/>
                    <a:pt x="1280160" y="286574"/>
                    <a:pt x="1280160" y="640080"/>
                  </a:cubicBezTo>
                  <a:cubicBezTo>
                    <a:pt x="1280160" y="993586"/>
                    <a:pt x="993586" y="1280160"/>
                    <a:pt x="640080" y="1280160"/>
                  </a:cubicBezTo>
                  <a:cubicBezTo>
                    <a:pt x="286574" y="1280160"/>
                    <a:pt x="0" y="993586"/>
                    <a:pt x="0" y="640080"/>
                  </a:cubicBezTo>
                  <a:cubicBezTo>
                    <a:pt x="0" y="286574"/>
                    <a:pt x="286574" y="0"/>
                    <a:pt x="64008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KoPub돋움체 Medium"/>
                <a:ea typeface="KoPub돋움체 Medium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70872" y="1990737"/>
              <a:ext cx="239995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dirty="0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confidant </a:t>
              </a:r>
              <a:r>
                <a:rPr lang="ko-KR" altLang="en-US" sz="2800" dirty="0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개요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0872" y="2873152"/>
              <a:ext cx="33559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dirty="0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credential </a:t>
              </a:r>
              <a:r>
                <a:rPr lang="ko-KR" altLang="en-US" sz="2800" dirty="0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파일 분석</a:t>
              </a:r>
              <a:r>
                <a:rPr lang="ko-KR" altLang="en-US" sz="2800" dirty="0">
                  <a:latin typeface="KoPub돋움체 Medium"/>
                  <a:ea typeface="KoPub돋움체 Medium"/>
                </a:rPr>
                <a:t>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70872" y="3730290"/>
              <a:ext cx="235506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spc="-300" dirty="0">
                  <a:latin typeface="KoPub돋움체 Medium"/>
                  <a:ea typeface="KoPub돋움체 Medium"/>
                </a:rPr>
                <a:t>service </a:t>
              </a:r>
              <a:r>
                <a:rPr lang="ko-KR" altLang="en-US" sz="2800" spc="-300" dirty="0">
                  <a:latin typeface="KoPub돋움체 Medium"/>
                  <a:ea typeface="KoPub돋움체 Medium"/>
                </a:rPr>
                <a:t>파일  분석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25980" y="3105834"/>
            <a:ext cx="151240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INDEX</a:t>
            </a:r>
            <a:endParaRPr lang="ko-KR" altLang="en-US" sz="36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9373" y="3736468"/>
            <a:ext cx="2828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2800">
              <a:solidFill>
                <a:srgbClr val="00000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9373" y="3158696"/>
            <a:ext cx="2427288" cy="51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spc="-300" dirty="0" err="1">
                <a:latin typeface="KoPub돋움체 Medium"/>
                <a:ea typeface="KoPub돋움체 Medium"/>
              </a:rPr>
              <a:t>utils</a:t>
            </a:r>
            <a:r>
              <a:rPr lang="en-US" altLang="ko-KR" sz="2800" spc="-300" dirty="0">
                <a:latin typeface="KoPub돋움체 Medium"/>
                <a:ea typeface="KoPub돋움체 Medium"/>
              </a:rPr>
              <a:t> </a:t>
            </a:r>
            <a:r>
              <a:rPr lang="ko-KR" altLang="en-US" sz="2800" spc="-300" dirty="0">
                <a:latin typeface="KoPub돋움체 Medium"/>
                <a:ea typeface="KoPub돋움체 Medium"/>
              </a:rPr>
              <a:t>파일  분석</a:t>
            </a:r>
          </a:p>
        </p:txBody>
      </p:sp>
      <p:sp>
        <p:nvSpPr>
          <p:cNvPr id="21" name="타원 20"/>
          <p:cNvSpPr/>
          <p:nvPr/>
        </p:nvSpPr>
        <p:spPr>
          <a:xfrm>
            <a:off x="5054600" y="4009231"/>
            <a:ext cx="720090" cy="720090"/>
          </a:xfrm>
          <a:prstGeom prst="ellipse">
            <a:avLst/>
          </a:prstGeom>
          <a:solidFill>
            <a:srgbClr val="FFD9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800" dirty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22" name="타원 21"/>
          <p:cNvSpPr/>
          <p:nvPr/>
        </p:nvSpPr>
        <p:spPr>
          <a:xfrm>
            <a:off x="5062537" y="4845844"/>
            <a:ext cx="720090" cy="720090"/>
          </a:xfrm>
          <a:prstGeom prst="ellipse">
            <a:avLst/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800" b="0" i="0" u="none" strike="noStrike" kern="1200" cap="none" spc="0" normalizeH="0" baseline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9373" y="4089715"/>
            <a:ext cx="3355975" cy="51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err="1">
                <a:solidFill>
                  <a:srgbClr val="000000"/>
                </a:solidFill>
                <a:latin typeface="KoPub돋움체 Medium"/>
                <a:ea typeface="KoPub돋움체 Medium"/>
              </a:rPr>
              <a:t>cryptolib</a:t>
            </a:r>
            <a:r>
              <a:rPr lang="en-US" altLang="ko-KR" sz="2800" dirty="0">
                <a:solidFill>
                  <a:srgbClr val="00000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KoPub돋움체 Medium"/>
                <a:ea typeface="KoPub돋움체 Medium"/>
              </a:rPr>
              <a:t>파일 </a:t>
            </a:r>
            <a:r>
              <a:rPr kumimoji="0" lang="ko-KR" altLang="en-US" sz="2800" b="0" i="0" u="none" strike="noStrike" kern="1200" cap="none" spc="-300" normalizeH="0" baseline="0" dirty="0">
                <a:solidFill>
                  <a:srgbClr val="000000"/>
                </a:solidFill>
                <a:latin typeface="KoPub돋움체 Medium"/>
                <a:ea typeface="KoPub돋움체 Medium"/>
              </a:rPr>
              <a:t>분석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09373" y="4933057"/>
            <a:ext cx="3355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 dirty="0">
                <a:solidFill>
                  <a:srgbClr val="000000"/>
                </a:solidFill>
                <a:latin typeface="KoPub돋움체 Medium"/>
                <a:ea typeface="KoPub돋움체 Medium"/>
              </a:rPr>
              <a:t>추가 </a:t>
            </a:r>
            <a:r>
              <a:rPr lang="ko-KR" altLang="en-US" sz="2800" dirty="0">
                <a:solidFill>
                  <a:srgbClr val="000000"/>
                </a:solidFill>
                <a:latin typeface="KoPub돋움체 Medium"/>
                <a:ea typeface="KoPub돋움체 Medium"/>
              </a:rPr>
              <a:t>구현 예정 </a:t>
            </a:r>
            <a:r>
              <a:rPr kumimoji="0" lang="ko-KR" altLang="en-US" sz="2800" b="0" i="0" u="none" strike="noStrike" kern="1200" cap="none" spc="0" normalizeH="0" baseline="0" dirty="0">
                <a:solidFill>
                  <a:srgbClr val="000000"/>
                </a:solidFill>
                <a:latin typeface="KoPub돋움체 Medium"/>
                <a:ea typeface="KoPub돋움체 Medium"/>
              </a:rPr>
              <a:t>기능</a:t>
            </a:r>
          </a:p>
        </p:txBody>
      </p:sp>
      <p:sp>
        <p:nvSpPr>
          <p:cNvPr id="26" name="타원 25"/>
          <p:cNvSpPr/>
          <p:nvPr/>
        </p:nvSpPr>
        <p:spPr>
          <a:xfrm>
            <a:off x="5065711" y="5790407"/>
            <a:ext cx="720090" cy="720090"/>
          </a:xfrm>
          <a:prstGeom prst="ellipse">
            <a:avLst/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800" b="0" i="0" u="none" strike="noStrike" kern="1200" cap="none" spc="0" normalizeH="0" baseline="0" dirty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0" y="5796617"/>
            <a:ext cx="3355976" cy="51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b="0" i="0" u="none" strike="noStrike" kern="1200" cap="none" spc="0" normalizeH="0" baseline="0" dirty="0">
                <a:solidFill>
                  <a:srgbClr val="000000"/>
                </a:solidFill>
                <a:latin typeface="KoPub돋움체 Medium"/>
                <a:ea typeface="KoPub돋움체 Medium"/>
              </a:rPr>
              <a:t>일정 및 참고자료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3950711" cy="830997"/>
            <a:chOff x="598391" y="347144"/>
            <a:chExt cx="3950711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4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9" y="424088"/>
              <a:ext cx="312775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utils</a:t>
              </a:r>
              <a:r>
                <a:rPr lang="ko-KR" altLang="en-US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5" y="1882127"/>
            <a:ext cx="11121430" cy="38651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1837" y="356344"/>
            <a:ext cx="729250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utils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파일 분석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– </a:t>
            </a:r>
            <a:r>
              <a:rPr lang="en-US" altLang="ko-KR" sz="2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CreateDynamoTables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 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rPr>
              <a:t>클래스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33266" y="3044279"/>
            <a:ext cx="55957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rgbClr val="000000"/>
                </a:solidFill>
                <a:latin typeface="KoPub돋움체 Medium"/>
                <a:ea typeface="KoPub돋움체 Medium"/>
              </a:rPr>
              <a:t>cryptolib</a:t>
            </a:r>
            <a:r>
              <a:rPr lang="ko-KR" altLang="en-US" sz="4400">
                <a:solidFill>
                  <a:srgbClr val="000000"/>
                </a:solidFill>
                <a:latin typeface="KoPub돋움체 Medium"/>
                <a:ea typeface="KoPub돋움체 Medium"/>
              </a:rPr>
              <a:t> 파일 분석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F21C57-02C2-4184-B00C-11F8ACB6F0FD}"/>
              </a:ext>
            </a:extLst>
          </p:cNvPr>
          <p:cNvSpPr/>
          <p:nvPr/>
        </p:nvSpPr>
        <p:spPr>
          <a:xfrm>
            <a:off x="3113176" y="3093630"/>
            <a:ext cx="720090" cy="720090"/>
          </a:xfrm>
          <a:prstGeom prst="ellipse">
            <a:avLst/>
          </a:prstGeom>
          <a:solidFill>
            <a:srgbClr val="FFD9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800" dirty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6685523" cy="830997"/>
            <a:chOff x="598391" y="347144"/>
            <a:chExt cx="6685523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7" y="424088"/>
              <a:ext cx="586256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dirty="0" err="1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cryptolib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– import</a:t>
              </a:r>
              <a:endParaRPr lang="ko-KR" altLang="en-US" sz="4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5" y="1014061"/>
            <a:ext cx="11121430" cy="5302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6263933" cy="830997"/>
            <a:chOff x="598391" y="347144"/>
            <a:chExt cx="6263933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7" y="424088"/>
              <a:ext cx="544097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dirty="0" err="1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cryptolib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– </a:t>
              </a:r>
              <a:r>
                <a:rPr lang="ko-KR" altLang="en-US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</a:t>
              </a:r>
              <a:endParaRPr lang="ko-KR" altLang="en-US" sz="4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347795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5" y="1046719"/>
            <a:ext cx="11121430" cy="5291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7068825" cy="830997"/>
            <a:chOff x="598391" y="347144"/>
            <a:chExt cx="7068825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7" y="424088"/>
              <a:ext cx="624586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000" dirty="0" err="1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cryptolib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– </a:t>
              </a:r>
              <a:r>
                <a:rPr lang="ko-KR" altLang="en-US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</a:t>
              </a:r>
              <a:endParaRPr lang="ko-KR" altLang="en-US" sz="4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759" y="1033816"/>
            <a:ext cx="6087026" cy="546735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69935" y="1105640"/>
            <a:ext cx="4962193" cy="1954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6263933" cy="830997"/>
            <a:chOff x="598391" y="347144"/>
            <a:chExt cx="6263933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7" y="424088"/>
              <a:ext cx="544097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dirty="0" err="1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cryptolib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– </a:t>
              </a:r>
              <a:r>
                <a:rPr lang="ko-KR" altLang="en-US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</a:t>
              </a:r>
              <a:endParaRPr lang="ko-KR" altLang="en-US" sz="4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6" y="1167766"/>
            <a:ext cx="11121429" cy="5175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6263933" cy="830997"/>
            <a:chOff x="598391" y="347144"/>
            <a:chExt cx="6263933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7" y="424088"/>
              <a:ext cx="544097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dirty="0" err="1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cryptolib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– </a:t>
              </a:r>
              <a:r>
                <a:rPr lang="ko-KR" altLang="en-US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</a:t>
              </a:r>
              <a:endParaRPr lang="ko-KR" altLang="en-US" sz="4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6622" y="1032507"/>
            <a:ext cx="5135714" cy="519574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22728" y="1028275"/>
            <a:ext cx="5253674" cy="5210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6263934" cy="830997"/>
            <a:chOff x="598391" y="347144"/>
            <a:chExt cx="6263934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5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8" y="424088"/>
              <a:ext cx="5440977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dirty="0" err="1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cryptolib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40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– </a:t>
              </a:r>
              <a:r>
                <a:rPr lang="ko-KR" altLang="en-US" sz="280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</a:t>
              </a:r>
              <a:endParaRPr lang="ko-KR" altLang="en-US" sz="4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359" y="1160018"/>
            <a:ext cx="4824153" cy="510486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05291" y="1171763"/>
            <a:ext cx="5086350" cy="508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1150361" cy="830997"/>
            <a:chOff x="598391" y="347144"/>
            <a:chExt cx="1150361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6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48" y="424088"/>
              <a:ext cx="32740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8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61071"/>
              </p:ext>
            </p:extLst>
          </p:nvPr>
        </p:nvGraphicFramePr>
        <p:xfrm>
          <a:off x="1079115" y="1270614"/>
          <a:ext cx="10060305" cy="4776349"/>
        </p:xfrm>
        <a:graphic>
          <a:graphicData uri="http://schemas.openxmlformats.org/drawingml/2006/table">
            <a:tbl>
              <a:tblPr firstRow="1" bandRow="1"/>
              <a:tblGrid>
                <a:gridCol w="244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44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chemeClr val="tx1"/>
                          </a:solidFill>
                          <a:effectLst/>
                          <a:latin typeface="KoPub돋움체 Medium"/>
                          <a:ea typeface="KoPub돋움체 Medium"/>
                        </a:rPr>
                        <a:t>구현 기능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KoPub돋움체 Medium"/>
                        <a:ea typeface="KoPub돋움체 Mediu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chemeClr val="tx1"/>
                          </a:solidFill>
                          <a:effectLst/>
                          <a:latin typeface="KoPub돋움체 Medium"/>
                          <a:ea typeface="KoPub돋움체 Medium"/>
                        </a:rPr>
                        <a:t>설명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KoPub돋움체 Medium"/>
                        <a:ea typeface="KoPub돋움체 Mediu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2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oPub돋움체 Medium"/>
                          <a:ea typeface="KoPub돋움체 Medium"/>
                        </a:rPr>
                        <a:t>비밀 번호 재입력 기능</a:t>
                      </a:r>
                      <a:endParaRPr lang="ko-KR" altLang="en-US" sz="16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50800" lvl="1" inden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i="0" u="none" strike="noStrike"/>
                        <a:t>confidant</a:t>
                      </a:r>
                      <a:r>
                        <a:rPr sz="1600" b="0" i="0" u="none" strike="noStrike"/>
                        <a:t>는 히스토리뷰에서 </a:t>
                      </a:r>
                      <a:r>
                        <a:rPr lang="EN-US" sz="1600" b="0" i="0" u="none" strike="noStrike"/>
                        <a:t>Revert </a:t>
                      </a:r>
                      <a:r>
                        <a:rPr sz="1600" b="0" i="0" u="none" strike="noStrike"/>
                        <a:t>버튼을 눌러 선택한 리소스의 이전 버전 혹은 새 버전으로 이동하거나 선택한 리소스의 버전을 되돌릴 수 있는데 이 </a:t>
                      </a:r>
                      <a:r>
                        <a:rPr lang="EN-US" sz="1600" b="0" i="0" u="none" strike="noStrike"/>
                        <a:t>revert</a:t>
                      </a:r>
                      <a:r>
                        <a:rPr sz="1600" b="0" i="0" u="none" strike="noStrike"/>
                        <a:t>버튼을 누르면 다시 비밀번호를 입력하는 기능을 만들어 보안을 강화한다</a:t>
                      </a:r>
                      <a:r>
                        <a:rPr lang="EN-US" sz="1600" b="0" i="0" u="none" strike="noStrike"/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61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oPub돋움체 Medium"/>
                          <a:ea typeface="KoPub돋움체 Medium"/>
                        </a:rPr>
                        <a:t>도움말</a:t>
                      </a:r>
                      <a:endParaRPr lang="ko-KR" altLang="en-US" sz="16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50800" lvl="1" indent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i="0" u="none" strike="noStrike"/>
                        <a:t>confidant </a:t>
                      </a:r>
                      <a:r>
                        <a:rPr sz="1600" b="0" i="0" u="none" strike="noStrike"/>
                        <a:t>서비스를 사용자가 서비스 사용법에 대해 알기 쉽도록 각 버튼 메뉴에 도움말 기능을 추가한다</a:t>
                      </a:r>
                      <a:r>
                        <a:rPr lang="EN-US" sz="1600" b="0" i="0" u="none" strike="noStrike"/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14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oPub돋움체 Medium"/>
                          <a:ea typeface="KoPub돋움체 Medium"/>
                        </a:rPr>
                        <a:t>작업 환경 추가</a:t>
                      </a:r>
                      <a:endParaRPr lang="ko-KR" altLang="en-US" sz="1600" kern="0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50800" lvl="1" inden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sz="1600" b="0" i="0" u="none" strike="noStrike"/>
                        <a:t>현재 </a:t>
                      </a:r>
                      <a:r>
                        <a:rPr lang="EN-US" sz="1600" b="0" i="0" u="none" strike="noStrike"/>
                        <a:t>confidant</a:t>
                      </a:r>
                      <a:r>
                        <a:rPr sz="1600" b="0" i="0" u="none" strike="noStrike"/>
                        <a:t>는 우분투와 데미안에서만 구동이 가능해 불편함이 있다</a:t>
                      </a:r>
                      <a:r>
                        <a:rPr lang="EN-US" sz="1600" b="0" i="0" u="none" strike="noStrike"/>
                        <a:t>. </a:t>
                      </a:r>
                    </a:p>
                    <a:p>
                      <a:pPr marL="457200" marR="50800" lvl="1" inden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600" b="0" i="0" u="none" strike="noStrike">
                          <a:sym typeface="Wingdings"/>
                        </a:rPr>
                        <a:t></a:t>
                      </a:r>
                      <a:r>
                        <a:rPr lang="EN-US" sz="1600" b="0" i="0" u="none" strike="noStrike"/>
                        <a:t>Window</a:t>
                      </a:r>
                      <a:r>
                        <a:rPr sz="1600" b="0" i="0" u="none" strike="noStrike"/>
                        <a:t>에서도 구동 가능하게 코드를 추가해 사용자의 편의성을 높인다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687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oPub돋움체 Medium"/>
                          <a:ea typeface="KoPub돋움체 Medium"/>
                        </a:rPr>
                        <a:t>히스토리뷰</a:t>
                      </a:r>
                      <a:r>
                        <a:rPr lang="ko-KR" altLang="en-US" sz="16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KoPub돋움체 Medium"/>
                          <a:ea typeface="KoPub돋움체 Medium"/>
                        </a:rPr>
                        <a:t> 그래프 기능</a:t>
                      </a:r>
                      <a:endParaRPr lang="ko-KR" altLang="en-US" sz="16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/>
                        <a:ea typeface="KoPub돋움체 Medium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50800" lvl="1" indent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sz="1600" b="0" i="0" u="none" strike="noStrike" dirty="0" err="1"/>
                        <a:t>히스토리뷰에서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서비스와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크리텐셜의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변화가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날짜순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리스트로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나온다</a:t>
                      </a:r>
                      <a:r>
                        <a:rPr lang="EN-US" sz="1600" b="0" i="0" u="none" strike="noStrike" dirty="0"/>
                        <a:t>. </a:t>
                      </a:r>
                      <a:r>
                        <a:rPr sz="1600" b="0" i="0" u="none" strike="noStrike" dirty="0" err="1"/>
                        <a:t>이를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시각화하기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위해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그래프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형식으로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보여주는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기능을</a:t>
                      </a:r>
                      <a:r>
                        <a:rPr sz="1600" b="0" i="0" u="none" strike="noStrike" dirty="0"/>
                        <a:t> </a:t>
                      </a:r>
                      <a:r>
                        <a:rPr sz="1600" b="0" i="0" u="none" strike="noStrike" dirty="0" err="1"/>
                        <a:t>추가한다</a:t>
                      </a:r>
                      <a:r>
                        <a:rPr lang="EN-US" sz="1600" b="0" i="0" u="none" strike="noStrike" dirty="0"/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3"/>
          <p:cNvSpPr txBox="1"/>
          <p:nvPr/>
        </p:nvSpPr>
        <p:spPr>
          <a:xfrm>
            <a:off x="1211835" y="356344"/>
            <a:ext cx="22990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0" i="0" u="none" strike="noStrike" kern="1200" cap="none" spc="0" normalizeH="0" baseline="0">
                <a:solidFill>
                  <a:srgbClr val="000000"/>
                </a:solidFill>
                <a:latin typeface="KoPub돋움체 Medium"/>
                <a:ea typeface="KoPub돋움체 Medium"/>
              </a:rPr>
              <a:t>추가 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27234" y="1522773"/>
          <a:ext cx="10337531" cy="4673484"/>
        </p:xfrm>
        <a:graphic>
          <a:graphicData uri="http://schemas.openxmlformats.org/drawingml/2006/table">
            <a:tbl>
              <a:tblPr/>
              <a:tblGrid>
                <a:gridCol w="221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37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4172">
                <a:tc rowSpan="2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10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11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12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0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4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5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6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7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8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949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프로젝트 구성 및 제안서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기능 분석 및 기능 분석 보고서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상세 분석 및 상세 분석 보고서 작성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50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추가 기능 개발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8713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최종 보고서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KoPub돋움체 Light"/>
                        <a:ea typeface="KoPub돋움체 Ligh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388879" y="279400"/>
            <a:ext cx="4133482" cy="830997"/>
            <a:chOff x="598391" y="347144"/>
            <a:chExt cx="4133482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07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1351" y="424088"/>
              <a:ext cx="331052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프로젝트 일정표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4155282" cy="830997"/>
            <a:chOff x="598391" y="347144"/>
            <a:chExt cx="4155282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1</a:t>
              </a:r>
              <a:endParaRPr lang="ko-KR" altLang="en-US" sz="4800" spc="-300">
                <a:solidFill>
                  <a:srgbClr val="FAA818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1" y="424088"/>
              <a:ext cx="333232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Confidant </a:t>
              </a:r>
              <a:r>
                <a:rPr lang="ko-KR" altLang="en-US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개요 </a:t>
              </a:r>
              <a:endParaRPr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9751" y="5891144"/>
            <a:ext cx="2057400" cy="310672"/>
          </a:xfrm>
          <a:prstGeom prst="rect">
            <a:avLst/>
          </a:prstGeom>
          <a:solidFill>
            <a:srgbClr val="FFFF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Light"/>
              <a:ea typeface="KoPub돋움체 Light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15572" y="2134159"/>
            <a:ext cx="2960855" cy="2960633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Light"/>
              <a:ea typeface="KoPub돋움체 Light"/>
            </a:endParaRPr>
          </a:p>
        </p:txBody>
      </p:sp>
      <p:cxnSp>
        <p:nvCxnSpPr>
          <p:cNvPr id="10" name="직선 연결선 9"/>
          <p:cNvCxnSpPr>
            <a:stCxn id="13" idx="1"/>
          </p:cNvCxnSpPr>
          <p:nvPr/>
        </p:nvCxnSpPr>
        <p:spPr>
          <a:xfrm>
            <a:off x="3465934" y="2213375"/>
            <a:ext cx="1843116" cy="133039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211838" y="2014471"/>
            <a:ext cx="2438400" cy="1112474"/>
            <a:chOff x="4125988" y="3190070"/>
            <a:chExt cx="1613067" cy="1072107"/>
          </a:xfrm>
        </p:grpSpPr>
        <p:sp>
          <p:nvSpPr>
            <p:cNvPr id="12" name="직사각형 11"/>
            <p:cNvSpPr/>
            <p:nvPr/>
          </p:nvSpPr>
          <p:spPr>
            <a:xfrm flipH="1">
              <a:off x="4125988" y="3550316"/>
              <a:ext cx="1613067" cy="711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AWS KMS </a:t>
              </a: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 </a:t>
              </a:r>
              <a:r>
                <a:rPr lang="en-US" altLang="ko-KR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&amp;</a:t>
              </a: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 </a:t>
              </a:r>
              <a:r>
                <a:rPr lang="en-US" altLang="ko-KR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IAM</a:t>
              </a: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을 사용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토큰 생성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암호화된 메시지 전달</a:t>
              </a:r>
              <a:endParaRPr lang="ko-KR" altLang="en-US" sz="1400">
                <a:latin typeface="KoPub돋움체 Light"/>
                <a:ea typeface="KoPub돋움체 Light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17133" y="3253831"/>
              <a:ext cx="45719" cy="255850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flipH="1">
              <a:off x="4290026" y="3190070"/>
              <a:ext cx="1315038" cy="370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ko-KR" sz="1900">
                  <a:solidFill>
                    <a:srgbClr val="41A30D"/>
                  </a:solidFill>
                  <a:latin typeface="KoPub돋움체 Medium"/>
                  <a:ea typeface="KoPub돋움체 Medium"/>
                </a:rPr>
                <a:t>KMS </a:t>
              </a:r>
              <a:r>
                <a:rPr lang="ko-KR" altLang="en-US" sz="1900">
                  <a:solidFill>
                    <a:srgbClr val="41A30D"/>
                  </a:solidFill>
                  <a:latin typeface="KoPub돋움체 Medium"/>
                  <a:ea typeface="KoPub돋움체 Medium"/>
                </a:rPr>
                <a:t>인증</a:t>
              </a:r>
              <a:endParaRPr lang="en-US" altLang="ko-KR" sz="1900" b="1" spc="-15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/>
                <a:ea typeface="KoPub돋움체 Medium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 flipH="1">
            <a:off x="6321247" y="2868147"/>
            <a:ext cx="1911333" cy="57786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8098807" y="2128086"/>
            <a:ext cx="3683617" cy="1863016"/>
            <a:chOff x="3571006" y="3149429"/>
            <a:chExt cx="2747444" cy="1026762"/>
          </a:xfrm>
        </p:grpSpPr>
        <p:sp>
          <p:nvSpPr>
            <p:cNvPr id="17" name="직사각형 16"/>
            <p:cNvSpPr/>
            <p:nvPr/>
          </p:nvSpPr>
          <p:spPr>
            <a:xfrm flipH="1">
              <a:off x="3571006" y="3507232"/>
              <a:ext cx="2747444" cy="668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/>
              </a:pPr>
              <a:r>
                <a:rPr lang="en-US" altLang="ko-KR" sz="1400">
                  <a:solidFill>
                    <a:srgbClr val="5D5D59"/>
                  </a:solidFill>
                  <a:latin typeface="KoPub돋움체 Light"/>
                  <a:ea typeface="KoPub돋움체 Light"/>
                </a:rPr>
                <a:t>DynamoDB</a:t>
              </a:r>
              <a:r>
                <a:rPr lang="en-US" altLang="ko-KR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  </a:t>
              </a: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추가 방법으로 비밀 저장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Fernet </a:t>
              </a: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대칭 인증 암호학을 사용</a:t>
              </a:r>
            </a:p>
            <a:p>
              <a:pPr marL="285750" indent="-285750">
                <a:buFont typeface="Arial"/>
                <a:buChar char="•"/>
                <a:defRPr/>
              </a:pP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수정할 때마다 모든 버전</a:t>
              </a:r>
              <a:r>
                <a:rPr lang="en-US" altLang="ko-KR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암호에 고유한 </a:t>
              </a:r>
              <a:r>
                <a:rPr lang="en-US" altLang="ko-KR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KMS </a:t>
              </a: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데이터 키 생성 </a:t>
              </a:r>
              <a:endParaRPr lang="ko-KR" altLang="en-US" sz="1400">
                <a:latin typeface="KoPub돋움체 Light"/>
                <a:ea typeface="KoPub돋움체 Light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18327" y="3213190"/>
              <a:ext cx="45719" cy="255850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flipH="1">
              <a:off x="3764046" y="3149429"/>
              <a:ext cx="2323976" cy="373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900">
                  <a:solidFill>
                    <a:srgbClr val="41A30D"/>
                  </a:solidFill>
                  <a:latin typeface="KoPub돋움체 Medium"/>
                  <a:ea typeface="KoPub돋움체 Medium"/>
                </a:rPr>
                <a:t>버전별 </a:t>
              </a:r>
              <a:r>
                <a:rPr lang="en-US" altLang="ko-KR" sz="1900">
                  <a:solidFill>
                    <a:srgbClr val="41A30D"/>
                  </a:solidFill>
                  <a:latin typeface="KoPub돋움체 Medium"/>
                  <a:ea typeface="KoPub돋움체 Medium"/>
                </a:rPr>
                <a:t> </a:t>
              </a:r>
              <a:r>
                <a:rPr lang="ko-KR" altLang="en-US" sz="1900">
                  <a:solidFill>
                    <a:srgbClr val="41A30D"/>
                  </a:solidFill>
                  <a:latin typeface="KoPub돋움체 Medium"/>
                  <a:ea typeface="KoPub돋움체 Medium"/>
                </a:rPr>
                <a:t>비밀의 </a:t>
              </a:r>
            </a:p>
            <a:p>
              <a:pPr lvl="0">
                <a:defRPr/>
              </a:pPr>
              <a:r>
                <a:rPr lang="en-US" altLang="ko-KR" sz="1900">
                  <a:solidFill>
                    <a:srgbClr val="41A30D"/>
                  </a:solidFill>
                  <a:latin typeface="KoPub돋움체 Medium"/>
                  <a:ea typeface="KoPub돋움체 Medium"/>
                </a:rPr>
                <a:t>at-rest </a:t>
              </a:r>
              <a:r>
                <a:rPr lang="ko-KR" altLang="en-US" sz="1900">
                  <a:solidFill>
                    <a:srgbClr val="41A30D"/>
                  </a:solidFill>
                  <a:latin typeface="KoPub돋움체 Medium"/>
                  <a:ea typeface="KoPub돋움체 Medium"/>
                </a:rPr>
                <a:t>암호화 모델</a:t>
              </a:r>
              <a:endParaRPr lang="en-US" altLang="ko-KR" sz="1900" b="1" spc="-15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/>
                <a:ea typeface="KoPub돋움체 Medium"/>
              </a:endParaRPr>
            </a:p>
          </p:txBody>
        </p:sp>
      </p:grpSp>
      <p:cxnSp>
        <p:nvCxnSpPr>
          <p:cNvPr id="20" name="직선 연결선 19"/>
          <p:cNvCxnSpPr>
            <a:stCxn id="23" idx="1"/>
          </p:cNvCxnSpPr>
          <p:nvPr/>
        </p:nvCxnSpPr>
        <p:spPr>
          <a:xfrm flipV="1">
            <a:off x="4255149" y="3965325"/>
            <a:ext cx="700882" cy="312110"/>
          </a:xfrm>
          <a:prstGeom prst="line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88879" y="3991102"/>
            <a:ext cx="4350180" cy="681963"/>
            <a:chOff x="2360836" y="3155516"/>
            <a:chExt cx="3773953" cy="442048"/>
          </a:xfrm>
        </p:grpSpPr>
        <p:sp>
          <p:nvSpPr>
            <p:cNvPr id="22" name="직사각형 21"/>
            <p:cNvSpPr/>
            <p:nvPr/>
          </p:nvSpPr>
          <p:spPr>
            <a:xfrm flipH="1">
              <a:off x="3152266" y="3398063"/>
              <a:ext cx="2982523" cy="199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/>
                <a:buChar char="•"/>
                <a:defRPr/>
              </a:pPr>
              <a:r>
                <a:rPr lang="en-US" altLang="ko-KR" sz="1400">
                  <a:latin typeface="KoPub돋움체 Light"/>
                  <a:ea typeface="KoPub돋움체 Light"/>
                </a:rPr>
                <a:t>AngularJS </a:t>
              </a:r>
              <a:r>
                <a:rPr lang="ko-KR" altLang="en-US" sz="1400">
                  <a:latin typeface="KoPub돋움체 Light"/>
                  <a:ea typeface="KoPub돋움체 Light"/>
                </a:rPr>
                <a:t>웹 인터페이스 제공</a:t>
              </a:r>
              <a:r>
                <a:rPr lang="ko-KR" altLang="en-US" sz="1400">
                  <a:solidFill>
                    <a:srgbClr val="000000"/>
                  </a:solidFill>
                  <a:latin typeface="KoPub돋움체 Light"/>
                  <a:ea typeface="KoPub돋움체 Light"/>
                </a:rPr>
                <a:t> </a:t>
              </a:r>
              <a:endParaRPr lang="ko-KR" altLang="en-US" sz="1400">
                <a:latin typeface="KoPub돋움체 Light"/>
                <a:ea typeface="KoPub돋움체 Light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714978" y="3200399"/>
              <a:ext cx="45719" cy="281435"/>
            </a:xfrm>
            <a:prstGeom prst="rect">
              <a:avLst/>
            </a:prstGeom>
            <a:solidFill>
              <a:srgbClr val="409B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KoPub돋움체 Light"/>
                <a:ea typeface="KoPub돋움체 Light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flipH="1">
              <a:off x="2360836" y="3155516"/>
              <a:ext cx="3331245" cy="2493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ko-KR" altLang="en-US" sz="1900">
                  <a:solidFill>
                    <a:srgbClr val="41A30D"/>
                  </a:solidFill>
                  <a:latin typeface="KoPub돋움체 Medium"/>
                  <a:ea typeface="KoPub돋움체 Medium"/>
                </a:rPr>
                <a:t>사용자 친화적 웹인터페이스</a:t>
              </a:r>
              <a:endParaRPr lang="en-US" altLang="ko-KR" sz="1900" b="1" spc="-15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1A30D"/>
                </a:solidFill>
                <a:latin typeface="KoPub돋움체 Medium"/>
                <a:ea typeface="KoPub돋움체 Medium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2850" t="7430"/>
          <a:stretch>
            <a:fillRect/>
          </a:stretch>
        </p:blipFill>
        <p:spPr>
          <a:xfrm>
            <a:off x="4808435" y="3249401"/>
            <a:ext cx="2622703" cy="77746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924551" y="5817381"/>
            <a:ext cx="614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solidFill>
                  <a:srgbClr val="000000"/>
                </a:solidFill>
                <a:latin typeface="KoPub돋움체 Bold"/>
                <a:ea typeface="KoPub돋움체 Bold"/>
              </a:rPr>
              <a:t>보다 효율적인 비밀 관리 시스템을 구축하자</a:t>
            </a:r>
            <a:r>
              <a:rPr lang="en-US" altLang="ko-KR" sz="2400">
                <a:solidFill>
                  <a:srgbClr val="000000"/>
                </a:solidFill>
                <a:latin typeface="noto"/>
              </a:rPr>
              <a:t>!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2982526" cy="830997"/>
            <a:chOff x="598391" y="347144"/>
            <a:chExt cx="2982526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07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1" y="424088"/>
              <a:ext cx="2159566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0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참고자료</a:t>
              </a:r>
              <a:endParaRPr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11839" y="1790920"/>
            <a:ext cx="8596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u="sng"/>
              <a:t>https://cryptography.readthedocs.io/en/latest/fernet/#cryptography.fernet.Fernet</a:t>
            </a:r>
          </a:p>
          <a:p>
            <a:pPr lvl="0">
              <a:defRPr/>
            </a:pPr>
            <a:endParaRPr lang="ko-KR" altLang="en-US">
              <a:latin typeface="KoPub돋움체 Light"/>
              <a:ea typeface="KoPub돋움체 Ligh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1839" y="2828835"/>
            <a:ext cx="10444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u="sng">
                <a:hlinkClick r:id="rId3"/>
              </a:rPr>
              <a:t>https://docs.microsoft.com/en-us/azure/security/azure-security-encryption-atrest</a:t>
            </a:r>
            <a:endParaRPr lang="en-US" altLang="ko-KR" u="sng"/>
          </a:p>
          <a:p>
            <a:pPr>
              <a:defRPr/>
            </a:pPr>
            <a:r>
              <a:rPr lang="en-US" altLang="ko-KR" u="sng">
                <a:hlinkClick r:id="rId4"/>
              </a:rPr>
              <a:t>https://eng.lyft.com/announcing-confidant-an-open-source-secret-management-service-from-lyft-1e256fe628a3</a:t>
            </a:r>
            <a:endParaRPr lang="en-US" altLang="ko-KR" u="sng"/>
          </a:p>
          <a:p>
            <a:pPr lvl="0">
              <a:defRPr/>
            </a:pPr>
            <a:endParaRPr lang="ko-KR" altLang="en-US">
              <a:latin typeface="KoPub돋움체 Light"/>
              <a:ea typeface="KoPub돋움체 Ligh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1839" y="4729236"/>
            <a:ext cx="653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u="sng"/>
              <a:t>https://support.google.com/analytics/answer/1034324?hl=ko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04410" y="3044279"/>
            <a:ext cx="5595741" cy="754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rgbClr val="000000"/>
                </a:solidFill>
                <a:latin typeface="KoPub돋움체 Medium"/>
                <a:ea typeface="KoPub돋움체 Medium"/>
              </a:rPr>
              <a:t>credential </a:t>
            </a:r>
            <a:r>
              <a:rPr lang="ko-KR" altLang="en-US" sz="4400">
                <a:solidFill>
                  <a:srgbClr val="000000"/>
                </a:solidFill>
                <a:latin typeface="KoPub돋움체 Medium"/>
                <a:ea typeface="KoPub돋움체 Medium"/>
              </a:rPr>
              <a:t>파일 분석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자유형 16"/>
          <p:cNvSpPr/>
          <p:nvPr/>
        </p:nvSpPr>
        <p:spPr>
          <a:xfrm>
            <a:off x="3323648" y="3115583"/>
            <a:ext cx="719999" cy="703034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40947" y="313045"/>
                </a:moveTo>
                <a:cubicBezTo>
                  <a:pt x="572486" y="313045"/>
                  <a:pt x="513103" y="333286"/>
                  <a:pt x="462799" y="373767"/>
                </a:cubicBezTo>
                <a:lnTo>
                  <a:pt x="462799" y="449223"/>
                </a:lnTo>
                <a:cubicBezTo>
                  <a:pt x="516378" y="398622"/>
                  <a:pt x="572635" y="373321"/>
                  <a:pt x="631571" y="373321"/>
                </a:cubicBezTo>
                <a:cubicBezTo>
                  <a:pt x="672349" y="373321"/>
                  <a:pt x="703752" y="383739"/>
                  <a:pt x="725779" y="404575"/>
                </a:cubicBezTo>
                <a:cubicBezTo>
                  <a:pt x="747805" y="425411"/>
                  <a:pt x="758819" y="455176"/>
                  <a:pt x="758819" y="493872"/>
                </a:cubicBezTo>
                <a:cubicBezTo>
                  <a:pt x="758819" y="526018"/>
                  <a:pt x="751377" y="556603"/>
                  <a:pt x="736494" y="585624"/>
                </a:cubicBezTo>
                <a:cubicBezTo>
                  <a:pt x="721612" y="614646"/>
                  <a:pt x="682767" y="660857"/>
                  <a:pt x="619962" y="724258"/>
                </a:cubicBezTo>
                <a:lnTo>
                  <a:pt x="428867" y="917139"/>
                </a:lnTo>
                <a:lnTo>
                  <a:pt x="428867" y="980986"/>
                </a:lnTo>
                <a:lnTo>
                  <a:pt x="822219" y="980986"/>
                </a:lnTo>
                <a:lnTo>
                  <a:pt x="822219" y="916692"/>
                </a:lnTo>
                <a:lnTo>
                  <a:pt x="513699" y="916692"/>
                </a:lnTo>
                <a:lnTo>
                  <a:pt x="513699" y="914906"/>
                </a:lnTo>
                <a:lnTo>
                  <a:pt x="666843" y="763548"/>
                </a:lnTo>
                <a:cubicBezTo>
                  <a:pt x="732625" y="697171"/>
                  <a:pt x="775934" y="644635"/>
                  <a:pt x="796770" y="605939"/>
                </a:cubicBezTo>
                <a:cubicBezTo>
                  <a:pt x="817606" y="567244"/>
                  <a:pt x="828024" y="527804"/>
                  <a:pt x="828024" y="487621"/>
                </a:cubicBezTo>
                <a:cubicBezTo>
                  <a:pt x="828024" y="434043"/>
                  <a:pt x="811057" y="391552"/>
                  <a:pt x="777124" y="360150"/>
                </a:cubicBezTo>
                <a:cubicBezTo>
                  <a:pt x="743192" y="328747"/>
                  <a:pt x="697799" y="313045"/>
                  <a:pt x="640947" y="313045"/>
                </a:cubicBez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rgbClr val="FFD96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FFFFFF"/>
              </a:soli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6491628" cy="830997"/>
            <a:chOff x="598391" y="347144"/>
            <a:chExt cx="6491628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2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1" y="424088"/>
              <a:ext cx="5668668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credential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dirty="0">
                  <a:solidFill>
                    <a:srgbClr val="000000"/>
                  </a:solidFill>
                  <a:latin typeface="KoPub돋움체 Medium"/>
                  <a:ea typeface="KoPub돋움체 Medium"/>
                </a:rPr>
                <a:t>– import</a:t>
              </a:r>
              <a:endPara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Medium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368" y="1354412"/>
            <a:ext cx="11121264" cy="4955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9478215" cy="830997"/>
            <a:chOff x="598391" y="347144"/>
            <a:chExt cx="9478215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2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1" y="424088"/>
              <a:ext cx="8655255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credential </a:t>
              </a:r>
              <a:r>
                <a:rPr lang="ko-KR" altLang="en-US" sz="4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–</a:t>
              </a:r>
              <a:r>
                <a:rPr lang="ko-KR" altLang="en-US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 </a:t>
              </a:r>
              <a:r>
                <a:rPr lang="en-US" altLang="ko-KR" sz="28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DatetypeDateIndex</a:t>
              </a:r>
              <a:r>
                <a:rPr lang="ko-KR" altLang="en-US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/>
                  <a:ea typeface="KoPub돋움체 Medium"/>
                </a:rPr>
                <a:t>클래스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681" y="1387560"/>
            <a:ext cx="11121430" cy="4727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7742034" cy="830997"/>
            <a:chOff x="598391" y="347144"/>
            <a:chExt cx="7742034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2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1" y="424088"/>
              <a:ext cx="691907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credential </a:t>
              </a:r>
              <a:r>
                <a:rPr lang="ko-KR" altLang="en-US" sz="4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–</a:t>
              </a:r>
              <a:r>
                <a:rPr lang="ko-KR" altLang="en-US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 </a:t>
              </a:r>
              <a:r>
                <a:rPr lang="en-US" altLang="ko-KR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Credential</a:t>
              </a:r>
              <a:r>
                <a:rPr lang="ko-KR" altLang="en-US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클래스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85" y="1137645"/>
            <a:ext cx="11121430" cy="5257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88879" y="279400"/>
            <a:ext cx="7806154" cy="830997"/>
            <a:chOff x="598391" y="347144"/>
            <a:chExt cx="7806154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800" spc="-300">
                  <a:solidFill>
                    <a:srgbClr val="FFCE38"/>
                  </a:solidFill>
                  <a:latin typeface="KoPub돋움체 Medium"/>
                  <a:ea typeface="KoPub돋움체 Medium"/>
                </a:rPr>
                <a:t>0</a:t>
              </a:r>
              <a:r>
                <a:rPr lang="en-US" altLang="ko-KR" sz="4800" spc="-300">
                  <a:solidFill>
                    <a:srgbClr val="FAA818"/>
                  </a:solidFill>
                  <a:latin typeface="KoPub돋움체 Medium"/>
                  <a:ea typeface="KoPub돋움체 Medium"/>
                </a:rPr>
                <a:t>2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1351" y="424088"/>
              <a:ext cx="698319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credential </a:t>
              </a:r>
              <a:r>
                <a:rPr lang="ko-KR" altLang="en-US" sz="4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파일 분석 </a:t>
              </a:r>
              <a:r>
                <a:rPr lang="en-US" altLang="ko-KR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–</a:t>
              </a:r>
              <a:r>
                <a:rPr lang="ko-KR" altLang="en-US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 </a:t>
              </a:r>
              <a:r>
                <a:rPr lang="en-US" altLang="ko-KR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Credential</a:t>
              </a:r>
              <a:r>
                <a:rPr lang="ko-KR" altLang="en-US" sz="28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/>
                  <a:ea typeface="KoPub돋움체 Medium"/>
                </a:rPr>
                <a:t>클래스 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258" y="1232947"/>
            <a:ext cx="11121430" cy="4889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20154" y="2892907"/>
            <a:ext cx="55957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rgbClr val="000000"/>
                </a:solidFill>
                <a:latin typeface="KoPub돋움체 Medium"/>
                <a:ea typeface="KoPub돋움체 Medium"/>
              </a:rPr>
              <a:t>service </a:t>
            </a:r>
            <a:r>
              <a:rPr lang="ko-KR" altLang="en-US" sz="4400">
                <a:solidFill>
                  <a:srgbClr val="000000"/>
                </a:solidFill>
                <a:latin typeface="KoPub돋움체 Medium"/>
                <a:ea typeface="KoPub돋움체 Medium"/>
              </a:rPr>
              <a:t>파일 분석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3135903" y="3030900"/>
            <a:ext cx="719999" cy="719999"/>
          </a:xfrm>
          <a:custGeom>
            <a:avLst/>
            <a:gdLst/>
            <a:ahLst/>
            <a:cxnLst/>
            <a:rect l="l" t="t" r="r" b="b"/>
            <a:pathLst>
              <a:path w="1280160" h="1280160">
                <a:moveTo>
                  <a:pt x="618623" y="313045"/>
                </a:moveTo>
                <a:cubicBezTo>
                  <a:pt x="561175" y="313045"/>
                  <a:pt x="511615" y="325547"/>
                  <a:pt x="469943" y="350550"/>
                </a:cubicBezTo>
                <a:lnTo>
                  <a:pt x="469943" y="421541"/>
                </a:lnTo>
                <a:cubicBezTo>
                  <a:pt x="510722" y="389692"/>
                  <a:pt x="554329" y="373767"/>
                  <a:pt x="600763" y="373767"/>
                </a:cubicBezTo>
                <a:cubicBezTo>
                  <a:pt x="684405" y="373767"/>
                  <a:pt x="726225" y="411718"/>
                  <a:pt x="726225" y="487621"/>
                </a:cubicBezTo>
                <a:cubicBezTo>
                  <a:pt x="726225" y="569774"/>
                  <a:pt x="671308" y="610851"/>
                  <a:pt x="561473" y="610851"/>
                </a:cubicBezTo>
                <a:lnTo>
                  <a:pt x="509680" y="610851"/>
                </a:lnTo>
                <a:lnTo>
                  <a:pt x="509680" y="671126"/>
                </a:lnTo>
                <a:lnTo>
                  <a:pt x="564151" y="671126"/>
                </a:lnTo>
                <a:cubicBezTo>
                  <a:pt x="687679" y="671126"/>
                  <a:pt x="749442" y="715030"/>
                  <a:pt x="749442" y="802839"/>
                </a:cubicBezTo>
                <a:cubicBezTo>
                  <a:pt x="749442" y="842427"/>
                  <a:pt x="735378" y="873830"/>
                  <a:pt x="707250" y="897047"/>
                </a:cubicBezTo>
                <a:cubicBezTo>
                  <a:pt x="679121" y="920264"/>
                  <a:pt x="642137" y="931873"/>
                  <a:pt x="596298" y="931873"/>
                </a:cubicBezTo>
                <a:cubicBezTo>
                  <a:pt x="540339" y="931873"/>
                  <a:pt x="489737" y="914014"/>
                  <a:pt x="444494" y="878295"/>
                </a:cubicBezTo>
                <a:lnTo>
                  <a:pt x="444494" y="956876"/>
                </a:lnTo>
                <a:cubicBezTo>
                  <a:pt x="481701" y="980391"/>
                  <a:pt x="530963" y="992148"/>
                  <a:pt x="592280" y="992148"/>
                </a:cubicBezTo>
                <a:cubicBezTo>
                  <a:pt x="658955" y="992148"/>
                  <a:pt x="713947" y="974289"/>
                  <a:pt x="757256" y="938570"/>
                </a:cubicBezTo>
                <a:cubicBezTo>
                  <a:pt x="800565" y="902851"/>
                  <a:pt x="822219" y="855078"/>
                  <a:pt x="822219" y="795249"/>
                </a:cubicBezTo>
                <a:cubicBezTo>
                  <a:pt x="822219" y="752386"/>
                  <a:pt x="808155" y="716519"/>
                  <a:pt x="780027" y="687646"/>
                </a:cubicBezTo>
                <a:cubicBezTo>
                  <a:pt x="751898" y="658773"/>
                  <a:pt x="714170" y="642253"/>
                  <a:pt x="666843" y="638086"/>
                </a:cubicBezTo>
                <a:lnTo>
                  <a:pt x="666843" y="636747"/>
                </a:lnTo>
                <a:cubicBezTo>
                  <a:pt x="754651" y="611148"/>
                  <a:pt x="798556" y="555338"/>
                  <a:pt x="798556" y="469315"/>
                </a:cubicBezTo>
                <a:cubicBezTo>
                  <a:pt x="798556" y="422881"/>
                  <a:pt x="781664" y="385227"/>
                  <a:pt x="747880" y="356354"/>
                </a:cubicBezTo>
                <a:cubicBezTo>
                  <a:pt x="714096" y="327482"/>
                  <a:pt x="671010" y="313045"/>
                  <a:pt x="618623" y="313045"/>
                </a:cubicBezTo>
                <a:close/>
                <a:moveTo>
                  <a:pt x="640080" y="0"/>
                </a:moveTo>
                <a:cubicBezTo>
                  <a:pt x="993586" y="0"/>
                  <a:pt x="1280160" y="286574"/>
                  <a:pt x="1280160" y="640080"/>
                </a:cubicBezTo>
                <a:cubicBezTo>
                  <a:pt x="1280160" y="993586"/>
                  <a:pt x="993586" y="1280160"/>
                  <a:pt x="640080" y="1280160"/>
                </a:cubicBezTo>
                <a:cubicBezTo>
                  <a:pt x="286574" y="1280160"/>
                  <a:pt x="0" y="993586"/>
                  <a:pt x="0" y="640080"/>
                </a:cubicBezTo>
                <a:cubicBezTo>
                  <a:pt x="0" y="286574"/>
                  <a:pt x="286574" y="0"/>
                  <a:pt x="640080" y="0"/>
                </a:cubicBezTo>
                <a:close/>
              </a:path>
            </a:pathLst>
          </a:custGeom>
          <a:solidFill>
            <a:srgbClr val="FFD966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FFFFFF"/>
              </a:solidFill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1785</Words>
  <Application>Microsoft Office PowerPoint</Application>
  <PresentationFormat>와이드스크린</PresentationFormat>
  <Paragraphs>177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KoPub돋움체 Bold</vt:lpstr>
      <vt:lpstr>KoPub돋움체 Light</vt:lpstr>
      <vt:lpstr>KoPub돋움체 Medium</vt:lpstr>
      <vt:lpstr>medium-content-sans-serif-font</vt:lpstr>
      <vt:lpstr>noto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채 소연</cp:lastModifiedBy>
  <cp:revision>361</cp:revision>
  <dcterms:created xsi:type="dcterms:W3CDTF">2018-07-21T11:06:27Z</dcterms:created>
  <dcterms:modified xsi:type="dcterms:W3CDTF">2018-11-27T15:17:47Z</dcterms:modified>
  <cp:version/>
</cp:coreProperties>
</file>