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8" r:id="rId3"/>
    <p:sldId id="292" r:id="rId4"/>
    <p:sldId id="296" r:id="rId5"/>
    <p:sldId id="264" r:id="rId6"/>
    <p:sldId id="320" r:id="rId7"/>
    <p:sldId id="312" r:id="rId8"/>
    <p:sldId id="294" r:id="rId9"/>
    <p:sldId id="304" r:id="rId10"/>
    <p:sldId id="317" r:id="rId11"/>
    <p:sldId id="318" r:id="rId12"/>
    <p:sldId id="319" r:id="rId13"/>
    <p:sldId id="313" r:id="rId14"/>
    <p:sldId id="300" r:id="rId15"/>
    <p:sldId id="301" r:id="rId16"/>
    <p:sldId id="314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C000"/>
    <a:srgbClr val="FFCE38"/>
    <a:srgbClr val="41A30D"/>
    <a:srgbClr val="FEEF92"/>
    <a:srgbClr val="FFFF66"/>
    <a:srgbClr val="FFEA00"/>
    <a:srgbClr val="FFFF00"/>
    <a:srgbClr val="D33502"/>
    <a:srgbClr val="5A3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C6D4F32-1F43-4611-B6C9-5F330BDAB229}"/>
              </a:ext>
            </a:extLst>
          </p:cNvPr>
          <p:cNvGrpSpPr/>
          <p:nvPr/>
        </p:nvGrpSpPr>
        <p:grpSpPr>
          <a:xfrm>
            <a:off x="3562729" y="5850693"/>
            <a:ext cx="4849353" cy="400110"/>
            <a:chOff x="3810397" y="4317445"/>
            <a:chExt cx="4849353" cy="4001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540C0C-C67A-4CCA-936F-6F1BF9B33AA6}"/>
                </a:ext>
              </a:extLst>
            </p:cNvPr>
            <p:cNvSpPr/>
            <p:nvPr/>
          </p:nvSpPr>
          <p:spPr>
            <a:xfrm>
              <a:off x="3810397" y="4317445"/>
              <a:ext cx="4849353" cy="400110"/>
            </a:xfrm>
            <a:prstGeom prst="roundRect">
              <a:avLst>
                <a:gd name="adj" fmla="val 50000"/>
              </a:avLst>
            </a:prstGeom>
            <a:solidFill>
              <a:srgbClr val="FFFF6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2694-2958-48AC-A495-3A4D740A8E48}"/>
                </a:ext>
              </a:extLst>
            </p:cNvPr>
            <p:cNvSpPr txBox="1"/>
            <p:nvPr/>
          </p:nvSpPr>
          <p:spPr>
            <a:xfrm>
              <a:off x="3810397" y="4317445"/>
              <a:ext cx="4849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전준오</a:t>
              </a:r>
              <a:r>
                <a:rPr lang="en-US" altLang="ko-KR" sz="2000" dirty="0"/>
                <a:t>,</a:t>
              </a:r>
              <a:r>
                <a:rPr lang="ko-KR" altLang="en-US" sz="2000" dirty="0" err="1"/>
                <a:t>김호중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채소연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김민석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김선욱</a:t>
              </a:r>
              <a:endPara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589E19-BB1E-42AD-A090-037917851ABF}"/>
              </a:ext>
            </a:extLst>
          </p:cNvPr>
          <p:cNvGrpSpPr/>
          <p:nvPr/>
        </p:nvGrpSpPr>
        <p:grpSpPr>
          <a:xfrm>
            <a:off x="2804160" y="1052138"/>
            <a:ext cx="6583680" cy="829787"/>
            <a:chOff x="2849078" y="2019291"/>
            <a:chExt cx="6583680" cy="82978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F4AACF-BF98-4D1B-815E-F2B21068B69C}"/>
                </a:ext>
              </a:extLst>
            </p:cNvPr>
            <p:cNvSpPr/>
            <p:nvPr/>
          </p:nvSpPr>
          <p:spPr>
            <a:xfrm>
              <a:off x="2849078" y="2019291"/>
              <a:ext cx="6583680" cy="829787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F3868-DADC-439E-953C-BAD4581A3B8A}"/>
                </a:ext>
              </a:extLst>
            </p:cNvPr>
            <p:cNvSpPr txBox="1"/>
            <p:nvPr/>
          </p:nvSpPr>
          <p:spPr>
            <a:xfrm>
              <a:off x="3562729" y="2138190"/>
              <a:ext cx="5097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Confidant </a:t>
              </a:r>
              <a:r>
                <a:rPr lang="ko-KR" altLang="en-US" sz="32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프로젝트 계획서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8F506-E47E-464C-B106-FCFF52109857}"/>
              </a:ext>
            </a:extLst>
          </p:cNvPr>
          <p:cNvSpPr/>
          <p:nvPr/>
        </p:nvSpPr>
        <p:spPr>
          <a:xfrm>
            <a:off x="10543110" y="6285468"/>
            <a:ext cx="164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공개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SW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실무</a:t>
            </a:r>
            <a:endParaRPr lang="ko-KR" altLang="en-US" b="1" i="0" dirty="0">
              <a:solidFill>
                <a:schemeClr val="bg1">
                  <a:lumMod val="50000"/>
                </a:schemeClr>
              </a:solidFill>
              <a:effectLst/>
              <a:latin typeface="medium-content-sans-serif-fon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87D31-B741-4D1D-9798-5FDB94CC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116432"/>
            <a:ext cx="658368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505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Confidant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23)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55788D-89E7-431D-8DAB-2CCCEF82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3" y="2191468"/>
            <a:ext cx="9442667" cy="416374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313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docs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70,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17)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335F8A-C639-40EC-B8BE-AD7BD6EE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73" y="2191468"/>
            <a:ext cx="4717323" cy="154313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62BA43-8E2B-4756-987D-DDA4FEF86BE4}"/>
              </a:ext>
            </a:extLst>
          </p:cNvPr>
          <p:cNvSpPr txBox="1"/>
          <p:nvPr/>
        </p:nvSpPr>
        <p:spPr>
          <a:xfrm>
            <a:off x="1529473" y="3984428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salt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8,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6C6E99-78CA-45D3-B84E-5F4087B5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73" y="4651225"/>
            <a:ext cx="4784700" cy="13536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57BADF-0616-48C3-9D9A-DBFF83206565}"/>
              </a:ext>
            </a:extLst>
          </p:cNvPr>
          <p:cNvSpPr txBox="1"/>
          <p:nvPr/>
        </p:nvSpPr>
        <p:spPr>
          <a:xfrm>
            <a:off x="7163931" y="2562925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– tests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12,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6)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F8CF61-D058-41A9-B2DE-80842129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29" y="3251601"/>
            <a:ext cx="4962525" cy="194310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8810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C4DC575-D45D-4418-A3D1-E2D817F5C247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C61AF1-6AD0-4C05-81D9-58D68D17DBCE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7162A-2E78-4DC0-8BC0-81C1C7F05229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7E44AE-83E6-46E8-B82D-401E694A5CDE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 언어  및  프로그램 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E26B7-02CD-4223-8965-95D037F18BC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29" y="2079383"/>
            <a:ext cx="3960000" cy="1440000"/>
          </a:xfrm>
          <a:prstGeom prst="rect">
            <a:avLst/>
          </a:prstGeom>
          <a:ln>
            <a:solidFill>
              <a:srgbClr val="FFC000"/>
            </a:solidFill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E89980-D43D-4D4F-B1B6-C2E27476286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69870" y="2083192"/>
            <a:ext cx="3960000" cy="14400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13AB98-43F9-4A51-BF19-C12C3D27C89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93429" y="4474189"/>
            <a:ext cx="3960000" cy="14400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CB6D93-D54A-45E1-8A77-27B891059D8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69870" y="4440618"/>
            <a:ext cx="3960000" cy="144000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077AE-E73D-4843-B736-4A7653D3F2AB}"/>
              </a:ext>
            </a:extLst>
          </p:cNvPr>
          <p:cNvSpPr txBox="1"/>
          <p:nvPr/>
        </p:nvSpPr>
        <p:spPr>
          <a:xfrm>
            <a:off x="1782783" y="3738423"/>
            <a:ext cx="378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Flask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사용해 주로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파이썬으로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구현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17D2D-CF4B-4C1F-A4B3-37687DE69EB4}"/>
              </a:ext>
            </a:extLst>
          </p:cNvPr>
          <p:cNvSpPr txBox="1"/>
          <p:nvPr/>
        </p:nvSpPr>
        <p:spPr>
          <a:xfrm>
            <a:off x="1991041" y="6035578"/>
            <a:ext cx="336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기본 저장소로 사용 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BDF5C-89D2-4CBC-806D-360B9A489BA3}"/>
              </a:ext>
            </a:extLst>
          </p:cNvPr>
          <p:cNvSpPr txBox="1"/>
          <p:nvPr/>
        </p:nvSpPr>
        <p:spPr>
          <a:xfrm>
            <a:off x="6967483" y="6032306"/>
            <a:ext cx="336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최종 사용자 세션 저장소로 사용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1862-E54B-4B09-8866-76FED8B7D4B7}"/>
              </a:ext>
            </a:extLst>
          </p:cNvPr>
          <p:cNvSpPr txBox="1"/>
          <p:nvPr/>
        </p:nvSpPr>
        <p:spPr>
          <a:xfrm>
            <a:off x="6967483" y="3738423"/>
            <a:ext cx="336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프론트엔드로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 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41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0B2B07-E4B6-4640-90FA-9B6C28EBB6BB}"/>
              </a:ext>
            </a:extLst>
          </p:cNvPr>
          <p:cNvSpPr/>
          <p:nvPr/>
        </p:nvSpPr>
        <p:spPr>
          <a:xfrm>
            <a:off x="8111625" y="5721600"/>
            <a:ext cx="3091362" cy="288675"/>
          </a:xfrm>
          <a:prstGeom prst="rect">
            <a:avLst/>
          </a:prstGeom>
          <a:solidFill>
            <a:srgbClr val="FFFF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B737F1-D6DE-44F7-9B3D-FB1FCADDD194}"/>
              </a:ext>
            </a:extLst>
          </p:cNvPr>
          <p:cNvSpPr/>
          <p:nvPr/>
        </p:nvSpPr>
        <p:spPr>
          <a:xfrm>
            <a:off x="4615572" y="2513384"/>
            <a:ext cx="2960855" cy="2960633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309BFA-3983-46A2-93AC-8CDA4DBC3B6B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3465934" y="2592600"/>
            <a:ext cx="1843116" cy="133039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ACE528-95B2-4B08-8EBB-13BB0DC0B47B}"/>
              </a:ext>
            </a:extLst>
          </p:cNvPr>
          <p:cNvGrpSpPr/>
          <p:nvPr/>
        </p:nvGrpSpPr>
        <p:grpSpPr>
          <a:xfrm>
            <a:off x="1211838" y="2393696"/>
            <a:ext cx="2438400" cy="1112474"/>
            <a:chOff x="4125988" y="3190070"/>
            <a:chExt cx="1613067" cy="10721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60B63E-C670-434F-BAFC-8AB0DFCE38A9}"/>
                </a:ext>
              </a:extLst>
            </p:cNvPr>
            <p:cNvSpPr/>
            <p:nvPr/>
          </p:nvSpPr>
          <p:spPr>
            <a:xfrm flipH="1">
              <a:off x="4125988" y="3550316"/>
              <a:ext cx="1613067" cy="711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AWS 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&amp;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IAM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토큰 생성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암호화된 메시지 전달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441127-01B7-4F91-ADE9-E18778133823}"/>
                </a:ext>
              </a:extLst>
            </p:cNvPr>
            <p:cNvSpPr/>
            <p:nvPr/>
          </p:nvSpPr>
          <p:spPr>
            <a:xfrm>
              <a:off x="5617133" y="3253831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D17C873-472F-4264-946C-96BBA68C5519}"/>
                </a:ext>
              </a:extLst>
            </p:cNvPr>
            <p:cNvSpPr/>
            <p:nvPr/>
          </p:nvSpPr>
          <p:spPr>
            <a:xfrm flipH="1">
              <a:off x="4290026" y="3190070"/>
              <a:ext cx="1315038" cy="37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KMS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인증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FF3118-2060-4C9F-B556-0D9AE7E63AC1}"/>
              </a:ext>
            </a:extLst>
          </p:cNvPr>
          <p:cNvCxnSpPr>
            <a:cxnSpLocks/>
          </p:cNvCxnSpPr>
          <p:nvPr/>
        </p:nvCxnSpPr>
        <p:spPr>
          <a:xfrm flipH="1">
            <a:off x="6321247" y="3247372"/>
            <a:ext cx="1911333" cy="57786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E543D1-AABA-4691-AA5D-B2C8074BDF44}"/>
              </a:ext>
            </a:extLst>
          </p:cNvPr>
          <p:cNvGrpSpPr/>
          <p:nvPr/>
        </p:nvGrpSpPr>
        <p:grpSpPr>
          <a:xfrm>
            <a:off x="8098807" y="2507311"/>
            <a:ext cx="3683617" cy="1863016"/>
            <a:chOff x="3571006" y="3149429"/>
            <a:chExt cx="2747444" cy="102676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E44234-378B-4CB1-A292-4A3375AF54C8}"/>
                </a:ext>
              </a:extLst>
            </p:cNvPr>
            <p:cNvSpPr/>
            <p:nvPr/>
          </p:nvSpPr>
          <p:spPr>
            <a:xfrm flipH="1">
              <a:off x="3571006" y="3507232"/>
              <a:ext cx="2747444" cy="668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5D5D59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DynamoDB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추가 방법으로 비밀 저장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Fernet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대칭 인증 암호학을 사용</a:t>
              </a:r>
              <a:endParaRPr lang="en-US" altLang="ko-KR" sz="14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수정할 때마다 모든 버전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암호에 고유한 </a:t>
              </a:r>
              <a:r>
                <a:rPr lang="en-US" altLang="ko-KR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KMS 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키 생성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7C634A-2B66-4435-91AB-AA1991F10ACA}"/>
                </a:ext>
              </a:extLst>
            </p:cNvPr>
            <p:cNvSpPr/>
            <p:nvPr/>
          </p:nvSpPr>
          <p:spPr>
            <a:xfrm>
              <a:off x="3718327" y="3213190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F7F81-B846-4267-B185-1F297A748E6A}"/>
                </a:ext>
              </a:extLst>
            </p:cNvPr>
            <p:cNvSpPr/>
            <p:nvPr/>
          </p:nvSpPr>
          <p:spPr>
            <a:xfrm flipH="1">
              <a:off x="3764046" y="3149429"/>
              <a:ext cx="2323976" cy="373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버전별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비밀의 </a:t>
              </a:r>
              <a:endParaRPr lang="en-US" altLang="ko-KR" sz="1900" dirty="0"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at-rest </a:t>
              </a:r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암호화 모델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F5F92C-DBB7-439B-9592-EED62CA4AE09}"/>
              </a:ext>
            </a:extLst>
          </p:cNvPr>
          <p:cNvCxnSpPr>
            <a:cxnSpLocks/>
            <a:stCxn id="35" idx="1"/>
          </p:cNvCxnSpPr>
          <p:nvPr/>
        </p:nvCxnSpPr>
        <p:spPr>
          <a:xfrm flipV="1">
            <a:off x="4255149" y="4344550"/>
            <a:ext cx="700882" cy="31211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3024CCF-726E-495A-88E1-BCC85DBDAE5C}"/>
              </a:ext>
            </a:extLst>
          </p:cNvPr>
          <p:cNvGrpSpPr/>
          <p:nvPr/>
        </p:nvGrpSpPr>
        <p:grpSpPr>
          <a:xfrm>
            <a:off x="388879" y="4370327"/>
            <a:ext cx="4350180" cy="681963"/>
            <a:chOff x="2360836" y="3155516"/>
            <a:chExt cx="3773953" cy="44204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F1E827F-29A7-41FB-8886-69178DB96A6E}"/>
                </a:ext>
              </a:extLst>
            </p:cNvPr>
            <p:cNvSpPr/>
            <p:nvPr/>
          </p:nvSpPr>
          <p:spPr>
            <a:xfrm flipH="1">
              <a:off x="3152266" y="3398063"/>
              <a:ext cx="2982523" cy="199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AngularJS 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웹 인터페이스 제공</a:t>
              </a:r>
              <a:r>
                <a:rPr lang="ko-KR" altLang="en-US" sz="14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6D861-8A69-4F45-B0A3-25C33D13A334}"/>
                </a:ext>
              </a:extLst>
            </p:cNvPr>
            <p:cNvSpPr/>
            <p:nvPr/>
          </p:nvSpPr>
          <p:spPr>
            <a:xfrm>
              <a:off x="5714978" y="3200399"/>
              <a:ext cx="45719" cy="281435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F864E0-F64E-4AA4-BC1A-78C3B13B65E9}"/>
                </a:ext>
              </a:extLst>
            </p:cNvPr>
            <p:cNvSpPr/>
            <p:nvPr/>
          </p:nvSpPr>
          <p:spPr>
            <a:xfrm flipH="1">
              <a:off x="2360836" y="3155516"/>
              <a:ext cx="3331245" cy="24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900" dirty="0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사용자 친화적 </a:t>
              </a:r>
              <a:r>
                <a:rPr lang="ko-KR" altLang="en-US" sz="1900" dirty="0" err="1">
                  <a:solidFill>
                    <a:srgbClr val="41A30D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웹인터페이스</a:t>
              </a:r>
              <a:endParaRPr lang="en-US" altLang="ko-KR" sz="19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FB7C58-AA01-4896-A6EA-60AE30EC4BF8}"/>
              </a:ext>
            </a:extLst>
          </p:cNvPr>
          <p:cNvSpPr txBox="1"/>
          <p:nvPr/>
        </p:nvSpPr>
        <p:spPr>
          <a:xfrm>
            <a:off x="8323002" y="5681271"/>
            <a:ext cx="33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오픈 소스 비밀 관리 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4F276F-10CF-4C24-87C3-FFEA67A57C03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기능 개요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031B8-5F97-4F87-8103-81372DA4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" t="7431" b="-1"/>
          <a:stretch/>
        </p:blipFill>
        <p:spPr>
          <a:xfrm>
            <a:off x="4799876" y="3581862"/>
            <a:ext cx="2622703" cy="7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4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986088"/>
            <a:ext cx="295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일정표</a:t>
            </a:r>
            <a:endParaRPr lang="en-US" altLang="ko-KR" sz="2400" spc="-15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3DB6B0-9977-4013-9110-BF0CA961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33974"/>
              </p:ext>
            </p:extLst>
          </p:nvPr>
        </p:nvGraphicFramePr>
        <p:xfrm>
          <a:off x="914399" y="1597793"/>
          <a:ext cx="10337531" cy="4673484"/>
        </p:xfrm>
        <a:graphic>
          <a:graphicData uri="http://schemas.openxmlformats.org/drawingml/2006/table">
            <a:tbl>
              <a:tblPr/>
              <a:tblGrid>
                <a:gridCol w="2213812">
                  <a:extLst>
                    <a:ext uri="{9D8B030D-6E8A-4147-A177-3AD203B41FA5}">
                      <a16:colId xmlns:a16="http://schemas.microsoft.com/office/drawing/2014/main" val="2197100097"/>
                    </a:ext>
                  </a:extLst>
                </a:gridCol>
                <a:gridCol w="887448">
                  <a:extLst>
                    <a:ext uri="{9D8B030D-6E8A-4147-A177-3AD203B41FA5}">
                      <a16:colId xmlns:a16="http://schemas.microsoft.com/office/drawing/2014/main" val="3808417847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1866691232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3497594703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1984718496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475230711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496697447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3208280055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451200602"/>
                    </a:ext>
                  </a:extLst>
                </a:gridCol>
              </a:tblGrid>
              <a:tr h="41417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14315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159988"/>
                  </a:ext>
                </a:extLst>
              </a:tr>
              <a:tr h="786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프로젝트 구성 및 제안서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13175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기능 분석 및 기능 분석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02559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상세 분석 및 상세 분석 보고서 작성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222867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 기능 개발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12060"/>
                  </a:ext>
                </a:extLst>
              </a:tr>
              <a:tr h="738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최종 보고서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0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2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986088"/>
            <a:ext cx="295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sz="2400" spc="-15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업무 분담</a:t>
            </a:r>
            <a:endParaRPr lang="en-US" altLang="ko-KR" sz="2400" spc="-15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707A7A-60F5-4171-B76B-AED5562B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95521"/>
              </p:ext>
            </p:extLst>
          </p:nvPr>
        </p:nvGraphicFramePr>
        <p:xfrm>
          <a:off x="1562029" y="1822654"/>
          <a:ext cx="9420395" cy="4099788"/>
        </p:xfrm>
        <a:graphic>
          <a:graphicData uri="http://schemas.openxmlformats.org/drawingml/2006/table">
            <a:tbl>
              <a:tblPr/>
              <a:tblGrid>
                <a:gridCol w="2941148">
                  <a:extLst>
                    <a:ext uri="{9D8B030D-6E8A-4147-A177-3AD203B41FA5}">
                      <a16:colId xmlns:a16="http://schemas.microsoft.com/office/drawing/2014/main" val="1028293436"/>
                    </a:ext>
                  </a:extLst>
                </a:gridCol>
                <a:gridCol w="6479247">
                  <a:extLst>
                    <a:ext uri="{9D8B030D-6E8A-4147-A177-3AD203B41FA5}">
                      <a16:colId xmlns:a16="http://schemas.microsoft.com/office/drawing/2014/main" val="197110771"/>
                    </a:ext>
                  </a:extLst>
                </a:gridCol>
              </a:tblGrid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역할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04334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김선욱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자료 조사 담당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364256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김민석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자료 구조 구현 담당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243349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김호중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자료 구조 구상 및 계획담당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4337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전중오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기능 분석 및 추가 기능 구상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90131"/>
                  </a:ext>
                </a:extLst>
              </a:tr>
              <a:tr h="683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채소연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기능 분석 및 추가 기능 구현 담당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27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3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4131879" cy="830997"/>
            <a:chOff x="598391" y="347144"/>
            <a:chExt cx="4131879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33089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프로젝트 계획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986088"/>
            <a:ext cx="413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발생 가능한 예외 상황에 대처방안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72EB70-40B7-43C2-8B16-8E253728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19032"/>
              </p:ext>
            </p:extLst>
          </p:nvPr>
        </p:nvGraphicFramePr>
        <p:xfrm>
          <a:off x="1211839" y="1628775"/>
          <a:ext cx="10284836" cy="4834623"/>
        </p:xfrm>
        <a:graphic>
          <a:graphicData uri="http://schemas.openxmlformats.org/drawingml/2006/table">
            <a:tbl>
              <a:tblPr/>
              <a:tblGrid>
                <a:gridCol w="2298000">
                  <a:extLst>
                    <a:ext uri="{9D8B030D-6E8A-4147-A177-3AD203B41FA5}">
                      <a16:colId xmlns:a16="http://schemas.microsoft.com/office/drawing/2014/main" val="1545730772"/>
                    </a:ext>
                  </a:extLst>
                </a:gridCol>
                <a:gridCol w="3777168">
                  <a:extLst>
                    <a:ext uri="{9D8B030D-6E8A-4147-A177-3AD203B41FA5}">
                      <a16:colId xmlns:a16="http://schemas.microsoft.com/office/drawing/2014/main" val="4142642751"/>
                    </a:ext>
                  </a:extLst>
                </a:gridCol>
                <a:gridCol w="4209668">
                  <a:extLst>
                    <a:ext uri="{9D8B030D-6E8A-4147-A177-3AD203B41FA5}">
                      <a16:colId xmlns:a16="http://schemas.microsoft.com/office/drawing/2014/main" val="2364249815"/>
                    </a:ext>
                  </a:extLst>
                </a:gridCol>
              </a:tblGrid>
              <a:tr h="3628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위험요소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대처방안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20909"/>
                  </a:ext>
                </a:extLst>
              </a:tr>
              <a:tr h="847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프로젝트 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기술 부족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필요한 전문지식을 학습해 부족한 개발 기술을 보충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98981"/>
                  </a:ext>
                </a:extLst>
              </a:tr>
              <a:tr h="13830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인원 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 과다 및 인원 공백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주기적인 개발 공유와 적절한 업무 분배를 통해 위험 해결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피해 최소화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모든 개발 과정에서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명 이상의 팀원이 공동 참여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67137"/>
                  </a:ext>
                </a:extLst>
              </a:tr>
              <a:tr h="110420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제작상의 위험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개발 시간 지연 및 오류 발생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업무 재분배 및 계획 새롭게 세우기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14351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계획 단계에서 확실한 계획으로 기간 지연을 미연에 방지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85217"/>
                  </a:ext>
                </a:extLst>
              </a:tr>
              <a:tr h="1104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5080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난이도 높은 코드로 이해에 어려움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508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github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에 나와있는 소스코드 가이드를 통해 이해하도록 노력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33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2982526" cy="830997"/>
            <a:chOff x="598391" y="347144"/>
            <a:chExt cx="298252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참고자료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09008-C92C-47CC-B0AE-366431A43FC4}"/>
              </a:ext>
            </a:extLst>
          </p:cNvPr>
          <p:cNvSpPr/>
          <p:nvPr/>
        </p:nvSpPr>
        <p:spPr>
          <a:xfrm>
            <a:off x="1211839" y="1790920"/>
            <a:ext cx="479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https://linuxsecurity.expert/tools/confidant/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6C5F96-455A-4808-B54A-8C8F8FA4C6E9}"/>
              </a:ext>
            </a:extLst>
          </p:cNvPr>
          <p:cNvSpPr/>
          <p:nvPr/>
        </p:nvSpPr>
        <p:spPr>
          <a:xfrm>
            <a:off x="1211839" y="2342007"/>
            <a:ext cx="10444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https://eng.lyft.com/announcing-confidant-an-open-source-secret-management-service-from-lyft-1e256fe628a3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94627-3602-4DA2-8399-A033B3973FE7}"/>
              </a:ext>
            </a:extLst>
          </p:cNvPr>
          <p:cNvSpPr/>
          <p:nvPr/>
        </p:nvSpPr>
        <p:spPr>
          <a:xfrm>
            <a:off x="1211839" y="3170093"/>
            <a:ext cx="891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https://docs.microsoft.com/en-us/azure/security/azure-security-encryption-atrest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98490F-EFB2-4B84-8D1A-911BF28464F1}"/>
              </a:ext>
            </a:extLst>
          </p:cNvPr>
          <p:cNvSpPr/>
          <p:nvPr/>
        </p:nvSpPr>
        <p:spPr>
          <a:xfrm>
            <a:off x="1211839" y="3721180"/>
            <a:ext cx="61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https://github.com/pinterest/knox/wiki/Similar-Solutions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A5B26-519B-457D-93E4-65523B10D50C}"/>
              </a:ext>
            </a:extLst>
          </p:cNvPr>
          <p:cNvSpPr/>
          <p:nvPr/>
        </p:nvSpPr>
        <p:spPr>
          <a:xfrm>
            <a:off x="1211839" y="4272267"/>
            <a:ext cx="593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https://lyft.github.io/confidant/basics/using_confidant/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FD4F79-7B86-4869-A715-2C707203E68B}"/>
              </a:ext>
            </a:extLst>
          </p:cNvPr>
          <p:cNvSpPr/>
          <p:nvPr/>
        </p:nvSpPr>
        <p:spPr>
          <a:xfrm>
            <a:off x="1211838" y="4823354"/>
            <a:ext cx="7932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https://stackshare.io/stackups/confidant-vs-keywhiz-vs-vault</a:t>
            </a:r>
          </a:p>
        </p:txBody>
      </p:sp>
    </p:spTree>
    <p:extLst>
      <p:ext uri="{BB962C8B-B14F-4D97-AF65-F5344CB8AC3E}">
        <p14:creationId xmlns:p14="http://schemas.microsoft.com/office/powerpoint/2010/main" val="26510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30709A-379C-4E44-AAB8-74A611C32C7E}"/>
              </a:ext>
            </a:extLst>
          </p:cNvPr>
          <p:cNvGrpSpPr/>
          <p:nvPr/>
        </p:nvGrpSpPr>
        <p:grpSpPr>
          <a:xfrm>
            <a:off x="5060819" y="1858012"/>
            <a:ext cx="2979879" cy="3387107"/>
            <a:chOff x="5022318" y="1858012"/>
            <a:chExt cx="2979879" cy="3387107"/>
          </a:xfrm>
        </p:grpSpPr>
        <p:sp>
          <p:nvSpPr>
            <p:cNvPr id="6" name="자유형 15">
              <a:extLst>
                <a:ext uri="{FF2B5EF4-FFF2-40B4-BE49-F238E27FC236}">
                  <a16:creationId xmlns:a16="http://schemas.microsoft.com/office/drawing/2014/main" id="{861B7432-95CF-4E64-A16B-065E11FA6301}"/>
                </a:ext>
              </a:extLst>
            </p:cNvPr>
            <p:cNvSpPr/>
            <p:nvPr/>
          </p:nvSpPr>
          <p:spPr>
            <a:xfrm>
              <a:off x="5022318" y="1858012"/>
              <a:ext cx="720000" cy="74295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86042" y="309027"/>
                  </a:moveTo>
                  <a:lnTo>
                    <a:pt x="461906" y="379125"/>
                  </a:lnTo>
                  <a:lnTo>
                    <a:pt x="461906" y="447437"/>
                  </a:lnTo>
                  <a:lnTo>
                    <a:pt x="615051" y="401003"/>
                  </a:lnTo>
                  <a:lnTo>
                    <a:pt x="615051" y="917585"/>
                  </a:lnTo>
                  <a:lnTo>
                    <a:pt x="465925" y="917585"/>
                  </a:lnTo>
                  <a:lnTo>
                    <a:pt x="465925" y="980986"/>
                  </a:lnTo>
                  <a:lnTo>
                    <a:pt x="834721" y="980986"/>
                  </a:lnTo>
                  <a:lnTo>
                    <a:pt x="834721" y="917585"/>
                  </a:lnTo>
                  <a:lnTo>
                    <a:pt x="686042" y="917585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6">
              <a:extLst>
                <a:ext uri="{FF2B5EF4-FFF2-40B4-BE49-F238E27FC236}">
                  <a16:creationId xmlns:a16="http://schemas.microsoft.com/office/drawing/2014/main" id="{B8032741-F439-4F15-B7CB-ED5095B28E29}"/>
                </a:ext>
              </a:extLst>
            </p:cNvPr>
            <p:cNvSpPr/>
            <p:nvPr/>
          </p:nvSpPr>
          <p:spPr>
            <a:xfrm>
              <a:off x="5022318" y="2768003"/>
              <a:ext cx="720000" cy="703034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40947" y="313045"/>
                  </a:moveTo>
                  <a:cubicBezTo>
                    <a:pt x="572486" y="313045"/>
                    <a:pt x="513103" y="333286"/>
                    <a:pt x="462799" y="373767"/>
                  </a:cubicBezTo>
                  <a:lnTo>
                    <a:pt x="462799" y="449223"/>
                  </a:lnTo>
                  <a:cubicBezTo>
                    <a:pt x="516378" y="398622"/>
                    <a:pt x="572635" y="373321"/>
                    <a:pt x="631571" y="373321"/>
                  </a:cubicBezTo>
                  <a:cubicBezTo>
                    <a:pt x="672349" y="373321"/>
                    <a:pt x="703752" y="383739"/>
                    <a:pt x="725779" y="404575"/>
                  </a:cubicBezTo>
                  <a:cubicBezTo>
                    <a:pt x="747805" y="425411"/>
                    <a:pt x="758819" y="455176"/>
                    <a:pt x="758819" y="493872"/>
                  </a:cubicBezTo>
                  <a:cubicBezTo>
                    <a:pt x="758819" y="526018"/>
                    <a:pt x="751377" y="556603"/>
                    <a:pt x="736494" y="585624"/>
                  </a:cubicBezTo>
                  <a:cubicBezTo>
                    <a:pt x="721612" y="614646"/>
                    <a:pt x="682767" y="660857"/>
                    <a:pt x="619962" y="724258"/>
                  </a:cubicBezTo>
                  <a:lnTo>
                    <a:pt x="428867" y="917139"/>
                  </a:lnTo>
                  <a:lnTo>
                    <a:pt x="428867" y="980986"/>
                  </a:lnTo>
                  <a:lnTo>
                    <a:pt x="822219" y="980986"/>
                  </a:lnTo>
                  <a:lnTo>
                    <a:pt x="822219" y="916692"/>
                  </a:lnTo>
                  <a:lnTo>
                    <a:pt x="513699" y="916692"/>
                  </a:lnTo>
                  <a:lnTo>
                    <a:pt x="513699" y="914906"/>
                  </a:lnTo>
                  <a:lnTo>
                    <a:pt x="666843" y="763548"/>
                  </a:lnTo>
                  <a:cubicBezTo>
                    <a:pt x="732625" y="697171"/>
                    <a:pt x="775934" y="644635"/>
                    <a:pt x="796770" y="605939"/>
                  </a:cubicBezTo>
                  <a:cubicBezTo>
                    <a:pt x="817606" y="567244"/>
                    <a:pt x="828024" y="527804"/>
                    <a:pt x="828024" y="487621"/>
                  </a:cubicBezTo>
                  <a:cubicBezTo>
                    <a:pt x="828024" y="434043"/>
                    <a:pt x="811057" y="391552"/>
                    <a:pt x="777124" y="360150"/>
                  </a:cubicBezTo>
                  <a:cubicBezTo>
                    <a:pt x="743192" y="328747"/>
                    <a:pt x="697799" y="313045"/>
                    <a:pt x="640947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9B31929F-9153-469F-ADBB-7815D894ADE2}"/>
                </a:ext>
              </a:extLst>
            </p:cNvPr>
            <p:cNvSpPr/>
            <p:nvPr/>
          </p:nvSpPr>
          <p:spPr>
            <a:xfrm>
              <a:off x="5022318" y="363807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18623" y="313045"/>
                  </a:moveTo>
                  <a:cubicBezTo>
                    <a:pt x="561175" y="313045"/>
                    <a:pt x="511615" y="325547"/>
                    <a:pt x="469943" y="350550"/>
                  </a:cubicBezTo>
                  <a:lnTo>
                    <a:pt x="469943" y="421541"/>
                  </a:lnTo>
                  <a:cubicBezTo>
                    <a:pt x="510722" y="389692"/>
                    <a:pt x="554329" y="373767"/>
                    <a:pt x="600763" y="373767"/>
                  </a:cubicBezTo>
                  <a:cubicBezTo>
                    <a:pt x="684405" y="373767"/>
                    <a:pt x="726225" y="411718"/>
                    <a:pt x="726225" y="487621"/>
                  </a:cubicBezTo>
                  <a:cubicBezTo>
                    <a:pt x="726225" y="569774"/>
                    <a:pt x="671308" y="610851"/>
                    <a:pt x="561473" y="610851"/>
                  </a:cubicBezTo>
                  <a:lnTo>
                    <a:pt x="509680" y="610851"/>
                  </a:lnTo>
                  <a:lnTo>
                    <a:pt x="509680" y="671126"/>
                  </a:lnTo>
                  <a:lnTo>
                    <a:pt x="564151" y="671126"/>
                  </a:lnTo>
                  <a:cubicBezTo>
                    <a:pt x="687679" y="671126"/>
                    <a:pt x="749442" y="715030"/>
                    <a:pt x="749442" y="802839"/>
                  </a:cubicBezTo>
                  <a:cubicBezTo>
                    <a:pt x="749442" y="842427"/>
                    <a:pt x="735378" y="873830"/>
                    <a:pt x="707250" y="897047"/>
                  </a:cubicBezTo>
                  <a:cubicBezTo>
                    <a:pt x="679121" y="920264"/>
                    <a:pt x="642137" y="931873"/>
                    <a:pt x="596298" y="931873"/>
                  </a:cubicBezTo>
                  <a:cubicBezTo>
                    <a:pt x="540339" y="931873"/>
                    <a:pt x="489737" y="914014"/>
                    <a:pt x="444494" y="878295"/>
                  </a:cubicBezTo>
                  <a:lnTo>
                    <a:pt x="444494" y="956876"/>
                  </a:lnTo>
                  <a:cubicBezTo>
                    <a:pt x="481701" y="980391"/>
                    <a:pt x="530963" y="992148"/>
                    <a:pt x="592280" y="992148"/>
                  </a:cubicBezTo>
                  <a:cubicBezTo>
                    <a:pt x="658955" y="992148"/>
                    <a:pt x="713947" y="974289"/>
                    <a:pt x="757256" y="938570"/>
                  </a:cubicBezTo>
                  <a:cubicBezTo>
                    <a:pt x="800565" y="902851"/>
                    <a:pt x="822219" y="855078"/>
                    <a:pt x="822219" y="795249"/>
                  </a:cubicBezTo>
                  <a:cubicBezTo>
                    <a:pt x="822219" y="752386"/>
                    <a:pt x="808155" y="716519"/>
                    <a:pt x="780027" y="687646"/>
                  </a:cubicBezTo>
                  <a:cubicBezTo>
                    <a:pt x="751898" y="658773"/>
                    <a:pt x="714170" y="642253"/>
                    <a:pt x="666843" y="638086"/>
                  </a:cubicBezTo>
                  <a:lnTo>
                    <a:pt x="666843" y="636747"/>
                  </a:lnTo>
                  <a:cubicBezTo>
                    <a:pt x="754651" y="611148"/>
                    <a:pt x="798556" y="555338"/>
                    <a:pt x="798556" y="469315"/>
                  </a:cubicBezTo>
                  <a:cubicBezTo>
                    <a:pt x="798556" y="422881"/>
                    <a:pt x="781664" y="385227"/>
                    <a:pt x="747880" y="356354"/>
                  </a:cubicBezTo>
                  <a:cubicBezTo>
                    <a:pt x="714096" y="327482"/>
                    <a:pt x="671010" y="313045"/>
                    <a:pt x="618623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713F7CC0-86D3-41B6-AC4A-ED0D7E01B8BF}"/>
                </a:ext>
              </a:extLst>
            </p:cNvPr>
            <p:cNvSpPr/>
            <p:nvPr/>
          </p:nvSpPr>
          <p:spPr>
            <a:xfrm>
              <a:off x="5022318" y="4525119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701222" y="388501"/>
                  </a:moveTo>
                  <a:lnTo>
                    <a:pt x="703008" y="388501"/>
                  </a:lnTo>
                  <a:cubicBezTo>
                    <a:pt x="701817" y="414100"/>
                    <a:pt x="701222" y="436870"/>
                    <a:pt x="701222" y="456813"/>
                  </a:cubicBezTo>
                  <a:lnTo>
                    <a:pt x="701222" y="746135"/>
                  </a:lnTo>
                  <a:lnTo>
                    <a:pt x="469497" y="746135"/>
                  </a:lnTo>
                  <a:lnTo>
                    <a:pt x="676219" y="438954"/>
                  </a:lnTo>
                  <a:cubicBezTo>
                    <a:pt x="689018" y="414546"/>
                    <a:pt x="697353" y="397729"/>
                    <a:pt x="701222" y="388501"/>
                  </a:cubicBezTo>
                  <a:close/>
                  <a:moveTo>
                    <a:pt x="684256" y="323761"/>
                  </a:moveTo>
                  <a:lnTo>
                    <a:pt x="390469" y="757744"/>
                  </a:lnTo>
                  <a:lnTo>
                    <a:pt x="390469" y="804625"/>
                  </a:lnTo>
                  <a:lnTo>
                    <a:pt x="701222" y="804625"/>
                  </a:lnTo>
                  <a:lnTo>
                    <a:pt x="701222" y="980986"/>
                  </a:lnTo>
                  <a:lnTo>
                    <a:pt x="771320" y="980986"/>
                  </a:lnTo>
                  <a:lnTo>
                    <a:pt x="771320" y="804625"/>
                  </a:lnTo>
                  <a:lnTo>
                    <a:pt x="856152" y="804625"/>
                  </a:lnTo>
                  <a:lnTo>
                    <a:pt x="856152" y="746135"/>
                  </a:lnTo>
                  <a:lnTo>
                    <a:pt x="771320" y="746135"/>
                  </a:lnTo>
                  <a:lnTo>
                    <a:pt x="771320" y="323761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1854BE-EA5B-415D-89F8-170184661B17}"/>
                </a:ext>
              </a:extLst>
            </p:cNvPr>
            <p:cNvSpPr txBox="1"/>
            <p:nvPr/>
          </p:nvSpPr>
          <p:spPr>
            <a:xfrm>
              <a:off x="5970872" y="1990737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개요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79C37-B7C3-4418-8E70-FCF33BEE68DE}"/>
                </a:ext>
              </a:extLst>
            </p:cNvPr>
            <p:cNvSpPr txBox="1"/>
            <p:nvPr/>
          </p:nvSpPr>
          <p:spPr>
            <a:xfrm>
              <a:off x="5970872" y="2873152"/>
              <a:ext cx="2031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2800" spc="-300" dirty="0">
                  <a:latin typeface="KoPub바탕체 Light"/>
                  <a:ea typeface="KoPub돋움체 Medium" panose="00000600000000000000" pitchFamily="2" charset="-127"/>
                </a:rPr>
                <a:t>SW</a:t>
              </a:r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분석</a:t>
              </a:r>
              <a:r>
                <a:rPr lang="en-US" altLang="ko-KR" sz="2800" spc="-3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	</a:t>
              </a:r>
              <a:endParaRPr lang="ko-KR" altLang="en-US" sz="2800" spc="-3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5809DE-DB5F-4B56-A32C-406DDECD5234}"/>
                </a:ext>
              </a:extLst>
            </p:cNvPr>
            <p:cNvSpPr txBox="1"/>
            <p:nvPr/>
          </p:nvSpPr>
          <p:spPr>
            <a:xfrm>
              <a:off x="5970872" y="3755567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프로젝트 계획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2875D8-637E-4D40-A402-8CECB7AC9931}"/>
                </a:ext>
              </a:extLst>
            </p:cNvPr>
            <p:cNvSpPr txBox="1"/>
            <p:nvPr/>
          </p:nvSpPr>
          <p:spPr>
            <a:xfrm>
              <a:off x="5970872" y="4637982"/>
              <a:ext cx="1281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KoPub바탕체 Light"/>
                  <a:ea typeface="KoPub돋움체 Medium" panose="00000600000000000000" pitchFamily="2" charset="-127"/>
                </a:rPr>
                <a:t>참고자료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FD7FC-E724-4656-81D7-91E58A5AD466}"/>
              </a:ext>
            </a:extLst>
          </p:cNvPr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A0A2D-9AF2-474E-B419-26165A98E018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181D87-72DE-4FF8-A10B-764A74A8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58" y="2184935"/>
            <a:ext cx="2464067" cy="2464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0B42BD-F4D1-4290-BE61-F4D39BDD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79" y="2184935"/>
            <a:ext cx="2464067" cy="246406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DD2414-F44B-4108-8E9E-F15B9B487B86}"/>
              </a:ext>
            </a:extLst>
          </p:cNvPr>
          <p:cNvSpPr/>
          <p:nvPr/>
        </p:nvSpPr>
        <p:spPr>
          <a:xfrm>
            <a:off x="978182" y="5079040"/>
            <a:ext cx="350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많은 양의 코드를  분석하는  능력과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코딩 능력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향상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FD99E-4769-4E0B-9601-0D213D003BAA}"/>
              </a:ext>
            </a:extLst>
          </p:cNvPr>
          <p:cNvSpPr/>
          <p:nvPr/>
        </p:nvSpPr>
        <p:spPr>
          <a:xfrm>
            <a:off x="8868455" y="5079040"/>
            <a:ext cx="207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KMS, DB,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암호화 등 배경지식의 습득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5C223C-406C-46A9-8398-3EA37ADF92D0}"/>
              </a:ext>
            </a:extLst>
          </p:cNvPr>
          <p:cNvSpPr txBox="1"/>
          <p:nvPr/>
        </p:nvSpPr>
        <p:spPr>
          <a:xfrm>
            <a:off x="1211839" y="1110397"/>
            <a:ext cx="404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목적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B10E-E067-49A3-A5B3-3C17BEA8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66" y="2184935"/>
            <a:ext cx="2464067" cy="24640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9290C5-ED45-4BA0-B2DD-4665394234FA}"/>
              </a:ext>
            </a:extLst>
          </p:cNvPr>
          <p:cNvSpPr/>
          <p:nvPr/>
        </p:nvSpPr>
        <p:spPr>
          <a:xfrm>
            <a:off x="4474890" y="5079040"/>
            <a:ext cx="350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팀프로젝트를 통한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협업 능력의 향상 </a:t>
            </a:r>
          </a:p>
        </p:txBody>
      </p:sp>
    </p:spTree>
    <p:extLst>
      <p:ext uri="{BB962C8B-B14F-4D97-AF65-F5344CB8AC3E}">
        <p14:creationId xmlns:p14="http://schemas.microsoft.com/office/powerpoint/2010/main" val="29647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10397"/>
            <a:ext cx="465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역사 및 사용 대상자 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CE135-E73E-4B22-BCB9-5492A9EE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4" y="2345446"/>
            <a:ext cx="5160803" cy="1321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FAA65-56FE-4089-9F97-B01D9D14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04" y="4037418"/>
            <a:ext cx="5160799" cy="13216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2CA3B-8C51-4117-A074-9931B31595C9}"/>
              </a:ext>
            </a:extLst>
          </p:cNvPr>
          <p:cNvSpPr/>
          <p:nvPr/>
        </p:nvSpPr>
        <p:spPr>
          <a:xfrm>
            <a:off x="7091614" y="2846756"/>
            <a:ext cx="4509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개발자 </a:t>
            </a:r>
            <a:r>
              <a:rPr lang="en-US" altLang="ko-KR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관리자 </a:t>
            </a:r>
            <a:endParaRPr lang="en-US" altLang="ko-KR" sz="28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5E404C-BE10-4875-B515-14C2B46A0742}"/>
              </a:ext>
            </a:extLst>
          </p:cNvPr>
          <p:cNvSpPr/>
          <p:nvPr/>
        </p:nvSpPr>
        <p:spPr>
          <a:xfrm>
            <a:off x="7091614" y="3514198"/>
            <a:ext cx="2519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일반 대중 </a:t>
            </a:r>
            <a:endParaRPr lang="en-US" altLang="ko-KR" sz="28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8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D80212-4FA7-4D7F-86DB-645A951B7119}"/>
              </a:ext>
            </a:extLst>
          </p:cNvPr>
          <p:cNvGrpSpPr/>
          <p:nvPr/>
        </p:nvGrpSpPr>
        <p:grpSpPr>
          <a:xfrm>
            <a:off x="449050" y="2230427"/>
            <a:ext cx="11293900" cy="2487290"/>
            <a:chOff x="657586" y="3473523"/>
            <a:chExt cx="10809401" cy="21600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BDCCA2-C2D6-466B-AE36-41A13E520439}"/>
                </a:ext>
              </a:extLst>
            </p:cNvPr>
            <p:cNvGrpSpPr/>
            <p:nvPr/>
          </p:nvGrpSpPr>
          <p:grpSpPr>
            <a:xfrm>
              <a:off x="6301424" y="3496793"/>
              <a:ext cx="5165563" cy="2136778"/>
              <a:chOff x="6499862" y="3539369"/>
              <a:chExt cx="4582402" cy="213677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F627419-5466-4DFD-A93B-10F131256A71}"/>
                  </a:ext>
                </a:extLst>
              </p:cNvPr>
              <p:cNvSpPr/>
              <p:nvPr/>
            </p:nvSpPr>
            <p:spPr>
              <a:xfrm>
                <a:off x="6499862" y="3539369"/>
                <a:ext cx="4576919" cy="2136778"/>
              </a:xfrm>
              <a:prstGeom prst="roundRect">
                <a:avLst>
                  <a:gd name="adj" fmla="val 27603"/>
                </a:avLst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기본 설계인 비밀 데이터베이스 및 비밀 서비스 매핑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비밀 관리 시스템을 구축</a:t>
                </a:r>
                <a:r>
                  <a:rPr lang="en-US" altLang="ko-KR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결정 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rgbClr val="000000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더 쉬운 인증 과정</a:t>
                </a:r>
                <a:endParaRPr lang="en-US" altLang="ko-KR" sz="1700" dirty="0">
                  <a:solidFill>
                    <a:srgbClr val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메타 데이터를 통한 비밀 정보 제공</a:t>
                </a:r>
                <a:endPara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27879A1-D93B-437C-9915-DC1DCECC8456}"/>
                  </a:ext>
                </a:extLst>
              </p:cNvPr>
              <p:cNvSpPr/>
              <p:nvPr/>
            </p:nvSpPr>
            <p:spPr>
              <a:xfrm>
                <a:off x="6505345" y="3545740"/>
                <a:ext cx="4576919" cy="2107138"/>
              </a:xfrm>
              <a:prstGeom prst="roundRect">
                <a:avLst>
                  <a:gd name="adj" fmla="val 25346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C13476-5DB9-410E-AB38-573808685239}"/>
                </a:ext>
              </a:extLst>
            </p:cNvPr>
            <p:cNvSpPr/>
            <p:nvPr/>
          </p:nvSpPr>
          <p:spPr>
            <a:xfrm>
              <a:off x="657586" y="3473523"/>
              <a:ext cx="4576919" cy="2136778"/>
            </a:xfrm>
            <a:prstGeom prst="roundRect">
              <a:avLst>
                <a:gd name="adj" fmla="val 27603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많은 서비스 제공</a:t>
              </a:r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</a:p>
            <a:p>
              <a:pPr marL="285750" indent="-285750" algn="ctr">
                <a:buFont typeface="Wingdings" panose="05000000000000000000" pitchFamily="2" charset="2"/>
                <a:buChar char="à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자격 증명이 매우 많이 필요</a:t>
              </a:r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일부 외부 서비스에는 일정량의 다운타임과 조정 없이 수행할 수 있는 회전 방법이 없음 </a:t>
              </a:r>
              <a:endParaRPr lang="en-US" altLang="ko-KR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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많은 시간 소요 </a:t>
              </a:r>
              <a:r>
                <a:rPr lang="en-US" altLang="ko-KR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&amp; </a:t>
              </a:r>
              <a:r>
                <a:rPr lang="ko-KR" altLang="en-US" sz="17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sym typeface="Wingdings" panose="05000000000000000000" pitchFamily="2" charset="2"/>
                </a:rPr>
                <a:t>어려움</a:t>
              </a:r>
              <a:endParaRPr lang="ko-KR" altLang="en-US" sz="17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4AC133D4-54FF-484D-8CF3-61A07FE03354}"/>
                </a:ext>
              </a:extLst>
            </p:cNvPr>
            <p:cNvSpPr/>
            <p:nvPr/>
          </p:nvSpPr>
          <p:spPr>
            <a:xfrm rot="5400000">
              <a:off x="5469309" y="4387926"/>
              <a:ext cx="707886" cy="250622"/>
            </a:xfrm>
            <a:prstGeom prst="triangle">
              <a:avLst>
                <a:gd name="adj" fmla="val 51794"/>
              </a:avLst>
            </a:prstGeom>
            <a:solidFill>
              <a:srgbClr val="D335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38F47D-8CC0-40BE-8398-D104911845BF}"/>
                </a:ext>
              </a:extLst>
            </p:cNvPr>
            <p:cNvSpPr/>
            <p:nvPr/>
          </p:nvSpPr>
          <p:spPr>
            <a:xfrm>
              <a:off x="663767" y="3503164"/>
              <a:ext cx="4576919" cy="2107138"/>
            </a:xfrm>
            <a:prstGeom prst="roundRect">
              <a:avLst>
                <a:gd name="adj" fmla="val 2534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8F465-D9D1-4CEB-BE88-DEA6FD97201F}"/>
              </a:ext>
            </a:extLst>
          </p:cNvPr>
          <p:cNvSpPr txBox="1"/>
          <p:nvPr/>
        </p:nvSpPr>
        <p:spPr>
          <a:xfrm>
            <a:off x="1211839" y="1064230"/>
            <a:ext cx="588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목적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1384F5-E99E-4AD4-BB10-10525D5E73D2}"/>
              </a:ext>
            </a:extLst>
          </p:cNvPr>
          <p:cNvSpPr/>
          <p:nvPr/>
        </p:nvSpPr>
        <p:spPr>
          <a:xfrm>
            <a:off x="2790826" y="5285483"/>
            <a:ext cx="614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보다 효율적인 비밀 관리 시스템을 구축하자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8F465-D9D1-4CEB-BE88-DEA6FD97201F}"/>
              </a:ext>
            </a:extLst>
          </p:cNvPr>
          <p:cNvSpPr txBox="1"/>
          <p:nvPr/>
        </p:nvSpPr>
        <p:spPr>
          <a:xfrm>
            <a:off x="1211839" y="1064230"/>
            <a:ext cx="588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디자인 목표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6670E0-CFBC-4C20-941D-4FC793FD8045}"/>
              </a:ext>
            </a:extLst>
          </p:cNvPr>
          <p:cNvSpPr/>
          <p:nvPr/>
        </p:nvSpPr>
        <p:spPr>
          <a:xfrm>
            <a:off x="1120269" y="1818283"/>
            <a:ext cx="9951461" cy="4581525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DCA3ED-7301-44C8-ABE5-FFC6BDE435A5}"/>
              </a:ext>
            </a:extLst>
          </p:cNvPr>
          <p:cNvSpPr/>
          <p:nvPr/>
        </p:nvSpPr>
        <p:spPr>
          <a:xfrm>
            <a:off x="1533525" y="2037308"/>
            <a:ext cx="91249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비밀은 다양한 서비스와 환경에 적용 가능해야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비밀과 서비스는 본질적으로 구성 데이터이기 때문에 히스토리가 있어야한다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 회전은 중요하지만 결국 일관되어야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비밀에 대한 액세스는 중요하며 가용성이 높아야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비밀과 백업은 안전한 방법으로 저장해야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비밀에 대한 액세스는 서비스 및 환경에 의해 제어 가능해야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서비스에서 비밀 관리 시스템으로의 인증이 안전해야 하며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인증 자격 증명을 자동 인증 그룹의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EC2 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인스턴스에 안전하게 부팅하는 문제를 해결해야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클라우드에 의존하지 않고 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AWS</a:t>
            </a:r>
            <a:r>
              <a:rPr lang="ko-KR" altLang="en-US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에서만 작동하는 솔루션이어야 한다</a:t>
            </a:r>
            <a:r>
              <a:rPr lang="en-US" altLang="ko-KR" sz="2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9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8" y="1122585"/>
            <a:ext cx="533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8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유사 프로그램과의 비교</a:t>
            </a:r>
            <a:endParaRPr lang="en-US" altLang="ko-KR" sz="28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4CB71-54A7-4BCB-8368-6F006A46F1EE}"/>
              </a:ext>
            </a:extLst>
          </p:cNvPr>
          <p:cNvSpPr/>
          <p:nvPr/>
        </p:nvSpPr>
        <p:spPr>
          <a:xfrm>
            <a:off x="0" y="1828800"/>
            <a:ext cx="12192000" cy="4672856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67F840DA-D309-4F99-A596-88DC62A53669}"/>
              </a:ext>
            </a:extLst>
          </p:cNvPr>
          <p:cNvSpPr/>
          <p:nvPr/>
        </p:nvSpPr>
        <p:spPr>
          <a:xfrm>
            <a:off x="1950516" y="2071684"/>
            <a:ext cx="2194968" cy="328103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CEA5EF0B-24DA-4331-82AE-D2139563D084}"/>
              </a:ext>
            </a:extLst>
          </p:cNvPr>
          <p:cNvSpPr/>
          <p:nvPr/>
        </p:nvSpPr>
        <p:spPr>
          <a:xfrm>
            <a:off x="7255375" y="2071684"/>
            <a:ext cx="3213653" cy="328103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Vault</a:t>
            </a:r>
            <a:r>
              <a:rPr lang="ko-KR" altLang="en-US" sz="19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9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or</a:t>
            </a:r>
            <a:r>
              <a:rPr lang="ko-KR" altLang="en-US" sz="19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sz="19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Keywhiz</a:t>
            </a:r>
            <a:endParaRPr lang="en-US" altLang="ko-KR" sz="1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86A342-C50B-4063-81D3-AC743FF2605C}"/>
              </a:ext>
            </a:extLst>
          </p:cNvPr>
          <p:cNvCxnSpPr>
            <a:cxnSpLocks/>
          </p:cNvCxnSpPr>
          <p:nvPr/>
        </p:nvCxnSpPr>
        <p:spPr>
          <a:xfrm>
            <a:off x="6096000" y="2321769"/>
            <a:ext cx="0" cy="22144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6BED73-B728-4513-9374-07151135A13B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B437D9-2868-4886-BB9E-E75FC16A38EC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19DED-C603-4CD7-9CB2-EFD567DB9D8D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99AB3-22D9-414A-B92D-A6AE219E9A65}"/>
              </a:ext>
            </a:extLst>
          </p:cNvPr>
          <p:cNvSpPr/>
          <p:nvPr/>
        </p:nvSpPr>
        <p:spPr>
          <a:xfrm>
            <a:off x="606042" y="2535798"/>
            <a:ext cx="513576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AWS</a:t>
            </a:r>
            <a:r>
              <a:rPr lang="ko-KR" altLang="en-US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기능 사용  </a:t>
            </a:r>
            <a:endParaRPr lang="en-US" altLang="ko-KR" sz="17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클라우드에 의존 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  <a:endParaRPr lang="en-US" altLang="ko-KR" sz="17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AWS</a:t>
            </a:r>
            <a:r>
              <a:rPr lang="ko-KR" altLang="en-US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KMS </a:t>
            </a:r>
            <a:r>
              <a:rPr lang="ko-KR" altLang="en-US" sz="17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서비스를 활용</a:t>
            </a:r>
            <a:endParaRPr lang="en-US" altLang="ko-KR" sz="17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         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마스터 암호화 키의  도난 위험 낮춤</a:t>
            </a:r>
            <a:endParaRPr lang="en-US" altLang="ko-KR" sz="1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        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Confidant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인증 자격 증명 배포 필요 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</a:t>
            </a:r>
          </a:p>
          <a:p>
            <a:pPr algn="ctr"/>
            <a:endParaRPr lang="en-US" altLang="ko-KR" sz="1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7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사용자 인증 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웹 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UI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를 통한 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Google </a:t>
            </a:r>
            <a:r>
              <a:rPr lang="ko-KR" altLang="en-US" sz="1700" dirty="0" err="1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인증자</a:t>
            </a:r>
            <a:r>
              <a:rPr lang="en-US" altLang="ko-KR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확인</a:t>
            </a:r>
            <a:endParaRPr lang="ko-KR" altLang="en-US" sz="1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5D4C21-FD50-4352-83BA-5101A361040C}"/>
              </a:ext>
            </a:extLst>
          </p:cNvPr>
          <p:cNvCxnSpPr>
            <a:cxnSpLocks/>
          </p:cNvCxnSpPr>
          <p:nvPr/>
        </p:nvCxnSpPr>
        <p:spPr>
          <a:xfrm flipV="1">
            <a:off x="669450" y="4878045"/>
            <a:ext cx="11217750" cy="8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CEFD9-DB5D-464D-A9AD-EFD267B66AA1}"/>
              </a:ext>
            </a:extLst>
          </p:cNvPr>
          <p:cNvSpPr/>
          <p:nvPr/>
        </p:nvSpPr>
        <p:spPr>
          <a:xfrm>
            <a:off x="669450" y="5431489"/>
            <a:ext cx="11217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9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Secrets</a:t>
            </a:r>
            <a:r>
              <a:rPr lang="en-US" altLang="ko-KR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Management </a:t>
            </a:r>
            <a:r>
              <a:rPr lang="ko-KR" altLang="en-US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</a:t>
            </a:r>
            <a:endParaRPr lang="en-US" altLang="ko-KR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키 회전 기능 및 감사 장치 포함 </a:t>
            </a:r>
            <a:endParaRPr lang="en-US" altLang="ko-KR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서비스  </a:t>
            </a:r>
            <a:endParaRPr lang="en-US" altLang="ko-KR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BF4B6D0B-EAE3-48D4-8001-0932FEA87598}"/>
              </a:ext>
            </a:extLst>
          </p:cNvPr>
          <p:cNvSpPr/>
          <p:nvPr/>
        </p:nvSpPr>
        <p:spPr>
          <a:xfrm>
            <a:off x="4638675" y="5047170"/>
            <a:ext cx="3064151" cy="285117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공통점</a:t>
            </a:r>
            <a:endParaRPr lang="en-US" altLang="ko-KR" sz="1900" b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C7DC65-56B7-428F-8362-38207D223B5C}"/>
              </a:ext>
            </a:extLst>
          </p:cNvPr>
          <p:cNvSpPr/>
          <p:nvPr/>
        </p:nvSpPr>
        <p:spPr>
          <a:xfrm>
            <a:off x="6457954" y="2677114"/>
            <a:ext cx="5135761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Vault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vault cloud , </a:t>
            </a:r>
            <a:r>
              <a:rPr lang="en-US" altLang="ko-KR" sz="175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keywhiz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CNCF 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사용</a:t>
            </a:r>
          </a:p>
          <a:p>
            <a:pPr algn="ctr"/>
            <a:r>
              <a:rPr lang="ko-KR" altLang="en-US" sz="17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 인증 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vault -  </a:t>
            </a:r>
            <a:r>
              <a:rPr lang="en-US" altLang="ko-KR" sz="175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github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175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ldap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username /     password</a:t>
            </a:r>
          </a:p>
          <a:p>
            <a:pPr algn="ctr"/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</a:t>
            </a:r>
            <a:r>
              <a:rPr lang="en-US" altLang="ko-KR" sz="175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Keywhiz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 LDAP 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</a:t>
            </a:r>
            <a:r>
              <a:rPr lang="en-US" altLang="ko-KR" sz="175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bcrypted</a:t>
            </a:r>
            <a:r>
              <a:rPr lang="en-US" altLang="ko-KR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75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암호 </a:t>
            </a:r>
          </a:p>
          <a:p>
            <a:pPr algn="ctr"/>
            <a:endParaRPr lang="ko-KR" altLang="en-US" sz="17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7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61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95076" cy="830997"/>
            <a:chOff x="598391" y="347144"/>
            <a:chExt cx="19950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11721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개요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211839" y="1110397"/>
            <a:ext cx="32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spc="-150" dirty="0" err="1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9A802B-022B-485A-A78A-94FBCFF327D2}"/>
              </a:ext>
            </a:extLst>
          </p:cNvPr>
          <p:cNvSpPr/>
          <p:nvPr/>
        </p:nvSpPr>
        <p:spPr>
          <a:xfrm>
            <a:off x="962627" y="3075057"/>
            <a:ext cx="10732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/>
              <a:t>https://github.com/lyft/confidant</a:t>
            </a:r>
          </a:p>
        </p:txBody>
      </p:sp>
    </p:spTree>
    <p:extLst>
      <p:ext uri="{BB962C8B-B14F-4D97-AF65-F5344CB8AC3E}">
        <p14:creationId xmlns:p14="http://schemas.microsoft.com/office/powerpoint/2010/main" val="285563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711892" cy="830997"/>
            <a:chOff x="598391" y="347144"/>
            <a:chExt cx="37118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424088"/>
              <a:ext cx="2888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공개</a:t>
              </a: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SW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Medium" panose="00000600000000000000" pitchFamily="2" charset="-127"/>
                </a:rPr>
                <a:t>분석</a:t>
              </a:r>
              <a:endPara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DF819A-B0D5-44E2-AA05-1541635657F6}"/>
              </a:ext>
            </a:extLst>
          </p:cNvPr>
          <p:cNvSpPr txBox="1"/>
          <p:nvPr/>
        </p:nvSpPr>
        <p:spPr>
          <a:xfrm>
            <a:off x="1529473" y="1681710"/>
            <a:ext cx="471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Confidant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206,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폴더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55)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FAE83-2FA0-4F34-970A-718C6600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2" y="2191468"/>
            <a:ext cx="9450688" cy="416374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5E575-81A4-4CF7-8DCA-7E6D38D2A81D}"/>
              </a:ext>
            </a:extLst>
          </p:cNvPr>
          <p:cNvSpPr txBox="1"/>
          <p:nvPr/>
        </p:nvSpPr>
        <p:spPr>
          <a:xfrm>
            <a:off x="1211839" y="1110397"/>
            <a:ext cx="40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Confidant </a:t>
            </a:r>
            <a:r>
              <a:rPr lang="ko-KR" altLang="en-US" sz="2400" spc="-150" dirty="0">
                <a:solidFill>
                  <a:schemeClr val="bg1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복잡도 분석 </a:t>
            </a:r>
            <a:endParaRPr lang="en-US" altLang="ko-KR" sz="2400" spc="-150" dirty="0">
              <a:solidFill>
                <a:schemeClr val="bg1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69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728</Words>
  <Application>Microsoft Office PowerPoint</Application>
  <PresentationFormat>와이드스크린</PresentationFormat>
  <Paragraphs>168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KoPub돋움체 Bold</vt:lpstr>
      <vt:lpstr>KoPub돋움체 Light</vt:lpstr>
      <vt:lpstr>KoPub돋움체 Medium</vt:lpstr>
      <vt:lpstr>KoPub바탕체 Light</vt:lpstr>
      <vt:lpstr>medium-content-sans-serif-font</vt:lpstr>
      <vt:lpstr>noto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채 소연</cp:lastModifiedBy>
  <cp:revision>222</cp:revision>
  <dcterms:created xsi:type="dcterms:W3CDTF">2018-07-21T11:06:27Z</dcterms:created>
  <dcterms:modified xsi:type="dcterms:W3CDTF">2018-11-13T11:59:36Z</dcterms:modified>
</cp:coreProperties>
</file>